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10"/>
  </p:notesMasterIdLst>
  <p:sldIdLst>
    <p:sldId id="257" r:id="rId7"/>
    <p:sldId id="288" r:id="rId8"/>
    <p:sldId id="259" r:id="rId9"/>
    <p:sldId id="258" r:id="rId11"/>
    <p:sldId id="275" r:id="rId12"/>
    <p:sldId id="345" r:id="rId13"/>
    <p:sldId id="346" r:id="rId14"/>
    <p:sldId id="347" r:id="rId15"/>
    <p:sldId id="281" r:id="rId16"/>
    <p:sldId id="349" r:id="rId17"/>
    <p:sldId id="350" r:id="rId18"/>
    <p:sldId id="282" r:id="rId19"/>
    <p:sldId id="283" r:id="rId20"/>
    <p:sldId id="348" r:id="rId21"/>
    <p:sldId id="276" r:id="rId22"/>
    <p:sldId id="352" r:id="rId23"/>
    <p:sldId id="353" r:id="rId24"/>
    <p:sldId id="354" r:id="rId25"/>
    <p:sldId id="330" r:id="rId26"/>
    <p:sldId id="351" r:id="rId27"/>
    <p:sldId id="355" r:id="rId28"/>
    <p:sldId id="356" r:id="rId29"/>
    <p:sldId id="285" r:id="rId30"/>
    <p:sldId id="365" r:id="rId31"/>
    <p:sldId id="287" r:id="rId32"/>
    <p:sldId id="27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9DD7"/>
    <a:srgbClr val="519CD6"/>
    <a:srgbClr val="3B87C5"/>
    <a:srgbClr val="E1992F"/>
    <a:srgbClr val="DDA44F"/>
    <a:srgbClr val="FFFECE"/>
    <a:srgbClr val="E8B161"/>
    <a:srgbClr val="E9C38B"/>
    <a:srgbClr val="F0D5AE"/>
    <a:srgbClr val="3A8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2" autoAdjust="0"/>
    <p:restoredTop sz="91160" autoAdjust="0"/>
  </p:normalViewPr>
  <p:slideViewPr>
    <p:cSldViewPr snapToGrid="0">
      <p:cViewPr varScale="1">
        <p:scale>
          <a:sx n="100" d="100"/>
          <a:sy n="100" d="100"/>
        </p:scale>
        <p:origin x="-444" y="-66"/>
      </p:cViewPr>
      <p:guideLst>
        <p:guide orient="horz" pos="2159"/>
        <p:guide pos="382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B9C91E-0754-4374-888D-1EC11BE4F3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B44BB9-5CF4-4EEC-99A2-AF2AF79FB6B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fld>
            <a:endParaRPr lang="zh-CN" altLang="en-US"/>
          </a:p>
        </p:txBody>
      </p:sp>
      <p:pic>
        <p:nvPicPr>
          <p:cNvPr id="7" name="图片 6" descr="SF-LOGO.png"/>
          <p:cNvPicPr>
            <a:picLocks noChangeAspect="1"/>
          </p:cNvPicPr>
          <p:nvPr userDrawn="1"/>
        </p:nvPicPr>
        <p:blipFill>
          <a:blip r:embed="rId2" cstate="print">
            <a:clrChange>
              <a:clrFrom>
                <a:srgbClr val="FFFFFF"/>
              </a:clrFrom>
              <a:clrTo>
                <a:srgbClr val="FFFFFF">
                  <a:alpha val="0"/>
                </a:srgbClr>
              </a:clrTo>
            </a:clrChange>
            <a:lum bright="4000" contrast="-2000"/>
            <a:extLst>
              <a:ext uri="{BEBA8EAE-BF5A-486C-A8C5-ECC9F3942E4B}">
                <a14:imgProps xmlns:a14="http://schemas.microsoft.com/office/drawing/2010/main">
                  <a14:imgLayer r:embed="rId3">
                    <a14:imgEffect>
                      <a14:artisticTexturizer/>
                    </a14:imgEffect>
                  </a14:imgLayer>
                </a14:imgProps>
              </a:ext>
            </a:extLst>
          </a:blip>
          <a:srcRect l="5536" t="34793" r="78219" b="32603"/>
          <a:stretch>
            <a:fillRect/>
          </a:stretch>
        </p:blipFill>
        <p:spPr>
          <a:xfrm rot="20429902">
            <a:off x="573403" y="796899"/>
            <a:ext cx="5527791" cy="43851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8" name="直接连接符 7"/>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7" name="矩形 6"/>
          <p:cNvSpPr/>
          <p:nvPr userDrawn="1"/>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9C9B82E-9ADB-41B4-AF4E-64A67FD9EE64}"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FD3E17-850B-4246-B016-381FFA7D62AF}"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172AF3E-B03D-4868-A078-26698CF1C8A1}"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D72ED0-EB60-476E-B53D-1153311354D2}"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ED749C1-BFBA-4AEE-B91A-6DEEC25B1A4C}"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019ED2-B6DC-4E78-A6A7-6662EA377F76}"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878932-FB43-40DD-BAAE-17A61A8A5926}"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prstClr val="white"/>
              </a:solidFill>
            </a:endParaRPr>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8" name="直接连接符 7"/>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B5BA865-8190-4445-B57B-128D4312D8AE}"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745F52D-3628-48E4-83E5-EF040F0B5143}"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7C046C-F40B-463E-A957-8F7BA20406CF}"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4AB858-7FE5-4D12-AFC3-0BB759C1A403}"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
        <p:nvSpPr>
          <p:cNvPr id="7" name="矩形 6"/>
          <p:cNvSpPr/>
          <p:nvPr userDrawn="1"/>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9C9B82E-9ADB-41B4-AF4E-64A67FD9EE64}"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FD3E17-850B-4246-B016-381FFA7D62AF}"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172AF3E-B03D-4868-A078-26698CF1C8A1}"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D72ED0-EB60-476E-B53D-1153311354D2}"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ED749C1-BFBA-4AEE-B91A-6DEEC25B1A4C}"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019ED2-B6DC-4E78-A6A7-6662EA377F76}"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878932-FB43-40DD-BAAE-17A61A8A5926}"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prstClr val="white"/>
              </a:solidFill>
            </a:endParaRPr>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8" name="直接连接符 7"/>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B5BA865-8190-4445-B57B-128D4312D8AE}"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745F52D-3628-48E4-83E5-EF040F0B5143}"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7C046C-F40B-463E-A957-8F7BA20406CF}"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4AB858-7FE5-4D12-AFC3-0BB759C1A403}"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
        <p:nvSpPr>
          <p:cNvPr id="7" name="矩形 6"/>
          <p:cNvSpPr/>
          <p:nvPr userDrawn="1"/>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303EAE-90E0-4240-AC96-84707CEAF836}" type="slidenum">
              <a:rPr lang="zh-CN" altLang="en-US" smtClean="0"/>
            </a:fld>
            <a:endParaRPr lang="zh-CN" altLang="en-US"/>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7" name="直接连接符 6"/>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1"/>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1"/>
            <a:ext cx="107696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A11514-2403-42EA-AA88-D64CFE76CD27}" type="slidenum">
              <a:rPr lang="zh-CN" altLang="en-US" smtClean="0"/>
            </a:fld>
            <a:endParaRPr lang="zh-CN" altLang="en-US"/>
          </a:p>
        </p:txBody>
      </p:sp>
      <p:sp>
        <p:nvSpPr>
          <p:cNvPr id="6" name="矩形 5"/>
          <p:cNvSpPr/>
          <p:nvPr userDrawn="1"/>
        </p:nvSpPr>
        <p:spPr>
          <a:xfrm>
            <a:off x="0"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SF-LOGO.png"/>
          <p:cNvPicPr>
            <a:picLocks noChangeAspect="1"/>
          </p:cNvPicPr>
          <p:nvPr userDrawn="1"/>
        </p:nvPicPr>
        <p:blipFill>
          <a:blip r:embed="rId2" cstate="print">
            <a:clrChange>
              <a:clrFrom>
                <a:srgbClr val="FFFFFF"/>
              </a:clrFrom>
              <a:clrTo>
                <a:srgbClr val="FFFFFF">
                  <a:alpha val="0"/>
                </a:srgbClr>
              </a:clrTo>
            </a:clrChange>
            <a:lum bright="4000" contrast="-2000"/>
            <a:extLst>
              <a:ext uri="{BEBA8EAE-BF5A-486C-A8C5-ECC9F3942E4B}">
                <a14:imgProps xmlns:a14="http://schemas.microsoft.com/office/drawing/2010/main">
                  <a14:imgLayer r:embed="rId3">
                    <a14:imgEffect>
                      <a14:artisticTexturizer/>
                    </a14:imgEffect>
                  </a14:imgLayer>
                </a14:imgProps>
              </a:ext>
            </a:extLst>
          </a:blip>
          <a:srcRect l="5536" t="34793" r="78219" b="32603"/>
          <a:stretch>
            <a:fillRect/>
          </a:stretch>
        </p:blipFill>
        <p:spPr>
          <a:xfrm rot="20429902">
            <a:off x="573403" y="796899"/>
            <a:ext cx="5527791" cy="4385173"/>
          </a:xfrm>
          <a:prstGeom prst="rect">
            <a:avLst/>
          </a:prstGeom>
        </p:spPr>
      </p:pic>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33811" y="5960618"/>
            <a:ext cx="2229852" cy="8813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9B9E908-AD52-4F26-9C78-3EB9863B5E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9E908-AD52-4F26-9C78-3EB9863B5EE3}" type="datetimeFigureOut">
              <a:rPr lang="zh-CN" altLang="en-US" smtClean="0"/>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11514-2403-42EA-AA88-D64CFE76CD27}" type="slidenum">
              <a:rPr lang="zh-CN" altLang="en-US" smtClean="0"/>
            </a:fld>
            <a:endParaRPr lang="zh-CN" altLang="en-US"/>
          </a:p>
        </p:txBody>
      </p:sp>
      <p:pic>
        <p:nvPicPr>
          <p:cNvPr id="9" name="图片 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79" y="0"/>
            <a:ext cx="12191445" cy="6858000"/>
          </a:xfrm>
          <a:prstGeom prst="rect">
            <a:avLst/>
          </a:prstGeom>
        </p:spPr>
      </p:pic>
      <p:sp>
        <p:nvSpPr>
          <p:cNvPr id="13" name="矩形 12"/>
          <p:cNvSpPr/>
          <p:nvPr userDrawn="1"/>
        </p:nvSpPr>
        <p:spPr>
          <a:xfrm>
            <a:off x="0"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8D1E5-6E0D-4E41-BDD9-A2A3F674B03F}" type="datetimeFigureOut">
              <a:rPr lang="zh-CN" altLang="en-US" smtClean="0"/>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953C5-DDED-4A44-81D9-5283685D0157}"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953C5-DDED-4A44-81D9-5283685D0157}"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9E908-AD52-4F26-9C78-3EB9863B5EE3}" type="datetimeFigureOut">
              <a:rPr lang="zh-CN" altLang="en-US" smtClean="0"/>
            </a:fld>
            <a:endParaRPr lang="zh-CN" alt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11514-2403-42EA-AA88-D64CFE76CD2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1.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1.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image" Target="../media/image16.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090616" y="3193187"/>
            <a:ext cx="7101384" cy="706755"/>
          </a:xfrm>
          <a:prstGeom prst="rect">
            <a:avLst/>
          </a:prstGeom>
          <a:noFill/>
        </p:spPr>
        <p:txBody>
          <a:bodyPr wrap="square" rtlCol="0">
            <a:spAutoFit/>
          </a:bodyPr>
          <a:lstStyle/>
          <a:p>
            <a:pPr algn="ctr"/>
            <a:r>
              <a:rPr lang="en-US" altLang="zh-CN" sz="4000" b="1" dirty="0">
                <a:solidFill>
                  <a:srgbClr val="FFFECE"/>
                </a:solidFill>
                <a:latin typeface="微软雅黑" panose="020B0503020204020204" pitchFamily="34" charset="-122"/>
                <a:ea typeface="微软雅黑" panose="020B0503020204020204" pitchFamily="34" charset="-122"/>
              </a:rPr>
              <a:t>Zookeeper</a:t>
            </a:r>
            <a:endParaRPr lang="zh-CN" altLang="zh-CN" sz="4000" b="1" dirty="0">
              <a:solidFill>
                <a:srgbClr val="FFFEC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240140" y="4399500"/>
            <a:ext cx="2802339" cy="400110"/>
          </a:xfrm>
          <a:prstGeom prst="rect">
            <a:avLst/>
          </a:prstGeom>
          <a:noFill/>
        </p:spPr>
        <p:txBody>
          <a:bodyPr wrap="square" rtlCol="0">
            <a:spAutoFit/>
          </a:bodyPr>
          <a:lstStyle/>
          <a:p>
            <a:pPr algn="ctr"/>
            <a:r>
              <a:rPr lang="en-US" altLang="zh-CN" sz="20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www.sf-express.com</a:t>
            </a:r>
            <a:endParaRPr lang="zh-CN" altLang="en-US" sz="2000" dirty="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32410" y="132080"/>
            <a:ext cx="4991100" cy="645160"/>
          </a:xfrm>
          <a:prstGeom prst="rect">
            <a:avLst/>
          </a:prstGeom>
          <a:noFill/>
        </p:spPr>
        <p:txBody>
          <a:bodyPr wrap="square" rtlCol="0">
            <a:spAutoFit/>
          </a:bodyPr>
          <a:p>
            <a:r>
              <a:rPr lang="en-US" altLang="zh-CN" sz="3600" b="1"/>
              <a:t>ZooKeeper</a:t>
            </a:r>
            <a:r>
              <a:rPr lang="zh-CN" altLang="en-US" sz="3600" b="1"/>
              <a:t>提供了什么</a:t>
            </a:r>
            <a:r>
              <a:rPr lang="en-US" altLang="zh-CN" sz="3600" b="1"/>
              <a:t>?</a:t>
            </a:r>
            <a:endParaRPr lang="en-US" altLang="zh-CN" sz="3600" b="1"/>
          </a:p>
        </p:txBody>
      </p:sp>
      <p:sp>
        <p:nvSpPr>
          <p:cNvPr id="10" name="文本框 9"/>
          <p:cNvSpPr txBox="1"/>
          <p:nvPr/>
        </p:nvSpPr>
        <p:spPr>
          <a:xfrm>
            <a:off x="154940" y="1443990"/>
            <a:ext cx="4883785" cy="5077460"/>
          </a:xfrm>
          <a:prstGeom prst="rect">
            <a:avLst/>
          </a:prstGeom>
          <a:noFill/>
        </p:spPr>
        <p:txBody>
          <a:bodyPr wrap="square" rtlCol="0">
            <a:spAutoFit/>
          </a:bodyPr>
          <a:p>
            <a:pPr algn="l"/>
            <a:r>
              <a:rPr lang="zh-CN" altLang="en-US"/>
              <a:t>1)文件系统</a:t>
            </a:r>
            <a:endParaRPr lang="zh-CN" altLang="en-US"/>
          </a:p>
          <a:p>
            <a:pPr algn="l"/>
            <a:r>
              <a:rPr lang="zh-CN" altLang="en-US"/>
              <a:t>四种类型的znode</a:t>
            </a:r>
            <a:endParaRPr lang="zh-CN" altLang="en-US"/>
          </a:p>
          <a:p>
            <a:pPr algn="l"/>
            <a:r>
              <a:rPr lang="zh-CN" altLang="en-US"/>
              <a:t>1、PERSISTENT</a:t>
            </a:r>
            <a:endParaRPr lang="zh-CN" altLang="en-US"/>
          </a:p>
          <a:p>
            <a:pPr algn="l"/>
            <a:r>
              <a:rPr lang="zh-CN" altLang="en-US"/>
              <a:t>       持久化目录节点</a:t>
            </a:r>
            <a:endParaRPr lang="zh-CN" altLang="en-US"/>
          </a:p>
          <a:p>
            <a:pPr algn="l"/>
            <a:r>
              <a:rPr lang="zh-CN" altLang="en-US"/>
              <a:t>2、PERSISTENT_SEQUENTIAL</a:t>
            </a:r>
            <a:endParaRPr lang="zh-CN" altLang="en-US"/>
          </a:p>
          <a:p>
            <a:pPr algn="l"/>
            <a:r>
              <a:rPr lang="zh-CN" altLang="en-US"/>
              <a:t>       持久化顺序编号目录节点 </a:t>
            </a:r>
            <a:endParaRPr lang="zh-CN" altLang="en-US"/>
          </a:p>
          <a:p>
            <a:pPr algn="l"/>
            <a:r>
              <a:rPr lang="zh-CN" altLang="en-US"/>
              <a:t>3、EPHEMERAL</a:t>
            </a:r>
            <a:endParaRPr lang="zh-CN" altLang="en-US"/>
          </a:p>
          <a:p>
            <a:pPr algn="l"/>
            <a:r>
              <a:rPr lang="zh-CN" altLang="en-US"/>
              <a:t>       临时目录节点 </a:t>
            </a:r>
            <a:endParaRPr lang="zh-CN" altLang="en-US"/>
          </a:p>
          <a:p>
            <a:pPr algn="l"/>
            <a:r>
              <a:rPr lang="zh-CN" altLang="en-US"/>
              <a:t>4、EPHEMERAL_SEQUENTIAL</a:t>
            </a:r>
            <a:endParaRPr lang="zh-CN" altLang="en-US"/>
          </a:p>
          <a:p>
            <a:pPr algn="l"/>
            <a:r>
              <a:rPr lang="zh-CN" altLang="en-US"/>
              <a:t>       临时顺序编号目录节点</a:t>
            </a:r>
            <a:endParaRPr lang="zh-CN" altLang="en-US"/>
          </a:p>
          <a:p>
            <a:pPr algn="l"/>
            <a:endParaRPr lang="zh-CN" altLang="en-US"/>
          </a:p>
          <a:p>
            <a:pPr algn="l"/>
            <a:r>
              <a:rPr lang="en-US" altLang="zh-CN"/>
              <a:t>2)通知机制</a:t>
            </a:r>
            <a:endParaRPr lang="en-US" altLang="zh-CN"/>
          </a:p>
          <a:p>
            <a:pPr algn="l"/>
            <a:r>
              <a:rPr lang="zh-CN" altLang="en-US"/>
              <a:t>客户端注册监听它关心的目录节点，当目录节点发生变化（数据改变、被删除、子目录节点增加删除）时，zookeeper会通知客户端。</a:t>
            </a:r>
            <a:endParaRPr lang="zh-CN" altLang="en-US"/>
          </a:p>
          <a:p>
            <a:pPr algn="l"/>
            <a:r>
              <a:rPr lang="zh-CN" altLang="en-US"/>
              <a:t>  </a:t>
            </a:r>
            <a:endParaRPr lang="zh-CN" altLang="en-US"/>
          </a:p>
          <a:p>
            <a:pPr algn="l"/>
            <a:endParaRPr lang="zh-CN" altLang="en-US"/>
          </a:p>
          <a:p>
            <a:pPr algn="l"/>
            <a:endParaRPr lang="zh-CN" altLang="en-US"/>
          </a:p>
        </p:txBody>
      </p:sp>
      <p:pic>
        <p:nvPicPr>
          <p:cNvPr id="13" name="图片 12" descr="201611180818051306"/>
          <p:cNvPicPr>
            <a:picLocks noChangeAspect="1"/>
          </p:cNvPicPr>
          <p:nvPr/>
        </p:nvPicPr>
        <p:blipFill>
          <a:blip r:embed="rId1"/>
          <a:stretch>
            <a:fillRect/>
          </a:stretch>
        </p:blipFill>
        <p:spPr>
          <a:xfrm>
            <a:off x="3684905" y="930275"/>
            <a:ext cx="8422005" cy="4996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32410" y="132080"/>
            <a:ext cx="4991100" cy="645160"/>
          </a:xfrm>
          <a:prstGeom prst="rect">
            <a:avLst/>
          </a:prstGeom>
          <a:noFill/>
        </p:spPr>
        <p:txBody>
          <a:bodyPr wrap="square" rtlCol="0">
            <a:spAutoFit/>
          </a:bodyPr>
          <a:p>
            <a:r>
              <a:rPr lang="en-US" altLang="zh-CN" sz="3600" b="1"/>
              <a:t>ZooKeeper</a:t>
            </a:r>
            <a:r>
              <a:rPr lang="zh-CN" altLang="en-US" sz="3600" b="1"/>
              <a:t>做了什么</a:t>
            </a:r>
            <a:r>
              <a:rPr lang="en-US" altLang="zh-CN" sz="3600" b="1"/>
              <a:t>?</a:t>
            </a:r>
            <a:endParaRPr lang="en-US" altLang="zh-CN" sz="3600" b="1"/>
          </a:p>
        </p:txBody>
      </p:sp>
      <p:sp>
        <p:nvSpPr>
          <p:cNvPr id="2" name="文本框 1"/>
          <p:cNvSpPr txBox="1"/>
          <p:nvPr/>
        </p:nvSpPr>
        <p:spPr>
          <a:xfrm>
            <a:off x="471170" y="1074420"/>
            <a:ext cx="10699750" cy="4523105"/>
          </a:xfrm>
          <a:prstGeom prst="rect">
            <a:avLst/>
          </a:prstGeom>
          <a:noFill/>
        </p:spPr>
        <p:txBody>
          <a:bodyPr wrap="square" rtlCol="0" anchor="t">
            <a:spAutoFit/>
          </a:bodyPr>
          <a:p>
            <a:r>
              <a:rPr lang="zh-CN" altLang="en-US" sz="2400" b="1"/>
              <a:t>1.命名服务  </a:t>
            </a:r>
            <a:r>
              <a:rPr lang="zh-CN" altLang="en-US" sz="2400"/>
              <a:t> </a:t>
            </a:r>
            <a:endParaRPr lang="zh-CN" altLang="en-US" sz="2400"/>
          </a:p>
          <a:p>
            <a:r>
              <a:rPr lang="zh-CN" altLang="en-US"/>
              <a:t>通过使用命名服务，客户端应用能够根据指定名字来获取资源或服务的地址，提供者等信息</a:t>
            </a:r>
            <a:r>
              <a:rPr lang="zh-CN" altLang="en-US" sz="2400"/>
              <a:t>。</a:t>
            </a:r>
            <a:endParaRPr lang="zh-CN" altLang="en-US" sz="2400"/>
          </a:p>
          <a:p>
            <a:r>
              <a:rPr lang="zh-CN" altLang="en-US" sz="2400" b="1"/>
              <a:t>2.配置管理 </a:t>
            </a:r>
            <a:r>
              <a:rPr lang="zh-CN" altLang="en-US" sz="2400"/>
              <a:t>  </a:t>
            </a:r>
            <a:endParaRPr lang="zh-CN" altLang="en-US" sz="2400"/>
          </a:p>
          <a:p>
            <a:r>
              <a:rPr lang="zh-CN" altLang="en-US"/>
              <a:t>集中式的配置管理在应用集群中是非常常见的，一般商业公司内部都会实现一套集中的配置管理中心，应对不同的应用集群对于共享各自配置的需求，并且在配置变更时能够通知到集群中的每一个机器。</a:t>
            </a:r>
            <a:endParaRPr lang="zh-CN" altLang="en-US"/>
          </a:p>
          <a:p>
            <a:r>
              <a:rPr lang="zh-CN" altLang="en-US" sz="2400" b="1"/>
              <a:t>3.集群管理   </a:t>
            </a:r>
            <a:endParaRPr lang="zh-CN" altLang="en-US" sz="2400" b="1"/>
          </a:p>
          <a:p>
            <a:r>
              <a:rPr lang="zh-CN" altLang="en-US">
                <a:sym typeface="+mn-ea"/>
              </a:rPr>
              <a:t>应用集群中，我们常常需要让每一个机器知道集群中（或依赖的其他某一个集群）哪些机器是活着的，并且在集群机器因为宕机，网络断链等原因能够不在人工介入的情况下迅速通知到每一个机器。</a:t>
            </a:r>
            <a:endParaRPr lang="zh-CN" altLang="en-US" b="1">
              <a:sym typeface="+mn-ea"/>
            </a:endParaRPr>
          </a:p>
          <a:p>
            <a:r>
              <a:rPr lang="zh-CN" altLang="en-US" sz="2400" b="1"/>
              <a:t>4.分布式锁  </a:t>
            </a:r>
            <a:endParaRPr lang="zh-CN" altLang="en-US" sz="2400" b="1"/>
          </a:p>
          <a:p>
            <a:r>
              <a:rPr lang="zh-CN" altLang="en-US"/>
              <a:t>分布式锁，这个主要得益于ZooKeeper为我们保证了数据的强一致性。锁服务可以分为两类，一个是保持独占，另一个是控制时序。</a:t>
            </a:r>
            <a:endParaRPr lang="zh-CN" altLang="en-US"/>
          </a:p>
          <a:p>
            <a:r>
              <a:rPr lang="zh-CN" altLang="en-US" sz="2400" b="1"/>
              <a:t>5.队列管理</a:t>
            </a:r>
            <a:endParaRPr lang="zh-CN" altLang="en-US" sz="2400" b="1"/>
          </a:p>
          <a:p>
            <a:r>
              <a:rPr lang="zh-CN" altLang="en-US"/>
              <a:t>队列方面，简单地讲有两种，一种是常规的先进先出队列，另一种是要等到队列成员聚齐之后的才统一按序执行。</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smtClean="0">
                <a:solidFill>
                  <a:srgbClr val="519CD6"/>
                </a:solidFill>
                <a:latin typeface="Helvetica LT Std" panose="020B0504020202020204" pitchFamily="34" charset="0"/>
                <a:ea typeface="Hiragino Sans GB W3" panose="020B0300000000000000" pitchFamily="34" charset="-122"/>
              </a:rPr>
              <a:t>3</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0" y="3582725"/>
            <a:ext cx="4430565" cy="645160"/>
          </a:xfrm>
          <a:prstGeom prst="rect">
            <a:avLst/>
          </a:prstGeom>
          <a:noFill/>
        </p:spPr>
        <p:txBody>
          <a:bodyPr wrap="square" rtlCol="0">
            <a:spAutoFit/>
          </a:bodyPr>
          <a:lstStyle/>
          <a:p>
            <a:r>
              <a:rPr lang="en-US" sz="3600" b="1" dirty="0">
                <a:solidFill>
                  <a:srgbClr val="519CD6"/>
                </a:solidFill>
                <a:latin typeface="微软雅黑" panose="020B0503020204020204" pitchFamily="34" charset="-122"/>
                <a:ea typeface="微软雅黑" panose="020B0503020204020204" pitchFamily="34" charset="-122"/>
              </a:rPr>
              <a:t>ZooKeeper</a:t>
            </a:r>
            <a:r>
              <a:rPr lang="zh-CN" altLang="en-US" sz="3600" b="1" dirty="0">
                <a:solidFill>
                  <a:srgbClr val="519CD6"/>
                </a:solidFill>
                <a:latin typeface="微软雅黑" panose="020B0503020204020204" pitchFamily="34" charset="-122"/>
                <a:ea typeface="微软雅黑" panose="020B0503020204020204" pitchFamily="34" charset="-122"/>
              </a:rPr>
              <a:t>集群</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2" name="直接连接符 11"/>
          <p:cNvCxnSpPr/>
          <p:nvPr/>
        </p:nvCxnSpPr>
        <p:spPr>
          <a:xfrm>
            <a:off x="6076950" y="3484486"/>
            <a:ext cx="328041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076950" y="4278980"/>
            <a:ext cx="328041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89000" y="1645285"/>
            <a:ext cx="10716895" cy="3568065"/>
          </a:xfrm>
          <a:prstGeom prst="rect">
            <a:avLst/>
          </a:prstGeom>
        </p:spPr>
      </p:pic>
      <p:sp>
        <p:nvSpPr>
          <p:cNvPr id="3" name="文本框 2"/>
          <p:cNvSpPr txBox="1"/>
          <p:nvPr/>
        </p:nvSpPr>
        <p:spPr>
          <a:xfrm>
            <a:off x="4269740" y="833120"/>
            <a:ext cx="4094480" cy="645160"/>
          </a:xfrm>
          <a:prstGeom prst="rect">
            <a:avLst/>
          </a:prstGeom>
          <a:noFill/>
        </p:spPr>
        <p:txBody>
          <a:bodyPr wrap="square" rtlCol="0">
            <a:spAutoFit/>
          </a:bodyPr>
          <a:p>
            <a:r>
              <a:rPr lang="en-US" altLang="zh-CN" sz="3600" b="1"/>
              <a:t>ZooKeeper</a:t>
            </a:r>
            <a:r>
              <a:rPr lang="zh-CN" altLang="en-US" sz="3600" b="1"/>
              <a:t>集群模式</a:t>
            </a:r>
            <a:endParaRPr lang="zh-CN" altLang="en-US" sz="3600"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nvGraphicFramePr>
        <p:xfrm>
          <a:off x="636905" y="1134110"/>
          <a:ext cx="10591800" cy="4634865"/>
        </p:xfrm>
        <a:graphic>
          <a:graphicData uri="http://schemas.openxmlformats.org/drawingml/2006/table">
            <a:tbl>
              <a:tblPr firstRow="1" bandRow="1">
                <a:tableStyleId>{5C22544A-7EE6-4342-B048-85BDC9FD1C3A}</a:tableStyleId>
              </a:tblPr>
              <a:tblGrid>
                <a:gridCol w="2074545"/>
                <a:gridCol w="2530475"/>
                <a:gridCol w="5986780"/>
              </a:tblGrid>
              <a:tr h="530225">
                <a:tc gridSpan="2">
                  <a:txBody>
                    <a:bodyPr/>
                    <a:p>
                      <a:pPr algn="ctr">
                        <a:buNone/>
                      </a:pPr>
                      <a:r>
                        <a:rPr lang="zh-CN" altLang="en-US"/>
                        <a:t>角色</a:t>
                      </a:r>
                      <a:endParaRPr lang="zh-CN" altLang="en-US"/>
                    </a:p>
                  </a:txBody>
                  <a:tcPr/>
                </a:tc>
                <a:tc hMerge="1">
                  <a:tcPr/>
                </a:tc>
                <a:tc>
                  <a:txBody>
                    <a:bodyPr/>
                    <a:p>
                      <a:pPr algn="ctr">
                        <a:buNone/>
                      </a:pPr>
                      <a:r>
                        <a:rPr lang="zh-CN" altLang="en-US"/>
                        <a:t>描述</a:t>
                      </a:r>
                      <a:endParaRPr lang="zh-CN" altLang="en-US"/>
                    </a:p>
                  </a:txBody>
                  <a:tcPr/>
                </a:tc>
              </a:tr>
              <a:tr h="1123950">
                <a:tc gridSpan="2">
                  <a:txBody>
                    <a:bodyPr/>
                    <a:p>
                      <a:pPr algn="ctr">
                        <a:buNone/>
                      </a:pPr>
                      <a:endParaRPr lang="zh-CN" altLang="en-US"/>
                    </a:p>
                    <a:p>
                      <a:pPr algn="ctr">
                        <a:buNone/>
                      </a:pPr>
                      <a:r>
                        <a:rPr lang="zh-CN" altLang="en-US"/>
                        <a:t>领导者</a:t>
                      </a:r>
                      <a:r>
                        <a:rPr lang="en-US" altLang="zh-CN"/>
                        <a:t>(Leader)</a:t>
                      </a:r>
                      <a:endParaRPr lang="en-US" altLang="zh-CN"/>
                    </a:p>
                  </a:txBody>
                  <a:tcPr/>
                </a:tc>
                <a:tc hMerge="1">
                  <a:tcPr/>
                </a:tc>
                <a:tc>
                  <a:txBody>
                    <a:bodyPr/>
                    <a:p>
                      <a:pPr algn="ctr">
                        <a:buNone/>
                      </a:pPr>
                      <a:r>
                        <a:rPr lang="zh-CN" altLang="zh-CN"/>
                        <a:t> Leader作为整个ZooKeeper集群的主节点，负责响应所有对ZooKeeper状态变更的请，领导者负责进行投票的发起额决议以及更新系统的状态。</a:t>
                      </a:r>
                      <a:endParaRPr lang="zh-CN" altLang="zh-CN"/>
                    </a:p>
                  </a:txBody>
                  <a:tcPr/>
                </a:tc>
              </a:tr>
              <a:tr h="1123315">
                <a:tc rowSpan="2">
                  <a:txBody>
                    <a:bodyPr/>
                    <a:p>
                      <a:pPr algn="ctr">
                        <a:buNone/>
                      </a:pPr>
                      <a:endParaRPr lang="zh-CN" altLang="zh-CN"/>
                    </a:p>
                    <a:p>
                      <a:pPr algn="ctr">
                        <a:buNone/>
                      </a:pPr>
                      <a:endParaRPr lang="zh-CN" altLang="zh-CN"/>
                    </a:p>
                    <a:p>
                      <a:pPr algn="ctr">
                        <a:buNone/>
                      </a:pPr>
                      <a:endParaRPr lang="zh-CN" altLang="zh-CN"/>
                    </a:p>
                    <a:p>
                      <a:pPr algn="ctr">
                        <a:buNone/>
                      </a:pPr>
                      <a:r>
                        <a:rPr lang="zh-CN" altLang="zh-CN"/>
                        <a:t>学习者</a:t>
                      </a:r>
                      <a:endParaRPr lang="zh-CN" altLang="zh-CN"/>
                    </a:p>
                    <a:p>
                      <a:pPr algn="ctr">
                        <a:buNone/>
                      </a:pPr>
                      <a:r>
                        <a:rPr lang="en-US" altLang="zh-CN"/>
                        <a:t>&lt;Leaner&gt;</a:t>
                      </a:r>
                      <a:endParaRPr lang="en-US" altLang="zh-CN"/>
                    </a:p>
                  </a:txBody>
                  <a:tcPr/>
                </a:tc>
                <a:tc>
                  <a:txBody>
                    <a:bodyPr/>
                    <a:p>
                      <a:pPr algn="ctr">
                        <a:buNone/>
                      </a:pPr>
                      <a:endParaRPr lang="zh-CN" altLang="en-US"/>
                    </a:p>
                    <a:p>
                      <a:pPr algn="ctr">
                        <a:buNone/>
                      </a:pPr>
                      <a:r>
                        <a:rPr lang="zh-CN" altLang="en-US"/>
                        <a:t>跟随者</a:t>
                      </a:r>
                      <a:endParaRPr lang="zh-CN" altLang="en-US"/>
                    </a:p>
                    <a:p>
                      <a:pPr algn="ctr">
                        <a:buNone/>
                      </a:pPr>
                      <a:r>
                        <a:rPr lang="en-US" altLang="zh-CN"/>
                        <a:t>&lt;Follower&gt;</a:t>
                      </a:r>
                      <a:endParaRPr lang="en-US" altLang="zh-CN"/>
                    </a:p>
                  </a:txBody>
                  <a:tcPr/>
                </a:tc>
                <a:tc>
                  <a:txBody>
                    <a:bodyPr/>
                    <a:p>
                      <a:pPr algn="ctr">
                        <a:buNone/>
                      </a:pPr>
                      <a:endParaRPr lang="en-US" altLang="zh-CN"/>
                    </a:p>
                    <a:p>
                      <a:pPr algn="ctr">
                        <a:buNone/>
                      </a:pPr>
                      <a:r>
                        <a:rPr lang="en-US" altLang="zh-CN"/>
                        <a:t>Follower</a:t>
                      </a:r>
                      <a:r>
                        <a:rPr lang="zh-CN" altLang="en-US"/>
                        <a:t>用于接受客户请求并向客户端返回结果，在选主过程中参与决议，</a:t>
                      </a:r>
                      <a:r>
                        <a:rPr lang="en-US" altLang="zh-CN"/>
                        <a:t>Follower</a:t>
                      </a:r>
                      <a:r>
                        <a:rPr lang="zh-CN" altLang="en-US"/>
                        <a:t>需要处理响应</a:t>
                      </a:r>
                      <a:r>
                        <a:rPr lang="en-US" altLang="zh-CN"/>
                        <a:t>Leader</a:t>
                      </a:r>
                      <a:r>
                        <a:rPr lang="zh-CN" altLang="en-US"/>
                        <a:t>发出的提议。</a:t>
                      </a:r>
                      <a:endParaRPr lang="zh-CN" altLang="en-US"/>
                    </a:p>
                  </a:txBody>
                  <a:tcPr/>
                </a:tc>
              </a:tr>
              <a:tr h="1376680">
                <a:tc vMerge="1">
                  <a:tcPr/>
                </a:tc>
                <a:tc>
                  <a:txBody>
                    <a:bodyPr/>
                    <a:p>
                      <a:pPr algn="ctr">
                        <a:buNone/>
                      </a:pPr>
                      <a:endParaRPr lang="zh-CN" altLang="en-US"/>
                    </a:p>
                    <a:p>
                      <a:pPr algn="ctr">
                        <a:buNone/>
                      </a:pPr>
                      <a:r>
                        <a:rPr lang="zh-CN" altLang="en-US"/>
                        <a:t>观察者</a:t>
                      </a:r>
                      <a:endParaRPr lang="zh-CN" altLang="en-US"/>
                    </a:p>
                    <a:p>
                      <a:pPr algn="ctr">
                        <a:buNone/>
                      </a:pPr>
                      <a:r>
                        <a:rPr lang="en-US" altLang="zh-CN"/>
                        <a:t>&lt;Observer&gt;</a:t>
                      </a:r>
                      <a:endParaRPr lang="en-US" altLang="zh-CN"/>
                    </a:p>
                  </a:txBody>
                  <a:tcPr/>
                </a:tc>
                <a:tc>
                  <a:txBody>
                    <a:bodyPr/>
                    <a:p>
                      <a:pPr algn="ctr">
                        <a:buNone/>
                      </a:pPr>
                      <a:endParaRPr lang="en-US" altLang="zh-CN"/>
                    </a:p>
                    <a:p>
                      <a:pPr algn="ctr">
                        <a:buNone/>
                      </a:pPr>
                      <a:r>
                        <a:rPr lang="en-US" altLang="zh-CN"/>
                        <a:t>Observer</a:t>
                      </a:r>
                      <a:r>
                        <a:rPr lang="zh-CN" altLang="en-US"/>
                        <a:t>可以接受客户端链接，将写请求转发给</a:t>
                      </a:r>
                      <a:r>
                        <a:rPr lang="en-US" altLang="zh-CN"/>
                        <a:t>Leader</a:t>
                      </a:r>
                      <a:r>
                        <a:rPr lang="zh-CN" altLang="en-US"/>
                        <a:t>节点，但</a:t>
                      </a:r>
                      <a:r>
                        <a:rPr lang="en-US" altLang="zh-CN"/>
                        <a:t>Observer</a:t>
                      </a:r>
                      <a:r>
                        <a:rPr lang="zh-CN" altLang="en-US"/>
                        <a:t>不参与投票过程，只同步</a:t>
                      </a:r>
                      <a:r>
                        <a:rPr lang="en-US" altLang="zh-CN"/>
                        <a:t>Leader</a:t>
                      </a:r>
                      <a:r>
                        <a:rPr lang="zh-CN" altLang="en-US"/>
                        <a:t>的状态。</a:t>
                      </a:r>
                      <a:r>
                        <a:rPr lang="en-US" altLang="zh-CN"/>
                        <a:t>Observer</a:t>
                      </a:r>
                      <a:r>
                        <a:rPr lang="zh-CN" altLang="en-US"/>
                        <a:t>的目的在于扩展系统提高读取速度</a:t>
                      </a:r>
                      <a:endParaRPr lang="zh-CN" altLang="en-US"/>
                    </a:p>
                  </a:txBody>
                  <a:tcPr/>
                </a:tc>
              </a:tr>
              <a:tr h="480695">
                <a:tc gridSpan="2">
                  <a:txBody>
                    <a:bodyPr/>
                    <a:p>
                      <a:pPr algn="ctr">
                        <a:buNone/>
                      </a:pPr>
                      <a:r>
                        <a:rPr lang="zh-CN" altLang="en-US"/>
                        <a:t>客户端</a:t>
                      </a:r>
                      <a:r>
                        <a:rPr lang="en-US" altLang="zh-CN"/>
                        <a:t>&lt;Client&gt;</a:t>
                      </a:r>
                      <a:endParaRPr lang="en-US" altLang="zh-CN"/>
                    </a:p>
                  </a:txBody>
                  <a:tcPr/>
                </a:tc>
                <a:tc hMerge="1">
                  <a:tcPr/>
                </a:tc>
                <a:tc>
                  <a:txBody>
                    <a:bodyPr/>
                    <a:p>
                      <a:pPr algn="ctr">
                        <a:buNone/>
                      </a:pPr>
                      <a:r>
                        <a:rPr lang="zh-CN" altLang="en-US"/>
                        <a:t>请求发起者</a:t>
                      </a:r>
                      <a:endParaRPr lang="zh-CN" altLang="en-US"/>
                    </a:p>
                  </a:txBody>
                  <a:tcPr/>
                </a:tc>
              </a:tr>
            </a:tbl>
          </a:graphicData>
        </a:graphic>
      </p:graphicFrame>
      <p:sp>
        <p:nvSpPr>
          <p:cNvPr id="6" name="文本框 5"/>
          <p:cNvSpPr txBox="1"/>
          <p:nvPr/>
        </p:nvSpPr>
        <p:spPr>
          <a:xfrm>
            <a:off x="3717925" y="348615"/>
            <a:ext cx="4220210" cy="645160"/>
          </a:xfrm>
          <a:prstGeom prst="rect">
            <a:avLst/>
          </a:prstGeom>
          <a:noFill/>
        </p:spPr>
        <p:txBody>
          <a:bodyPr wrap="square" rtlCol="0">
            <a:spAutoFit/>
          </a:bodyPr>
          <a:p>
            <a:r>
              <a:rPr lang="en-US" altLang="zh-CN" sz="3600" b="1"/>
              <a:t>Zookeeper</a:t>
            </a:r>
            <a:r>
              <a:rPr lang="zh-CN" altLang="en-US" sz="3600" b="1"/>
              <a:t>三大角色</a:t>
            </a:r>
            <a:endParaRPr lang="zh-CN" altLang="en-US" sz="3600"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img (8)"/>
          <p:cNvPicPr>
            <a:picLocks noChangeAspect="1"/>
          </p:cNvPicPr>
          <p:nvPr/>
        </p:nvPicPr>
        <p:blipFill>
          <a:blip r:embed="rId1"/>
          <a:stretch>
            <a:fillRect/>
          </a:stretch>
        </p:blipFill>
        <p:spPr>
          <a:xfrm>
            <a:off x="4758690" y="38100"/>
            <a:ext cx="6979285" cy="6142990"/>
          </a:xfrm>
          <a:prstGeom prst="rect">
            <a:avLst/>
          </a:prstGeom>
        </p:spPr>
      </p:pic>
      <p:sp>
        <p:nvSpPr>
          <p:cNvPr id="9" name="文本框 8"/>
          <p:cNvSpPr txBox="1"/>
          <p:nvPr/>
        </p:nvSpPr>
        <p:spPr>
          <a:xfrm>
            <a:off x="76200" y="114300"/>
            <a:ext cx="3124200" cy="460375"/>
          </a:xfrm>
          <a:prstGeom prst="rect">
            <a:avLst/>
          </a:prstGeom>
          <a:noFill/>
        </p:spPr>
        <p:txBody>
          <a:bodyPr wrap="square" rtlCol="0" anchor="t">
            <a:spAutoFit/>
          </a:bodyPr>
          <a:p>
            <a:r>
              <a:rPr lang="zh-CN" altLang="en-US" sz="2400" b="1"/>
              <a:t>Zookeeper选主流程</a:t>
            </a:r>
            <a:endParaRPr lang="zh-CN" altLang="en-US" sz="2400" b="1"/>
          </a:p>
        </p:txBody>
      </p:sp>
      <p:sp>
        <p:nvSpPr>
          <p:cNvPr id="11" name="文本框 10"/>
          <p:cNvSpPr txBox="1"/>
          <p:nvPr/>
        </p:nvSpPr>
        <p:spPr>
          <a:xfrm>
            <a:off x="76200" y="1155700"/>
            <a:ext cx="4051300" cy="2030095"/>
          </a:xfrm>
          <a:prstGeom prst="rect">
            <a:avLst/>
          </a:prstGeom>
          <a:noFill/>
        </p:spPr>
        <p:txBody>
          <a:bodyPr wrap="square" rtlCol="0" anchor="t">
            <a:spAutoFit/>
          </a:bodyPr>
          <a:p>
            <a:r>
              <a:rPr lang="en-US" altLang="zh-CN"/>
              <a:t>Server</a:t>
            </a:r>
            <a:r>
              <a:rPr lang="zh-CN" altLang="zh-CN"/>
              <a:t>三种状态：</a:t>
            </a:r>
            <a:endParaRPr lang="zh-CN" altLang="zh-CN"/>
          </a:p>
          <a:p>
            <a:r>
              <a:rPr lang="zh-CN" altLang="en-US"/>
              <a:t>LOOKING：当前Server不知道leader是谁，正在搜寻</a:t>
            </a:r>
            <a:endParaRPr lang="zh-CN" altLang="en-US"/>
          </a:p>
          <a:p>
            <a:r>
              <a:rPr lang="zh-CN" altLang="en-US"/>
              <a:t>LEADING：当前Server即为选举出来的leader</a:t>
            </a:r>
            <a:endParaRPr lang="zh-CN" altLang="en-US"/>
          </a:p>
          <a:p>
            <a:r>
              <a:rPr lang="zh-CN" altLang="en-US"/>
              <a:t>FOLLOWING：leader已经选举出来，当前Server与之同步</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6200" y="114300"/>
            <a:ext cx="3124200" cy="460375"/>
          </a:xfrm>
          <a:prstGeom prst="rect">
            <a:avLst/>
          </a:prstGeom>
          <a:noFill/>
        </p:spPr>
        <p:txBody>
          <a:bodyPr wrap="square" rtlCol="0" anchor="t">
            <a:spAutoFit/>
          </a:bodyPr>
          <a:p>
            <a:r>
              <a:rPr lang="zh-CN" altLang="en-US" sz="2400" b="1"/>
              <a:t>Zookeeper同步流程</a:t>
            </a:r>
            <a:endParaRPr lang="zh-CN" altLang="en-US" sz="2400" b="1"/>
          </a:p>
        </p:txBody>
      </p:sp>
      <p:sp>
        <p:nvSpPr>
          <p:cNvPr id="11" name="文本框 10"/>
          <p:cNvSpPr txBox="1"/>
          <p:nvPr/>
        </p:nvSpPr>
        <p:spPr>
          <a:xfrm>
            <a:off x="76200" y="1409700"/>
            <a:ext cx="4051300" cy="3415030"/>
          </a:xfrm>
          <a:prstGeom prst="rect">
            <a:avLst/>
          </a:prstGeom>
          <a:noFill/>
        </p:spPr>
        <p:txBody>
          <a:bodyPr wrap="square" rtlCol="0" anchor="t">
            <a:spAutoFit/>
          </a:bodyPr>
          <a:p>
            <a:r>
              <a:rPr altLang="zh-CN"/>
              <a:t>1. Leader等待server连接； </a:t>
            </a:r>
            <a:endParaRPr altLang="zh-CN"/>
          </a:p>
          <a:p>
            <a:endParaRPr altLang="zh-CN"/>
          </a:p>
          <a:p>
            <a:r>
              <a:rPr altLang="zh-CN"/>
              <a:t>2 .Follower连接leader，将最大的zxid发送给leader； </a:t>
            </a:r>
            <a:endParaRPr altLang="zh-CN"/>
          </a:p>
          <a:p>
            <a:endParaRPr altLang="zh-CN"/>
          </a:p>
          <a:p>
            <a:r>
              <a:rPr altLang="zh-CN"/>
              <a:t>3 .Leader根据follower的zxid确定同步点； </a:t>
            </a:r>
            <a:endParaRPr altLang="zh-CN"/>
          </a:p>
          <a:p>
            <a:endParaRPr altLang="zh-CN"/>
          </a:p>
          <a:p>
            <a:r>
              <a:rPr altLang="zh-CN"/>
              <a:t>4 .完成同步后通知follower 已经成为update状态； </a:t>
            </a:r>
            <a:endParaRPr altLang="zh-CN"/>
          </a:p>
          <a:p>
            <a:endParaRPr altLang="zh-CN"/>
          </a:p>
          <a:p>
            <a:r>
              <a:rPr altLang="zh-CN"/>
              <a:t>5 .Follower收到uptodate消息</a:t>
            </a:r>
            <a:r>
              <a:rPr lang="zh-CN"/>
              <a:t>，重新接受client的请求进行服务</a:t>
            </a:r>
            <a:endParaRPr lang="zh-CN"/>
          </a:p>
        </p:txBody>
      </p:sp>
      <p:pic>
        <p:nvPicPr>
          <p:cNvPr id="5" name="图片 4" descr="未命名文件"/>
          <p:cNvPicPr>
            <a:picLocks noChangeAspect="1"/>
          </p:cNvPicPr>
          <p:nvPr/>
        </p:nvPicPr>
        <p:blipFill>
          <a:blip r:embed="rId1"/>
          <a:stretch>
            <a:fillRect/>
          </a:stretch>
        </p:blipFill>
        <p:spPr>
          <a:xfrm>
            <a:off x="3848100" y="1031875"/>
            <a:ext cx="8000365" cy="3995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6200" y="114300"/>
            <a:ext cx="4393565" cy="460375"/>
          </a:xfrm>
          <a:prstGeom prst="rect">
            <a:avLst/>
          </a:prstGeom>
          <a:noFill/>
        </p:spPr>
        <p:txBody>
          <a:bodyPr wrap="square" rtlCol="0" anchor="t">
            <a:spAutoFit/>
          </a:bodyPr>
          <a:p>
            <a:r>
              <a:rPr lang="zh-CN" altLang="en-US" sz="2400" b="1"/>
              <a:t>Zookeeper工作流程-</a:t>
            </a:r>
            <a:r>
              <a:rPr lang="en-US" altLang="zh-CN" sz="2400" b="1"/>
              <a:t>Leader</a:t>
            </a:r>
            <a:endParaRPr lang="en-US" altLang="zh-CN" sz="2400" b="1"/>
          </a:p>
        </p:txBody>
      </p:sp>
      <p:sp>
        <p:nvSpPr>
          <p:cNvPr id="11" name="文本框 10"/>
          <p:cNvSpPr txBox="1"/>
          <p:nvPr/>
        </p:nvSpPr>
        <p:spPr>
          <a:xfrm>
            <a:off x="241300" y="1130300"/>
            <a:ext cx="5905500" cy="4246245"/>
          </a:xfrm>
          <a:prstGeom prst="rect">
            <a:avLst/>
          </a:prstGeom>
          <a:noFill/>
        </p:spPr>
        <p:txBody>
          <a:bodyPr wrap="square" rtlCol="0" anchor="t">
            <a:spAutoFit/>
          </a:bodyPr>
          <a:p>
            <a:r>
              <a:rPr altLang="zh-CN"/>
              <a:t>1 .恢复数据； </a:t>
            </a:r>
            <a:endParaRPr altLang="zh-CN"/>
          </a:p>
          <a:p>
            <a:endParaRPr altLang="zh-CN"/>
          </a:p>
          <a:p>
            <a:r>
              <a:rPr altLang="zh-CN"/>
              <a:t>2 .维持与Learner的心跳，接收Learner请求并判断Learner的请求消息类型；</a:t>
            </a:r>
            <a:endParaRPr altLang="zh-CN"/>
          </a:p>
          <a:p>
            <a:endParaRPr altLang="zh-CN"/>
          </a:p>
          <a:p>
            <a:endParaRPr altLang="zh-CN"/>
          </a:p>
          <a:p>
            <a:r>
              <a:rPr altLang="zh-CN">
                <a:sym typeface="+mn-ea"/>
              </a:rPr>
              <a:t>Learner的请求消息类型</a:t>
            </a:r>
            <a:r>
              <a:rPr lang="zh-CN"/>
              <a:t>：</a:t>
            </a:r>
            <a:br>
              <a:rPr lang="zh-CN"/>
            </a:br>
            <a:endParaRPr lang="zh-CN"/>
          </a:p>
          <a:p>
            <a:r>
              <a:rPr altLang="zh-CN"/>
              <a:t>REQUEST消息是Follower发送的提议信息，包括写请求及同步请求；</a:t>
            </a:r>
            <a:endParaRPr altLang="zh-CN"/>
          </a:p>
          <a:p>
            <a:endParaRPr altLang="zh-CN"/>
          </a:p>
          <a:p>
            <a:r>
              <a:rPr altLang="zh-CN"/>
              <a:t>ACK消息是 Follower的对提议的回复，超过半数的Follower通过，则commit该提议；</a:t>
            </a:r>
            <a:endParaRPr altLang="zh-CN"/>
          </a:p>
          <a:p>
            <a:endParaRPr altLang="zh-CN"/>
          </a:p>
          <a:p>
            <a:r>
              <a:rPr altLang="zh-CN"/>
              <a:t>REVALIDATE消息是用来延长SESSION有效时间 </a:t>
            </a:r>
            <a:endParaRPr altLang="zh-CN"/>
          </a:p>
        </p:txBody>
      </p:sp>
      <p:pic>
        <p:nvPicPr>
          <p:cNvPr id="3" name="图片 2"/>
          <p:cNvPicPr>
            <a:picLocks noChangeAspect="1"/>
          </p:cNvPicPr>
          <p:nvPr/>
        </p:nvPicPr>
        <p:blipFill>
          <a:blip r:embed="rId1"/>
          <a:stretch>
            <a:fillRect/>
          </a:stretch>
        </p:blipFill>
        <p:spPr>
          <a:xfrm>
            <a:off x="6459855" y="114300"/>
            <a:ext cx="4359910" cy="60947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878330" y="3119755"/>
            <a:ext cx="8101965" cy="3051175"/>
          </a:xfrm>
          <a:prstGeom prst="rect">
            <a:avLst/>
          </a:prstGeom>
        </p:spPr>
      </p:pic>
      <p:sp>
        <p:nvSpPr>
          <p:cNvPr id="9" name="文本框 8"/>
          <p:cNvSpPr txBox="1"/>
          <p:nvPr/>
        </p:nvSpPr>
        <p:spPr>
          <a:xfrm>
            <a:off x="76200" y="114300"/>
            <a:ext cx="4241165" cy="460375"/>
          </a:xfrm>
          <a:prstGeom prst="rect">
            <a:avLst/>
          </a:prstGeom>
          <a:noFill/>
        </p:spPr>
        <p:txBody>
          <a:bodyPr wrap="square" rtlCol="0" anchor="t">
            <a:spAutoFit/>
          </a:bodyPr>
          <a:p>
            <a:r>
              <a:rPr lang="zh-CN" altLang="en-US" sz="2400" b="1"/>
              <a:t>Zookeeper工作流程-</a:t>
            </a:r>
            <a:r>
              <a:rPr lang="en-US" altLang="zh-CN" sz="2400" b="1"/>
              <a:t>Follower</a:t>
            </a:r>
            <a:endParaRPr lang="en-US" altLang="zh-CN" sz="2400" b="1"/>
          </a:p>
        </p:txBody>
      </p:sp>
      <p:sp>
        <p:nvSpPr>
          <p:cNvPr id="11" name="文本框 10"/>
          <p:cNvSpPr txBox="1"/>
          <p:nvPr/>
        </p:nvSpPr>
        <p:spPr>
          <a:xfrm>
            <a:off x="0" y="660400"/>
            <a:ext cx="6158865" cy="2306955"/>
          </a:xfrm>
          <a:prstGeom prst="rect">
            <a:avLst/>
          </a:prstGeom>
          <a:noFill/>
        </p:spPr>
        <p:txBody>
          <a:bodyPr wrap="square" rtlCol="0" anchor="t">
            <a:spAutoFit/>
          </a:bodyPr>
          <a:p>
            <a:r>
              <a:rPr altLang="zh-CN">
                <a:sym typeface="+mn-ea"/>
              </a:rPr>
              <a:t>1. 向Leader发送请求</a:t>
            </a:r>
            <a:endParaRPr altLang="zh-CN">
              <a:sym typeface="+mn-ea"/>
            </a:endParaRPr>
          </a:p>
          <a:p>
            <a:r>
              <a:rPr altLang="zh-CN">
                <a:sym typeface="+mn-ea"/>
              </a:rPr>
              <a:t>（PING消息、REQUEST消息、ACK消息、REVALIDATE消息）；</a:t>
            </a:r>
            <a:endParaRPr altLang="zh-CN">
              <a:sym typeface="+mn-ea"/>
            </a:endParaRPr>
          </a:p>
          <a:p>
            <a:endParaRPr altLang="zh-CN">
              <a:sym typeface="+mn-ea"/>
            </a:endParaRPr>
          </a:p>
          <a:p>
            <a:r>
              <a:rPr altLang="zh-CN">
                <a:sym typeface="+mn-ea"/>
              </a:rPr>
              <a:t>2 .接收Leader消息并进行处理；</a:t>
            </a:r>
            <a:endParaRPr altLang="zh-CN">
              <a:sym typeface="+mn-ea"/>
            </a:endParaRPr>
          </a:p>
          <a:p>
            <a:endParaRPr altLang="zh-CN">
              <a:sym typeface="+mn-ea"/>
            </a:endParaRPr>
          </a:p>
          <a:p>
            <a:r>
              <a:rPr altLang="zh-CN">
                <a:sym typeface="+mn-ea"/>
              </a:rPr>
              <a:t>3 .接收Client的请求，如果为写请求，发送给Leader进行投票；</a:t>
            </a:r>
            <a:endParaRPr altLang="zh-CN">
              <a:sym typeface="+mn-ea"/>
            </a:endParaRPr>
          </a:p>
          <a:p>
            <a:endParaRPr altLang="zh-CN">
              <a:sym typeface="+mn-ea"/>
            </a:endParaRPr>
          </a:p>
          <a:p>
            <a:r>
              <a:rPr altLang="zh-CN">
                <a:sym typeface="+mn-ea"/>
              </a:rPr>
              <a:t>4 .返回Client结果。</a:t>
            </a:r>
            <a:endParaRPr altLang="zh-CN">
              <a:sym typeface="+mn-ea"/>
            </a:endParaRPr>
          </a:p>
        </p:txBody>
      </p:sp>
      <p:sp>
        <p:nvSpPr>
          <p:cNvPr id="3" name="文本框 2"/>
          <p:cNvSpPr txBox="1"/>
          <p:nvPr/>
        </p:nvSpPr>
        <p:spPr>
          <a:xfrm>
            <a:off x="6158865" y="382905"/>
            <a:ext cx="6069965" cy="2584450"/>
          </a:xfrm>
          <a:prstGeom prst="rect">
            <a:avLst/>
          </a:prstGeom>
          <a:noFill/>
        </p:spPr>
        <p:txBody>
          <a:bodyPr wrap="square" rtlCol="0" anchor="t">
            <a:spAutoFit/>
          </a:bodyPr>
          <a:p>
            <a:r>
              <a:rPr lang="zh-CN" altLang="en-US"/>
              <a:t>Follower的消息循环处理如下几种来自Leader的消息： </a:t>
            </a:r>
            <a:endParaRPr lang="zh-CN" altLang="en-US"/>
          </a:p>
          <a:p>
            <a:r>
              <a:rPr lang="zh-CN" altLang="en-US"/>
              <a:t>1 .PING消息： 心跳消息； </a:t>
            </a:r>
            <a:endParaRPr lang="zh-CN" altLang="en-US"/>
          </a:p>
          <a:p>
            <a:r>
              <a:rPr lang="zh-CN" altLang="en-US"/>
              <a:t>2 .PROPOSAL消息：Leader发起的提案，要求Follower投票； </a:t>
            </a:r>
            <a:endParaRPr lang="zh-CN" altLang="en-US"/>
          </a:p>
          <a:p>
            <a:r>
              <a:rPr lang="zh-CN" altLang="en-US"/>
              <a:t>3 .COMMIT消息：服务器端最新一次提案的信息； </a:t>
            </a:r>
            <a:endParaRPr lang="zh-CN" altLang="en-US"/>
          </a:p>
          <a:p>
            <a:r>
              <a:rPr lang="zh-CN" altLang="en-US"/>
              <a:t>4 .UPTODATE消息：表明同步完成； </a:t>
            </a:r>
            <a:endParaRPr lang="zh-CN" altLang="en-US"/>
          </a:p>
          <a:p>
            <a:r>
              <a:rPr lang="zh-CN" altLang="en-US"/>
              <a:t>5 .REVALIDATE消息：根据Leader的REVALIDATE结果，关闭待revalidate的session还是允许其接受消息； </a:t>
            </a:r>
            <a:endParaRPr lang="zh-CN" altLang="en-US"/>
          </a:p>
          <a:p>
            <a:r>
              <a:rPr lang="zh-CN" altLang="en-US"/>
              <a:t>6 .SYNC消息：返回SYNC结果到客户端，这个消息最初由客户端发起，用来强制得到最新的更新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2" y="1587117"/>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3" y="2462566"/>
            <a:ext cx="1357786"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6" cy="1862048"/>
          </a:xfrm>
          <a:prstGeom prst="rect">
            <a:avLst/>
          </a:prstGeom>
          <a:noFill/>
        </p:spPr>
        <p:txBody>
          <a:bodyPr wrap="square" rtlCol="0">
            <a:spAutoFit/>
          </a:bodyPr>
          <a:lstStyle/>
          <a:p>
            <a:r>
              <a:rPr lang="en-US" altLang="zh-CN" sz="11500" b="1" dirty="0">
                <a:solidFill>
                  <a:srgbClr val="519CD6"/>
                </a:solidFill>
                <a:latin typeface="Helvetica LT Std" panose="020B0504020202020204" pitchFamily="34" charset="0"/>
                <a:ea typeface="Hiragino Sans GB W3" panose="020B0300000000000000" pitchFamily="34" charset="-122"/>
              </a:rPr>
              <a:t>4</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0" y="3582723"/>
            <a:ext cx="5548894" cy="645160"/>
          </a:xfrm>
          <a:prstGeom prst="rect">
            <a:avLst/>
          </a:prstGeom>
          <a:noFill/>
        </p:spPr>
        <p:txBody>
          <a:bodyPr wrap="square" rtlCol="0">
            <a:spAutoFit/>
          </a:bodyPr>
          <a:lstStyle/>
          <a:p>
            <a:r>
              <a:rPr lang="en-US" altLang="zh-CN" sz="3600" b="1" dirty="0">
                <a:solidFill>
                  <a:srgbClr val="519CD6"/>
                </a:solidFill>
                <a:latin typeface="微软雅黑" panose="020B0503020204020204" pitchFamily="34" charset="-122"/>
                <a:ea typeface="微软雅黑" panose="020B0503020204020204" pitchFamily="34" charset="-122"/>
              </a:rPr>
              <a:t>ZooKeeper</a:t>
            </a:r>
            <a:r>
              <a:rPr lang="zh-CN" altLang="en-US" sz="3600" b="1" dirty="0">
                <a:solidFill>
                  <a:srgbClr val="519CD6"/>
                </a:solidFill>
                <a:latin typeface="微软雅黑" panose="020B0503020204020204" pitchFamily="34" charset="-122"/>
                <a:ea typeface="微软雅黑" panose="020B0503020204020204" pitchFamily="34" charset="-122"/>
              </a:rPr>
              <a:t>深入</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5"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2" name="直接连接符 11"/>
          <p:cNvCxnSpPr/>
          <p:nvPr/>
        </p:nvCxnSpPr>
        <p:spPr>
          <a:xfrm flipV="1">
            <a:off x="6076950" y="3478229"/>
            <a:ext cx="3581400" cy="6258"/>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076950" y="4278980"/>
            <a:ext cx="358140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8743" y="1714086"/>
            <a:ext cx="7750631" cy="1323439"/>
          </a:xfrm>
          <a:prstGeom prst="rect">
            <a:avLst/>
          </a:prstGeom>
          <a:noFill/>
        </p:spPr>
        <p:txBody>
          <a:bodyPr wrap="square" rtlCol="0">
            <a:spAutoFit/>
          </a:bodyPr>
          <a:lstStyle/>
          <a:p>
            <a:pPr algn="ctr"/>
            <a:r>
              <a:rPr lang="zh-CN" altLang="en-US" sz="4800" b="1" dirty="0" smtClean="0">
                <a:solidFill>
                  <a:prstClr val="black"/>
                </a:solidFill>
              </a:rPr>
              <a:t>共享应用研发中心</a:t>
            </a:r>
            <a:endParaRPr lang="en-US" altLang="zh-CN" sz="4800" b="1" dirty="0" smtClean="0">
              <a:solidFill>
                <a:prstClr val="black"/>
              </a:solidFill>
            </a:endParaRPr>
          </a:p>
          <a:p>
            <a:pPr algn="ctr"/>
            <a:r>
              <a:rPr lang="zh-CN" altLang="en-US" sz="3200" b="1" dirty="0">
                <a:solidFill>
                  <a:prstClr val="black"/>
                </a:solidFill>
              </a:rPr>
              <a:t>销售业务研发部销售系统研发组</a:t>
            </a:r>
            <a:endParaRPr lang="zh-CN" altLang="en-US" sz="3200" b="1" dirty="0">
              <a:solidFill>
                <a:prstClr val="black"/>
              </a:solidFill>
            </a:endParaRPr>
          </a:p>
        </p:txBody>
      </p:sp>
      <p:sp>
        <p:nvSpPr>
          <p:cNvPr id="3" name="TextBox 2"/>
          <p:cNvSpPr txBox="1"/>
          <p:nvPr/>
        </p:nvSpPr>
        <p:spPr>
          <a:xfrm>
            <a:off x="4095887" y="3165563"/>
            <a:ext cx="3585031" cy="1200329"/>
          </a:xfrm>
          <a:prstGeom prst="rect">
            <a:avLst/>
          </a:prstGeom>
          <a:noFill/>
        </p:spPr>
        <p:txBody>
          <a:bodyPr wrap="square" rtlCol="0">
            <a:spAutoFit/>
          </a:bodyPr>
          <a:lstStyle/>
          <a:p>
            <a:pPr algn="ctr"/>
            <a:r>
              <a:rPr lang="zh-CN" altLang="en-US" sz="4800" b="1" dirty="0">
                <a:solidFill>
                  <a:prstClr val="black"/>
                </a:solidFill>
              </a:rPr>
              <a:t>马海</a:t>
            </a:r>
            <a:r>
              <a:rPr lang="zh-CN" altLang="en-US" sz="4800" b="1" dirty="0" smtClean="0">
                <a:solidFill>
                  <a:prstClr val="black"/>
                </a:solidFill>
              </a:rPr>
              <a:t>旭</a:t>
            </a:r>
            <a:endParaRPr lang="en-US" altLang="zh-CN" sz="4800" b="1" dirty="0" smtClean="0">
              <a:solidFill>
                <a:prstClr val="black"/>
              </a:solidFill>
            </a:endParaRPr>
          </a:p>
          <a:p>
            <a:pPr algn="ctr"/>
            <a:r>
              <a:rPr lang="en-US" altLang="zh-CN" sz="2400" b="1" dirty="0" smtClean="0">
                <a:solidFill>
                  <a:prstClr val="black"/>
                </a:solidFill>
              </a:rPr>
              <a:t>01083449</a:t>
            </a:r>
            <a:endParaRPr lang="zh-CN" altLang="en-US" sz="2400" b="1" dirty="0">
              <a:solidFill>
                <a:prstClr val="black"/>
              </a:solidFill>
            </a:endParaRPr>
          </a:p>
        </p:txBody>
      </p:sp>
      <p:sp>
        <p:nvSpPr>
          <p:cNvPr id="4" name="TextBox 3"/>
          <p:cNvSpPr txBox="1"/>
          <p:nvPr/>
        </p:nvSpPr>
        <p:spPr>
          <a:xfrm>
            <a:off x="2278741" y="4473663"/>
            <a:ext cx="7652659" cy="460375"/>
          </a:xfrm>
          <a:prstGeom prst="rect">
            <a:avLst/>
          </a:prstGeom>
          <a:noFill/>
        </p:spPr>
        <p:txBody>
          <a:bodyPr wrap="square" rtlCol="0">
            <a:spAutoFit/>
          </a:bodyPr>
          <a:lstStyle/>
          <a:p>
            <a:pPr algn="ctr"/>
            <a:r>
              <a:rPr lang="en-US" altLang="zh-CN" sz="2400" b="1" dirty="0">
                <a:solidFill>
                  <a:prstClr val="black"/>
                </a:solidFill>
              </a:rPr>
              <a:t>mahaixu</a:t>
            </a:r>
            <a:r>
              <a:rPr lang="en-US" altLang="zh-CN" sz="2400" b="1" dirty="0" smtClean="0">
                <a:solidFill>
                  <a:prstClr val="black"/>
                </a:solidFill>
              </a:rPr>
              <a:t>@sf-express.com</a:t>
            </a:r>
            <a:endParaRPr lang="zh-CN" altLang="en-US" sz="2400" b="1" dirty="0">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1600" y="57150"/>
            <a:ext cx="4939665" cy="460375"/>
          </a:xfrm>
          <a:prstGeom prst="rect">
            <a:avLst/>
          </a:prstGeom>
          <a:noFill/>
        </p:spPr>
        <p:txBody>
          <a:bodyPr wrap="square" rtlCol="0" anchor="t">
            <a:spAutoFit/>
          </a:bodyPr>
          <a:p>
            <a:r>
              <a:rPr lang="zh-CN" altLang="en-US" sz="2400" b="1"/>
              <a:t>ZooKeeper的</a:t>
            </a:r>
            <a:r>
              <a:rPr lang="en-US" altLang="zh-CN" sz="2400" b="1"/>
              <a:t>watch</a:t>
            </a:r>
            <a:endParaRPr lang="en-US" altLang="zh-CN" sz="2400" b="1"/>
          </a:p>
        </p:txBody>
      </p:sp>
      <p:pic>
        <p:nvPicPr>
          <p:cNvPr id="4" name="图片 3"/>
          <p:cNvPicPr>
            <a:picLocks noChangeAspect="1"/>
          </p:cNvPicPr>
          <p:nvPr/>
        </p:nvPicPr>
        <p:blipFill>
          <a:blip r:embed="rId1"/>
          <a:stretch>
            <a:fillRect/>
          </a:stretch>
        </p:blipFill>
        <p:spPr>
          <a:xfrm>
            <a:off x="7626350" y="883920"/>
            <a:ext cx="4197350" cy="4627880"/>
          </a:xfrm>
          <a:prstGeom prst="rect">
            <a:avLst/>
          </a:prstGeom>
        </p:spPr>
      </p:pic>
      <p:sp>
        <p:nvSpPr>
          <p:cNvPr id="5" name="文本框 4"/>
          <p:cNvSpPr txBox="1"/>
          <p:nvPr/>
        </p:nvSpPr>
        <p:spPr>
          <a:xfrm>
            <a:off x="248285" y="822325"/>
            <a:ext cx="7022465" cy="1476375"/>
          </a:xfrm>
          <a:prstGeom prst="rect">
            <a:avLst/>
          </a:prstGeom>
          <a:noFill/>
        </p:spPr>
        <p:txBody>
          <a:bodyPr wrap="square" rtlCol="0" anchor="t">
            <a:spAutoFit/>
          </a:bodyPr>
          <a:p>
            <a:r>
              <a:rPr lang="zh-CN" altLang="en-US"/>
              <a:t>客户端先向ZooKeeper服务端成功注册想要监听的节点状态，同时客户端本地会存储该监听器相关的信息在WatchManager中，当ZooKeeper服务端监听的数据状态发生变化时，ZooKeeper就会主动通知发送相应事件信息给相关会话客户端，客户端就会在本地响应式的回调相关Watcher的Handler。</a:t>
            </a:r>
            <a:endParaRPr lang="zh-CN" altLang="en-US"/>
          </a:p>
        </p:txBody>
      </p:sp>
      <p:sp>
        <p:nvSpPr>
          <p:cNvPr id="6" name="文本框 5"/>
          <p:cNvSpPr txBox="1"/>
          <p:nvPr/>
        </p:nvSpPr>
        <p:spPr>
          <a:xfrm>
            <a:off x="381000" y="2927350"/>
            <a:ext cx="6730365" cy="2584450"/>
          </a:xfrm>
          <a:prstGeom prst="rect">
            <a:avLst/>
          </a:prstGeom>
          <a:noFill/>
        </p:spPr>
        <p:txBody>
          <a:bodyPr wrap="square" rtlCol="0" anchor="t">
            <a:spAutoFit/>
          </a:bodyPr>
          <a:p>
            <a:r>
              <a:rPr lang="zh-CN" altLang="en-US" b="1"/>
              <a:t>一次性触发器</a:t>
            </a:r>
            <a:endParaRPr lang="zh-CN" altLang="en-US" b="1"/>
          </a:p>
          <a:p>
            <a:r>
              <a:rPr lang="zh-CN" altLang="en-US"/>
              <a:t>当设置监视的数据发生改变时，该监视事件会被发送到客户端</a:t>
            </a:r>
            <a:endParaRPr lang="zh-CN" altLang="en-US"/>
          </a:p>
          <a:p>
            <a:endParaRPr lang="zh-CN" altLang="en-US"/>
          </a:p>
          <a:p>
            <a:r>
              <a:rPr lang="zh-CN" altLang="en-US" b="1"/>
              <a:t>发送给客户端</a:t>
            </a:r>
            <a:endParaRPr lang="zh-CN" altLang="en-US" b="1"/>
          </a:p>
          <a:p>
            <a:r>
              <a:rPr lang="zh-CN" altLang="en-US"/>
              <a:t>监视事件是异步发送至监视者的</a:t>
            </a:r>
            <a:endParaRPr lang="zh-CN" altLang="en-US"/>
          </a:p>
          <a:p>
            <a:endParaRPr lang="zh-CN" altLang="en-US" b="1"/>
          </a:p>
          <a:p>
            <a:r>
              <a:rPr lang="zh-CN" altLang="en-US" b="1"/>
              <a:t>被设置 watch 的数据</a:t>
            </a:r>
            <a:endParaRPr lang="zh-CN" altLang="en-US" b="1"/>
          </a:p>
          <a:p>
            <a:r>
              <a:rPr lang="zh-CN" altLang="en-US"/>
              <a:t>znode 节点本身具有不同的改变方式（getData(), getChildren(), 和 exists()）</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1600" y="57150"/>
            <a:ext cx="4939665" cy="460375"/>
          </a:xfrm>
          <a:prstGeom prst="rect">
            <a:avLst/>
          </a:prstGeom>
          <a:noFill/>
        </p:spPr>
        <p:txBody>
          <a:bodyPr wrap="square" rtlCol="0" anchor="t">
            <a:spAutoFit/>
          </a:bodyPr>
          <a:p>
            <a:r>
              <a:rPr lang="zh-CN" altLang="en-US" sz="2400" b="1"/>
              <a:t>ZooKeeper流程</a:t>
            </a:r>
            <a:endParaRPr lang="en-US" altLang="zh-CN" sz="2400" b="1"/>
          </a:p>
        </p:txBody>
      </p:sp>
      <p:pic>
        <p:nvPicPr>
          <p:cNvPr id="3" name="图片 2"/>
          <p:cNvPicPr>
            <a:picLocks noChangeAspect="1"/>
          </p:cNvPicPr>
          <p:nvPr/>
        </p:nvPicPr>
        <p:blipFill>
          <a:blip r:embed="rId1"/>
          <a:stretch>
            <a:fillRect/>
          </a:stretch>
        </p:blipFill>
        <p:spPr>
          <a:xfrm>
            <a:off x="6052820" y="1556385"/>
            <a:ext cx="5846445" cy="3745230"/>
          </a:xfrm>
          <a:prstGeom prst="rect">
            <a:avLst/>
          </a:prstGeom>
        </p:spPr>
      </p:pic>
      <p:pic>
        <p:nvPicPr>
          <p:cNvPr id="4" name="图片 3"/>
          <p:cNvPicPr>
            <a:picLocks noChangeAspect="1"/>
          </p:cNvPicPr>
          <p:nvPr/>
        </p:nvPicPr>
        <p:blipFill>
          <a:blip r:embed="rId2"/>
          <a:stretch>
            <a:fillRect/>
          </a:stretch>
        </p:blipFill>
        <p:spPr>
          <a:xfrm>
            <a:off x="414020" y="1633855"/>
            <a:ext cx="5615940" cy="35667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1600" y="57150"/>
            <a:ext cx="4939665" cy="460375"/>
          </a:xfrm>
          <a:prstGeom prst="rect">
            <a:avLst/>
          </a:prstGeom>
          <a:noFill/>
        </p:spPr>
        <p:txBody>
          <a:bodyPr wrap="square" rtlCol="0" anchor="t">
            <a:spAutoFit/>
          </a:bodyPr>
          <a:p>
            <a:r>
              <a:rPr lang="zh-CN" altLang="en-US" sz="2400" b="1"/>
              <a:t>ZooKeeper配制管理</a:t>
            </a:r>
            <a:endParaRPr lang="en-US" altLang="zh-CN" sz="2400" b="1"/>
          </a:p>
        </p:txBody>
      </p:sp>
      <p:pic>
        <p:nvPicPr>
          <p:cNvPr id="7" name="图片 6"/>
          <p:cNvPicPr>
            <a:picLocks noChangeAspect="1"/>
          </p:cNvPicPr>
          <p:nvPr/>
        </p:nvPicPr>
        <p:blipFill>
          <a:blip r:embed="rId1"/>
          <a:stretch>
            <a:fillRect/>
          </a:stretch>
        </p:blipFill>
        <p:spPr>
          <a:xfrm>
            <a:off x="1683385" y="517525"/>
            <a:ext cx="8823325" cy="56064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smtClean="0">
                <a:solidFill>
                  <a:srgbClr val="519CD6"/>
                </a:solidFill>
                <a:latin typeface="Helvetica LT Std" panose="020B0504020202020204" pitchFamily="34" charset="0"/>
                <a:ea typeface="Hiragino Sans GB W3" panose="020B0300000000000000" pitchFamily="34" charset="-122"/>
              </a:rPr>
              <a:t>5</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1080" y="3582670"/>
            <a:ext cx="3975100" cy="645160"/>
          </a:xfrm>
          <a:prstGeom prst="rect">
            <a:avLst/>
          </a:prstGeom>
          <a:noFill/>
        </p:spPr>
        <p:txBody>
          <a:bodyPr wrap="square" rtlCol="0">
            <a:spAutoFit/>
          </a:bodyPr>
          <a:lstStyle/>
          <a:p>
            <a:r>
              <a:rPr lang="en-US" altLang="zh-CN" sz="3600" b="1" dirty="0">
                <a:solidFill>
                  <a:srgbClr val="E8B161"/>
                </a:solidFill>
                <a:latin typeface="微软雅黑" panose="020B0503020204020204" pitchFamily="34" charset="-122"/>
                <a:ea typeface="微软雅黑" panose="020B0503020204020204" pitchFamily="34" charset="-122"/>
              </a:rPr>
              <a:t>ZooKeeper</a:t>
            </a:r>
            <a:r>
              <a:rPr lang="zh-CN" altLang="en-US" sz="3600" b="1" dirty="0">
                <a:solidFill>
                  <a:srgbClr val="E8B161"/>
                </a:solidFill>
                <a:latin typeface="微软雅黑" panose="020B0503020204020204" pitchFamily="34" charset="-122"/>
                <a:ea typeface="微软雅黑" panose="020B0503020204020204" pitchFamily="34" charset="-122"/>
              </a:rPr>
              <a:t>拓展</a:t>
            </a:r>
            <a:endParaRPr lang="zh-CN" altLang="en-US" sz="3600" b="1" dirty="0">
              <a:solidFill>
                <a:srgbClr val="E8B16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8" name="直接连接符 17"/>
          <p:cNvCxnSpPr/>
          <p:nvPr/>
        </p:nvCxnSpPr>
        <p:spPr>
          <a:xfrm>
            <a:off x="6076950" y="3484486"/>
            <a:ext cx="327025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076950" y="4278980"/>
            <a:ext cx="327025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883410" y="1002665"/>
            <a:ext cx="8425815" cy="4852670"/>
          </a:xfrm>
          <a:prstGeom prst="rect">
            <a:avLst/>
          </a:prstGeom>
        </p:spPr>
      </p:pic>
      <p:sp>
        <p:nvSpPr>
          <p:cNvPr id="5" name="文本框 4"/>
          <p:cNvSpPr txBox="1"/>
          <p:nvPr/>
        </p:nvSpPr>
        <p:spPr>
          <a:xfrm>
            <a:off x="60960" y="36830"/>
            <a:ext cx="2700020" cy="460375"/>
          </a:xfrm>
          <a:prstGeom prst="rect">
            <a:avLst/>
          </a:prstGeom>
          <a:noFill/>
        </p:spPr>
        <p:txBody>
          <a:bodyPr wrap="none" rtlCol="0">
            <a:spAutoFit/>
          </a:bodyPr>
          <a:p>
            <a:r>
              <a:rPr lang="en-US" altLang="zh-CN" sz="2400" b="1"/>
              <a:t>Dubbo</a:t>
            </a:r>
            <a:r>
              <a:rPr lang="zh-CN" altLang="en-US" sz="2400" b="1"/>
              <a:t>与</a:t>
            </a:r>
            <a:r>
              <a:rPr lang="en-US" altLang="zh-CN" sz="2400" b="1"/>
              <a:t>ZooKeeper</a:t>
            </a:r>
            <a:endParaRPr lang="en-US" altLang="zh-CN" sz="24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a:solidFill>
                  <a:srgbClr val="519CD6"/>
                </a:solidFill>
                <a:latin typeface="Helvetica LT Std" panose="020B0504020202020204" pitchFamily="34" charset="0"/>
                <a:ea typeface="Hiragino Sans GB W3" panose="020B0300000000000000" pitchFamily="34" charset="-122"/>
              </a:rPr>
              <a:t>6</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1080" y="3582670"/>
            <a:ext cx="3795395" cy="645160"/>
          </a:xfrm>
          <a:prstGeom prst="rect">
            <a:avLst/>
          </a:prstGeom>
          <a:noFill/>
        </p:spPr>
        <p:txBody>
          <a:bodyPr wrap="square" rtlCol="0">
            <a:spAutoFit/>
          </a:bodyPr>
          <a:lstStyle/>
          <a:p>
            <a:r>
              <a:rPr lang="en-US" altLang="zh-CN" sz="3600" b="1" dirty="0">
                <a:solidFill>
                  <a:srgbClr val="E8B161"/>
                </a:solidFill>
                <a:latin typeface="微软雅黑" panose="020B0503020204020204" pitchFamily="34" charset="-122"/>
                <a:ea typeface="微软雅黑" panose="020B0503020204020204" pitchFamily="34" charset="-122"/>
              </a:rPr>
              <a:t>ZooKeeper</a:t>
            </a:r>
            <a:r>
              <a:rPr lang="zh-CN" altLang="en-US" sz="3600" b="1" dirty="0">
                <a:solidFill>
                  <a:srgbClr val="E8B161"/>
                </a:solidFill>
                <a:latin typeface="微软雅黑" panose="020B0503020204020204" pitchFamily="34" charset="-122"/>
                <a:ea typeface="微软雅黑" panose="020B0503020204020204" pitchFamily="34" charset="-122"/>
              </a:rPr>
              <a:t>应用</a:t>
            </a:r>
            <a:endParaRPr lang="zh-CN" altLang="en-US" sz="3600" b="1" dirty="0">
              <a:solidFill>
                <a:srgbClr val="E8B16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8" name="直接连接符 17"/>
          <p:cNvCxnSpPr/>
          <p:nvPr/>
        </p:nvCxnSpPr>
        <p:spPr>
          <a:xfrm>
            <a:off x="6076950" y="3484486"/>
            <a:ext cx="329057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076950" y="4278980"/>
            <a:ext cx="329057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2013046" y="2330143"/>
            <a:ext cx="8598089" cy="1678674"/>
          </a:xfrm>
          <a:custGeom>
            <a:avLst/>
            <a:gdLst>
              <a:gd name="connsiteX0" fmla="*/ 0 w 7710985"/>
              <a:gd name="connsiteY0" fmla="*/ 0 h 1678674"/>
              <a:gd name="connsiteX1" fmla="*/ 7710985 w 7710985"/>
              <a:gd name="connsiteY1" fmla="*/ 0 h 1678674"/>
              <a:gd name="connsiteX2" fmla="*/ 7710985 w 7710985"/>
              <a:gd name="connsiteY2" fmla="*/ 8202 h 1678674"/>
              <a:gd name="connsiteX3" fmla="*/ 6885302 w 7710985"/>
              <a:gd name="connsiteY3" fmla="*/ 833885 h 1678674"/>
              <a:gd name="connsiteX4" fmla="*/ 7710985 w 7710985"/>
              <a:gd name="connsiteY4" fmla="*/ 1659569 h 1678674"/>
              <a:gd name="connsiteX5" fmla="*/ 7710985 w 7710985"/>
              <a:gd name="connsiteY5" fmla="*/ 1678674 h 1678674"/>
              <a:gd name="connsiteX6" fmla="*/ 0 w 7710985"/>
              <a:gd name="connsiteY6" fmla="*/ 1678674 h 1678674"/>
              <a:gd name="connsiteX7" fmla="*/ 0 w 7710985"/>
              <a:gd name="connsiteY7" fmla="*/ 1659567 h 1678674"/>
              <a:gd name="connsiteX8" fmla="*/ 825683 w 7710985"/>
              <a:gd name="connsiteY8" fmla="*/ 833884 h 1678674"/>
              <a:gd name="connsiteX9" fmla="*/ 0 w 7710985"/>
              <a:gd name="connsiteY9" fmla="*/ 8202 h 1678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985" h="1678674">
                <a:moveTo>
                  <a:pt x="0" y="0"/>
                </a:moveTo>
                <a:lnTo>
                  <a:pt x="7710985" y="0"/>
                </a:lnTo>
                <a:lnTo>
                  <a:pt x="7710985" y="8202"/>
                </a:lnTo>
                <a:lnTo>
                  <a:pt x="6885302" y="833885"/>
                </a:lnTo>
                <a:lnTo>
                  <a:pt x="7710985" y="1659569"/>
                </a:lnTo>
                <a:lnTo>
                  <a:pt x="7710985" y="1678674"/>
                </a:lnTo>
                <a:lnTo>
                  <a:pt x="0" y="1678674"/>
                </a:lnTo>
                <a:lnTo>
                  <a:pt x="0" y="1659567"/>
                </a:lnTo>
                <a:lnTo>
                  <a:pt x="825683" y="833884"/>
                </a:lnTo>
                <a:lnTo>
                  <a:pt x="0" y="8202"/>
                </a:lnTo>
                <a:close/>
              </a:path>
            </a:pathLst>
          </a:custGeom>
          <a:solidFill>
            <a:srgbClr val="FFF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545309" y="2761273"/>
            <a:ext cx="7101384" cy="923330"/>
          </a:xfrm>
          <a:prstGeom prst="rect">
            <a:avLst/>
          </a:prstGeom>
          <a:noFill/>
        </p:spPr>
        <p:txBody>
          <a:bodyPr wrap="square" rtlCol="0">
            <a:spAutoFit/>
          </a:bodyPr>
          <a:lstStyle/>
          <a:p>
            <a:pPr algn="ctr"/>
            <a:r>
              <a:rPr lang="en-US" altLang="zh-CN" sz="5400" dirty="0" smtClean="0">
                <a:solidFill>
                  <a:srgbClr val="3A87C5"/>
                </a:solidFill>
                <a:latin typeface="微软雅黑" panose="020B0503020204020204" pitchFamily="34" charset="-122"/>
                <a:ea typeface="微软雅黑" panose="020B0503020204020204" pitchFamily="34" charset="-122"/>
              </a:rPr>
              <a:t>Thank  You</a:t>
            </a:r>
            <a:endParaRPr lang="zh-CN" altLang="en-US" sz="5400" dirty="0">
              <a:solidFill>
                <a:srgbClr val="3A87C5"/>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228603" y="4311370"/>
            <a:ext cx="3734795" cy="1384995"/>
          </a:xfrm>
          <a:prstGeom prst="rect">
            <a:avLst/>
          </a:prstGeom>
          <a:noFill/>
        </p:spPr>
        <p:txBody>
          <a:bodyPr wrap="square" rtlCol="0">
            <a:spAutoFit/>
          </a:bodyPr>
          <a:lstStyle/>
          <a:p>
            <a:pPr algn="ctr"/>
            <a:r>
              <a:rPr lang="zh-CN" altLang="en-US"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共享应用研发中心</a:t>
            </a:r>
            <a:endParaRPr lang="en-US" altLang="zh-CN"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zh-CN" altLang="en-US" sz="2800" dirty="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马海</a:t>
            </a:r>
            <a:r>
              <a:rPr lang="zh-CN" altLang="en-US"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旭</a:t>
            </a:r>
            <a:endParaRPr lang="en-US" altLang="zh-CN"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en-US" altLang="zh-CN"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01083449</a:t>
            </a:r>
            <a:endParaRPr lang="zh-CN" altLang="en-US" sz="2800" dirty="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988687" y="389825"/>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988687" y="1831016"/>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988687" y="3285854"/>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947744" y="432286"/>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01</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3" name="文本框 12"/>
          <p:cNvSpPr txBox="1"/>
          <p:nvPr/>
        </p:nvSpPr>
        <p:spPr>
          <a:xfrm>
            <a:off x="3947744" y="1879543"/>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02</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文本框 13"/>
          <p:cNvSpPr txBox="1"/>
          <p:nvPr/>
        </p:nvSpPr>
        <p:spPr>
          <a:xfrm>
            <a:off x="3947744" y="3355611"/>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03</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16" name="直接连接符 15"/>
          <p:cNvCxnSpPr/>
          <p:nvPr/>
        </p:nvCxnSpPr>
        <p:spPr>
          <a:xfrm>
            <a:off x="4794437" y="1232489"/>
            <a:ext cx="2562487"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94436" y="2694719"/>
            <a:ext cx="2562488"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794434" y="4147553"/>
            <a:ext cx="2562490"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967877" y="631351"/>
            <a:ext cx="2389047" cy="39878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ZooKeeper</a:t>
            </a:r>
            <a:r>
              <a:rPr lang="zh-CN" altLang="en-US" sz="2000" b="1" dirty="0" smtClean="0">
                <a:solidFill>
                  <a:srgbClr val="519CD6"/>
                </a:solidFill>
                <a:latin typeface="微软雅黑" panose="020B0503020204020204" pitchFamily="34" charset="-122"/>
                <a:ea typeface="微软雅黑" panose="020B0503020204020204" pitchFamily="34" charset="-122"/>
              </a:rPr>
              <a:t>简介篇</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978608" y="2076311"/>
            <a:ext cx="2657575" cy="398780"/>
          </a:xfrm>
          <a:prstGeom prst="rect">
            <a:avLst/>
          </a:prstGeom>
          <a:noFill/>
        </p:spPr>
        <p:txBody>
          <a:bodyPr wrap="square" rtlCol="0">
            <a:spAutoFit/>
          </a:bodyPr>
          <a:lstStyle/>
          <a:p>
            <a:r>
              <a:rPr lang="en-US" altLang="zh-CN" sz="2000" b="1" dirty="0">
                <a:solidFill>
                  <a:srgbClr val="519CD6"/>
                </a:solidFill>
                <a:latin typeface="微软雅黑" panose="020B0503020204020204" pitchFamily="34" charset="-122"/>
                <a:ea typeface="微软雅黑" panose="020B0503020204020204" pitchFamily="34" charset="-122"/>
              </a:rPr>
              <a:t>ZooKeeper</a:t>
            </a:r>
            <a:r>
              <a:rPr lang="zh-CN" altLang="en-US" sz="2000" b="1" dirty="0">
                <a:solidFill>
                  <a:srgbClr val="519CD6"/>
                </a:solidFill>
                <a:latin typeface="微软雅黑" panose="020B0503020204020204" pitchFamily="34" charset="-122"/>
                <a:ea typeface="微软雅黑" panose="020B0503020204020204" pitchFamily="34" charset="-122"/>
              </a:rPr>
              <a:t>浅析</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978607" y="3571052"/>
            <a:ext cx="2930707" cy="398780"/>
          </a:xfrm>
          <a:prstGeom prst="rect">
            <a:avLst/>
          </a:prstGeom>
          <a:noFill/>
        </p:spPr>
        <p:txBody>
          <a:bodyPr wrap="square" rtlCol="0">
            <a:spAutoFit/>
          </a:bodyPr>
          <a:lstStyle/>
          <a:p>
            <a:r>
              <a:rPr lang="en-US" altLang="zh-CN" sz="2000" b="1" dirty="0">
                <a:solidFill>
                  <a:srgbClr val="519CD6"/>
                </a:solidFill>
                <a:latin typeface="微软雅黑" panose="020B0503020204020204" pitchFamily="34" charset="-122"/>
                <a:ea typeface="微软雅黑" panose="020B0503020204020204" pitchFamily="34" charset="-122"/>
                <a:sym typeface="+mn-ea"/>
              </a:rPr>
              <a:t>ZooKeeper</a:t>
            </a:r>
            <a:r>
              <a:rPr lang="zh-CN" altLang="en-US" sz="2000" b="1" dirty="0">
                <a:solidFill>
                  <a:srgbClr val="519CD6"/>
                </a:solidFill>
                <a:latin typeface="微软雅黑" panose="020B0503020204020204" pitchFamily="34" charset="-122"/>
                <a:ea typeface="微软雅黑" panose="020B0503020204020204" pitchFamily="34" charset="-122"/>
                <a:sym typeface="+mn-ea"/>
              </a:rPr>
              <a:t>集群</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40" name="椭圆 39"/>
          <p:cNvSpPr/>
          <p:nvPr/>
        </p:nvSpPr>
        <p:spPr>
          <a:xfrm>
            <a:off x="3977311" y="4611982"/>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13"/>
          <p:cNvSpPr txBox="1"/>
          <p:nvPr/>
        </p:nvSpPr>
        <p:spPr>
          <a:xfrm>
            <a:off x="3936368" y="4681739"/>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04</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2" name="直接连接符 41"/>
          <p:cNvCxnSpPr/>
          <p:nvPr/>
        </p:nvCxnSpPr>
        <p:spPr>
          <a:xfrm>
            <a:off x="4783058" y="5473681"/>
            <a:ext cx="2573866"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sp>
        <p:nvSpPr>
          <p:cNvPr id="48" name="文本框 18"/>
          <p:cNvSpPr txBox="1"/>
          <p:nvPr/>
        </p:nvSpPr>
        <p:spPr>
          <a:xfrm>
            <a:off x="185420" y="2586990"/>
            <a:ext cx="3550285" cy="768350"/>
          </a:xfrm>
          <a:prstGeom prst="rect">
            <a:avLst/>
          </a:prstGeom>
          <a:noFill/>
        </p:spPr>
        <p:txBody>
          <a:bodyPr wrap="square" rtlCol="0">
            <a:spAutoFit/>
          </a:bodyPr>
          <a:lstStyle/>
          <a:p>
            <a:r>
              <a:rPr lang="en-US" altLang="zh-CN" sz="4400" b="1" dirty="0">
                <a:solidFill>
                  <a:srgbClr val="519CD6"/>
                </a:solidFill>
                <a:latin typeface="微软雅黑" panose="020B0503020204020204" pitchFamily="34" charset="-122"/>
                <a:ea typeface="微软雅黑" panose="020B0503020204020204" pitchFamily="34" charset="-122"/>
              </a:rPr>
              <a:t>ZooKeeper</a:t>
            </a:r>
            <a:endParaRPr lang="en-US" altLang="zh-CN" sz="4400" b="1" dirty="0">
              <a:solidFill>
                <a:srgbClr val="519CD6"/>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9105586" y="1207037"/>
            <a:ext cx="2064764" cy="0"/>
          </a:xfrm>
          <a:prstGeom prst="line">
            <a:avLst/>
          </a:prstGeom>
          <a:ln>
            <a:solidFill>
              <a:srgbClr val="E8B16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9105587" y="2653696"/>
            <a:ext cx="2064763" cy="0"/>
          </a:xfrm>
          <a:prstGeom prst="line">
            <a:avLst/>
          </a:prstGeom>
          <a:ln>
            <a:solidFill>
              <a:srgbClr val="E8B161"/>
            </a:solidFill>
          </a:ln>
        </p:spPr>
        <p:style>
          <a:lnRef idx="1">
            <a:schemeClr val="accent1"/>
          </a:lnRef>
          <a:fillRef idx="0">
            <a:schemeClr val="accent1"/>
          </a:fillRef>
          <a:effectRef idx="0">
            <a:schemeClr val="accent1"/>
          </a:effectRef>
          <a:fontRef idx="minor">
            <a:schemeClr val="tx1"/>
          </a:fontRef>
        </p:style>
      </p:cxnSp>
      <p:sp>
        <p:nvSpPr>
          <p:cNvPr id="37" name="文本框 27"/>
          <p:cNvSpPr txBox="1"/>
          <p:nvPr/>
        </p:nvSpPr>
        <p:spPr>
          <a:xfrm>
            <a:off x="9149331" y="632281"/>
            <a:ext cx="2423544" cy="398780"/>
          </a:xfrm>
          <a:prstGeom prst="rect">
            <a:avLst/>
          </a:prstGeom>
          <a:noFill/>
        </p:spPr>
        <p:txBody>
          <a:bodyPr wrap="square" rtlCol="0">
            <a:spAutoFit/>
          </a:bodyPr>
          <a:lstStyle/>
          <a:p>
            <a:r>
              <a:rPr lang="en-US" sz="2000" b="1" dirty="0">
                <a:solidFill>
                  <a:srgbClr val="E8B161"/>
                </a:solidFill>
                <a:latin typeface="微软雅黑" panose="020B0503020204020204" pitchFamily="34" charset="-122"/>
                <a:ea typeface="微软雅黑" panose="020B0503020204020204" pitchFamily="34" charset="-122"/>
              </a:rPr>
              <a:t>ZooKeeper</a:t>
            </a:r>
            <a:r>
              <a:rPr lang="zh-CN" sz="2000" b="1" dirty="0">
                <a:solidFill>
                  <a:srgbClr val="E8B161"/>
                </a:solidFill>
                <a:latin typeface="微软雅黑" panose="020B0503020204020204" pitchFamily="34" charset="-122"/>
                <a:ea typeface="微软雅黑" panose="020B0503020204020204" pitchFamily="34" charset="-122"/>
              </a:rPr>
              <a:t>拓展</a:t>
            </a:r>
            <a:endParaRPr lang="zh-CN" sz="2000" b="1" dirty="0">
              <a:solidFill>
                <a:srgbClr val="E8B161"/>
              </a:solidFill>
              <a:latin typeface="微软雅黑" panose="020B0503020204020204" pitchFamily="34" charset="-122"/>
              <a:ea typeface="微软雅黑" panose="020B0503020204020204" pitchFamily="34" charset="-122"/>
            </a:endParaRPr>
          </a:p>
        </p:txBody>
      </p:sp>
      <p:sp>
        <p:nvSpPr>
          <p:cNvPr id="38" name="文本框 29"/>
          <p:cNvSpPr txBox="1"/>
          <p:nvPr/>
        </p:nvSpPr>
        <p:spPr>
          <a:xfrm>
            <a:off x="9149332" y="2076518"/>
            <a:ext cx="2499743" cy="398780"/>
          </a:xfrm>
          <a:prstGeom prst="rect">
            <a:avLst/>
          </a:prstGeom>
          <a:noFill/>
        </p:spPr>
        <p:txBody>
          <a:bodyPr wrap="square" rtlCol="0">
            <a:spAutoFit/>
          </a:bodyPr>
          <a:lstStyle/>
          <a:p>
            <a:r>
              <a:rPr lang="en-US" sz="2000" b="1" dirty="0">
                <a:solidFill>
                  <a:srgbClr val="E8B161"/>
                </a:solidFill>
                <a:latin typeface="微软雅黑" panose="020B0503020204020204" pitchFamily="34" charset="-122"/>
                <a:ea typeface="微软雅黑" panose="020B0503020204020204" pitchFamily="34" charset="-122"/>
                <a:sym typeface="+mn-ea"/>
              </a:rPr>
              <a:t>ZooKeeper</a:t>
            </a:r>
            <a:r>
              <a:rPr lang="zh-CN" altLang="en-US" sz="2000" b="1" dirty="0">
                <a:solidFill>
                  <a:srgbClr val="E8B161"/>
                </a:solidFill>
                <a:latin typeface="微软雅黑" panose="020B0503020204020204" pitchFamily="34" charset="-122"/>
                <a:ea typeface="微软雅黑" panose="020B0503020204020204" pitchFamily="34" charset="-122"/>
                <a:sym typeface="+mn-ea"/>
              </a:rPr>
              <a:t>应用</a:t>
            </a:r>
            <a:endParaRPr lang="zh-CN" altLang="en-US" sz="2000" b="1" dirty="0" smtClean="0">
              <a:solidFill>
                <a:srgbClr val="E8B161"/>
              </a:solidFill>
              <a:latin typeface="微软雅黑" panose="020B0503020204020204" pitchFamily="34" charset="-122"/>
              <a:ea typeface="微软雅黑" panose="020B0503020204020204" pitchFamily="34" charset="-122"/>
              <a:sym typeface="+mn-ea"/>
            </a:endParaRPr>
          </a:p>
        </p:txBody>
      </p:sp>
      <p:sp>
        <p:nvSpPr>
          <p:cNvPr id="44" name="椭圆 43"/>
          <p:cNvSpPr/>
          <p:nvPr/>
        </p:nvSpPr>
        <p:spPr>
          <a:xfrm>
            <a:off x="8100555" y="399822"/>
            <a:ext cx="900752" cy="900752"/>
          </a:xfrm>
          <a:prstGeom prst="ellipse">
            <a:avLst/>
          </a:prstGeom>
          <a:solidFill>
            <a:srgbClr val="E8B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9CD6"/>
              </a:solidFill>
            </a:endParaRPr>
          </a:p>
        </p:txBody>
      </p:sp>
      <p:sp>
        <p:nvSpPr>
          <p:cNvPr id="45" name="椭圆 44"/>
          <p:cNvSpPr/>
          <p:nvPr/>
        </p:nvSpPr>
        <p:spPr>
          <a:xfrm>
            <a:off x="8100555" y="1841013"/>
            <a:ext cx="900752" cy="900752"/>
          </a:xfrm>
          <a:prstGeom prst="ellipse">
            <a:avLst/>
          </a:prstGeom>
          <a:solidFill>
            <a:srgbClr val="E8B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36"/>
          <p:cNvSpPr txBox="1"/>
          <p:nvPr/>
        </p:nvSpPr>
        <p:spPr>
          <a:xfrm>
            <a:off x="8059611" y="442281"/>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05</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9" name="文本框 37"/>
          <p:cNvSpPr txBox="1"/>
          <p:nvPr/>
        </p:nvSpPr>
        <p:spPr>
          <a:xfrm>
            <a:off x="8059611" y="1889538"/>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06</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文本框 2"/>
          <p:cNvSpPr txBox="1"/>
          <p:nvPr/>
        </p:nvSpPr>
        <p:spPr>
          <a:xfrm>
            <a:off x="5059252" y="4779457"/>
            <a:ext cx="2930707" cy="398780"/>
          </a:xfrm>
          <a:prstGeom prst="rect">
            <a:avLst/>
          </a:prstGeom>
          <a:noFill/>
        </p:spPr>
        <p:txBody>
          <a:bodyPr wrap="square" rtlCol="0">
            <a:spAutoFit/>
          </a:bodyPr>
          <a:p>
            <a:r>
              <a:rPr lang="en-US" altLang="zh-CN" sz="2000" b="1" dirty="0">
                <a:solidFill>
                  <a:srgbClr val="519CD6"/>
                </a:solidFill>
                <a:latin typeface="微软雅黑" panose="020B0503020204020204" pitchFamily="34" charset="-122"/>
                <a:ea typeface="微软雅黑" panose="020B0503020204020204" pitchFamily="34" charset="-122"/>
                <a:sym typeface="+mn-ea"/>
              </a:rPr>
              <a:t>ZooKeeper</a:t>
            </a:r>
            <a:r>
              <a:rPr lang="zh-CN" altLang="en-US" sz="2000" b="1" dirty="0">
                <a:solidFill>
                  <a:srgbClr val="519CD6"/>
                </a:solidFill>
                <a:latin typeface="微软雅黑" panose="020B0503020204020204" pitchFamily="34" charset="-122"/>
                <a:ea typeface="微软雅黑" panose="020B0503020204020204" pitchFamily="34" charset="-122"/>
                <a:sym typeface="+mn-ea"/>
              </a:rPr>
              <a:t>深入</a:t>
            </a:r>
            <a:endParaRPr lang="en-US" altLang="zh-CN" sz="2000" b="1" dirty="0">
              <a:solidFill>
                <a:srgbClr val="519CD6"/>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smtClean="0">
                <a:solidFill>
                  <a:srgbClr val="519CD6"/>
                </a:solidFill>
                <a:latin typeface="Helvetica LT Std" panose="020B0504020202020204" pitchFamily="34" charset="0"/>
                <a:ea typeface="Hiragino Sans GB W3" panose="020B0300000000000000" pitchFamily="34" charset="-122"/>
              </a:rPr>
              <a:t>1</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5950585" y="3582670"/>
            <a:ext cx="4373880" cy="645160"/>
          </a:xfrm>
          <a:prstGeom prst="rect">
            <a:avLst/>
          </a:prstGeom>
          <a:noFill/>
        </p:spPr>
        <p:txBody>
          <a:bodyPr wrap="square" rtlCol="0">
            <a:spAutoFit/>
          </a:bodyPr>
          <a:lstStyle/>
          <a:p>
            <a:r>
              <a:rPr lang="en-US" altLang="zh-CN" sz="3600" b="1" dirty="0" err="1" smtClean="0">
                <a:solidFill>
                  <a:srgbClr val="519CD6"/>
                </a:solidFill>
                <a:latin typeface="微软雅黑" panose="020B0503020204020204" pitchFamily="34" charset="-122"/>
                <a:ea typeface="微软雅黑" panose="020B0503020204020204" pitchFamily="34" charset="-122"/>
              </a:rPr>
              <a:t>ZooKeeper</a:t>
            </a:r>
            <a:r>
              <a:rPr lang="zh-CN" altLang="en-US" sz="3600" b="1" dirty="0">
                <a:solidFill>
                  <a:srgbClr val="519CD6"/>
                </a:solidFill>
                <a:latin typeface="微软雅黑" panose="020B0503020204020204" pitchFamily="34" charset="-122"/>
                <a:ea typeface="微软雅黑" panose="020B0503020204020204" pitchFamily="34" charset="-122"/>
              </a:rPr>
              <a:t>简介</a:t>
            </a:r>
            <a:r>
              <a:rPr lang="zh-CN" altLang="en-US" sz="3600" b="1" dirty="0" smtClean="0">
                <a:solidFill>
                  <a:srgbClr val="519CD6"/>
                </a:solidFill>
                <a:latin typeface="微软雅黑" panose="020B0503020204020204" pitchFamily="34" charset="-122"/>
                <a:ea typeface="微软雅黑" panose="020B0503020204020204" pitchFamily="34" charset="-122"/>
              </a:rPr>
              <a:t>篇</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6076950" y="3484486"/>
            <a:ext cx="2980879" cy="0"/>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076950" y="4278980"/>
            <a:ext cx="2980879"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0033" y="1690366"/>
            <a:ext cx="11325225" cy="3476625"/>
          </a:xfrm>
          <a:prstGeom prst="rect">
            <a:avLst/>
          </a:prstGeom>
          <a:noFill/>
        </p:spPr>
        <p:txBody>
          <a:bodyPr wrap="square" lIns="91440" tIns="45720" rIns="91440" bIns="45720">
            <a:spAutoFit/>
          </a:bodyPr>
          <a:lstStyle/>
          <a:p>
            <a:r>
              <a:rPr lang="en-US" altLang="zh-CN" sz="2800" dirty="0" smtClean="0"/>
              <a:t>         </a:t>
            </a:r>
            <a:r>
              <a:rPr lang="en-US" altLang="zh-CN" sz="2400"/>
              <a:t>ZooKeeper is a centralized service for maintaining configuration information, naming, providing distributed synchronization, and providing group services. All of these kinds of services are used in some form or another by distributed applications. Each time they are implemented there is a lot of work that goes into fixing the bugs and race conditions that are inevitable. Because of the difficulty of implementing these kinds of services, applications initially usually skimp on them ,which make them brittle in the presence of change and difficult to manage. Even when done correctly, different implementations of these services lead to management complexity when the applications are deployed.</a:t>
            </a:r>
            <a:endParaRPr lang="en-US" altLang="zh-CN" sz="2400"/>
          </a:p>
        </p:txBody>
      </p:sp>
      <p:pic>
        <p:nvPicPr>
          <p:cNvPr id="8" name="图片 7"/>
          <p:cNvPicPr>
            <a:picLocks noChangeAspect="1"/>
          </p:cNvPicPr>
          <p:nvPr/>
        </p:nvPicPr>
        <p:blipFill>
          <a:blip r:embed="rId1"/>
          <a:stretch>
            <a:fillRect/>
          </a:stretch>
        </p:blipFill>
        <p:spPr>
          <a:xfrm>
            <a:off x="518160" y="397510"/>
            <a:ext cx="3771265" cy="1085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583930" y="197485"/>
            <a:ext cx="3347085" cy="5930265"/>
          </a:xfrm>
          <a:prstGeom prst="rect">
            <a:avLst/>
          </a:prstGeom>
        </p:spPr>
      </p:pic>
      <p:sp>
        <p:nvSpPr>
          <p:cNvPr id="7" name="文本框 6"/>
          <p:cNvSpPr txBox="1"/>
          <p:nvPr/>
        </p:nvSpPr>
        <p:spPr>
          <a:xfrm>
            <a:off x="750570" y="1532255"/>
            <a:ext cx="4106545" cy="1476375"/>
          </a:xfrm>
          <a:prstGeom prst="rect">
            <a:avLst/>
          </a:prstGeom>
          <a:noFill/>
        </p:spPr>
        <p:txBody>
          <a:bodyPr wrap="square" rtlCol="0">
            <a:spAutoFit/>
          </a:bodyPr>
          <a:p>
            <a:r>
              <a:rPr lang="en-US" altLang="zh-CN"/>
              <a:t>zkCli                     zk</a:t>
            </a:r>
            <a:r>
              <a:rPr lang="zh-CN" altLang="en-US"/>
              <a:t>客户端</a:t>
            </a:r>
            <a:endParaRPr lang="zh-CN" altLang="en-US"/>
          </a:p>
          <a:p>
            <a:endParaRPr lang="en-US" altLang="zh-CN"/>
          </a:p>
          <a:p>
            <a:r>
              <a:rPr lang="en-US" altLang="zh-CN"/>
              <a:t>zkServer              </a:t>
            </a:r>
            <a:r>
              <a:rPr lang="zh-CN" altLang="en-US"/>
              <a:t>启动脚本</a:t>
            </a:r>
            <a:endParaRPr lang="zh-CN" altLang="en-US"/>
          </a:p>
          <a:p>
            <a:endParaRPr lang="zh-CN" altLang="en-US"/>
          </a:p>
          <a:p>
            <a:r>
              <a:rPr lang="en-US" altLang="zh-CN"/>
              <a:t>zoo.cfg                 zk</a:t>
            </a:r>
            <a:r>
              <a:rPr lang="zh-CN" altLang="en-US"/>
              <a:t>相关配置</a:t>
            </a:r>
            <a:endParaRPr lang="zh-CN" altLang="en-US"/>
          </a:p>
        </p:txBody>
      </p:sp>
      <p:sp>
        <p:nvSpPr>
          <p:cNvPr id="10" name="文本框 9"/>
          <p:cNvSpPr txBox="1"/>
          <p:nvPr/>
        </p:nvSpPr>
        <p:spPr>
          <a:xfrm>
            <a:off x="497840" y="3648710"/>
            <a:ext cx="6395085" cy="2306955"/>
          </a:xfrm>
          <a:prstGeom prst="rect">
            <a:avLst/>
          </a:prstGeom>
          <a:noFill/>
        </p:spPr>
        <p:txBody>
          <a:bodyPr wrap="square" rtlCol="0">
            <a:spAutoFit/>
          </a:bodyPr>
          <a:p>
            <a:r>
              <a:rPr lang="en-US" altLang="zh-CN"/>
              <a:t>zkCli</a:t>
            </a:r>
            <a:r>
              <a:rPr lang="zh-CN" altLang="en-US"/>
              <a:t>基本命名：</a:t>
            </a:r>
            <a:endParaRPr lang="zh-CN" altLang="en-US"/>
          </a:p>
          <a:p>
            <a:r>
              <a:rPr lang="zh-CN" altLang="en-US"/>
              <a:t>1、查看服务器状态  </a:t>
            </a:r>
            <a:r>
              <a:rPr lang="zh-CN" altLang="en-US">
                <a:sym typeface="+mn-ea"/>
              </a:rPr>
              <a:t> bin/zkServer.sh status    </a:t>
            </a:r>
            <a:endParaRPr lang="zh-CN" altLang="en-US"/>
          </a:p>
          <a:p>
            <a:r>
              <a:rPr lang="en-US" altLang="zh-CN"/>
              <a:t>2</a:t>
            </a:r>
            <a:r>
              <a:rPr lang="zh-CN" altLang="en-US"/>
              <a:t>、连接zookeeper      </a:t>
            </a:r>
            <a:r>
              <a:rPr lang="zh-CN" altLang="en-US">
                <a:sym typeface="+mn-ea"/>
              </a:rPr>
              <a:t>bin/zkCli.sh -server localhost:2181 </a:t>
            </a:r>
            <a:endParaRPr lang="zh-CN" altLang="en-US"/>
          </a:p>
          <a:p>
            <a:r>
              <a:rPr lang="en-US" altLang="zh-CN"/>
              <a:t>3</a:t>
            </a:r>
            <a:r>
              <a:rPr lang="zh-CN" altLang="en-US"/>
              <a:t>、查看当前节点列表      </a:t>
            </a:r>
            <a:r>
              <a:rPr lang="zh-CN" altLang="en-US">
                <a:sym typeface="+mn-ea"/>
              </a:rPr>
              <a:t>ls / </a:t>
            </a:r>
            <a:endParaRPr lang="zh-CN" altLang="en-US"/>
          </a:p>
          <a:p>
            <a:r>
              <a:rPr lang="en-US" altLang="zh-CN"/>
              <a:t>4</a:t>
            </a:r>
            <a:r>
              <a:rPr lang="zh-CN" altLang="en-US"/>
              <a:t>、创建节点              create /test "test"</a:t>
            </a:r>
            <a:endParaRPr lang="zh-CN" altLang="en-US"/>
          </a:p>
          <a:p>
            <a:r>
              <a:rPr lang="en-US" altLang="zh-CN"/>
              <a:t>5</a:t>
            </a:r>
            <a:r>
              <a:rPr lang="zh-CN" altLang="en-US"/>
              <a:t>、查看节点数据      get /test</a:t>
            </a:r>
            <a:endParaRPr lang="zh-CN" altLang="en-US"/>
          </a:p>
          <a:p>
            <a:r>
              <a:rPr lang="en-US" altLang="zh-CN"/>
              <a:t>6</a:t>
            </a:r>
            <a:r>
              <a:rPr lang="zh-CN" altLang="en-US"/>
              <a:t>、设置节点数据     set /test "111111" </a:t>
            </a:r>
            <a:endParaRPr lang="zh-CN" altLang="en-US"/>
          </a:p>
          <a:p>
            <a:r>
              <a:rPr lang="en-US" altLang="zh-CN"/>
              <a:t>7</a:t>
            </a:r>
            <a:r>
              <a:rPr lang="zh-CN" altLang="en-US"/>
              <a:t>、删除节点              delete /test</a:t>
            </a:r>
            <a:endParaRPr lang="zh-CN" altLang="en-US"/>
          </a:p>
        </p:txBody>
      </p:sp>
      <p:pic>
        <p:nvPicPr>
          <p:cNvPr id="11" name="图片 10"/>
          <p:cNvPicPr>
            <a:picLocks noChangeAspect="1"/>
          </p:cNvPicPr>
          <p:nvPr/>
        </p:nvPicPr>
        <p:blipFill>
          <a:blip r:embed="rId2"/>
          <a:stretch>
            <a:fillRect/>
          </a:stretch>
        </p:blipFill>
        <p:spPr>
          <a:xfrm>
            <a:off x="-8255" y="-25400"/>
            <a:ext cx="8037830" cy="1171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p:nvPr/>
        </p:nvGraphicFramePr>
        <p:xfrm>
          <a:off x="331470" y="1419860"/>
          <a:ext cx="11806555" cy="5630545"/>
        </p:xfrm>
        <a:graphic>
          <a:graphicData uri="http://schemas.openxmlformats.org/drawingml/2006/table">
            <a:tbl>
              <a:tblPr firstRow="1" bandRow="1">
                <a:tableStyleId>{5C22544A-7EE6-4342-B048-85BDC9FD1C3A}</a:tableStyleId>
              </a:tblPr>
              <a:tblGrid>
                <a:gridCol w="4544060"/>
                <a:gridCol w="7262495"/>
              </a:tblGrid>
              <a:tr h="365760">
                <a:tc>
                  <a:txBody>
                    <a:bodyPr/>
                    <a:p>
                      <a:pPr>
                        <a:buNone/>
                      </a:pPr>
                      <a:r>
                        <a:rPr lang="zh-CN" altLang="en-US"/>
                        <a:t>参数配置名称</a:t>
                      </a:r>
                      <a:endParaRPr lang="zh-CN" altLang="en-US"/>
                    </a:p>
                  </a:txBody>
                  <a:tcPr/>
                </a:tc>
                <a:tc>
                  <a:txBody>
                    <a:bodyPr/>
                    <a:p>
                      <a:pPr>
                        <a:buNone/>
                      </a:pPr>
                      <a:r>
                        <a:rPr lang="zh-CN" altLang="en-US"/>
                        <a:t>解释</a:t>
                      </a:r>
                      <a:endParaRPr lang="zh-CN" altLang="en-US"/>
                    </a:p>
                  </a:txBody>
                  <a:tcPr/>
                </a:tc>
              </a:tr>
              <a:tr h="0">
                <a:tc>
                  <a:txBody>
                    <a:bodyPr/>
                    <a:p>
                      <a:pPr>
                        <a:buNone/>
                      </a:pPr>
                      <a:r>
                        <a:rPr lang="zh-CN" altLang="en-US" sz="1800">
                          <a:sym typeface="+mn-ea"/>
                        </a:rPr>
                        <a:t>clientPort</a:t>
                      </a:r>
                      <a:endParaRPr lang="zh-CN" altLang="en-US" sz="1800">
                        <a:sym typeface="+mn-ea"/>
                      </a:endParaRPr>
                    </a:p>
                  </a:txBody>
                  <a:tcPr/>
                </a:tc>
                <a:tc>
                  <a:txBody>
                    <a:bodyPr/>
                    <a:p>
                      <a:pPr>
                        <a:buNone/>
                      </a:pPr>
                      <a:r>
                        <a:rPr lang="zh-CN" altLang="en-US"/>
                        <a:t>客户端连接server的端口（</a:t>
                      </a:r>
                      <a:r>
                        <a:rPr lang="en-US" altLang="zh-CN"/>
                        <a:t>2181</a:t>
                      </a:r>
                      <a:r>
                        <a:rPr lang="zh-CN" altLang="en-US"/>
                        <a:t>）</a:t>
                      </a:r>
                      <a:endParaRPr lang="zh-CN" altLang="en-US"/>
                    </a:p>
                  </a:txBody>
                  <a:tcPr/>
                </a:tc>
              </a:tr>
              <a:tr h="365760">
                <a:tc>
                  <a:txBody>
                    <a:bodyPr/>
                    <a:p>
                      <a:pPr>
                        <a:buNone/>
                      </a:pPr>
                      <a:r>
                        <a:rPr lang="zh-CN" altLang="en-US"/>
                        <a:t>dataDir </a:t>
                      </a:r>
                      <a:endParaRPr lang="zh-CN" altLang="en-US"/>
                    </a:p>
                  </a:txBody>
                  <a:tcPr/>
                </a:tc>
                <a:tc>
                  <a:txBody>
                    <a:bodyPr/>
                    <a:p>
                      <a:pPr>
                        <a:buNone/>
                      </a:pPr>
                      <a:r>
                        <a:rPr lang="zh-CN" altLang="en-US"/>
                        <a:t>存储快照文件snapshot的目录</a:t>
                      </a:r>
                      <a:endParaRPr lang="zh-CN" altLang="en-US"/>
                    </a:p>
                  </a:txBody>
                  <a:tcPr/>
                </a:tc>
              </a:tr>
              <a:tr h="365760">
                <a:tc>
                  <a:txBody>
                    <a:bodyPr/>
                    <a:p>
                      <a:pPr>
                        <a:buNone/>
                      </a:pPr>
                      <a:r>
                        <a:rPr lang="zh-CN" altLang="en-US"/>
                        <a:t>dataLogDir</a:t>
                      </a:r>
                      <a:endParaRPr lang="zh-CN" altLang="en-US"/>
                    </a:p>
                  </a:txBody>
                  <a:tcPr/>
                </a:tc>
                <a:tc>
                  <a:txBody>
                    <a:bodyPr/>
                    <a:p>
                      <a:pPr>
                        <a:buNone/>
                      </a:pPr>
                      <a:r>
                        <a:rPr lang="zh-CN" altLang="en-US"/>
                        <a:t>事务日志的写性能直接影响zk性能</a:t>
                      </a:r>
                      <a:endParaRPr lang="zh-CN" altLang="en-US"/>
                    </a:p>
                  </a:txBody>
                  <a:tcPr/>
                </a:tc>
              </a:tr>
              <a:tr h="365760">
                <a:tc>
                  <a:txBody>
                    <a:bodyPr/>
                    <a:p>
                      <a:pPr>
                        <a:buNone/>
                      </a:pPr>
                      <a:r>
                        <a:rPr lang="zh-CN" altLang="en-US"/>
                        <a:t>tickTime</a:t>
                      </a:r>
                      <a:endParaRPr lang="zh-CN" altLang="en-US"/>
                    </a:p>
                  </a:txBody>
                  <a:tcPr/>
                </a:tc>
                <a:tc>
                  <a:txBody>
                    <a:bodyPr/>
                    <a:p>
                      <a:pPr>
                        <a:buNone/>
                      </a:pPr>
                      <a:r>
                        <a:rPr lang="zh-CN" altLang="en-US"/>
                        <a:t>ZK中的一个时间单元</a:t>
                      </a:r>
                      <a:endParaRPr lang="zh-CN" altLang="en-US"/>
                    </a:p>
                  </a:txBody>
                  <a:tcPr/>
                </a:tc>
              </a:tr>
              <a:tr h="365760">
                <a:tc>
                  <a:txBody>
                    <a:bodyPr/>
                    <a:p>
                      <a:pPr>
                        <a:buNone/>
                      </a:pPr>
                      <a:r>
                        <a:rPr lang="zh-CN" altLang="en-US"/>
                        <a:t>globalOutstandingLimit</a:t>
                      </a:r>
                      <a:endParaRPr lang="zh-CN" altLang="en-US"/>
                    </a:p>
                  </a:txBody>
                  <a:tcPr/>
                </a:tc>
                <a:tc>
                  <a:txBody>
                    <a:bodyPr/>
                    <a:p>
                      <a:pPr>
                        <a:buNone/>
                      </a:pPr>
                      <a:r>
                        <a:rPr lang="zh-CN" altLang="en-US"/>
                        <a:t>最大请求堆积数。默认是1000。</a:t>
                      </a:r>
                      <a:endParaRPr lang="zh-CN" altLang="en-US"/>
                    </a:p>
                  </a:txBody>
                  <a:tcPr/>
                </a:tc>
              </a:tr>
              <a:tr h="480695">
                <a:tc>
                  <a:txBody>
                    <a:bodyPr/>
                    <a:p>
                      <a:pPr>
                        <a:buNone/>
                      </a:pPr>
                      <a:r>
                        <a:rPr lang="zh-CN" altLang="en-US"/>
                        <a:t>snapCount</a:t>
                      </a:r>
                      <a:endParaRPr lang="zh-CN" altLang="en-US"/>
                    </a:p>
                  </a:txBody>
                  <a:tcPr/>
                </a:tc>
                <a:tc>
                  <a:txBody>
                    <a:bodyPr/>
                    <a:p>
                      <a:pPr>
                        <a:buNone/>
                      </a:pPr>
                      <a:r>
                        <a:rPr lang="zh-CN" altLang="en-US"/>
                        <a:t>进行snapCount次事务日志输出后，触发一次快照(snapshot)</a:t>
                      </a:r>
                      <a:endParaRPr lang="zh-CN" altLang="en-US"/>
                    </a:p>
                  </a:txBody>
                  <a:tcPr/>
                </a:tc>
              </a:tr>
              <a:tr h="365760">
                <a:tc>
                  <a:txBody>
                    <a:bodyPr/>
                    <a:p>
                      <a:pPr>
                        <a:buNone/>
                      </a:pPr>
                      <a:r>
                        <a:rPr lang="zh-CN" altLang="en-US"/>
                        <a:t>preAllocSize</a:t>
                      </a:r>
                      <a:endParaRPr lang="zh-CN" altLang="en-US"/>
                    </a:p>
                  </a:txBody>
                  <a:tcPr/>
                </a:tc>
                <a:tc>
                  <a:txBody>
                    <a:bodyPr/>
                    <a:p>
                      <a:pPr>
                        <a:buNone/>
                      </a:pPr>
                      <a:r>
                        <a:rPr lang="zh-CN" altLang="en-US"/>
                        <a:t>预先开辟磁盘空间，用于后续写入事务日志</a:t>
                      </a:r>
                      <a:endParaRPr lang="zh-CN" altLang="en-US"/>
                    </a:p>
                  </a:txBody>
                  <a:tcPr/>
                </a:tc>
              </a:tr>
              <a:tr h="365760">
                <a:tc>
                  <a:txBody>
                    <a:bodyPr/>
                    <a:p>
                      <a:pPr>
                        <a:buNone/>
                      </a:pPr>
                      <a:r>
                        <a:rPr lang="zh-CN" altLang="en-US"/>
                        <a:t>traceFile</a:t>
                      </a:r>
                      <a:endParaRPr lang="zh-CN" altLang="en-US"/>
                    </a:p>
                  </a:txBody>
                  <a:tcPr/>
                </a:tc>
                <a:tc>
                  <a:txBody>
                    <a:bodyPr/>
                    <a:p>
                      <a:pPr>
                        <a:buNone/>
                      </a:pPr>
                      <a:r>
                        <a:rPr lang="zh-CN" altLang="en-US"/>
                        <a:t>用于记录所有请求的log</a:t>
                      </a:r>
                      <a:endParaRPr lang="zh-CN" altLang="en-US"/>
                    </a:p>
                  </a:txBody>
                  <a:tcPr/>
                </a:tc>
              </a:tr>
              <a:tr h="365760">
                <a:tc>
                  <a:txBody>
                    <a:bodyPr/>
                    <a:p>
                      <a:pPr>
                        <a:buNone/>
                      </a:pPr>
                      <a:r>
                        <a:rPr lang="zh-CN" altLang="en-US"/>
                        <a:t>maxClientCnxns  </a:t>
                      </a:r>
                      <a:endParaRPr lang="zh-CN" altLang="en-US"/>
                    </a:p>
                  </a:txBody>
                  <a:tcPr/>
                </a:tc>
                <a:tc>
                  <a:txBody>
                    <a:bodyPr/>
                    <a:p>
                      <a:pPr>
                        <a:buNone/>
                      </a:pPr>
                      <a:r>
                        <a:rPr lang="zh-CN" altLang="en-US"/>
                        <a:t>单个客户端与单台服务器之间的连接数的限制</a:t>
                      </a:r>
                      <a:endParaRPr lang="zh-CN" altLang="en-US"/>
                    </a:p>
                  </a:txBody>
                  <a:tcPr/>
                </a:tc>
              </a:tr>
              <a:tr h="365760">
                <a:tc>
                  <a:txBody>
                    <a:bodyPr/>
                    <a:p>
                      <a:pPr>
                        <a:buNone/>
                      </a:pPr>
                      <a:r>
                        <a:rPr lang="zh-CN" altLang="en-US"/>
                        <a:t>minSessionTimeoutmaxSessionTimeout</a:t>
                      </a:r>
                      <a:endParaRPr lang="zh-CN" altLang="en-US"/>
                    </a:p>
                  </a:txBody>
                  <a:tcPr/>
                </a:tc>
                <a:tc>
                  <a:txBody>
                    <a:bodyPr/>
                    <a:p>
                      <a:pPr>
                        <a:buNone/>
                      </a:pPr>
                      <a:r>
                        <a:rPr lang="zh-CN" altLang="en-US"/>
                        <a:t>Session超时时间限制</a:t>
                      </a:r>
                      <a:endParaRPr lang="zh-CN" altLang="en-US"/>
                    </a:p>
                  </a:txBody>
                  <a:tcPr/>
                </a:tc>
              </a:tr>
              <a:tr h="365760">
                <a:tc>
                  <a:txBody>
                    <a:bodyPr/>
                    <a:p>
                      <a:pPr>
                        <a:buNone/>
                      </a:pPr>
                      <a:r>
                        <a:rPr lang="zh-CN" altLang="en-US"/>
                        <a:t>initLimit</a:t>
                      </a:r>
                      <a:endParaRPr lang="zh-CN" altLang="en-US"/>
                    </a:p>
                  </a:txBody>
                  <a:tcPr/>
                </a:tc>
                <a:tc>
                  <a:txBody>
                    <a:bodyPr/>
                    <a:p>
                      <a:pPr>
                        <a:buNone/>
                      </a:pPr>
                      <a:r>
                        <a:rPr lang="zh-CN" altLang="en-US"/>
                        <a:t>Follower在启动过程中，会从Leader同步所有最新数据</a:t>
                      </a:r>
                      <a:endParaRPr lang="zh-CN" altLang="en-US"/>
                    </a:p>
                  </a:txBody>
                  <a:tcPr/>
                </a:tc>
              </a:tr>
            </a:tbl>
          </a:graphicData>
        </a:graphic>
      </p:graphicFrame>
      <p:pic>
        <p:nvPicPr>
          <p:cNvPr id="11" name="图片 10"/>
          <p:cNvPicPr>
            <a:picLocks noChangeAspect="1"/>
          </p:cNvPicPr>
          <p:nvPr/>
        </p:nvPicPr>
        <p:blipFill>
          <a:blip r:embed="rId1"/>
          <a:stretch>
            <a:fillRect/>
          </a:stretch>
        </p:blipFill>
        <p:spPr>
          <a:xfrm>
            <a:off x="-8255" y="-25400"/>
            <a:ext cx="8037830" cy="1171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nvGraphicFramePr>
        <p:xfrm>
          <a:off x="100330" y="1270000"/>
          <a:ext cx="11806555" cy="4207510"/>
        </p:xfrm>
        <a:graphic>
          <a:graphicData uri="http://schemas.openxmlformats.org/drawingml/2006/table">
            <a:tbl>
              <a:tblPr firstRow="1" bandRow="1">
                <a:tableStyleId>{5C22544A-7EE6-4342-B048-85BDC9FD1C3A}</a:tableStyleId>
              </a:tblPr>
              <a:tblGrid>
                <a:gridCol w="2117090"/>
                <a:gridCol w="9689465"/>
              </a:tblGrid>
              <a:tr h="640080">
                <a:tc>
                  <a:txBody>
                    <a:bodyPr/>
                    <a:p>
                      <a:pPr>
                        <a:buNone/>
                      </a:pPr>
                      <a:r>
                        <a:rPr lang="zh-CN" altLang="en-US" sz="1800">
                          <a:sym typeface="+mn-ea"/>
                        </a:rPr>
                        <a:t>参数配置名称</a:t>
                      </a:r>
                      <a:endParaRPr lang="zh-CN" altLang="en-US"/>
                    </a:p>
                  </a:txBody>
                  <a:tcPr/>
                </a:tc>
                <a:tc>
                  <a:txBody>
                    <a:bodyPr/>
                    <a:p>
                      <a:pPr>
                        <a:buNone/>
                      </a:pPr>
                      <a:r>
                        <a:rPr lang="zh-CN" altLang="en-US" sz="1800">
                          <a:sym typeface="+mn-ea"/>
                        </a:rPr>
                        <a:t>解释</a:t>
                      </a:r>
                      <a:endParaRPr lang="zh-CN" altLang="en-US" sz="1800">
                        <a:sym typeface="+mn-ea"/>
                      </a:endParaRPr>
                    </a:p>
                    <a:p>
                      <a:pPr>
                        <a:buNone/>
                      </a:pPr>
                      <a:endParaRPr lang="zh-CN" altLang="en-US"/>
                    </a:p>
                  </a:txBody>
                  <a:tcPr/>
                </a:tc>
              </a:tr>
              <a:tr h="726440">
                <a:tc>
                  <a:txBody>
                    <a:bodyPr/>
                    <a:p>
                      <a:pPr>
                        <a:buNone/>
                      </a:pPr>
                      <a:r>
                        <a:rPr lang="zh-CN" altLang="en-US"/>
                        <a:t>server.X=A:B:C</a:t>
                      </a:r>
                      <a:endParaRPr lang="zh-CN" altLang="en-US"/>
                    </a:p>
                  </a:txBody>
                  <a:tcPr/>
                </a:tc>
                <a:tc>
                  <a:txBody>
                    <a:bodyPr/>
                    <a:p>
                      <a:pPr>
                        <a:buNone/>
                      </a:pPr>
                      <a:r>
                        <a:rPr lang="zh-CN" altLang="en-US"/>
                        <a:t>这里的x是一个数字，与myid文件中的id是一致的。右边可以配置两个端口，第一个端口用于F和L之间的数据同步和其它通信，第二个端口用于Leader选举过程中投票通信。</a:t>
                      </a:r>
                      <a:endParaRPr lang="zh-CN" altLang="en-US"/>
                    </a:p>
                  </a:txBody>
                  <a:tcPr/>
                </a:tc>
              </a:tr>
              <a:tr h="646430">
                <a:tc>
                  <a:txBody>
                    <a:bodyPr/>
                    <a:p>
                      <a:pPr>
                        <a:buNone/>
                      </a:pPr>
                      <a:r>
                        <a:rPr lang="zh-CN" altLang="en-US"/>
                        <a:t>group.x=nnnnn[:nnnnn]weight.x=nnnnn  </a:t>
                      </a:r>
                      <a:endParaRPr lang="zh-CN" altLang="en-US"/>
                    </a:p>
                  </a:txBody>
                  <a:tcPr/>
                </a:tc>
                <a:tc>
                  <a:txBody>
                    <a:bodyPr/>
                    <a:p>
                      <a:pPr>
                        <a:buNone/>
                      </a:pPr>
                      <a:r>
                        <a:rPr lang="zh-CN" altLang="en-US" sz="1800">
                          <a:sym typeface="+mn-ea"/>
                        </a:rPr>
                        <a:t># 对机器分组和权重设置</a:t>
                      </a:r>
                      <a:endParaRPr lang="zh-CN" altLang="en-US" sz="1800">
                        <a:sym typeface="+mn-ea"/>
                      </a:endParaRPr>
                    </a:p>
                    <a:p>
                      <a:pPr>
                        <a:buNone/>
                      </a:pPr>
                      <a:endParaRPr lang="zh-CN" altLang="en-US"/>
                    </a:p>
                  </a:txBody>
                  <a:tcPr/>
                </a:tc>
              </a:tr>
              <a:tr h="365760">
                <a:tc>
                  <a:txBody>
                    <a:bodyPr/>
                    <a:p>
                      <a:pPr>
                        <a:buNone/>
                      </a:pPr>
                      <a:r>
                        <a:rPr lang="zh-CN" altLang="en-US"/>
                        <a:t>cnxTimeout </a:t>
                      </a:r>
                      <a:endParaRPr lang="zh-CN" altLang="en-US"/>
                    </a:p>
                  </a:txBody>
                  <a:tcPr/>
                </a:tc>
                <a:tc>
                  <a:txBody>
                    <a:bodyPr/>
                    <a:p>
                      <a:pPr>
                        <a:buNone/>
                      </a:pPr>
                      <a:r>
                        <a:rPr lang="zh-CN" altLang="en-US"/>
                        <a:t>Leader选举过程中，打开一次连接的超时时间，默认是5s</a:t>
                      </a:r>
                      <a:endParaRPr lang="zh-CN" altLang="en-US"/>
                    </a:p>
                  </a:txBody>
                  <a:tcPr/>
                </a:tc>
              </a:tr>
              <a:tr h="365760">
                <a:tc>
                  <a:txBody>
                    <a:bodyPr/>
                    <a:p>
                      <a:pPr>
                        <a:buNone/>
                      </a:pPr>
                      <a:r>
                        <a:rPr lang="zh-CN" altLang="en-US"/>
                        <a:t>skipACL</a:t>
                      </a:r>
                      <a:endParaRPr lang="zh-CN" altLang="en-US"/>
                    </a:p>
                  </a:txBody>
                  <a:tcPr/>
                </a:tc>
                <a:tc>
                  <a:txBody>
                    <a:bodyPr/>
                    <a:p>
                      <a:pPr>
                        <a:buNone/>
                      </a:pPr>
                      <a:r>
                        <a:rPr lang="zh-CN" altLang="en-US"/>
                        <a:t>对所有客户端请求都不作ACL检查</a:t>
                      </a:r>
                      <a:endParaRPr lang="zh-CN" altLang="en-US"/>
                    </a:p>
                  </a:txBody>
                  <a:tcPr/>
                </a:tc>
              </a:tr>
              <a:tr h="365760">
                <a:tc>
                  <a:txBody>
                    <a:bodyPr/>
                    <a:p>
                      <a:pPr>
                        <a:buNone/>
                      </a:pPr>
                      <a:r>
                        <a:rPr lang="zh-CN" altLang="en-US"/>
                        <a:t>forceSync </a:t>
                      </a:r>
                      <a:endParaRPr lang="zh-CN" altLang="en-US"/>
                    </a:p>
                  </a:txBody>
                  <a:tcPr/>
                </a:tc>
                <a:tc>
                  <a:txBody>
                    <a:bodyPr/>
                    <a:p>
                      <a:pPr>
                        <a:buNone/>
                      </a:pPr>
                      <a:r>
                        <a:rPr lang="zh-CN" altLang="en-US"/>
                        <a:t>确定了是否需要在事务日志提交的时候调用 FileChannel .force来保证数据完全同步到磁盘</a:t>
                      </a:r>
                      <a:endParaRPr lang="zh-CN" altLang="en-US"/>
                    </a:p>
                  </a:txBody>
                  <a:tcPr/>
                </a:tc>
              </a:tr>
              <a:tr h="365760">
                <a:tc>
                  <a:txBody>
                    <a:bodyPr/>
                    <a:p>
                      <a:pPr>
                        <a:buNone/>
                      </a:pPr>
                      <a:r>
                        <a:rPr lang="zh-CN" altLang="en-US"/>
                        <a:t>jute.maxbuffer</a:t>
                      </a:r>
                      <a:endParaRPr lang="zh-CN" altLang="en-US"/>
                    </a:p>
                  </a:txBody>
                  <a:tcPr/>
                </a:tc>
                <a:tc>
                  <a:txBody>
                    <a:bodyPr/>
                    <a:p>
                      <a:pPr>
                        <a:buNone/>
                      </a:pPr>
                      <a:r>
                        <a:rPr lang="zh-CN" altLang="en-US"/>
                        <a:t>每个节点最大数据量，是默认是1M。server和client端都进行设置才会生效</a:t>
                      </a:r>
                      <a:endParaRPr lang="zh-CN" altLang="en-US"/>
                    </a:p>
                  </a:txBody>
                  <a:tcPr/>
                </a:tc>
              </a:tr>
              <a:tr h="365760">
                <a:tc>
                  <a:txBody>
                    <a:bodyPr/>
                    <a:p>
                      <a:pPr>
                        <a:buNone/>
                      </a:pPr>
                      <a:r>
                        <a:rPr lang="zh-CN" altLang="en-US"/>
                        <a:t>leaderServes</a:t>
                      </a:r>
                      <a:endParaRPr lang="zh-CN" altLang="en-US"/>
                    </a:p>
                  </a:txBody>
                  <a:tcPr/>
                </a:tc>
                <a:tc>
                  <a:txBody>
                    <a:bodyPr/>
                    <a:p>
                      <a:pPr>
                        <a:buNone/>
                      </a:pPr>
                      <a:r>
                        <a:rPr lang="zh-CN" altLang="en-US"/>
                        <a:t>Leader是会接受客户端连接，并提供正常的读写服务，参数设置为no，可提高写操作的性能</a:t>
                      </a:r>
                      <a:endParaRPr lang="zh-CN" altLang="en-US"/>
                    </a:p>
                  </a:txBody>
                  <a:tcPr/>
                </a:tc>
              </a:tr>
              <a:tr h="365760">
                <a:tc>
                  <a:txBody>
                    <a:bodyPr/>
                    <a:p>
                      <a:pPr>
                        <a:buNone/>
                      </a:pPr>
                      <a:r>
                        <a:rPr lang="zh-CN" altLang="en-US"/>
                        <a:t>syncLimit</a:t>
                      </a:r>
                      <a:endParaRPr lang="zh-CN" altLang="en-US"/>
                    </a:p>
                  </a:txBody>
                  <a:tcPr/>
                </a:tc>
                <a:tc>
                  <a:txBody>
                    <a:bodyPr/>
                    <a:p>
                      <a:pPr>
                        <a:buNone/>
                      </a:pPr>
                      <a:r>
                        <a:rPr lang="zh-CN" altLang="en-US"/>
                        <a:t>Leader负责与ZK集群中所有机器进行通信</a:t>
                      </a:r>
                      <a:endParaRPr lang="zh-CN" altLang="en-US"/>
                    </a:p>
                  </a:txBody>
                  <a:tcPr/>
                </a:tc>
              </a:tr>
            </a:tbl>
          </a:graphicData>
        </a:graphic>
      </p:graphicFrame>
      <p:pic>
        <p:nvPicPr>
          <p:cNvPr id="11" name="图片 10"/>
          <p:cNvPicPr>
            <a:picLocks noChangeAspect="1"/>
          </p:cNvPicPr>
          <p:nvPr/>
        </p:nvPicPr>
        <p:blipFill>
          <a:blip r:embed="rId1"/>
          <a:stretch>
            <a:fillRect/>
          </a:stretch>
        </p:blipFill>
        <p:spPr>
          <a:xfrm>
            <a:off x="-8255" y="-25400"/>
            <a:ext cx="8037830" cy="1171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a:solidFill>
                  <a:srgbClr val="519CD6"/>
                </a:solidFill>
                <a:latin typeface="Helvetica LT Std" panose="020B0504020202020204" pitchFamily="34" charset="0"/>
                <a:ea typeface="Hiragino Sans GB W3" panose="020B0300000000000000" pitchFamily="34" charset="-122"/>
              </a:rPr>
              <a:t>2</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1" y="3582725"/>
            <a:ext cx="3357524" cy="583565"/>
          </a:xfrm>
          <a:prstGeom prst="rect">
            <a:avLst/>
          </a:prstGeom>
          <a:noFill/>
        </p:spPr>
        <p:txBody>
          <a:bodyPr wrap="square" rtlCol="0">
            <a:spAutoFit/>
          </a:bodyPr>
          <a:lstStyle/>
          <a:p>
            <a:r>
              <a:rPr lang="en-US" altLang="zh-CN" sz="3200" b="1" dirty="0">
                <a:solidFill>
                  <a:srgbClr val="519CD6"/>
                </a:solidFill>
                <a:latin typeface="微软雅黑" panose="020B0503020204020204" pitchFamily="34" charset="-122"/>
                <a:ea typeface="微软雅黑" panose="020B0503020204020204" pitchFamily="34" charset="-122"/>
              </a:rPr>
              <a:t>ZooKeeper</a:t>
            </a:r>
            <a:r>
              <a:rPr lang="zh-CN" altLang="en-US" sz="3200" b="1" dirty="0">
                <a:solidFill>
                  <a:srgbClr val="519CD6"/>
                </a:solidFill>
                <a:latin typeface="微软雅黑" panose="020B0503020204020204" pitchFamily="34" charset="-122"/>
                <a:ea typeface="微软雅黑" panose="020B0503020204020204" pitchFamily="34" charset="-122"/>
              </a:rPr>
              <a:t>浅析</a:t>
            </a:r>
            <a:endParaRPr lang="zh-CN" altLang="en-US" sz="3200" b="1" dirty="0">
              <a:solidFill>
                <a:srgbClr val="519CD6"/>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21" name="直接连接符 20"/>
          <p:cNvCxnSpPr/>
          <p:nvPr/>
        </p:nvCxnSpPr>
        <p:spPr>
          <a:xfrm>
            <a:off x="6076950" y="3484486"/>
            <a:ext cx="324993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76950" y="4278980"/>
            <a:ext cx="324993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4337</Words>
  <Application>WPS 演示</Application>
  <PresentationFormat>自定义</PresentationFormat>
  <Paragraphs>340</Paragraphs>
  <Slides>26</Slides>
  <Notes>3</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26</vt:i4>
      </vt:variant>
    </vt:vector>
  </HeadingPairs>
  <TitlesOfParts>
    <vt:vector size="43" baseType="lpstr">
      <vt:lpstr>Arial</vt:lpstr>
      <vt:lpstr>宋体</vt:lpstr>
      <vt:lpstr>Wingdings</vt:lpstr>
      <vt:lpstr>微软雅黑</vt:lpstr>
      <vt:lpstr>Arial Unicode MS</vt:lpstr>
      <vt:lpstr>方正大黑简体</vt:lpstr>
      <vt:lpstr>Helvetica LT Std</vt:lpstr>
      <vt:lpstr>Hiragino Sans GB W3</vt:lpstr>
      <vt:lpstr>Calibri</vt:lpstr>
      <vt:lpstr>Calibri Light</vt:lpstr>
      <vt:lpstr>黑体</vt:lpstr>
      <vt:lpstr>Segoe Script</vt:lpstr>
      <vt:lpstr>Office 主题</vt:lpstr>
      <vt:lpstr>自定义设计方案</vt:lpstr>
      <vt:lpstr>1_自定义设计方案</vt:lpstr>
      <vt:lpstr>2_自定义设计方案</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Nee</dc:creator>
  <cp:lastModifiedBy>01083449</cp:lastModifiedBy>
  <cp:revision>421</cp:revision>
  <dcterms:created xsi:type="dcterms:W3CDTF">2013-10-24T14:40:00Z</dcterms:created>
  <dcterms:modified xsi:type="dcterms:W3CDTF">2017-08-22T12:40:07Z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