
<file path=[Content_Types].xml><?xml version="1.0" encoding="utf-8"?>
<Types xmlns="http://schemas.openxmlformats.org/package/2006/content-types">
  <Default Extension="jpeg" ContentType="image/jpeg"/>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Lst>
  <p:notesMasterIdLst>
    <p:notesMasterId r:id="rId10"/>
  </p:notesMasterIdLst>
  <p:sldIdLst>
    <p:sldId id="257" r:id="rId7"/>
    <p:sldId id="288" r:id="rId8"/>
    <p:sldId id="259" r:id="rId9"/>
    <p:sldId id="258" r:id="rId11"/>
    <p:sldId id="275" r:id="rId12"/>
    <p:sldId id="345" r:id="rId13"/>
    <p:sldId id="346" r:id="rId14"/>
    <p:sldId id="347" r:id="rId15"/>
    <p:sldId id="281" r:id="rId16"/>
    <p:sldId id="349" r:id="rId17"/>
    <p:sldId id="350" r:id="rId18"/>
    <p:sldId id="282" r:id="rId19"/>
    <p:sldId id="283" r:id="rId20"/>
    <p:sldId id="348" r:id="rId21"/>
    <p:sldId id="276" r:id="rId22"/>
    <p:sldId id="352" r:id="rId23"/>
    <p:sldId id="353" r:id="rId24"/>
    <p:sldId id="354" r:id="rId25"/>
    <p:sldId id="330" r:id="rId26"/>
    <p:sldId id="351" r:id="rId27"/>
    <p:sldId id="355" r:id="rId28"/>
    <p:sldId id="356" r:id="rId29"/>
    <p:sldId id="285" r:id="rId30"/>
    <p:sldId id="287" r:id="rId31"/>
    <p:sldId id="273"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29DD7"/>
    <a:srgbClr val="519CD6"/>
    <a:srgbClr val="3B87C5"/>
    <a:srgbClr val="E1992F"/>
    <a:srgbClr val="DDA44F"/>
    <a:srgbClr val="FFFECE"/>
    <a:srgbClr val="E8B161"/>
    <a:srgbClr val="E9C38B"/>
    <a:srgbClr val="F0D5AE"/>
    <a:srgbClr val="3A87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82" autoAdjust="0"/>
    <p:restoredTop sz="91160" autoAdjust="0"/>
  </p:normalViewPr>
  <p:slideViewPr>
    <p:cSldViewPr snapToGrid="0">
      <p:cViewPr varScale="1">
        <p:scale>
          <a:sx n="100" d="100"/>
          <a:sy n="100" d="100"/>
        </p:scale>
        <p:origin x="-444" y="-6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slide" Target="slides/slide1.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5.xml"/><Relationship Id="rId31" Type="http://schemas.openxmlformats.org/officeDocument/2006/relationships/slide" Target="slides/slide24.xml"/><Relationship Id="rId30" Type="http://schemas.openxmlformats.org/officeDocument/2006/relationships/slide" Target="slides/slide23.xml"/><Relationship Id="rId3" Type="http://schemas.openxmlformats.org/officeDocument/2006/relationships/slideMaster" Target="slideMasters/slideMaster2.xml"/><Relationship Id="rId29" Type="http://schemas.openxmlformats.org/officeDocument/2006/relationships/slide" Target="slides/slide22.xml"/><Relationship Id="rId28" Type="http://schemas.openxmlformats.org/officeDocument/2006/relationships/slide" Target="slides/slide21.xml"/><Relationship Id="rId27" Type="http://schemas.openxmlformats.org/officeDocument/2006/relationships/slide" Target="slides/slide20.xml"/><Relationship Id="rId26" Type="http://schemas.openxmlformats.org/officeDocument/2006/relationships/slide" Target="slides/slide19.xml"/><Relationship Id="rId25" Type="http://schemas.openxmlformats.org/officeDocument/2006/relationships/slide" Target="slides/slide18.xml"/><Relationship Id="rId24" Type="http://schemas.openxmlformats.org/officeDocument/2006/relationships/slide" Target="slides/slide17.xml"/><Relationship Id="rId23" Type="http://schemas.openxmlformats.org/officeDocument/2006/relationships/slide" Target="slides/slide16.xml"/><Relationship Id="rId22" Type="http://schemas.openxmlformats.org/officeDocument/2006/relationships/slide" Target="slides/slide15.xml"/><Relationship Id="rId21" Type="http://schemas.openxmlformats.org/officeDocument/2006/relationships/slide" Target="slides/slide14.xml"/><Relationship Id="rId20" Type="http://schemas.openxmlformats.org/officeDocument/2006/relationships/slide" Target="slides/slide13.xml"/><Relationship Id="rId2" Type="http://schemas.openxmlformats.org/officeDocument/2006/relationships/theme" Target="theme/theme1.xml"/><Relationship Id="rId19" Type="http://schemas.openxmlformats.org/officeDocument/2006/relationships/slide" Target="slides/slide12.xml"/><Relationship Id="rId18" Type="http://schemas.openxmlformats.org/officeDocument/2006/relationships/slide" Target="slides/slide11.xml"/><Relationship Id="rId17" Type="http://schemas.openxmlformats.org/officeDocument/2006/relationships/slide" Target="slides/slide10.xml"/><Relationship Id="rId16" Type="http://schemas.openxmlformats.org/officeDocument/2006/relationships/slide" Target="slides/slide9.xml"/><Relationship Id="rId15" Type="http://schemas.openxmlformats.org/officeDocument/2006/relationships/slide" Target="slides/slide8.xml"/><Relationship Id="rId14" Type="http://schemas.openxmlformats.org/officeDocument/2006/relationships/slide" Target="slides/slide7.xml"/><Relationship Id="rId13" Type="http://schemas.openxmlformats.org/officeDocument/2006/relationships/slide" Target="slides/slide6.xml"/><Relationship Id="rId12" Type="http://schemas.openxmlformats.org/officeDocument/2006/relationships/slide" Target="slides/slide5.xml"/><Relationship Id="rId11" Type="http://schemas.openxmlformats.org/officeDocument/2006/relationships/slide" Target="slides/slide4.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B9C91E-0754-4374-888D-1EC11BE4F32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B44BB9-5CF4-4EEC-99A2-AF2AF79FB6B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2B44BB9-5CF4-4EEC-99A2-AF2AF79FB6B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2B44BB9-5CF4-4EEC-99A2-AF2AF79FB6B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2B44BB9-5CF4-4EEC-99A2-AF2AF79FB6B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2B44BB9-5CF4-4EEC-99A2-AF2AF79FB6B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2B44BB9-5CF4-4EEC-99A2-AF2AF79FB6BA}"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2B44BB9-5CF4-4EEC-99A2-AF2AF79FB6BA}"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2B44BB9-5CF4-4EEC-99A2-AF2AF79FB6BA}"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2B44BB9-5CF4-4EEC-99A2-AF2AF79FB6BA}"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2B44BB9-5CF4-4EEC-99A2-AF2AF79FB6B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image" Target="../media/image2.png"/><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9B9E908-AD52-4F26-9C78-3EB9863B5EE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A11514-2403-42EA-AA88-D64CFE76CD27}" type="slidenum">
              <a:rPr lang="zh-CN" altLang="en-US" smtClean="0"/>
            </a:fld>
            <a:endParaRPr lang="zh-CN" altLang="en-US"/>
          </a:p>
        </p:txBody>
      </p:sp>
      <p:pic>
        <p:nvPicPr>
          <p:cNvPr id="7" name="图片 6" descr="SF-LOGO.png"/>
          <p:cNvPicPr>
            <a:picLocks noChangeAspect="1"/>
          </p:cNvPicPr>
          <p:nvPr userDrawn="1"/>
        </p:nvPicPr>
        <p:blipFill>
          <a:blip r:embed="rId2" cstate="print">
            <a:clrChange>
              <a:clrFrom>
                <a:srgbClr val="FFFFFF"/>
              </a:clrFrom>
              <a:clrTo>
                <a:srgbClr val="FFFFFF">
                  <a:alpha val="0"/>
                </a:srgbClr>
              </a:clrTo>
            </a:clrChange>
            <a:lum bright="4000" contrast="-2000"/>
            <a:extLst>
              <a:ext uri="{BEBA8EAE-BF5A-486C-A8C5-ECC9F3942E4B}">
                <a14:imgProps xmlns:a14="http://schemas.microsoft.com/office/drawing/2010/main">
                  <a14:imgLayer r:embed="rId3">
                    <a14:imgEffect>
                      <a14:artisticTexturizer/>
                    </a14:imgEffect>
                  </a14:imgLayer>
                </a14:imgProps>
              </a:ext>
            </a:extLst>
          </a:blip>
          <a:srcRect l="5536" t="34793" r="78219" b="32603"/>
          <a:stretch>
            <a:fillRect/>
          </a:stretch>
        </p:blipFill>
        <p:spPr>
          <a:xfrm rot="20429902">
            <a:off x="573403" y="796899"/>
            <a:ext cx="5527791" cy="438517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9B9E908-AD52-4F26-9C78-3EB9863B5EE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A11514-2403-42EA-AA88-D64CFE76CD2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2"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9B9E908-AD52-4F26-9C78-3EB9863B5EE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A11514-2403-42EA-AA88-D64CFE76CD2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0F8D1E5-6E0D-4E41-BDD9-A2A3F674B03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303EAE-90E0-4240-AC96-84707CEAF83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0F8D1E5-6E0D-4E41-BDD9-A2A3F674B03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303EAE-90E0-4240-AC96-84707CEAF83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2"/>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0F8D1E5-6E0D-4E41-BDD9-A2A3F674B03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303EAE-90E0-4240-AC96-84707CEAF83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0F8D1E5-6E0D-4E41-BDD9-A2A3F674B03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303EAE-90E0-4240-AC96-84707CEAF83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9"/>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9"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2"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0F8D1E5-6E0D-4E41-BDD9-A2A3F674B03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1303EAE-90E0-4240-AC96-84707CEAF83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0F8D1E5-6E0D-4E41-BDD9-A2A3F674B03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1303EAE-90E0-4240-AC96-84707CEAF83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0F8D1E5-6E0D-4E41-BDD9-A2A3F674B03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1303EAE-90E0-4240-AC96-84707CEAF836}" type="slidenum">
              <a:rPr lang="zh-CN" altLang="en-US" smtClean="0"/>
            </a:fld>
            <a:endParaRPr lang="zh-CN" altLang="en-US"/>
          </a:p>
        </p:txBody>
      </p:sp>
      <p:sp>
        <p:nvSpPr>
          <p:cNvPr id="5" name="矩形 4"/>
          <p:cNvSpPr/>
          <p:nvPr userDrawn="1"/>
        </p:nvSpPr>
        <p:spPr>
          <a:xfrm>
            <a:off x="-13063" y="6263640"/>
            <a:ext cx="12192000" cy="594360"/>
          </a:xfrm>
          <a:prstGeom prst="rect">
            <a:avLst/>
          </a:prstGeom>
          <a:ln>
            <a:solidFill>
              <a:srgbClr val="529DD7"/>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pic>
        <p:nvPicPr>
          <p:cNvPr id="6" name="图片 5" descr="SF-LOGO.png"/>
          <p:cNvPicPr>
            <a:picLocks noChangeAspect="1"/>
          </p:cNvPicPr>
          <p:nvPr userDrawn="1"/>
        </p:nvPicPr>
        <p:blipFill>
          <a:blip r:embed="rId2" cstate="print"/>
          <a:stretch>
            <a:fillRect/>
          </a:stretch>
        </p:blipFill>
        <p:spPr>
          <a:xfrm>
            <a:off x="208021" y="6250955"/>
            <a:ext cx="1566432" cy="619127"/>
          </a:xfrm>
          <a:prstGeom prst="rect">
            <a:avLst/>
          </a:prstGeom>
        </p:spPr>
      </p:pic>
      <p:cxnSp>
        <p:nvCxnSpPr>
          <p:cNvPr id="8" name="直接连接符 7"/>
          <p:cNvCxnSpPr/>
          <p:nvPr userDrawn="1"/>
        </p:nvCxnSpPr>
        <p:spPr>
          <a:xfrm>
            <a:off x="1828799" y="6343118"/>
            <a:ext cx="0" cy="42888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0F8D1E5-6E0D-4E41-BDD9-A2A3F674B03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303EAE-90E0-4240-AC96-84707CEAF83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9B9E908-AD52-4F26-9C78-3EB9863B5EE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A11514-2403-42EA-AA88-D64CFE76CD2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9"/>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0F8D1E5-6E0D-4E41-BDD9-A2A3F674B03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303EAE-90E0-4240-AC96-84707CEAF83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0F8D1E5-6E0D-4E41-BDD9-A2A3F674B03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303EAE-90E0-4240-AC96-84707CEAF83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2"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0F8D1E5-6E0D-4E41-BDD9-A2A3F674B03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303EAE-90E0-4240-AC96-84707CEAF836}" type="slidenum">
              <a:rPr lang="zh-CN" altLang="en-US" smtClean="0"/>
            </a:fld>
            <a:endParaRPr lang="zh-CN" altLang="en-US"/>
          </a:p>
        </p:txBody>
      </p:sp>
      <p:sp>
        <p:nvSpPr>
          <p:cNvPr id="7" name="矩形 6"/>
          <p:cNvSpPr/>
          <p:nvPr userDrawn="1"/>
        </p:nvSpPr>
        <p:spPr>
          <a:xfrm>
            <a:off x="1" y="-1"/>
            <a:ext cx="12192000" cy="6858001"/>
          </a:xfrm>
          <a:prstGeom prst="rect">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9C9B82E-9ADB-41B4-AF4E-64A67FD9EE64}"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4FD3E17-850B-4246-B016-381FFA7D62AF}"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2"/>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F172AF3E-B03D-4868-A078-26698CF1C8A1}"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8D72ED0-EB60-476E-B53D-1153311354D2}" type="datetime1">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9"/>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9"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2"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ED749C1-BFBA-4AEE-B91A-6DEEC25B1A4C}" type="datetime1">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8019ED2-B6DC-4E78-A6A7-6662EA377F76}" type="datetime1">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5878932-FB43-40DD-BAAE-17A61A8A5926}" type="datetime1">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fld>
            <a:endParaRPr lang="zh-CN" altLang="en-US">
              <a:solidFill>
                <a:prstClr val="black">
                  <a:tint val="75000"/>
                </a:prstClr>
              </a:solidFill>
            </a:endParaRPr>
          </a:p>
        </p:txBody>
      </p:sp>
      <p:sp>
        <p:nvSpPr>
          <p:cNvPr id="5" name="矩形 4"/>
          <p:cNvSpPr/>
          <p:nvPr userDrawn="1"/>
        </p:nvSpPr>
        <p:spPr>
          <a:xfrm>
            <a:off x="-13063" y="6263640"/>
            <a:ext cx="12192000" cy="594360"/>
          </a:xfrm>
          <a:prstGeom prst="rect">
            <a:avLst/>
          </a:prstGeom>
          <a:ln>
            <a:solidFill>
              <a:srgbClr val="529DD7"/>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solidFill>
                <a:prstClr val="white"/>
              </a:solidFill>
            </a:endParaRPr>
          </a:p>
        </p:txBody>
      </p:sp>
      <p:pic>
        <p:nvPicPr>
          <p:cNvPr id="6" name="图片 5" descr="SF-LOGO.png"/>
          <p:cNvPicPr>
            <a:picLocks noChangeAspect="1"/>
          </p:cNvPicPr>
          <p:nvPr userDrawn="1"/>
        </p:nvPicPr>
        <p:blipFill>
          <a:blip r:embed="rId2" cstate="print"/>
          <a:stretch>
            <a:fillRect/>
          </a:stretch>
        </p:blipFill>
        <p:spPr>
          <a:xfrm>
            <a:off x="208021" y="6250955"/>
            <a:ext cx="1566432" cy="619127"/>
          </a:xfrm>
          <a:prstGeom prst="rect">
            <a:avLst/>
          </a:prstGeom>
        </p:spPr>
      </p:pic>
      <p:cxnSp>
        <p:nvCxnSpPr>
          <p:cNvPr id="8" name="直接连接符 7"/>
          <p:cNvCxnSpPr/>
          <p:nvPr userDrawn="1"/>
        </p:nvCxnSpPr>
        <p:spPr>
          <a:xfrm>
            <a:off x="1828799" y="6343118"/>
            <a:ext cx="0" cy="42888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2"/>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E9B9E908-AD52-4F26-9C78-3EB9863B5EE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A11514-2403-42EA-AA88-D64CFE76CD2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FB5BA865-8190-4445-B57B-128D4312D8AE}" type="datetime1">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9"/>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745F52D-3628-48E4-83E5-EF040F0B5143}" type="datetime1">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57C046C-F40B-463E-A957-8F7BA20406CF}"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2"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C4AB858-7FE5-4D12-AFC3-0BB759C1A403}"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fld>
            <a:endParaRPr lang="zh-CN" altLang="en-US">
              <a:solidFill>
                <a:prstClr val="black">
                  <a:tint val="75000"/>
                </a:prstClr>
              </a:solidFill>
            </a:endParaRPr>
          </a:p>
        </p:txBody>
      </p:sp>
      <p:sp>
        <p:nvSpPr>
          <p:cNvPr id="7" name="矩形 6"/>
          <p:cNvSpPr/>
          <p:nvPr userDrawn="1"/>
        </p:nvSpPr>
        <p:spPr>
          <a:xfrm>
            <a:off x="1" y="-1"/>
            <a:ext cx="12192000" cy="6858001"/>
          </a:xfrm>
          <a:prstGeom prst="rect">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9C9B82E-9ADB-41B4-AF4E-64A67FD9EE64}"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4FD3E17-850B-4246-B016-381FFA7D62AF}"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2"/>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F172AF3E-B03D-4868-A078-26698CF1C8A1}"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8D72ED0-EB60-476E-B53D-1153311354D2}" type="datetime1">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9"/>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9"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2"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ED749C1-BFBA-4AEE-B91A-6DEEC25B1A4C}" type="datetime1">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8019ED2-B6DC-4E78-A6A7-6662EA377F76}" type="datetime1">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9B9E908-AD52-4F26-9C78-3EB9863B5EE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4A11514-2403-42EA-AA88-D64CFE76CD2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5878932-FB43-40DD-BAAE-17A61A8A5926}" type="datetime1">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fld>
            <a:endParaRPr lang="zh-CN" altLang="en-US">
              <a:solidFill>
                <a:prstClr val="black">
                  <a:tint val="75000"/>
                </a:prstClr>
              </a:solidFill>
            </a:endParaRPr>
          </a:p>
        </p:txBody>
      </p:sp>
      <p:sp>
        <p:nvSpPr>
          <p:cNvPr id="5" name="矩形 4"/>
          <p:cNvSpPr/>
          <p:nvPr userDrawn="1"/>
        </p:nvSpPr>
        <p:spPr>
          <a:xfrm>
            <a:off x="-13063" y="6263640"/>
            <a:ext cx="12192000" cy="594360"/>
          </a:xfrm>
          <a:prstGeom prst="rect">
            <a:avLst/>
          </a:prstGeom>
          <a:ln>
            <a:solidFill>
              <a:srgbClr val="529DD7"/>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solidFill>
                <a:prstClr val="white"/>
              </a:solidFill>
            </a:endParaRPr>
          </a:p>
        </p:txBody>
      </p:sp>
      <p:pic>
        <p:nvPicPr>
          <p:cNvPr id="6" name="图片 5" descr="SF-LOGO.png"/>
          <p:cNvPicPr>
            <a:picLocks noChangeAspect="1"/>
          </p:cNvPicPr>
          <p:nvPr userDrawn="1"/>
        </p:nvPicPr>
        <p:blipFill>
          <a:blip r:embed="rId2" cstate="print"/>
          <a:stretch>
            <a:fillRect/>
          </a:stretch>
        </p:blipFill>
        <p:spPr>
          <a:xfrm>
            <a:off x="208021" y="6250955"/>
            <a:ext cx="1566432" cy="619127"/>
          </a:xfrm>
          <a:prstGeom prst="rect">
            <a:avLst/>
          </a:prstGeom>
        </p:spPr>
      </p:pic>
      <p:cxnSp>
        <p:nvCxnSpPr>
          <p:cNvPr id="8" name="直接连接符 7"/>
          <p:cNvCxnSpPr/>
          <p:nvPr userDrawn="1"/>
        </p:nvCxnSpPr>
        <p:spPr>
          <a:xfrm>
            <a:off x="1828799" y="6343118"/>
            <a:ext cx="0" cy="42888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FB5BA865-8190-4445-B57B-128D4312D8AE}" type="datetime1">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9"/>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745F52D-3628-48E4-83E5-EF040F0B5143}" type="datetime1">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57C046C-F40B-463E-A957-8F7BA20406CF}"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2"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C4AB858-7FE5-4D12-AFC3-0BB759C1A403}"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fld>
            <a:endParaRPr lang="zh-CN" altLang="en-US">
              <a:solidFill>
                <a:prstClr val="black">
                  <a:tint val="75000"/>
                </a:prstClr>
              </a:solidFill>
            </a:endParaRPr>
          </a:p>
        </p:txBody>
      </p:sp>
      <p:sp>
        <p:nvSpPr>
          <p:cNvPr id="7" name="矩形 6"/>
          <p:cNvSpPr/>
          <p:nvPr userDrawn="1"/>
        </p:nvSpPr>
        <p:spPr>
          <a:xfrm>
            <a:off x="1" y="-1"/>
            <a:ext cx="12192000" cy="6858001"/>
          </a:xfrm>
          <a:prstGeom prst="rect">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8"/>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0F8D1E5-6E0D-4E41-BDD9-A2A3F674B03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303EAE-90E0-4240-AC96-84707CEAF836}" type="slidenum">
              <a:rPr lang="zh-CN" altLang="en-US" smtClean="0"/>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0F8D1E5-6E0D-4E41-BDD9-A2A3F674B03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303EAE-90E0-4240-AC96-84707CEAF836}" type="slidenum">
              <a:rPr lang="zh-CN" altLang="en-US" smtClean="0"/>
            </a:fld>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0F8D1E5-6E0D-4E41-BDD9-A2A3F674B03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303EAE-90E0-4240-AC96-84707CEAF836}" type="slidenum">
              <a:rPr lang="zh-CN" altLang="en-US" smtClean="0"/>
            </a:fld>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0F8D1E5-6E0D-4E41-BDD9-A2A3F674B03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303EAE-90E0-4240-AC96-84707CEAF836}" type="slidenum">
              <a:rPr lang="zh-CN" altLang="en-US" smtClean="0"/>
            </a:fld>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0F8D1E5-6E0D-4E41-BDD9-A2A3F674B03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1303EAE-90E0-4240-AC96-84707CEAF83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9"/>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9"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2"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9B9E908-AD52-4F26-9C78-3EB9863B5EE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4A11514-2403-42EA-AA88-D64CFE76CD2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0F8D1E5-6E0D-4E41-BDD9-A2A3F674B03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1303EAE-90E0-4240-AC96-84707CEAF836}" type="slidenum">
              <a:rPr lang="zh-CN" altLang="en-US" smtClean="0"/>
            </a:fld>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0F8D1E5-6E0D-4E41-BDD9-A2A3F674B03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1303EAE-90E0-4240-AC96-84707CEAF836}" type="slidenum">
              <a:rPr lang="zh-CN" altLang="en-US" smtClean="0"/>
            </a:fld>
            <a:endParaRPr lang="zh-CN" altLang="en-US"/>
          </a:p>
        </p:txBody>
      </p:sp>
      <p:sp>
        <p:nvSpPr>
          <p:cNvPr id="5" name="矩形 4"/>
          <p:cNvSpPr/>
          <p:nvPr userDrawn="1"/>
        </p:nvSpPr>
        <p:spPr>
          <a:xfrm>
            <a:off x="-13063" y="6263640"/>
            <a:ext cx="12192000" cy="594360"/>
          </a:xfrm>
          <a:prstGeom prst="rect">
            <a:avLst/>
          </a:prstGeom>
          <a:ln>
            <a:solidFill>
              <a:srgbClr val="529DD7"/>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pic>
        <p:nvPicPr>
          <p:cNvPr id="6" name="图片 5" descr="SF-LOGO.png"/>
          <p:cNvPicPr>
            <a:picLocks noChangeAspect="1"/>
          </p:cNvPicPr>
          <p:nvPr userDrawn="1"/>
        </p:nvPicPr>
        <p:blipFill>
          <a:blip r:embed="rId2" cstate="print"/>
          <a:stretch>
            <a:fillRect/>
          </a:stretch>
        </p:blipFill>
        <p:spPr>
          <a:xfrm>
            <a:off x="208021" y="6250955"/>
            <a:ext cx="1566432" cy="619127"/>
          </a:xfrm>
          <a:prstGeom prst="rect">
            <a:avLst/>
          </a:prstGeom>
        </p:spPr>
      </p:pic>
      <p:cxnSp>
        <p:nvCxnSpPr>
          <p:cNvPr id="7" name="直接连接符 6"/>
          <p:cNvCxnSpPr/>
          <p:nvPr userDrawn="1"/>
        </p:nvCxnSpPr>
        <p:spPr>
          <a:xfrm>
            <a:off x="1828799" y="6343118"/>
            <a:ext cx="0" cy="42888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0F8D1E5-6E0D-4E41-BDD9-A2A3F674B03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303EAE-90E0-4240-AC96-84707CEAF836}" type="slidenum">
              <a:rPr lang="zh-CN" altLang="en-US" smtClean="0"/>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0F8D1E5-6E0D-4E41-BDD9-A2A3F674B03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303EAE-90E0-4240-AC96-84707CEAF836}" type="slidenum">
              <a:rPr lang="zh-CN" altLang="en-US" smtClean="0"/>
            </a:fld>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0F8D1E5-6E0D-4E41-BDD9-A2A3F674B03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303EAE-90E0-4240-AC96-84707CEAF836}" type="slidenum">
              <a:rPr lang="zh-CN" altLang="en-US" smtClean="0"/>
            </a:fld>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785600" y="274641"/>
            <a:ext cx="36576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12800" y="274641"/>
            <a:ext cx="107696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0F8D1E5-6E0D-4E41-BDD9-A2A3F674B03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303EAE-90E0-4240-AC96-84707CEAF83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9B9E908-AD52-4F26-9C78-3EB9863B5EE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4A11514-2403-42EA-AA88-D64CFE76CD2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9B9E908-AD52-4F26-9C78-3EB9863B5EE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4A11514-2403-42EA-AA88-D64CFE76CD27}" type="slidenum">
              <a:rPr lang="zh-CN" altLang="en-US" smtClean="0"/>
            </a:fld>
            <a:endParaRPr lang="zh-CN" altLang="en-US"/>
          </a:p>
        </p:txBody>
      </p:sp>
      <p:sp>
        <p:nvSpPr>
          <p:cNvPr id="6" name="矩形 5"/>
          <p:cNvSpPr/>
          <p:nvPr userDrawn="1"/>
        </p:nvSpPr>
        <p:spPr>
          <a:xfrm>
            <a:off x="0" y="-1"/>
            <a:ext cx="12192000" cy="6858001"/>
          </a:xfrm>
          <a:prstGeom prst="rect">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descr="SF-LOGO.png"/>
          <p:cNvPicPr>
            <a:picLocks noChangeAspect="1"/>
          </p:cNvPicPr>
          <p:nvPr userDrawn="1"/>
        </p:nvPicPr>
        <p:blipFill>
          <a:blip r:embed="rId2" cstate="print">
            <a:clrChange>
              <a:clrFrom>
                <a:srgbClr val="FFFFFF"/>
              </a:clrFrom>
              <a:clrTo>
                <a:srgbClr val="FFFFFF">
                  <a:alpha val="0"/>
                </a:srgbClr>
              </a:clrTo>
            </a:clrChange>
            <a:lum bright="4000" contrast="-2000"/>
            <a:extLst>
              <a:ext uri="{BEBA8EAE-BF5A-486C-A8C5-ECC9F3942E4B}">
                <a14:imgProps xmlns:a14="http://schemas.microsoft.com/office/drawing/2010/main">
                  <a14:imgLayer r:embed="rId3">
                    <a14:imgEffect>
                      <a14:artisticTexturizer/>
                    </a14:imgEffect>
                  </a14:imgLayer>
                </a14:imgProps>
              </a:ext>
            </a:extLst>
          </a:blip>
          <a:srcRect l="5536" t="34793" r="78219" b="32603"/>
          <a:stretch>
            <a:fillRect/>
          </a:stretch>
        </p:blipFill>
        <p:spPr>
          <a:xfrm rot="20429902">
            <a:off x="573403" y="796899"/>
            <a:ext cx="5527791" cy="4385173"/>
          </a:xfrm>
          <a:prstGeom prst="rect">
            <a:avLst/>
          </a:prstGeom>
        </p:spPr>
      </p:pic>
      <p:pic>
        <p:nvPicPr>
          <p:cNvPr id="5" name="图片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833811" y="5960618"/>
            <a:ext cx="2229852" cy="88134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E9B9E908-AD52-4F26-9C78-3EB9863B5EE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4A11514-2403-42EA-AA88-D64CFE76CD2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9"/>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E9B9E908-AD52-4F26-9C78-3EB9863B5EE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4A11514-2403-42EA-AA88-D64CFE76CD2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3.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2" Type="http://schemas.openxmlformats.org/officeDocument/2006/relationships/theme" Target="../theme/theme4.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2" Type="http://schemas.openxmlformats.org/officeDocument/2006/relationships/theme" Target="../theme/theme5.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B9E908-AD52-4F26-9C78-3EB9863B5EE3}" type="datetimeFigureOut">
              <a:rPr lang="zh-CN" altLang="en-US" smtClean="0"/>
            </a:fld>
            <a:endParaRPr lang="zh-CN" altLang="en-US"/>
          </a:p>
        </p:txBody>
      </p:sp>
      <p:sp>
        <p:nvSpPr>
          <p:cNvPr id="5" name="页脚占位符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11514-2403-42EA-AA88-D64CFE76CD27}" type="slidenum">
              <a:rPr lang="zh-CN" altLang="en-US" smtClean="0"/>
            </a:fld>
            <a:endParaRPr lang="zh-CN" altLang="en-US"/>
          </a:p>
        </p:txBody>
      </p:sp>
      <p:pic>
        <p:nvPicPr>
          <p:cNvPr id="9" name="图片 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279" y="0"/>
            <a:ext cx="12191445" cy="6858000"/>
          </a:xfrm>
          <a:prstGeom prst="rect">
            <a:avLst/>
          </a:prstGeom>
        </p:spPr>
      </p:pic>
      <p:sp>
        <p:nvSpPr>
          <p:cNvPr id="13" name="矩形 12"/>
          <p:cNvSpPr/>
          <p:nvPr userDrawn="1"/>
        </p:nvSpPr>
        <p:spPr>
          <a:xfrm>
            <a:off x="0" y="-1"/>
            <a:ext cx="12192000" cy="6858001"/>
          </a:xfrm>
          <a:prstGeom prst="rect">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F8D1E5-6E0D-4E41-BDD9-A2A3F674B03F}" type="datetimeFigureOut">
              <a:rPr lang="zh-CN" altLang="en-US" smtClean="0"/>
            </a:fld>
            <a:endParaRPr lang="zh-CN" altLang="en-US"/>
          </a:p>
        </p:txBody>
      </p:sp>
      <p:sp>
        <p:nvSpPr>
          <p:cNvPr id="5" name="页脚占位符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303EAE-90E0-4240-AC96-84707CEAF83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A953C5-DDED-4A44-81D9-5283685D0157}"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303EAE-90E0-4240-AC96-84707CEAF836}"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A953C5-DDED-4A44-81D9-5283685D0157}"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303EAE-90E0-4240-AC96-84707CEAF836}"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B9E908-AD52-4F26-9C78-3EB9863B5EE3}" type="datetimeFigureOut">
              <a:rPr lang="zh-CN" altLang="en-US" smtClean="0"/>
            </a:fld>
            <a:endParaRPr lang="zh-CN" altLang="en-US"/>
          </a:p>
        </p:txBody>
      </p:sp>
      <p:sp>
        <p:nvSpPr>
          <p:cNvPr id="5" name="页脚占位符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11514-2403-42EA-AA88-D64CFE76CD2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1.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1.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1.xml"/><Relationship Id="rId1" Type="http://schemas.openxmlformats.org/officeDocument/2006/relationships/image" Target="../media/image10.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1.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1.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1.xml"/><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51.xml"/><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090616" y="3193187"/>
            <a:ext cx="7101384" cy="706755"/>
          </a:xfrm>
          <a:prstGeom prst="rect">
            <a:avLst/>
          </a:prstGeom>
          <a:noFill/>
        </p:spPr>
        <p:txBody>
          <a:bodyPr wrap="square" rtlCol="0">
            <a:spAutoFit/>
          </a:bodyPr>
          <a:lstStyle/>
          <a:p>
            <a:pPr algn="ctr"/>
            <a:r>
              <a:rPr lang="en-US" altLang="zh-CN" sz="4000" b="1" dirty="0">
                <a:solidFill>
                  <a:srgbClr val="FFFECE"/>
                </a:solidFill>
                <a:latin typeface="微软雅黑" panose="020B0503020204020204" pitchFamily="34" charset="-122"/>
                <a:ea typeface="微软雅黑" panose="020B0503020204020204" pitchFamily="34" charset="-122"/>
              </a:rPr>
              <a:t>Zookeeper</a:t>
            </a:r>
            <a:endParaRPr lang="zh-CN" altLang="zh-CN" sz="4000" b="1" dirty="0">
              <a:solidFill>
                <a:srgbClr val="FFFECE"/>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7240140" y="4399500"/>
            <a:ext cx="2802339" cy="400110"/>
          </a:xfrm>
          <a:prstGeom prst="rect">
            <a:avLst/>
          </a:prstGeom>
          <a:noFill/>
        </p:spPr>
        <p:txBody>
          <a:bodyPr wrap="square" rtlCol="0">
            <a:spAutoFit/>
          </a:bodyPr>
          <a:lstStyle/>
          <a:p>
            <a:pPr algn="ctr"/>
            <a:r>
              <a:rPr lang="en-US" altLang="zh-CN" sz="2000" dirty="0" smtClean="0">
                <a:solidFill>
                  <a:srgbClr val="FFFFCF"/>
                </a:solidFill>
                <a:latin typeface="Arial Unicode MS" panose="020B0604020202020204" pitchFamily="34" charset="-122"/>
                <a:ea typeface="Arial Unicode MS" panose="020B0604020202020204" pitchFamily="34" charset="-122"/>
                <a:cs typeface="Arial Unicode MS" panose="020B0604020202020204" pitchFamily="34" charset="-122"/>
              </a:rPr>
              <a:t>www.sf-express.com</a:t>
            </a:r>
            <a:endParaRPr lang="zh-CN" altLang="en-US" sz="2000" dirty="0">
              <a:solidFill>
                <a:srgbClr val="FFFFCF"/>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32410" y="132080"/>
            <a:ext cx="4991100" cy="645160"/>
          </a:xfrm>
          <a:prstGeom prst="rect">
            <a:avLst/>
          </a:prstGeom>
          <a:noFill/>
        </p:spPr>
        <p:txBody>
          <a:bodyPr wrap="square" rtlCol="0">
            <a:spAutoFit/>
          </a:bodyPr>
          <a:p>
            <a:r>
              <a:rPr lang="en-US" altLang="zh-CN" sz="3600" b="1"/>
              <a:t>ZooKeeper</a:t>
            </a:r>
            <a:r>
              <a:rPr lang="zh-CN" altLang="en-US" sz="3600" b="1"/>
              <a:t>提供了什么</a:t>
            </a:r>
            <a:r>
              <a:rPr lang="en-US" altLang="zh-CN" sz="3600" b="1"/>
              <a:t>?</a:t>
            </a:r>
            <a:endParaRPr lang="en-US" altLang="zh-CN" sz="3600" b="1"/>
          </a:p>
        </p:txBody>
      </p:sp>
      <p:sp>
        <p:nvSpPr>
          <p:cNvPr id="10" name="文本框 9"/>
          <p:cNvSpPr txBox="1"/>
          <p:nvPr/>
        </p:nvSpPr>
        <p:spPr>
          <a:xfrm>
            <a:off x="154940" y="1443990"/>
            <a:ext cx="4883785" cy="5077460"/>
          </a:xfrm>
          <a:prstGeom prst="rect">
            <a:avLst/>
          </a:prstGeom>
          <a:noFill/>
        </p:spPr>
        <p:txBody>
          <a:bodyPr wrap="square" rtlCol="0">
            <a:spAutoFit/>
          </a:bodyPr>
          <a:p>
            <a:pPr algn="l"/>
            <a:r>
              <a:rPr lang="zh-CN" altLang="en-US"/>
              <a:t>1)文件系统</a:t>
            </a:r>
            <a:endParaRPr lang="zh-CN" altLang="en-US"/>
          </a:p>
          <a:p>
            <a:pPr algn="l"/>
            <a:r>
              <a:rPr lang="zh-CN" altLang="en-US"/>
              <a:t>四种类型的znode</a:t>
            </a:r>
            <a:endParaRPr lang="zh-CN" altLang="en-US"/>
          </a:p>
          <a:p>
            <a:pPr algn="l"/>
            <a:r>
              <a:rPr lang="zh-CN" altLang="en-US"/>
              <a:t>1、PERSISTENT</a:t>
            </a:r>
            <a:endParaRPr lang="zh-CN" altLang="en-US"/>
          </a:p>
          <a:p>
            <a:pPr algn="l"/>
            <a:r>
              <a:rPr lang="zh-CN" altLang="en-US"/>
              <a:t>       持久化目录节点</a:t>
            </a:r>
            <a:endParaRPr lang="zh-CN" altLang="en-US"/>
          </a:p>
          <a:p>
            <a:pPr algn="l"/>
            <a:r>
              <a:rPr lang="zh-CN" altLang="en-US"/>
              <a:t>2、PERSISTENT_SEQUENTIAL</a:t>
            </a:r>
            <a:endParaRPr lang="zh-CN" altLang="en-US"/>
          </a:p>
          <a:p>
            <a:pPr algn="l"/>
            <a:r>
              <a:rPr lang="zh-CN" altLang="en-US"/>
              <a:t>       持久化顺序编号目录节点 </a:t>
            </a:r>
            <a:endParaRPr lang="zh-CN" altLang="en-US"/>
          </a:p>
          <a:p>
            <a:pPr algn="l"/>
            <a:r>
              <a:rPr lang="zh-CN" altLang="en-US"/>
              <a:t>3、EPHEMERAL</a:t>
            </a:r>
            <a:endParaRPr lang="zh-CN" altLang="en-US"/>
          </a:p>
          <a:p>
            <a:pPr algn="l"/>
            <a:r>
              <a:rPr lang="zh-CN" altLang="en-US"/>
              <a:t>       临时目录节点 </a:t>
            </a:r>
            <a:endParaRPr lang="zh-CN" altLang="en-US"/>
          </a:p>
          <a:p>
            <a:pPr algn="l"/>
            <a:r>
              <a:rPr lang="zh-CN" altLang="en-US"/>
              <a:t>4、EPHEMERAL_SEQUENTIAL</a:t>
            </a:r>
            <a:endParaRPr lang="zh-CN" altLang="en-US"/>
          </a:p>
          <a:p>
            <a:pPr algn="l"/>
            <a:r>
              <a:rPr lang="zh-CN" altLang="en-US"/>
              <a:t>       临时顺序编号目录节点</a:t>
            </a:r>
            <a:endParaRPr lang="zh-CN" altLang="en-US"/>
          </a:p>
          <a:p>
            <a:pPr algn="l"/>
            <a:endParaRPr lang="zh-CN" altLang="en-US"/>
          </a:p>
          <a:p>
            <a:pPr algn="l"/>
            <a:r>
              <a:rPr lang="en-US" altLang="zh-CN"/>
              <a:t>2)通知机制</a:t>
            </a:r>
            <a:endParaRPr lang="en-US" altLang="zh-CN"/>
          </a:p>
          <a:p>
            <a:pPr algn="l"/>
            <a:r>
              <a:rPr lang="zh-CN" altLang="en-US"/>
              <a:t>客户端注册监听它关心的目录节点，当目录节点发生变化（数据改变、被删除、子目录节点增加删除）时，zookeeper会通知客户端。</a:t>
            </a:r>
            <a:endParaRPr lang="zh-CN" altLang="en-US"/>
          </a:p>
          <a:p>
            <a:pPr algn="l"/>
            <a:r>
              <a:rPr lang="zh-CN" altLang="en-US"/>
              <a:t>  </a:t>
            </a:r>
            <a:endParaRPr lang="zh-CN" altLang="en-US"/>
          </a:p>
          <a:p>
            <a:pPr algn="l"/>
            <a:endParaRPr lang="zh-CN" altLang="en-US"/>
          </a:p>
          <a:p>
            <a:pPr algn="l"/>
            <a:endParaRPr lang="zh-CN" altLang="en-US"/>
          </a:p>
        </p:txBody>
      </p:sp>
      <p:pic>
        <p:nvPicPr>
          <p:cNvPr id="13" name="图片 12" descr="201611180818051306"/>
          <p:cNvPicPr>
            <a:picLocks noChangeAspect="1"/>
          </p:cNvPicPr>
          <p:nvPr/>
        </p:nvPicPr>
        <p:blipFill>
          <a:blip r:embed="rId1"/>
          <a:stretch>
            <a:fillRect/>
          </a:stretch>
        </p:blipFill>
        <p:spPr>
          <a:xfrm>
            <a:off x="3684905" y="930275"/>
            <a:ext cx="8422005" cy="49961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32410" y="132080"/>
            <a:ext cx="4991100" cy="645160"/>
          </a:xfrm>
          <a:prstGeom prst="rect">
            <a:avLst/>
          </a:prstGeom>
          <a:noFill/>
        </p:spPr>
        <p:txBody>
          <a:bodyPr wrap="square" rtlCol="0">
            <a:spAutoFit/>
          </a:bodyPr>
          <a:p>
            <a:r>
              <a:rPr lang="en-US" altLang="zh-CN" sz="3600" b="1"/>
              <a:t>ZooKeeper</a:t>
            </a:r>
            <a:r>
              <a:rPr lang="zh-CN" altLang="en-US" sz="3600" b="1"/>
              <a:t>做了什么</a:t>
            </a:r>
            <a:r>
              <a:rPr lang="en-US" altLang="zh-CN" sz="3600" b="1"/>
              <a:t>?</a:t>
            </a:r>
            <a:endParaRPr lang="en-US" altLang="zh-CN" sz="3600" b="1"/>
          </a:p>
        </p:txBody>
      </p:sp>
      <p:sp>
        <p:nvSpPr>
          <p:cNvPr id="2" name="文本框 1"/>
          <p:cNvSpPr txBox="1"/>
          <p:nvPr/>
        </p:nvSpPr>
        <p:spPr>
          <a:xfrm>
            <a:off x="1057910" y="982345"/>
            <a:ext cx="3948430" cy="4892675"/>
          </a:xfrm>
          <a:prstGeom prst="rect">
            <a:avLst/>
          </a:prstGeom>
          <a:noFill/>
        </p:spPr>
        <p:txBody>
          <a:bodyPr wrap="square" rtlCol="0" anchor="t">
            <a:spAutoFit/>
          </a:bodyPr>
          <a:p>
            <a:r>
              <a:rPr lang="zh-CN" altLang="en-US" sz="2400"/>
              <a:t>1.命名服务   </a:t>
            </a:r>
            <a:endParaRPr lang="zh-CN" altLang="en-US" sz="2400"/>
          </a:p>
          <a:p>
            <a:endParaRPr lang="zh-CN" altLang="en-US" sz="2400"/>
          </a:p>
          <a:p>
            <a:endParaRPr lang="zh-CN" altLang="en-US" sz="2400"/>
          </a:p>
          <a:p>
            <a:r>
              <a:rPr lang="zh-CN" altLang="en-US" sz="2400"/>
              <a:t>2.配置管理   </a:t>
            </a:r>
            <a:endParaRPr lang="zh-CN" altLang="en-US" sz="2400"/>
          </a:p>
          <a:p>
            <a:endParaRPr lang="zh-CN" altLang="en-US" sz="2400"/>
          </a:p>
          <a:p>
            <a:endParaRPr lang="zh-CN" altLang="en-US" sz="2400"/>
          </a:p>
          <a:p>
            <a:r>
              <a:rPr lang="zh-CN" altLang="en-US" sz="2400"/>
              <a:t>3.集群管理   </a:t>
            </a:r>
            <a:endParaRPr lang="zh-CN" altLang="en-US" sz="2400"/>
          </a:p>
          <a:p>
            <a:endParaRPr lang="zh-CN" altLang="en-US" sz="2400"/>
          </a:p>
          <a:p>
            <a:endParaRPr lang="zh-CN" altLang="en-US" sz="2400"/>
          </a:p>
          <a:p>
            <a:r>
              <a:rPr lang="zh-CN" altLang="en-US" sz="2400"/>
              <a:t>4.分布式锁  </a:t>
            </a:r>
            <a:endParaRPr lang="zh-CN" altLang="en-US" sz="2400"/>
          </a:p>
          <a:p>
            <a:endParaRPr lang="zh-CN" altLang="en-US" sz="2400"/>
          </a:p>
          <a:p>
            <a:endParaRPr lang="zh-CN" altLang="en-US" sz="2400"/>
          </a:p>
          <a:p>
            <a:r>
              <a:rPr lang="zh-CN" altLang="en-US" sz="2400"/>
              <a:t>5.队列管理</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6069563" y="1587121"/>
            <a:ext cx="1408064" cy="2215991"/>
          </a:xfrm>
          <a:prstGeom prst="rect">
            <a:avLst/>
          </a:prstGeom>
          <a:noFill/>
        </p:spPr>
        <p:txBody>
          <a:bodyPr wrap="square" rtlCol="0">
            <a:spAutoFit/>
          </a:bodyPr>
          <a:lstStyle/>
          <a:p>
            <a:r>
              <a:rPr lang="en-US" altLang="zh-CN" sz="13800" dirty="0" smtClean="0">
                <a:solidFill>
                  <a:srgbClr val="DDA44F"/>
                </a:solidFill>
                <a:latin typeface="方正大黑简体" panose="03000509000000000000" pitchFamily="65" charset="-122"/>
                <a:ea typeface="方正大黑简体" panose="03000509000000000000" pitchFamily="65" charset="-122"/>
              </a:rPr>
              <a:t>P</a:t>
            </a:r>
            <a:endParaRPr lang="zh-CN" altLang="en-US" sz="13800" dirty="0">
              <a:solidFill>
                <a:srgbClr val="DDA44F"/>
              </a:solidFill>
              <a:latin typeface="方正大黑简体" panose="03000509000000000000" pitchFamily="65" charset="-122"/>
              <a:ea typeface="方正大黑简体" panose="03000509000000000000" pitchFamily="65" charset="-122"/>
            </a:endParaRPr>
          </a:p>
        </p:txBody>
      </p:sp>
      <p:sp>
        <p:nvSpPr>
          <p:cNvPr id="15" name="文本框 14"/>
          <p:cNvSpPr txBox="1"/>
          <p:nvPr/>
        </p:nvSpPr>
        <p:spPr>
          <a:xfrm>
            <a:off x="6926244" y="2462568"/>
            <a:ext cx="1357787" cy="1015663"/>
          </a:xfrm>
          <a:prstGeom prst="rect">
            <a:avLst/>
          </a:prstGeom>
          <a:noFill/>
        </p:spPr>
        <p:txBody>
          <a:bodyPr wrap="square" rtlCol="0">
            <a:spAutoFit/>
          </a:bodyPr>
          <a:lstStyle>
            <a:defPPr>
              <a:defRPr lang="zh-CN"/>
            </a:defPPr>
            <a:lvl1pPr>
              <a:defRPr sz="11500">
                <a:solidFill>
                  <a:srgbClr val="E36A6C"/>
                </a:solidFill>
                <a:latin typeface="方正大黑简体" panose="03000509000000000000" pitchFamily="65" charset="-122"/>
                <a:ea typeface="方正大黑简体" panose="03000509000000000000" pitchFamily="65" charset="-122"/>
              </a:defRPr>
            </a:lvl1pPr>
          </a:lstStyle>
          <a:p>
            <a:r>
              <a:rPr lang="en-US" altLang="zh-CN" sz="6000" dirty="0">
                <a:solidFill>
                  <a:srgbClr val="DDA44F"/>
                </a:solidFill>
              </a:rPr>
              <a:t>art</a:t>
            </a:r>
            <a:endParaRPr lang="zh-CN" altLang="en-US" sz="6000" dirty="0">
              <a:solidFill>
                <a:srgbClr val="DDA44F"/>
              </a:solidFill>
            </a:endParaRPr>
          </a:p>
        </p:txBody>
      </p:sp>
      <p:sp>
        <p:nvSpPr>
          <p:cNvPr id="16" name="文本框 15"/>
          <p:cNvSpPr txBox="1"/>
          <p:nvPr/>
        </p:nvSpPr>
        <p:spPr>
          <a:xfrm>
            <a:off x="8065773" y="1764088"/>
            <a:ext cx="403907" cy="1862048"/>
          </a:xfrm>
          <a:prstGeom prst="rect">
            <a:avLst/>
          </a:prstGeom>
          <a:noFill/>
        </p:spPr>
        <p:txBody>
          <a:bodyPr wrap="square" rtlCol="0">
            <a:spAutoFit/>
          </a:bodyPr>
          <a:lstStyle/>
          <a:p>
            <a:r>
              <a:rPr lang="en-US" altLang="zh-CN" sz="11500" b="1" dirty="0" smtClean="0">
                <a:solidFill>
                  <a:srgbClr val="519CD6"/>
                </a:solidFill>
                <a:latin typeface="Helvetica LT Std" panose="020B0504020202020204" pitchFamily="34" charset="0"/>
                <a:ea typeface="Hiragino Sans GB W3" panose="020B0300000000000000" pitchFamily="34" charset="-122"/>
              </a:rPr>
              <a:t>3</a:t>
            </a:r>
            <a:endParaRPr lang="zh-CN" altLang="en-US" sz="11500" b="1" dirty="0">
              <a:solidFill>
                <a:srgbClr val="519CD6"/>
              </a:solidFill>
              <a:latin typeface="Helvetica LT Std" panose="020B0504020202020204" pitchFamily="34" charset="0"/>
              <a:ea typeface="Hiragino Sans GB W3" panose="020B0300000000000000" pitchFamily="34" charset="-122"/>
            </a:endParaRPr>
          </a:p>
        </p:txBody>
      </p:sp>
      <p:sp>
        <p:nvSpPr>
          <p:cNvPr id="17" name="文本框 16"/>
          <p:cNvSpPr txBox="1"/>
          <p:nvPr/>
        </p:nvSpPr>
        <p:spPr>
          <a:xfrm>
            <a:off x="6100800" y="3582725"/>
            <a:ext cx="4430565" cy="645160"/>
          </a:xfrm>
          <a:prstGeom prst="rect">
            <a:avLst/>
          </a:prstGeom>
          <a:noFill/>
        </p:spPr>
        <p:txBody>
          <a:bodyPr wrap="square" rtlCol="0">
            <a:spAutoFit/>
          </a:bodyPr>
          <a:lstStyle/>
          <a:p>
            <a:r>
              <a:rPr lang="en-US" sz="3600" b="1" dirty="0">
                <a:solidFill>
                  <a:srgbClr val="519CD6"/>
                </a:solidFill>
                <a:latin typeface="微软雅黑" panose="020B0503020204020204" pitchFamily="34" charset="-122"/>
                <a:ea typeface="微软雅黑" panose="020B0503020204020204" pitchFamily="34" charset="-122"/>
              </a:rPr>
              <a:t>ZooKeeper</a:t>
            </a:r>
            <a:r>
              <a:rPr lang="zh-CN" altLang="en-US" sz="3600" b="1" dirty="0">
                <a:solidFill>
                  <a:srgbClr val="519CD6"/>
                </a:solidFill>
                <a:latin typeface="微软雅黑" panose="020B0503020204020204" pitchFamily="34" charset="-122"/>
                <a:ea typeface="微软雅黑" panose="020B0503020204020204" pitchFamily="34" charset="-122"/>
              </a:rPr>
              <a:t>集群</a:t>
            </a:r>
            <a:endParaRPr lang="zh-CN" altLang="en-US" sz="3600" b="1" dirty="0">
              <a:solidFill>
                <a:srgbClr val="519CD6"/>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2817818" y="1854758"/>
            <a:ext cx="2542903" cy="2823396"/>
            <a:chOff x="907956" y="1083233"/>
            <a:chExt cx="2542903" cy="2823396"/>
          </a:xfrm>
        </p:grpSpPr>
        <p:sp>
          <p:nvSpPr>
            <p:cNvPr id="7" name="圆角矩形 6"/>
            <p:cNvSpPr/>
            <p:nvPr/>
          </p:nvSpPr>
          <p:spPr>
            <a:xfrm>
              <a:off x="907956" y="1083233"/>
              <a:ext cx="2542903" cy="2542903"/>
            </a:xfrm>
            <a:prstGeom prst="roundRect">
              <a:avLst>
                <a:gd name="adj" fmla="val 7763"/>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rot="2700000">
              <a:off x="1354021" y="1945953"/>
              <a:ext cx="2386795" cy="1534558"/>
            </a:xfrm>
            <a:custGeom>
              <a:avLst/>
              <a:gdLst>
                <a:gd name="connsiteX0" fmla="*/ 0 w 2386795"/>
                <a:gd name="connsiteY0" fmla="*/ 0 h 1534558"/>
                <a:gd name="connsiteX1" fmla="*/ 1712713 w 2386795"/>
                <a:gd name="connsiteY1" fmla="*/ 10255 h 1534558"/>
                <a:gd name="connsiteX2" fmla="*/ 2328976 w 2386795"/>
                <a:gd name="connsiteY2" fmla="*/ 626518 h 1534558"/>
                <a:gd name="connsiteX3" fmla="*/ 2328976 w 2386795"/>
                <a:gd name="connsiteY3" fmla="*/ 905692 h 1534558"/>
                <a:gd name="connsiteX4" fmla="*/ 1700110 w 2386795"/>
                <a:gd name="connsiteY4" fmla="*/ 1534558 h 1534558"/>
                <a:gd name="connsiteX5" fmla="*/ 825725 w 2386795"/>
                <a:gd name="connsiteY5" fmla="*/ 1534558 h 1534558"/>
                <a:gd name="connsiteX6" fmla="*/ 825725 w 2386795"/>
                <a:gd name="connsiteY6" fmla="*/ 825725 h 1534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86795" h="1534558">
                  <a:moveTo>
                    <a:pt x="0" y="0"/>
                  </a:moveTo>
                  <a:lnTo>
                    <a:pt x="1712713" y="10255"/>
                  </a:lnTo>
                  <a:lnTo>
                    <a:pt x="2328976" y="626518"/>
                  </a:lnTo>
                  <a:cubicBezTo>
                    <a:pt x="2406068" y="703610"/>
                    <a:pt x="2406068" y="828601"/>
                    <a:pt x="2328976" y="905692"/>
                  </a:cubicBezTo>
                  <a:lnTo>
                    <a:pt x="1700110" y="1534558"/>
                  </a:lnTo>
                  <a:lnTo>
                    <a:pt x="825725" y="1534558"/>
                  </a:lnTo>
                  <a:lnTo>
                    <a:pt x="825725" y="825725"/>
                  </a:lnTo>
                  <a:close/>
                </a:path>
              </a:pathLst>
            </a:custGeom>
            <a:solidFill>
              <a:srgbClr val="3A87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饼形 3"/>
            <p:cNvSpPr/>
            <p:nvPr/>
          </p:nvSpPr>
          <p:spPr>
            <a:xfrm>
              <a:off x="1353023" y="1332637"/>
              <a:ext cx="1811384" cy="1811384"/>
            </a:xfrm>
            <a:prstGeom prst="pie">
              <a:avLst/>
            </a:prstGeom>
            <a:solidFill>
              <a:srgbClr val="FFF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cxnSp>
        <p:nvCxnSpPr>
          <p:cNvPr id="12" name="直接连接符 11"/>
          <p:cNvCxnSpPr/>
          <p:nvPr/>
        </p:nvCxnSpPr>
        <p:spPr>
          <a:xfrm>
            <a:off x="6076950" y="3484486"/>
            <a:ext cx="3280410" cy="271"/>
          </a:xfrm>
          <a:prstGeom prst="line">
            <a:avLst/>
          </a:prstGeom>
          <a:ln w="12700">
            <a:solidFill>
              <a:schemeClr val="tx2">
                <a:lumMod val="60000"/>
                <a:lumOff val="40000"/>
              </a:schemeClr>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076950" y="4278980"/>
            <a:ext cx="3280410" cy="0"/>
          </a:xfrm>
          <a:prstGeom prst="line">
            <a:avLst/>
          </a:prstGeom>
          <a:ln w="12700">
            <a:solidFill>
              <a:srgbClr val="519CD6"/>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889000" y="1645285"/>
            <a:ext cx="10716895" cy="3568065"/>
          </a:xfrm>
          <a:prstGeom prst="rect">
            <a:avLst/>
          </a:prstGeom>
        </p:spPr>
      </p:pic>
      <p:sp>
        <p:nvSpPr>
          <p:cNvPr id="3" name="文本框 2"/>
          <p:cNvSpPr txBox="1"/>
          <p:nvPr/>
        </p:nvSpPr>
        <p:spPr>
          <a:xfrm>
            <a:off x="4269740" y="833120"/>
            <a:ext cx="4094480" cy="645160"/>
          </a:xfrm>
          <a:prstGeom prst="rect">
            <a:avLst/>
          </a:prstGeom>
          <a:noFill/>
        </p:spPr>
        <p:txBody>
          <a:bodyPr wrap="square" rtlCol="0">
            <a:spAutoFit/>
          </a:bodyPr>
          <a:p>
            <a:r>
              <a:rPr lang="en-US" altLang="zh-CN" sz="3600" b="1"/>
              <a:t>ZooKeeper</a:t>
            </a:r>
            <a:r>
              <a:rPr lang="zh-CN" altLang="en-US" sz="3600" b="1"/>
              <a:t>集群模式</a:t>
            </a:r>
            <a:endParaRPr lang="zh-CN" altLang="en-US" sz="3600" b="1"/>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p:nvPr/>
        </p:nvGraphicFramePr>
        <p:xfrm>
          <a:off x="636905" y="1134110"/>
          <a:ext cx="10591800" cy="4634865"/>
        </p:xfrm>
        <a:graphic>
          <a:graphicData uri="http://schemas.openxmlformats.org/drawingml/2006/table">
            <a:tbl>
              <a:tblPr firstRow="1" bandRow="1">
                <a:tableStyleId>{5C22544A-7EE6-4342-B048-85BDC9FD1C3A}</a:tableStyleId>
              </a:tblPr>
              <a:tblGrid>
                <a:gridCol w="2074545"/>
                <a:gridCol w="2530475"/>
                <a:gridCol w="5986780"/>
              </a:tblGrid>
              <a:tr h="530225">
                <a:tc gridSpan="2">
                  <a:txBody>
                    <a:bodyPr/>
                    <a:p>
                      <a:pPr algn="ctr">
                        <a:buNone/>
                      </a:pPr>
                      <a:r>
                        <a:rPr lang="zh-CN" altLang="en-US"/>
                        <a:t>角色</a:t>
                      </a:r>
                      <a:endParaRPr lang="zh-CN" altLang="en-US"/>
                    </a:p>
                  </a:txBody>
                  <a:tcPr/>
                </a:tc>
                <a:tc hMerge="1">
                  <a:tcPr/>
                </a:tc>
                <a:tc>
                  <a:txBody>
                    <a:bodyPr/>
                    <a:p>
                      <a:pPr algn="ctr">
                        <a:buNone/>
                      </a:pPr>
                      <a:r>
                        <a:rPr lang="zh-CN" altLang="en-US"/>
                        <a:t>描述</a:t>
                      </a:r>
                      <a:endParaRPr lang="zh-CN" altLang="en-US"/>
                    </a:p>
                  </a:txBody>
                  <a:tcPr/>
                </a:tc>
              </a:tr>
              <a:tr h="1123950">
                <a:tc gridSpan="2">
                  <a:txBody>
                    <a:bodyPr/>
                    <a:p>
                      <a:pPr algn="ctr">
                        <a:buNone/>
                      </a:pPr>
                      <a:endParaRPr lang="zh-CN" altLang="en-US"/>
                    </a:p>
                    <a:p>
                      <a:pPr algn="ctr">
                        <a:buNone/>
                      </a:pPr>
                      <a:r>
                        <a:rPr lang="zh-CN" altLang="en-US"/>
                        <a:t>领导者</a:t>
                      </a:r>
                      <a:r>
                        <a:rPr lang="en-US" altLang="zh-CN"/>
                        <a:t>(Leader)</a:t>
                      </a:r>
                      <a:endParaRPr lang="en-US" altLang="zh-CN"/>
                    </a:p>
                  </a:txBody>
                  <a:tcPr/>
                </a:tc>
                <a:tc hMerge="1">
                  <a:tcPr/>
                </a:tc>
                <a:tc>
                  <a:txBody>
                    <a:bodyPr/>
                    <a:p>
                      <a:pPr algn="ctr">
                        <a:buNone/>
                      </a:pPr>
                      <a:r>
                        <a:rPr lang="zh-CN" altLang="zh-CN"/>
                        <a:t> Leader作为整个ZooKeeper集群的主节点，负责响应所有对ZooKeeper状态变更的请，领导者负责进行投票的发起额决议以及更新系统的状态。</a:t>
                      </a:r>
                      <a:endParaRPr lang="zh-CN" altLang="zh-CN"/>
                    </a:p>
                  </a:txBody>
                  <a:tcPr/>
                </a:tc>
              </a:tr>
              <a:tr h="1123315">
                <a:tc rowSpan="2">
                  <a:txBody>
                    <a:bodyPr/>
                    <a:p>
                      <a:pPr algn="ctr">
                        <a:buNone/>
                      </a:pPr>
                      <a:endParaRPr lang="zh-CN" altLang="zh-CN"/>
                    </a:p>
                    <a:p>
                      <a:pPr algn="ctr">
                        <a:buNone/>
                      </a:pPr>
                      <a:endParaRPr lang="zh-CN" altLang="zh-CN"/>
                    </a:p>
                    <a:p>
                      <a:pPr algn="ctr">
                        <a:buNone/>
                      </a:pPr>
                      <a:endParaRPr lang="zh-CN" altLang="zh-CN"/>
                    </a:p>
                    <a:p>
                      <a:pPr algn="ctr">
                        <a:buNone/>
                      </a:pPr>
                      <a:r>
                        <a:rPr lang="zh-CN" altLang="zh-CN"/>
                        <a:t>学习者</a:t>
                      </a:r>
                      <a:endParaRPr lang="zh-CN" altLang="zh-CN"/>
                    </a:p>
                    <a:p>
                      <a:pPr algn="ctr">
                        <a:buNone/>
                      </a:pPr>
                      <a:r>
                        <a:rPr lang="en-US" altLang="zh-CN"/>
                        <a:t>&lt;Leaner&gt;</a:t>
                      </a:r>
                      <a:endParaRPr lang="en-US" altLang="zh-CN"/>
                    </a:p>
                  </a:txBody>
                  <a:tcPr/>
                </a:tc>
                <a:tc>
                  <a:txBody>
                    <a:bodyPr/>
                    <a:p>
                      <a:pPr algn="ctr">
                        <a:buNone/>
                      </a:pPr>
                      <a:endParaRPr lang="zh-CN" altLang="en-US"/>
                    </a:p>
                    <a:p>
                      <a:pPr algn="ctr">
                        <a:buNone/>
                      </a:pPr>
                      <a:r>
                        <a:rPr lang="zh-CN" altLang="en-US"/>
                        <a:t>跟随者</a:t>
                      </a:r>
                      <a:endParaRPr lang="zh-CN" altLang="en-US"/>
                    </a:p>
                    <a:p>
                      <a:pPr algn="ctr">
                        <a:buNone/>
                      </a:pPr>
                      <a:r>
                        <a:rPr lang="en-US" altLang="zh-CN"/>
                        <a:t>&lt;Follower&gt;</a:t>
                      </a:r>
                      <a:endParaRPr lang="en-US" altLang="zh-CN"/>
                    </a:p>
                  </a:txBody>
                  <a:tcPr/>
                </a:tc>
                <a:tc>
                  <a:txBody>
                    <a:bodyPr/>
                    <a:p>
                      <a:pPr algn="ctr">
                        <a:buNone/>
                      </a:pPr>
                      <a:endParaRPr lang="en-US" altLang="zh-CN"/>
                    </a:p>
                    <a:p>
                      <a:pPr algn="ctr">
                        <a:buNone/>
                      </a:pPr>
                      <a:r>
                        <a:rPr lang="en-US" altLang="zh-CN"/>
                        <a:t>Follower</a:t>
                      </a:r>
                      <a:r>
                        <a:rPr lang="zh-CN" altLang="en-US"/>
                        <a:t>用于接受客户请求并向客户端返回结果，在选主过程中参与决议，</a:t>
                      </a:r>
                      <a:r>
                        <a:rPr lang="en-US" altLang="zh-CN"/>
                        <a:t>Follower</a:t>
                      </a:r>
                      <a:r>
                        <a:rPr lang="zh-CN" altLang="en-US"/>
                        <a:t>需要处理响应</a:t>
                      </a:r>
                      <a:r>
                        <a:rPr lang="en-US" altLang="zh-CN"/>
                        <a:t>Leader</a:t>
                      </a:r>
                      <a:r>
                        <a:rPr lang="zh-CN" altLang="en-US"/>
                        <a:t>发出的提议。</a:t>
                      </a:r>
                      <a:endParaRPr lang="zh-CN" altLang="en-US"/>
                    </a:p>
                  </a:txBody>
                  <a:tcPr/>
                </a:tc>
              </a:tr>
              <a:tr h="1376680">
                <a:tc vMerge="1">
                  <a:tcPr/>
                </a:tc>
                <a:tc>
                  <a:txBody>
                    <a:bodyPr/>
                    <a:p>
                      <a:pPr algn="ctr">
                        <a:buNone/>
                      </a:pPr>
                      <a:endParaRPr lang="zh-CN" altLang="en-US"/>
                    </a:p>
                    <a:p>
                      <a:pPr algn="ctr">
                        <a:buNone/>
                      </a:pPr>
                      <a:r>
                        <a:rPr lang="zh-CN" altLang="en-US"/>
                        <a:t>观察者</a:t>
                      </a:r>
                      <a:endParaRPr lang="zh-CN" altLang="en-US"/>
                    </a:p>
                    <a:p>
                      <a:pPr algn="ctr">
                        <a:buNone/>
                      </a:pPr>
                      <a:r>
                        <a:rPr lang="en-US" altLang="zh-CN"/>
                        <a:t>&lt;Observer&gt;</a:t>
                      </a:r>
                      <a:endParaRPr lang="en-US" altLang="zh-CN"/>
                    </a:p>
                  </a:txBody>
                  <a:tcPr/>
                </a:tc>
                <a:tc>
                  <a:txBody>
                    <a:bodyPr/>
                    <a:p>
                      <a:pPr algn="ctr">
                        <a:buNone/>
                      </a:pPr>
                      <a:endParaRPr lang="en-US" altLang="zh-CN"/>
                    </a:p>
                    <a:p>
                      <a:pPr algn="ctr">
                        <a:buNone/>
                      </a:pPr>
                      <a:r>
                        <a:rPr lang="en-US" altLang="zh-CN"/>
                        <a:t>Observer</a:t>
                      </a:r>
                      <a:r>
                        <a:rPr lang="zh-CN" altLang="en-US"/>
                        <a:t>可以接受客户端链接，将写请求转发给</a:t>
                      </a:r>
                      <a:r>
                        <a:rPr lang="en-US" altLang="zh-CN"/>
                        <a:t>Leader</a:t>
                      </a:r>
                      <a:r>
                        <a:rPr lang="zh-CN" altLang="en-US"/>
                        <a:t>节点，但</a:t>
                      </a:r>
                      <a:r>
                        <a:rPr lang="en-US" altLang="zh-CN"/>
                        <a:t>Observer</a:t>
                      </a:r>
                      <a:r>
                        <a:rPr lang="zh-CN" altLang="en-US"/>
                        <a:t>不参与投票过程，只同步</a:t>
                      </a:r>
                      <a:r>
                        <a:rPr lang="en-US" altLang="zh-CN"/>
                        <a:t>Leader</a:t>
                      </a:r>
                      <a:r>
                        <a:rPr lang="zh-CN" altLang="en-US"/>
                        <a:t>的状态。</a:t>
                      </a:r>
                      <a:r>
                        <a:rPr lang="en-US" altLang="zh-CN"/>
                        <a:t>Observer</a:t>
                      </a:r>
                      <a:r>
                        <a:rPr lang="zh-CN" altLang="en-US"/>
                        <a:t>的目的在于扩展系统提高读取速度</a:t>
                      </a:r>
                      <a:endParaRPr lang="zh-CN" altLang="en-US"/>
                    </a:p>
                  </a:txBody>
                  <a:tcPr/>
                </a:tc>
              </a:tr>
              <a:tr h="480695">
                <a:tc gridSpan="2">
                  <a:txBody>
                    <a:bodyPr/>
                    <a:p>
                      <a:pPr algn="ctr">
                        <a:buNone/>
                      </a:pPr>
                      <a:r>
                        <a:rPr lang="zh-CN" altLang="en-US"/>
                        <a:t>客户端</a:t>
                      </a:r>
                      <a:r>
                        <a:rPr lang="en-US" altLang="zh-CN"/>
                        <a:t>&lt;Client&gt;</a:t>
                      </a:r>
                      <a:endParaRPr lang="en-US" altLang="zh-CN"/>
                    </a:p>
                  </a:txBody>
                  <a:tcPr/>
                </a:tc>
                <a:tc hMerge="1">
                  <a:tcPr/>
                </a:tc>
                <a:tc>
                  <a:txBody>
                    <a:bodyPr/>
                    <a:p>
                      <a:pPr algn="ctr">
                        <a:buNone/>
                      </a:pPr>
                      <a:r>
                        <a:rPr lang="zh-CN" altLang="en-US"/>
                        <a:t>请求发起者</a:t>
                      </a:r>
                      <a:endParaRPr lang="zh-CN" altLang="en-US"/>
                    </a:p>
                  </a:txBody>
                  <a:tcPr/>
                </a:tc>
              </a:tr>
            </a:tbl>
          </a:graphicData>
        </a:graphic>
      </p:graphicFrame>
      <p:sp>
        <p:nvSpPr>
          <p:cNvPr id="6" name="文本框 5"/>
          <p:cNvSpPr txBox="1"/>
          <p:nvPr/>
        </p:nvSpPr>
        <p:spPr>
          <a:xfrm>
            <a:off x="3717925" y="348615"/>
            <a:ext cx="4220210" cy="645160"/>
          </a:xfrm>
          <a:prstGeom prst="rect">
            <a:avLst/>
          </a:prstGeom>
          <a:noFill/>
        </p:spPr>
        <p:txBody>
          <a:bodyPr wrap="square" rtlCol="0">
            <a:spAutoFit/>
          </a:bodyPr>
          <a:p>
            <a:r>
              <a:rPr lang="en-US" altLang="zh-CN" sz="3600" b="1"/>
              <a:t>Zookeeper</a:t>
            </a:r>
            <a:r>
              <a:rPr lang="zh-CN" altLang="en-US" sz="3600" b="1"/>
              <a:t>三大角色</a:t>
            </a:r>
            <a:endParaRPr lang="zh-CN" altLang="en-US" sz="3600" b="1"/>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timg (8)"/>
          <p:cNvPicPr>
            <a:picLocks noChangeAspect="1"/>
          </p:cNvPicPr>
          <p:nvPr/>
        </p:nvPicPr>
        <p:blipFill>
          <a:blip r:embed="rId1"/>
          <a:stretch>
            <a:fillRect/>
          </a:stretch>
        </p:blipFill>
        <p:spPr>
          <a:xfrm>
            <a:off x="4758690" y="38100"/>
            <a:ext cx="6979285" cy="6142990"/>
          </a:xfrm>
          <a:prstGeom prst="rect">
            <a:avLst/>
          </a:prstGeom>
        </p:spPr>
      </p:pic>
      <p:sp>
        <p:nvSpPr>
          <p:cNvPr id="9" name="文本框 8"/>
          <p:cNvSpPr txBox="1"/>
          <p:nvPr/>
        </p:nvSpPr>
        <p:spPr>
          <a:xfrm>
            <a:off x="76200" y="114300"/>
            <a:ext cx="3124200" cy="460375"/>
          </a:xfrm>
          <a:prstGeom prst="rect">
            <a:avLst/>
          </a:prstGeom>
          <a:noFill/>
        </p:spPr>
        <p:txBody>
          <a:bodyPr wrap="square" rtlCol="0" anchor="t">
            <a:spAutoFit/>
          </a:bodyPr>
          <a:p>
            <a:r>
              <a:rPr lang="zh-CN" altLang="en-US" sz="2400" b="1"/>
              <a:t>Zookeeper选主流程</a:t>
            </a:r>
            <a:endParaRPr lang="zh-CN" altLang="en-US" sz="2400" b="1"/>
          </a:p>
        </p:txBody>
      </p:sp>
      <p:sp>
        <p:nvSpPr>
          <p:cNvPr id="11" name="文本框 10"/>
          <p:cNvSpPr txBox="1"/>
          <p:nvPr/>
        </p:nvSpPr>
        <p:spPr>
          <a:xfrm>
            <a:off x="76200" y="1155700"/>
            <a:ext cx="4051300" cy="2030095"/>
          </a:xfrm>
          <a:prstGeom prst="rect">
            <a:avLst/>
          </a:prstGeom>
          <a:noFill/>
        </p:spPr>
        <p:txBody>
          <a:bodyPr wrap="square" rtlCol="0" anchor="t">
            <a:spAutoFit/>
          </a:bodyPr>
          <a:p>
            <a:r>
              <a:rPr lang="en-US" altLang="zh-CN"/>
              <a:t>Server</a:t>
            </a:r>
            <a:r>
              <a:rPr lang="zh-CN" altLang="zh-CN"/>
              <a:t>三种状态：</a:t>
            </a:r>
            <a:endParaRPr lang="zh-CN" altLang="zh-CN"/>
          </a:p>
          <a:p>
            <a:r>
              <a:rPr lang="zh-CN" altLang="en-US"/>
              <a:t>LOOKING：当前Server不知道leader是谁，正在搜寻</a:t>
            </a:r>
            <a:endParaRPr lang="zh-CN" altLang="en-US"/>
          </a:p>
          <a:p>
            <a:r>
              <a:rPr lang="zh-CN" altLang="en-US"/>
              <a:t>LEADING：当前Server即为选举出来的leader</a:t>
            </a:r>
            <a:endParaRPr lang="zh-CN" altLang="en-US"/>
          </a:p>
          <a:p>
            <a:r>
              <a:rPr lang="zh-CN" altLang="en-US"/>
              <a:t>FOLLOWING：leader已经选举出来，当前Server与之同步</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76200" y="114300"/>
            <a:ext cx="3124200" cy="460375"/>
          </a:xfrm>
          <a:prstGeom prst="rect">
            <a:avLst/>
          </a:prstGeom>
          <a:noFill/>
        </p:spPr>
        <p:txBody>
          <a:bodyPr wrap="square" rtlCol="0" anchor="t">
            <a:spAutoFit/>
          </a:bodyPr>
          <a:p>
            <a:r>
              <a:rPr lang="zh-CN" altLang="en-US" sz="2400" b="1"/>
              <a:t>Zookeeper同步流程</a:t>
            </a:r>
            <a:endParaRPr lang="zh-CN" altLang="en-US" sz="2400" b="1"/>
          </a:p>
        </p:txBody>
      </p:sp>
      <p:sp>
        <p:nvSpPr>
          <p:cNvPr id="11" name="文本框 10"/>
          <p:cNvSpPr txBox="1"/>
          <p:nvPr/>
        </p:nvSpPr>
        <p:spPr>
          <a:xfrm>
            <a:off x="76200" y="1409700"/>
            <a:ext cx="4051300" cy="3415030"/>
          </a:xfrm>
          <a:prstGeom prst="rect">
            <a:avLst/>
          </a:prstGeom>
          <a:noFill/>
        </p:spPr>
        <p:txBody>
          <a:bodyPr wrap="square" rtlCol="0" anchor="t">
            <a:spAutoFit/>
          </a:bodyPr>
          <a:p>
            <a:r>
              <a:rPr altLang="zh-CN"/>
              <a:t>1. Leader等待server连接； </a:t>
            </a:r>
            <a:endParaRPr altLang="zh-CN"/>
          </a:p>
          <a:p>
            <a:endParaRPr altLang="zh-CN"/>
          </a:p>
          <a:p>
            <a:r>
              <a:rPr altLang="zh-CN"/>
              <a:t>2 .Follower连接leader，将最大的zxid发送给leader； </a:t>
            </a:r>
            <a:endParaRPr altLang="zh-CN"/>
          </a:p>
          <a:p>
            <a:endParaRPr altLang="zh-CN"/>
          </a:p>
          <a:p>
            <a:r>
              <a:rPr altLang="zh-CN"/>
              <a:t>3 .Leader根据follower的zxid确定同步点； </a:t>
            </a:r>
            <a:endParaRPr altLang="zh-CN"/>
          </a:p>
          <a:p>
            <a:endParaRPr altLang="zh-CN"/>
          </a:p>
          <a:p>
            <a:r>
              <a:rPr altLang="zh-CN"/>
              <a:t>4 .完成同步后通知follower 已经成为update状态； </a:t>
            </a:r>
            <a:endParaRPr altLang="zh-CN"/>
          </a:p>
          <a:p>
            <a:endParaRPr altLang="zh-CN"/>
          </a:p>
          <a:p>
            <a:r>
              <a:rPr altLang="zh-CN"/>
              <a:t>5 .Follower收到uptodate消息</a:t>
            </a:r>
            <a:r>
              <a:rPr lang="zh-CN"/>
              <a:t>，重新接受client的请求进行服务</a:t>
            </a:r>
            <a:endParaRPr lang="zh-CN"/>
          </a:p>
        </p:txBody>
      </p:sp>
      <p:pic>
        <p:nvPicPr>
          <p:cNvPr id="5" name="图片 4" descr="未命名文件"/>
          <p:cNvPicPr>
            <a:picLocks noChangeAspect="1"/>
          </p:cNvPicPr>
          <p:nvPr/>
        </p:nvPicPr>
        <p:blipFill>
          <a:blip r:embed="rId1"/>
          <a:stretch>
            <a:fillRect/>
          </a:stretch>
        </p:blipFill>
        <p:spPr>
          <a:xfrm>
            <a:off x="3848100" y="1031875"/>
            <a:ext cx="8000365" cy="39954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76200" y="114300"/>
            <a:ext cx="4393565" cy="460375"/>
          </a:xfrm>
          <a:prstGeom prst="rect">
            <a:avLst/>
          </a:prstGeom>
          <a:noFill/>
        </p:spPr>
        <p:txBody>
          <a:bodyPr wrap="square" rtlCol="0" anchor="t">
            <a:spAutoFit/>
          </a:bodyPr>
          <a:p>
            <a:r>
              <a:rPr lang="zh-CN" altLang="en-US" sz="2400" b="1"/>
              <a:t>Zookeeper工作流程-</a:t>
            </a:r>
            <a:r>
              <a:rPr lang="en-US" altLang="zh-CN" sz="2400" b="1"/>
              <a:t>Leader</a:t>
            </a:r>
            <a:endParaRPr lang="en-US" altLang="zh-CN" sz="2400" b="1"/>
          </a:p>
        </p:txBody>
      </p:sp>
      <p:sp>
        <p:nvSpPr>
          <p:cNvPr id="11" name="文本框 10"/>
          <p:cNvSpPr txBox="1"/>
          <p:nvPr/>
        </p:nvSpPr>
        <p:spPr>
          <a:xfrm>
            <a:off x="241300" y="1130300"/>
            <a:ext cx="5905500" cy="4246245"/>
          </a:xfrm>
          <a:prstGeom prst="rect">
            <a:avLst/>
          </a:prstGeom>
          <a:noFill/>
        </p:spPr>
        <p:txBody>
          <a:bodyPr wrap="square" rtlCol="0" anchor="t">
            <a:spAutoFit/>
          </a:bodyPr>
          <a:p>
            <a:r>
              <a:rPr altLang="zh-CN"/>
              <a:t>1 .恢复数据； </a:t>
            </a:r>
            <a:endParaRPr altLang="zh-CN"/>
          </a:p>
          <a:p>
            <a:endParaRPr altLang="zh-CN"/>
          </a:p>
          <a:p>
            <a:r>
              <a:rPr altLang="zh-CN"/>
              <a:t>2 .维持与Learner的心跳，接收Learner请求并判断Learner的请求消息类型；</a:t>
            </a:r>
            <a:endParaRPr altLang="zh-CN"/>
          </a:p>
          <a:p>
            <a:endParaRPr altLang="zh-CN"/>
          </a:p>
          <a:p>
            <a:endParaRPr altLang="zh-CN"/>
          </a:p>
          <a:p>
            <a:r>
              <a:rPr altLang="zh-CN">
                <a:sym typeface="+mn-ea"/>
              </a:rPr>
              <a:t>Learner的请求消息类型</a:t>
            </a:r>
            <a:r>
              <a:rPr lang="zh-CN"/>
              <a:t>：</a:t>
            </a:r>
            <a:br>
              <a:rPr lang="zh-CN"/>
            </a:br>
            <a:endParaRPr lang="zh-CN"/>
          </a:p>
          <a:p>
            <a:r>
              <a:rPr altLang="zh-CN"/>
              <a:t>REQUEST消息是Follower发送的提议信息，包括写请求及同步请求；</a:t>
            </a:r>
            <a:endParaRPr altLang="zh-CN"/>
          </a:p>
          <a:p>
            <a:endParaRPr altLang="zh-CN"/>
          </a:p>
          <a:p>
            <a:r>
              <a:rPr altLang="zh-CN"/>
              <a:t>ACK消息是 Follower的对提议的回复，超过半数的Follower通过，则commit该提议；</a:t>
            </a:r>
            <a:endParaRPr altLang="zh-CN"/>
          </a:p>
          <a:p>
            <a:endParaRPr altLang="zh-CN"/>
          </a:p>
          <a:p>
            <a:r>
              <a:rPr altLang="zh-CN"/>
              <a:t>REVALIDATE消息是用来延长SESSION有效时间 </a:t>
            </a:r>
            <a:endParaRPr altLang="zh-CN"/>
          </a:p>
        </p:txBody>
      </p:sp>
      <p:pic>
        <p:nvPicPr>
          <p:cNvPr id="3" name="图片 2"/>
          <p:cNvPicPr>
            <a:picLocks noChangeAspect="1"/>
          </p:cNvPicPr>
          <p:nvPr/>
        </p:nvPicPr>
        <p:blipFill>
          <a:blip r:embed="rId1"/>
          <a:stretch>
            <a:fillRect/>
          </a:stretch>
        </p:blipFill>
        <p:spPr>
          <a:xfrm>
            <a:off x="6459855" y="114300"/>
            <a:ext cx="4359910" cy="60947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878330" y="3119755"/>
            <a:ext cx="8101965" cy="3051175"/>
          </a:xfrm>
          <a:prstGeom prst="rect">
            <a:avLst/>
          </a:prstGeom>
        </p:spPr>
      </p:pic>
      <p:sp>
        <p:nvSpPr>
          <p:cNvPr id="9" name="文本框 8"/>
          <p:cNvSpPr txBox="1"/>
          <p:nvPr/>
        </p:nvSpPr>
        <p:spPr>
          <a:xfrm>
            <a:off x="76200" y="114300"/>
            <a:ext cx="4241165" cy="460375"/>
          </a:xfrm>
          <a:prstGeom prst="rect">
            <a:avLst/>
          </a:prstGeom>
          <a:noFill/>
        </p:spPr>
        <p:txBody>
          <a:bodyPr wrap="square" rtlCol="0" anchor="t">
            <a:spAutoFit/>
          </a:bodyPr>
          <a:p>
            <a:r>
              <a:rPr lang="zh-CN" altLang="en-US" sz="2400" b="1"/>
              <a:t>Zookeeper工作流程-</a:t>
            </a:r>
            <a:r>
              <a:rPr lang="en-US" altLang="zh-CN" sz="2400" b="1"/>
              <a:t>Follower</a:t>
            </a:r>
            <a:endParaRPr lang="en-US" altLang="zh-CN" sz="2400" b="1"/>
          </a:p>
        </p:txBody>
      </p:sp>
      <p:sp>
        <p:nvSpPr>
          <p:cNvPr id="11" name="文本框 10"/>
          <p:cNvSpPr txBox="1"/>
          <p:nvPr/>
        </p:nvSpPr>
        <p:spPr>
          <a:xfrm>
            <a:off x="0" y="660400"/>
            <a:ext cx="6158865" cy="2306955"/>
          </a:xfrm>
          <a:prstGeom prst="rect">
            <a:avLst/>
          </a:prstGeom>
          <a:noFill/>
        </p:spPr>
        <p:txBody>
          <a:bodyPr wrap="square" rtlCol="0" anchor="t">
            <a:spAutoFit/>
          </a:bodyPr>
          <a:p>
            <a:r>
              <a:rPr altLang="zh-CN">
                <a:sym typeface="+mn-ea"/>
              </a:rPr>
              <a:t>1. 向Leader发送请求</a:t>
            </a:r>
            <a:endParaRPr altLang="zh-CN">
              <a:sym typeface="+mn-ea"/>
            </a:endParaRPr>
          </a:p>
          <a:p>
            <a:r>
              <a:rPr altLang="zh-CN">
                <a:sym typeface="+mn-ea"/>
              </a:rPr>
              <a:t>（PING消息、REQUEST消息、ACK消息、REVALIDATE消息）；</a:t>
            </a:r>
            <a:endParaRPr altLang="zh-CN">
              <a:sym typeface="+mn-ea"/>
            </a:endParaRPr>
          </a:p>
          <a:p>
            <a:endParaRPr altLang="zh-CN">
              <a:sym typeface="+mn-ea"/>
            </a:endParaRPr>
          </a:p>
          <a:p>
            <a:r>
              <a:rPr altLang="zh-CN">
                <a:sym typeface="+mn-ea"/>
              </a:rPr>
              <a:t>2 .接收Leader消息并进行处理；</a:t>
            </a:r>
            <a:endParaRPr altLang="zh-CN">
              <a:sym typeface="+mn-ea"/>
            </a:endParaRPr>
          </a:p>
          <a:p>
            <a:endParaRPr altLang="zh-CN">
              <a:sym typeface="+mn-ea"/>
            </a:endParaRPr>
          </a:p>
          <a:p>
            <a:r>
              <a:rPr altLang="zh-CN">
                <a:sym typeface="+mn-ea"/>
              </a:rPr>
              <a:t>3 .接收Client的请求，如果为写请求，发送给Leader进行投票；</a:t>
            </a:r>
            <a:endParaRPr altLang="zh-CN">
              <a:sym typeface="+mn-ea"/>
            </a:endParaRPr>
          </a:p>
          <a:p>
            <a:endParaRPr altLang="zh-CN">
              <a:sym typeface="+mn-ea"/>
            </a:endParaRPr>
          </a:p>
          <a:p>
            <a:r>
              <a:rPr altLang="zh-CN">
                <a:sym typeface="+mn-ea"/>
              </a:rPr>
              <a:t>4 .返回Client结果。</a:t>
            </a:r>
            <a:endParaRPr altLang="zh-CN">
              <a:sym typeface="+mn-ea"/>
            </a:endParaRPr>
          </a:p>
        </p:txBody>
      </p:sp>
      <p:sp>
        <p:nvSpPr>
          <p:cNvPr id="3" name="文本框 2"/>
          <p:cNvSpPr txBox="1"/>
          <p:nvPr/>
        </p:nvSpPr>
        <p:spPr>
          <a:xfrm>
            <a:off x="6158865" y="382905"/>
            <a:ext cx="6069965" cy="2584450"/>
          </a:xfrm>
          <a:prstGeom prst="rect">
            <a:avLst/>
          </a:prstGeom>
          <a:noFill/>
        </p:spPr>
        <p:txBody>
          <a:bodyPr wrap="square" rtlCol="0" anchor="t">
            <a:spAutoFit/>
          </a:bodyPr>
          <a:p>
            <a:r>
              <a:rPr lang="zh-CN" altLang="en-US"/>
              <a:t>Follower的消息循环处理如下几种来自Leader的消息： </a:t>
            </a:r>
            <a:endParaRPr lang="zh-CN" altLang="en-US"/>
          </a:p>
          <a:p>
            <a:r>
              <a:rPr lang="zh-CN" altLang="en-US"/>
              <a:t>1 .PING消息： 心跳消息； </a:t>
            </a:r>
            <a:endParaRPr lang="zh-CN" altLang="en-US"/>
          </a:p>
          <a:p>
            <a:r>
              <a:rPr lang="zh-CN" altLang="en-US"/>
              <a:t>2 .PROPOSAL消息：Leader发起的提案，要求Follower投票； </a:t>
            </a:r>
            <a:endParaRPr lang="zh-CN" altLang="en-US"/>
          </a:p>
          <a:p>
            <a:r>
              <a:rPr lang="zh-CN" altLang="en-US"/>
              <a:t>3 .COMMIT消息：服务器端最新一次提案的信息； </a:t>
            </a:r>
            <a:endParaRPr lang="zh-CN" altLang="en-US"/>
          </a:p>
          <a:p>
            <a:r>
              <a:rPr lang="zh-CN" altLang="en-US"/>
              <a:t>4 .UPTODATE消息：表明同步完成； </a:t>
            </a:r>
            <a:endParaRPr lang="zh-CN" altLang="en-US"/>
          </a:p>
          <a:p>
            <a:r>
              <a:rPr lang="zh-CN" altLang="en-US"/>
              <a:t>5 .REVALIDATE消息：根据Leader的REVALIDATE结果，关闭待revalidate的session还是允许其接受消息； </a:t>
            </a:r>
            <a:endParaRPr lang="zh-CN" altLang="en-US"/>
          </a:p>
          <a:p>
            <a:r>
              <a:rPr lang="zh-CN" altLang="en-US"/>
              <a:t>6 .SYNC消息：返回SYNC结果到客户端，这个消息最初由客户端发起，用来强制得到最新的更新</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6069562" y="1587117"/>
            <a:ext cx="1408064" cy="2215991"/>
          </a:xfrm>
          <a:prstGeom prst="rect">
            <a:avLst/>
          </a:prstGeom>
          <a:noFill/>
        </p:spPr>
        <p:txBody>
          <a:bodyPr wrap="square" rtlCol="0">
            <a:spAutoFit/>
          </a:bodyPr>
          <a:lstStyle/>
          <a:p>
            <a:r>
              <a:rPr lang="en-US" altLang="zh-CN" sz="13800" dirty="0" smtClean="0">
                <a:solidFill>
                  <a:srgbClr val="DDA44F"/>
                </a:solidFill>
                <a:latin typeface="方正大黑简体" panose="03000509000000000000" pitchFamily="65" charset="-122"/>
                <a:ea typeface="方正大黑简体" panose="03000509000000000000" pitchFamily="65" charset="-122"/>
              </a:rPr>
              <a:t>P</a:t>
            </a:r>
            <a:endParaRPr lang="zh-CN" altLang="en-US" sz="13800" dirty="0">
              <a:solidFill>
                <a:srgbClr val="DDA44F"/>
              </a:solidFill>
              <a:latin typeface="方正大黑简体" panose="03000509000000000000" pitchFamily="65" charset="-122"/>
              <a:ea typeface="方正大黑简体" panose="03000509000000000000" pitchFamily="65" charset="-122"/>
            </a:endParaRPr>
          </a:p>
        </p:txBody>
      </p:sp>
      <p:sp>
        <p:nvSpPr>
          <p:cNvPr id="15" name="文本框 14"/>
          <p:cNvSpPr txBox="1"/>
          <p:nvPr/>
        </p:nvSpPr>
        <p:spPr>
          <a:xfrm>
            <a:off x="6926243" y="2462566"/>
            <a:ext cx="1357786" cy="1015663"/>
          </a:xfrm>
          <a:prstGeom prst="rect">
            <a:avLst/>
          </a:prstGeom>
          <a:noFill/>
        </p:spPr>
        <p:txBody>
          <a:bodyPr wrap="square" rtlCol="0">
            <a:spAutoFit/>
          </a:bodyPr>
          <a:lstStyle>
            <a:defPPr>
              <a:defRPr lang="zh-CN"/>
            </a:defPPr>
            <a:lvl1pPr>
              <a:defRPr sz="11500">
                <a:solidFill>
                  <a:srgbClr val="E36A6C"/>
                </a:solidFill>
                <a:latin typeface="方正大黑简体" panose="03000509000000000000" pitchFamily="65" charset="-122"/>
                <a:ea typeface="方正大黑简体" panose="03000509000000000000" pitchFamily="65" charset="-122"/>
              </a:defRPr>
            </a:lvl1pPr>
          </a:lstStyle>
          <a:p>
            <a:r>
              <a:rPr lang="en-US" altLang="zh-CN" sz="6000" dirty="0">
                <a:solidFill>
                  <a:srgbClr val="DDA44F"/>
                </a:solidFill>
              </a:rPr>
              <a:t>art</a:t>
            </a:r>
            <a:endParaRPr lang="zh-CN" altLang="en-US" sz="6000" dirty="0">
              <a:solidFill>
                <a:srgbClr val="DDA44F"/>
              </a:solidFill>
            </a:endParaRPr>
          </a:p>
        </p:txBody>
      </p:sp>
      <p:sp>
        <p:nvSpPr>
          <p:cNvPr id="16" name="文本框 15"/>
          <p:cNvSpPr txBox="1"/>
          <p:nvPr/>
        </p:nvSpPr>
        <p:spPr>
          <a:xfrm>
            <a:off x="8065773" y="1764088"/>
            <a:ext cx="403906" cy="1862048"/>
          </a:xfrm>
          <a:prstGeom prst="rect">
            <a:avLst/>
          </a:prstGeom>
          <a:noFill/>
        </p:spPr>
        <p:txBody>
          <a:bodyPr wrap="square" rtlCol="0">
            <a:spAutoFit/>
          </a:bodyPr>
          <a:lstStyle/>
          <a:p>
            <a:r>
              <a:rPr lang="en-US" altLang="zh-CN" sz="11500" b="1" dirty="0">
                <a:solidFill>
                  <a:srgbClr val="519CD6"/>
                </a:solidFill>
                <a:latin typeface="Helvetica LT Std" panose="020B0504020202020204" pitchFamily="34" charset="0"/>
                <a:ea typeface="Hiragino Sans GB W3" panose="020B0300000000000000" pitchFamily="34" charset="-122"/>
              </a:rPr>
              <a:t>4</a:t>
            </a:r>
            <a:endParaRPr lang="zh-CN" altLang="en-US" sz="11500" b="1" dirty="0">
              <a:solidFill>
                <a:srgbClr val="519CD6"/>
              </a:solidFill>
              <a:latin typeface="Helvetica LT Std" panose="020B0504020202020204" pitchFamily="34" charset="0"/>
              <a:ea typeface="Hiragino Sans GB W3" panose="020B0300000000000000" pitchFamily="34" charset="-122"/>
            </a:endParaRPr>
          </a:p>
        </p:txBody>
      </p:sp>
      <p:sp>
        <p:nvSpPr>
          <p:cNvPr id="17" name="文本框 16"/>
          <p:cNvSpPr txBox="1"/>
          <p:nvPr/>
        </p:nvSpPr>
        <p:spPr>
          <a:xfrm>
            <a:off x="6100800" y="3582723"/>
            <a:ext cx="5548894" cy="645160"/>
          </a:xfrm>
          <a:prstGeom prst="rect">
            <a:avLst/>
          </a:prstGeom>
          <a:noFill/>
        </p:spPr>
        <p:txBody>
          <a:bodyPr wrap="square" rtlCol="0">
            <a:spAutoFit/>
          </a:bodyPr>
          <a:lstStyle/>
          <a:p>
            <a:r>
              <a:rPr lang="en-US" altLang="zh-CN" sz="3600" b="1" dirty="0">
                <a:solidFill>
                  <a:srgbClr val="519CD6"/>
                </a:solidFill>
                <a:latin typeface="微软雅黑" panose="020B0503020204020204" pitchFamily="34" charset="-122"/>
                <a:ea typeface="微软雅黑" panose="020B0503020204020204" pitchFamily="34" charset="-122"/>
              </a:rPr>
              <a:t>ZooKeeper</a:t>
            </a:r>
            <a:r>
              <a:rPr lang="zh-CN" altLang="en-US" sz="3600" b="1" dirty="0">
                <a:solidFill>
                  <a:srgbClr val="519CD6"/>
                </a:solidFill>
                <a:latin typeface="微软雅黑" panose="020B0503020204020204" pitchFamily="34" charset="-122"/>
                <a:ea typeface="微软雅黑" panose="020B0503020204020204" pitchFamily="34" charset="-122"/>
              </a:rPr>
              <a:t>深入</a:t>
            </a:r>
            <a:endParaRPr lang="zh-CN" altLang="en-US" sz="3600" b="1" dirty="0">
              <a:solidFill>
                <a:srgbClr val="519CD6"/>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2817815" y="1854758"/>
            <a:ext cx="2542903" cy="2823396"/>
            <a:chOff x="907956" y="1083233"/>
            <a:chExt cx="2542903" cy="2823396"/>
          </a:xfrm>
        </p:grpSpPr>
        <p:sp>
          <p:nvSpPr>
            <p:cNvPr id="7" name="圆角矩形 6"/>
            <p:cNvSpPr/>
            <p:nvPr/>
          </p:nvSpPr>
          <p:spPr>
            <a:xfrm>
              <a:off x="907956" y="1083233"/>
              <a:ext cx="2542903" cy="2542903"/>
            </a:xfrm>
            <a:prstGeom prst="roundRect">
              <a:avLst>
                <a:gd name="adj" fmla="val 7763"/>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rot="2700000">
              <a:off x="1354021" y="1945953"/>
              <a:ext cx="2386795" cy="1534558"/>
            </a:xfrm>
            <a:custGeom>
              <a:avLst/>
              <a:gdLst>
                <a:gd name="connsiteX0" fmla="*/ 0 w 2386795"/>
                <a:gd name="connsiteY0" fmla="*/ 0 h 1534558"/>
                <a:gd name="connsiteX1" fmla="*/ 1712713 w 2386795"/>
                <a:gd name="connsiteY1" fmla="*/ 10255 h 1534558"/>
                <a:gd name="connsiteX2" fmla="*/ 2328976 w 2386795"/>
                <a:gd name="connsiteY2" fmla="*/ 626518 h 1534558"/>
                <a:gd name="connsiteX3" fmla="*/ 2328976 w 2386795"/>
                <a:gd name="connsiteY3" fmla="*/ 905692 h 1534558"/>
                <a:gd name="connsiteX4" fmla="*/ 1700110 w 2386795"/>
                <a:gd name="connsiteY4" fmla="*/ 1534558 h 1534558"/>
                <a:gd name="connsiteX5" fmla="*/ 825725 w 2386795"/>
                <a:gd name="connsiteY5" fmla="*/ 1534558 h 1534558"/>
                <a:gd name="connsiteX6" fmla="*/ 825725 w 2386795"/>
                <a:gd name="connsiteY6" fmla="*/ 825725 h 1534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86795" h="1534558">
                  <a:moveTo>
                    <a:pt x="0" y="0"/>
                  </a:moveTo>
                  <a:lnTo>
                    <a:pt x="1712713" y="10255"/>
                  </a:lnTo>
                  <a:lnTo>
                    <a:pt x="2328976" y="626518"/>
                  </a:lnTo>
                  <a:cubicBezTo>
                    <a:pt x="2406068" y="703610"/>
                    <a:pt x="2406068" y="828601"/>
                    <a:pt x="2328976" y="905692"/>
                  </a:cubicBezTo>
                  <a:lnTo>
                    <a:pt x="1700110" y="1534558"/>
                  </a:lnTo>
                  <a:lnTo>
                    <a:pt x="825725" y="1534558"/>
                  </a:lnTo>
                  <a:lnTo>
                    <a:pt x="825725" y="825725"/>
                  </a:lnTo>
                  <a:close/>
                </a:path>
              </a:pathLst>
            </a:custGeom>
            <a:solidFill>
              <a:srgbClr val="3A87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饼形 3"/>
            <p:cNvSpPr/>
            <p:nvPr/>
          </p:nvSpPr>
          <p:spPr>
            <a:xfrm>
              <a:off x="1353023" y="1332637"/>
              <a:ext cx="1811384" cy="1811384"/>
            </a:xfrm>
            <a:prstGeom prst="pie">
              <a:avLst/>
            </a:prstGeom>
            <a:solidFill>
              <a:srgbClr val="FFF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cxnSp>
        <p:nvCxnSpPr>
          <p:cNvPr id="12" name="直接连接符 11"/>
          <p:cNvCxnSpPr/>
          <p:nvPr/>
        </p:nvCxnSpPr>
        <p:spPr>
          <a:xfrm flipV="1">
            <a:off x="6076950" y="3478229"/>
            <a:ext cx="3581400" cy="6258"/>
          </a:xfrm>
          <a:prstGeom prst="line">
            <a:avLst/>
          </a:prstGeom>
          <a:ln w="12700">
            <a:solidFill>
              <a:schemeClr val="tx2">
                <a:lumMod val="60000"/>
                <a:lumOff val="40000"/>
              </a:schemeClr>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076950" y="4278980"/>
            <a:ext cx="3581400" cy="0"/>
          </a:xfrm>
          <a:prstGeom prst="line">
            <a:avLst/>
          </a:prstGeom>
          <a:ln w="12700">
            <a:solidFill>
              <a:srgbClr val="519CD6"/>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78743" y="1714086"/>
            <a:ext cx="7750631" cy="1323439"/>
          </a:xfrm>
          <a:prstGeom prst="rect">
            <a:avLst/>
          </a:prstGeom>
          <a:noFill/>
        </p:spPr>
        <p:txBody>
          <a:bodyPr wrap="square" rtlCol="0">
            <a:spAutoFit/>
          </a:bodyPr>
          <a:lstStyle/>
          <a:p>
            <a:pPr algn="ctr"/>
            <a:r>
              <a:rPr lang="zh-CN" altLang="en-US" sz="4800" b="1" dirty="0" smtClean="0">
                <a:solidFill>
                  <a:prstClr val="black"/>
                </a:solidFill>
              </a:rPr>
              <a:t>共享应用研发中心</a:t>
            </a:r>
            <a:endParaRPr lang="en-US" altLang="zh-CN" sz="4800" b="1" dirty="0" smtClean="0">
              <a:solidFill>
                <a:prstClr val="black"/>
              </a:solidFill>
            </a:endParaRPr>
          </a:p>
          <a:p>
            <a:pPr algn="ctr"/>
            <a:r>
              <a:rPr lang="zh-CN" altLang="en-US" sz="3200" b="1" dirty="0">
                <a:solidFill>
                  <a:prstClr val="black"/>
                </a:solidFill>
              </a:rPr>
              <a:t>销售业务研发部销售系统研发组</a:t>
            </a:r>
            <a:endParaRPr lang="zh-CN" altLang="en-US" sz="3200" b="1" dirty="0">
              <a:solidFill>
                <a:prstClr val="black"/>
              </a:solidFill>
            </a:endParaRPr>
          </a:p>
        </p:txBody>
      </p:sp>
      <p:sp>
        <p:nvSpPr>
          <p:cNvPr id="3" name="TextBox 2"/>
          <p:cNvSpPr txBox="1"/>
          <p:nvPr/>
        </p:nvSpPr>
        <p:spPr>
          <a:xfrm>
            <a:off x="4095887" y="3165563"/>
            <a:ext cx="3585031" cy="1200329"/>
          </a:xfrm>
          <a:prstGeom prst="rect">
            <a:avLst/>
          </a:prstGeom>
          <a:noFill/>
        </p:spPr>
        <p:txBody>
          <a:bodyPr wrap="square" rtlCol="0">
            <a:spAutoFit/>
          </a:bodyPr>
          <a:lstStyle/>
          <a:p>
            <a:pPr algn="ctr"/>
            <a:r>
              <a:rPr lang="zh-CN" altLang="en-US" sz="4800" b="1" dirty="0">
                <a:solidFill>
                  <a:prstClr val="black"/>
                </a:solidFill>
              </a:rPr>
              <a:t>马海</a:t>
            </a:r>
            <a:r>
              <a:rPr lang="zh-CN" altLang="en-US" sz="4800" b="1" dirty="0" smtClean="0">
                <a:solidFill>
                  <a:prstClr val="black"/>
                </a:solidFill>
              </a:rPr>
              <a:t>旭</a:t>
            </a:r>
            <a:endParaRPr lang="en-US" altLang="zh-CN" sz="4800" b="1" dirty="0" smtClean="0">
              <a:solidFill>
                <a:prstClr val="black"/>
              </a:solidFill>
            </a:endParaRPr>
          </a:p>
          <a:p>
            <a:pPr algn="ctr"/>
            <a:r>
              <a:rPr lang="en-US" altLang="zh-CN" sz="2400" b="1" dirty="0" smtClean="0">
                <a:solidFill>
                  <a:prstClr val="black"/>
                </a:solidFill>
              </a:rPr>
              <a:t>01083449</a:t>
            </a:r>
            <a:endParaRPr lang="zh-CN" altLang="en-US" sz="2400" b="1" dirty="0">
              <a:solidFill>
                <a:prstClr val="black"/>
              </a:solidFill>
            </a:endParaRPr>
          </a:p>
        </p:txBody>
      </p:sp>
      <p:sp>
        <p:nvSpPr>
          <p:cNvPr id="4" name="TextBox 3"/>
          <p:cNvSpPr txBox="1"/>
          <p:nvPr/>
        </p:nvSpPr>
        <p:spPr>
          <a:xfrm>
            <a:off x="2278741" y="4473663"/>
            <a:ext cx="7652659" cy="830997"/>
          </a:xfrm>
          <a:prstGeom prst="rect">
            <a:avLst/>
          </a:prstGeom>
          <a:noFill/>
        </p:spPr>
        <p:txBody>
          <a:bodyPr wrap="square" rtlCol="0">
            <a:spAutoFit/>
          </a:bodyPr>
          <a:lstStyle/>
          <a:p>
            <a:pPr algn="ctr"/>
            <a:r>
              <a:rPr lang="en-US" altLang="zh-CN" sz="4800" b="1" dirty="0">
                <a:solidFill>
                  <a:prstClr val="black"/>
                </a:solidFill>
              </a:rPr>
              <a:t>mahaixu</a:t>
            </a:r>
            <a:r>
              <a:rPr lang="en-US" altLang="zh-CN" sz="4800" b="1" dirty="0" smtClean="0">
                <a:solidFill>
                  <a:prstClr val="black"/>
                </a:solidFill>
              </a:rPr>
              <a:t>@sf-express.com</a:t>
            </a:r>
            <a:endParaRPr lang="zh-CN" altLang="en-US" sz="4800" b="1" dirty="0">
              <a:solidFill>
                <a:prstClr val="black"/>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1600" y="57150"/>
            <a:ext cx="4939665" cy="460375"/>
          </a:xfrm>
          <a:prstGeom prst="rect">
            <a:avLst/>
          </a:prstGeom>
          <a:noFill/>
        </p:spPr>
        <p:txBody>
          <a:bodyPr wrap="square" rtlCol="0" anchor="t">
            <a:spAutoFit/>
          </a:bodyPr>
          <a:p>
            <a:r>
              <a:rPr lang="zh-CN" altLang="en-US" sz="2400" b="1"/>
              <a:t>ZooKeeper的</a:t>
            </a:r>
            <a:r>
              <a:rPr lang="en-US" altLang="zh-CN" sz="2400" b="1"/>
              <a:t>watch</a:t>
            </a:r>
            <a:endParaRPr lang="en-US" altLang="zh-CN" sz="2400" b="1"/>
          </a:p>
        </p:txBody>
      </p:sp>
      <p:pic>
        <p:nvPicPr>
          <p:cNvPr id="4" name="图片 3"/>
          <p:cNvPicPr>
            <a:picLocks noChangeAspect="1"/>
          </p:cNvPicPr>
          <p:nvPr/>
        </p:nvPicPr>
        <p:blipFill>
          <a:blip r:embed="rId1"/>
          <a:stretch>
            <a:fillRect/>
          </a:stretch>
        </p:blipFill>
        <p:spPr>
          <a:xfrm>
            <a:off x="7626350" y="883920"/>
            <a:ext cx="4197350" cy="4627880"/>
          </a:xfrm>
          <a:prstGeom prst="rect">
            <a:avLst/>
          </a:prstGeom>
        </p:spPr>
      </p:pic>
      <p:sp>
        <p:nvSpPr>
          <p:cNvPr id="5" name="文本框 4"/>
          <p:cNvSpPr txBox="1"/>
          <p:nvPr/>
        </p:nvSpPr>
        <p:spPr>
          <a:xfrm>
            <a:off x="248285" y="822325"/>
            <a:ext cx="7022465" cy="1476375"/>
          </a:xfrm>
          <a:prstGeom prst="rect">
            <a:avLst/>
          </a:prstGeom>
          <a:noFill/>
        </p:spPr>
        <p:txBody>
          <a:bodyPr wrap="square" rtlCol="0" anchor="t">
            <a:spAutoFit/>
          </a:bodyPr>
          <a:p>
            <a:r>
              <a:rPr lang="zh-CN" altLang="en-US"/>
              <a:t>客户端先向ZooKeeper服务端成功注册想要监听的节点状态，同时客户端本地会存储该监听器相关的信息在WatchManager中，当ZooKeeper服务端监听的数据状态发生变化时，ZooKeeper就会主动通知发送相应事件信息给相关会话客户端，客户端就会在本地响应式的回调相关Watcher的Handler。</a:t>
            </a:r>
            <a:endParaRPr lang="zh-CN" altLang="en-US"/>
          </a:p>
        </p:txBody>
      </p:sp>
      <p:sp>
        <p:nvSpPr>
          <p:cNvPr id="6" name="文本框 5"/>
          <p:cNvSpPr txBox="1"/>
          <p:nvPr/>
        </p:nvSpPr>
        <p:spPr>
          <a:xfrm>
            <a:off x="381000" y="2927350"/>
            <a:ext cx="6730365" cy="2584450"/>
          </a:xfrm>
          <a:prstGeom prst="rect">
            <a:avLst/>
          </a:prstGeom>
          <a:noFill/>
        </p:spPr>
        <p:txBody>
          <a:bodyPr wrap="square" rtlCol="0" anchor="t">
            <a:spAutoFit/>
          </a:bodyPr>
          <a:p>
            <a:r>
              <a:rPr lang="zh-CN" altLang="en-US" b="1"/>
              <a:t>一次性触发器</a:t>
            </a:r>
            <a:endParaRPr lang="zh-CN" altLang="en-US" b="1"/>
          </a:p>
          <a:p>
            <a:r>
              <a:rPr lang="zh-CN" altLang="en-US"/>
              <a:t>当设置监视的数据发生改变时，该监视事件会被发送到客户端</a:t>
            </a:r>
            <a:endParaRPr lang="zh-CN" altLang="en-US"/>
          </a:p>
          <a:p>
            <a:endParaRPr lang="zh-CN" altLang="en-US"/>
          </a:p>
          <a:p>
            <a:r>
              <a:rPr lang="zh-CN" altLang="en-US" b="1"/>
              <a:t>发送给客户端</a:t>
            </a:r>
            <a:endParaRPr lang="zh-CN" altLang="en-US" b="1"/>
          </a:p>
          <a:p>
            <a:r>
              <a:rPr lang="zh-CN" altLang="en-US"/>
              <a:t>监视事件是异步发送至监视者的</a:t>
            </a:r>
            <a:endParaRPr lang="zh-CN" altLang="en-US"/>
          </a:p>
          <a:p>
            <a:endParaRPr lang="zh-CN" altLang="en-US" b="1"/>
          </a:p>
          <a:p>
            <a:r>
              <a:rPr lang="zh-CN" altLang="en-US" b="1"/>
              <a:t>被设置 watch 的数据</a:t>
            </a:r>
            <a:endParaRPr lang="zh-CN" altLang="en-US" b="1"/>
          </a:p>
          <a:p>
            <a:r>
              <a:rPr lang="zh-CN" altLang="en-US"/>
              <a:t>znode 节点本身具有不同的改变方式（getData(), getChildren(), 和 exists()）</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1600" y="57150"/>
            <a:ext cx="4939665" cy="460375"/>
          </a:xfrm>
          <a:prstGeom prst="rect">
            <a:avLst/>
          </a:prstGeom>
          <a:noFill/>
        </p:spPr>
        <p:txBody>
          <a:bodyPr wrap="square" rtlCol="0" anchor="t">
            <a:spAutoFit/>
          </a:bodyPr>
          <a:p>
            <a:r>
              <a:rPr lang="zh-CN" altLang="en-US" sz="2400" b="1"/>
              <a:t>ZooKeeper的</a:t>
            </a:r>
            <a:r>
              <a:rPr lang="en-US" altLang="zh-CN" sz="2400" b="1"/>
              <a:t>watch</a:t>
            </a:r>
            <a:endParaRPr lang="en-US" altLang="zh-CN" sz="2400" b="1"/>
          </a:p>
        </p:txBody>
      </p:sp>
      <p:pic>
        <p:nvPicPr>
          <p:cNvPr id="3" name="图片 2"/>
          <p:cNvPicPr>
            <a:picLocks noChangeAspect="1"/>
          </p:cNvPicPr>
          <p:nvPr/>
        </p:nvPicPr>
        <p:blipFill>
          <a:blip r:embed="rId1"/>
          <a:stretch>
            <a:fillRect/>
          </a:stretch>
        </p:blipFill>
        <p:spPr>
          <a:xfrm>
            <a:off x="1791335" y="784225"/>
            <a:ext cx="7677785" cy="491807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1600" y="57150"/>
            <a:ext cx="4939665" cy="460375"/>
          </a:xfrm>
          <a:prstGeom prst="rect">
            <a:avLst/>
          </a:prstGeom>
          <a:noFill/>
        </p:spPr>
        <p:txBody>
          <a:bodyPr wrap="square" rtlCol="0" anchor="t">
            <a:spAutoFit/>
          </a:bodyPr>
          <a:p>
            <a:r>
              <a:rPr lang="zh-CN" altLang="en-US" sz="2400" b="1"/>
              <a:t>ZooKeeper的</a:t>
            </a:r>
            <a:r>
              <a:rPr lang="en-US" altLang="zh-CN" sz="2400" b="1"/>
              <a:t>watch</a:t>
            </a:r>
            <a:endParaRPr lang="en-US" altLang="zh-CN" sz="2400" b="1"/>
          </a:p>
        </p:txBody>
      </p:sp>
      <p:pic>
        <p:nvPicPr>
          <p:cNvPr id="3" name="图片 2"/>
          <p:cNvPicPr>
            <a:picLocks noChangeAspect="1"/>
          </p:cNvPicPr>
          <p:nvPr/>
        </p:nvPicPr>
        <p:blipFill>
          <a:blip r:embed="rId1"/>
          <a:stretch>
            <a:fillRect/>
          </a:stretch>
        </p:blipFill>
        <p:spPr>
          <a:xfrm>
            <a:off x="1791335" y="784225"/>
            <a:ext cx="7677785" cy="491807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6069563" y="1587121"/>
            <a:ext cx="1408064" cy="2215991"/>
          </a:xfrm>
          <a:prstGeom prst="rect">
            <a:avLst/>
          </a:prstGeom>
          <a:noFill/>
        </p:spPr>
        <p:txBody>
          <a:bodyPr wrap="square" rtlCol="0">
            <a:spAutoFit/>
          </a:bodyPr>
          <a:lstStyle/>
          <a:p>
            <a:r>
              <a:rPr lang="en-US" altLang="zh-CN" sz="13800" dirty="0" smtClean="0">
                <a:solidFill>
                  <a:srgbClr val="DDA44F"/>
                </a:solidFill>
                <a:latin typeface="方正大黑简体" panose="03000509000000000000" pitchFamily="65" charset="-122"/>
                <a:ea typeface="方正大黑简体" panose="03000509000000000000" pitchFamily="65" charset="-122"/>
              </a:rPr>
              <a:t>P</a:t>
            </a:r>
            <a:endParaRPr lang="zh-CN" altLang="en-US" sz="13800" dirty="0">
              <a:solidFill>
                <a:srgbClr val="DDA44F"/>
              </a:solidFill>
              <a:latin typeface="方正大黑简体" panose="03000509000000000000" pitchFamily="65" charset="-122"/>
              <a:ea typeface="方正大黑简体" panose="03000509000000000000" pitchFamily="65" charset="-122"/>
            </a:endParaRPr>
          </a:p>
        </p:txBody>
      </p:sp>
      <p:sp>
        <p:nvSpPr>
          <p:cNvPr id="15" name="文本框 14"/>
          <p:cNvSpPr txBox="1"/>
          <p:nvPr/>
        </p:nvSpPr>
        <p:spPr>
          <a:xfrm>
            <a:off x="6926244" y="2462568"/>
            <a:ext cx="1357787" cy="1015663"/>
          </a:xfrm>
          <a:prstGeom prst="rect">
            <a:avLst/>
          </a:prstGeom>
          <a:noFill/>
        </p:spPr>
        <p:txBody>
          <a:bodyPr wrap="square" rtlCol="0">
            <a:spAutoFit/>
          </a:bodyPr>
          <a:lstStyle>
            <a:defPPr>
              <a:defRPr lang="zh-CN"/>
            </a:defPPr>
            <a:lvl1pPr>
              <a:defRPr sz="11500">
                <a:solidFill>
                  <a:srgbClr val="E36A6C"/>
                </a:solidFill>
                <a:latin typeface="方正大黑简体" panose="03000509000000000000" pitchFamily="65" charset="-122"/>
                <a:ea typeface="方正大黑简体" panose="03000509000000000000" pitchFamily="65" charset="-122"/>
              </a:defRPr>
            </a:lvl1pPr>
          </a:lstStyle>
          <a:p>
            <a:r>
              <a:rPr lang="en-US" altLang="zh-CN" sz="6000" dirty="0">
                <a:solidFill>
                  <a:srgbClr val="DDA44F"/>
                </a:solidFill>
              </a:rPr>
              <a:t>art</a:t>
            </a:r>
            <a:endParaRPr lang="zh-CN" altLang="en-US" sz="6000" dirty="0">
              <a:solidFill>
                <a:srgbClr val="DDA44F"/>
              </a:solidFill>
            </a:endParaRPr>
          </a:p>
        </p:txBody>
      </p:sp>
      <p:sp>
        <p:nvSpPr>
          <p:cNvPr id="16" name="文本框 15"/>
          <p:cNvSpPr txBox="1"/>
          <p:nvPr/>
        </p:nvSpPr>
        <p:spPr>
          <a:xfrm>
            <a:off x="8065773" y="1764088"/>
            <a:ext cx="403907" cy="1862048"/>
          </a:xfrm>
          <a:prstGeom prst="rect">
            <a:avLst/>
          </a:prstGeom>
          <a:noFill/>
        </p:spPr>
        <p:txBody>
          <a:bodyPr wrap="square" rtlCol="0">
            <a:spAutoFit/>
          </a:bodyPr>
          <a:lstStyle/>
          <a:p>
            <a:r>
              <a:rPr lang="en-US" altLang="zh-CN" sz="11500" b="1" dirty="0" smtClean="0">
                <a:solidFill>
                  <a:srgbClr val="519CD6"/>
                </a:solidFill>
                <a:latin typeface="Helvetica LT Std" panose="020B0504020202020204" pitchFamily="34" charset="0"/>
                <a:ea typeface="Hiragino Sans GB W3" panose="020B0300000000000000" pitchFamily="34" charset="-122"/>
              </a:rPr>
              <a:t>5</a:t>
            </a:r>
            <a:endParaRPr lang="zh-CN" altLang="en-US" sz="11500" b="1" dirty="0">
              <a:solidFill>
                <a:srgbClr val="519CD6"/>
              </a:solidFill>
              <a:latin typeface="Helvetica LT Std" panose="020B0504020202020204" pitchFamily="34" charset="0"/>
              <a:ea typeface="Hiragino Sans GB W3" panose="020B0300000000000000" pitchFamily="34" charset="-122"/>
            </a:endParaRPr>
          </a:p>
        </p:txBody>
      </p:sp>
      <p:sp>
        <p:nvSpPr>
          <p:cNvPr id="17" name="文本框 16"/>
          <p:cNvSpPr txBox="1"/>
          <p:nvPr/>
        </p:nvSpPr>
        <p:spPr>
          <a:xfrm>
            <a:off x="6100803" y="3582725"/>
            <a:ext cx="3469917" cy="646331"/>
          </a:xfrm>
          <a:prstGeom prst="rect">
            <a:avLst/>
          </a:prstGeom>
          <a:noFill/>
        </p:spPr>
        <p:txBody>
          <a:bodyPr wrap="square" rtlCol="0">
            <a:spAutoFit/>
          </a:bodyPr>
          <a:lstStyle/>
          <a:p>
            <a:r>
              <a:rPr lang="en-US" altLang="zh-CN" sz="3600" b="1" dirty="0" smtClean="0">
                <a:solidFill>
                  <a:srgbClr val="E8B161"/>
                </a:solidFill>
                <a:latin typeface="微软雅黑" panose="020B0503020204020204" pitchFamily="34" charset="-122"/>
                <a:ea typeface="微软雅黑" panose="020B0503020204020204" pitchFamily="34" charset="-122"/>
              </a:rPr>
              <a:t>Java</a:t>
            </a:r>
            <a:r>
              <a:rPr lang="zh-CN" altLang="en-US" sz="3600" b="1" dirty="0" smtClean="0">
                <a:solidFill>
                  <a:srgbClr val="E8B161"/>
                </a:solidFill>
                <a:latin typeface="微软雅黑" panose="020B0503020204020204" pitchFamily="34" charset="-122"/>
                <a:ea typeface="微软雅黑" panose="020B0503020204020204" pitchFamily="34" charset="-122"/>
              </a:rPr>
              <a:t>配</a:t>
            </a:r>
            <a:r>
              <a:rPr lang="en-US" altLang="zh-CN" sz="3600" b="1" dirty="0" err="1" smtClean="0">
                <a:solidFill>
                  <a:srgbClr val="E8B161"/>
                </a:solidFill>
                <a:latin typeface="微软雅黑" panose="020B0503020204020204" pitchFamily="34" charset="-122"/>
                <a:ea typeface="微软雅黑" panose="020B0503020204020204" pitchFamily="34" charset="-122"/>
              </a:rPr>
              <a:t>Redis</a:t>
            </a:r>
            <a:endParaRPr lang="zh-CN" altLang="en-US" sz="3600" b="1" dirty="0">
              <a:solidFill>
                <a:srgbClr val="E8B16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2817818" y="1854758"/>
            <a:ext cx="2542903" cy="2823396"/>
            <a:chOff x="907956" y="1083233"/>
            <a:chExt cx="2542903" cy="2823396"/>
          </a:xfrm>
        </p:grpSpPr>
        <p:sp>
          <p:nvSpPr>
            <p:cNvPr id="7" name="圆角矩形 6"/>
            <p:cNvSpPr/>
            <p:nvPr/>
          </p:nvSpPr>
          <p:spPr>
            <a:xfrm>
              <a:off x="907956" y="1083233"/>
              <a:ext cx="2542903" cy="2542903"/>
            </a:xfrm>
            <a:prstGeom prst="roundRect">
              <a:avLst>
                <a:gd name="adj" fmla="val 7763"/>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rot="2700000">
              <a:off x="1354021" y="1945953"/>
              <a:ext cx="2386795" cy="1534558"/>
            </a:xfrm>
            <a:custGeom>
              <a:avLst/>
              <a:gdLst>
                <a:gd name="connsiteX0" fmla="*/ 0 w 2386795"/>
                <a:gd name="connsiteY0" fmla="*/ 0 h 1534558"/>
                <a:gd name="connsiteX1" fmla="*/ 1712713 w 2386795"/>
                <a:gd name="connsiteY1" fmla="*/ 10255 h 1534558"/>
                <a:gd name="connsiteX2" fmla="*/ 2328976 w 2386795"/>
                <a:gd name="connsiteY2" fmla="*/ 626518 h 1534558"/>
                <a:gd name="connsiteX3" fmla="*/ 2328976 w 2386795"/>
                <a:gd name="connsiteY3" fmla="*/ 905692 h 1534558"/>
                <a:gd name="connsiteX4" fmla="*/ 1700110 w 2386795"/>
                <a:gd name="connsiteY4" fmla="*/ 1534558 h 1534558"/>
                <a:gd name="connsiteX5" fmla="*/ 825725 w 2386795"/>
                <a:gd name="connsiteY5" fmla="*/ 1534558 h 1534558"/>
                <a:gd name="connsiteX6" fmla="*/ 825725 w 2386795"/>
                <a:gd name="connsiteY6" fmla="*/ 825725 h 1534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86795" h="1534558">
                  <a:moveTo>
                    <a:pt x="0" y="0"/>
                  </a:moveTo>
                  <a:lnTo>
                    <a:pt x="1712713" y="10255"/>
                  </a:lnTo>
                  <a:lnTo>
                    <a:pt x="2328976" y="626518"/>
                  </a:lnTo>
                  <a:cubicBezTo>
                    <a:pt x="2406068" y="703610"/>
                    <a:pt x="2406068" y="828601"/>
                    <a:pt x="2328976" y="905692"/>
                  </a:cubicBezTo>
                  <a:lnTo>
                    <a:pt x="1700110" y="1534558"/>
                  </a:lnTo>
                  <a:lnTo>
                    <a:pt x="825725" y="1534558"/>
                  </a:lnTo>
                  <a:lnTo>
                    <a:pt x="825725" y="825725"/>
                  </a:lnTo>
                  <a:close/>
                </a:path>
              </a:pathLst>
            </a:custGeom>
            <a:solidFill>
              <a:srgbClr val="3A87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饼形 3"/>
            <p:cNvSpPr/>
            <p:nvPr/>
          </p:nvSpPr>
          <p:spPr>
            <a:xfrm>
              <a:off x="1353023" y="1332637"/>
              <a:ext cx="1811384" cy="1811384"/>
            </a:xfrm>
            <a:prstGeom prst="pie">
              <a:avLst/>
            </a:prstGeom>
            <a:solidFill>
              <a:srgbClr val="FFF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cxnSp>
        <p:nvCxnSpPr>
          <p:cNvPr id="18" name="直接连接符 17"/>
          <p:cNvCxnSpPr/>
          <p:nvPr/>
        </p:nvCxnSpPr>
        <p:spPr>
          <a:xfrm>
            <a:off x="6076950" y="3484486"/>
            <a:ext cx="3270250" cy="271"/>
          </a:xfrm>
          <a:prstGeom prst="line">
            <a:avLst/>
          </a:prstGeom>
          <a:ln w="12700">
            <a:solidFill>
              <a:schemeClr val="tx2">
                <a:lumMod val="60000"/>
                <a:lumOff val="40000"/>
              </a:schemeClr>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076950" y="4278980"/>
            <a:ext cx="3270250" cy="0"/>
          </a:xfrm>
          <a:prstGeom prst="line">
            <a:avLst/>
          </a:prstGeom>
          <a:ln w="12700">
            <a:solidFill>
              <a:srgbClr val="519CD6"/>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6069563" y="1587121"/>
            <a:ext cx="1408064" cy="2215991"/>
          </a:xfrm>
          <a:prstGeom prst="rect">
            <a:avLst/>
          </a:prstGeom>
          <a:noFill/>
        </p:spPr>
        <p:txBody>
          <a:bodyPr wrap="square" rtlCol="0">
            <a:spAutoFit/>
          </a:bodyPr>
          <a:lstStyle/>
          <a:p>
            <a:r>
              <a:rPr lang="en-US" altLang="zh-CN" sz="13800" dirty="0" smtClean="0">
                <a:solidFill>
                  <a:srgbClr val="DDA44F"/>
                </a:solidFill>
                <a:latin typeface="方正大黑简体" panose="03000509000000000000" pitchFamily="65" charset="-122"/>
                <a:ea typeface="方正大黑简体" panose="03000509000000000000" pitchFamily="65" charset="-122"/>
              </a:rPr>
              <a:t>P</a:t>
            </a:r>
            <a:endParaRPr lang="zh-CN" altLang="en-US" sz="13800" dirty="0">
              <a:solidFill>
                <a:srgbClr val="DDA44F"/>
              </a:solidFill>
              <a:latin typeface="方正大黑简体" panose="03000509000000000000" pitchFamily="65" charset="-122"/>
              <a:ea typeface="方正大黑简体" panose="03000509000000000000" pitchFamily="65" charset="-122"/>
            </a:endParaRPr>
          </a:p>
        </p:txBody>
      </p:sp>
      <p:sp>
        <p:nvSpPr>
          <p:cNvPr id="15" name="文本框 14"/>
          <p:cNvSpPr txBox="1"/>
          <p:nvPr/>
        </p:nvSpPr>
        <p:spPr>
          <a:xfrm>
            <a:off x="6926244" y="2462568"/>
            <a:ext cx="1357787" cy="1015663"/>
          </a:xfrm>
          <a:prstGeom prst="rect">
            <a:avLst/>
          </a:prstGeom>
          <a:noFill/>
        </p:spPr>
        <p:txBody>
          <a:bodyPr wrap="square" rtlCol="0">
            <a:spAutoFit/>
          </a:bodyPr>
          <a:lstStyle>
            <a:defPPr>
              <a:defRPr lang="zh-CN"/>
            </a:defPPr>
            <a:lvl1pPr>
              <a:defRPr sz="11500">
                <a:solidFill>
                  <a:srgbClr val="E36A6C"/>
                </a:solidFill>
                <a:latin typeface="方正大黑简体" panose="03000509000000000000" pitchFamily="65" charset="-122"/>
                <a:ea typeface="方正大黑简体" panose="03000509000000000000" pitchFamily="65" charset="-122"/>
              </a:defRPr>
            </a:lvl1pPr>
          </a:lstStyle>
          <a:p>
            <a:r>
              <a:rPr lang="en-US" altLang="zh-CN" sz="6000" dirty="0">
                <a:solidFill>
                  <a:srgbClr val="DDA44F"/>
                </a:solidFill>
              </a:rPr>
              <a:t>art</a:t>
            </a:r>
            <a:endParaRPr lang="zh-CN" altLang="en-US" sz="6000" dirty="0">
              <a:solidFill>
                <a:srgbClr val="DDA44F"/>
              </a:solidFill>
            </a:endParaRPr>
          </a:p>
        </p:txBody>
      </p:sp>
      <p:sp>
        <p:nvSpPr>
          <p:cNvPr id="16" name="文本框 15"/>
          <p:cNvSpPr txBox="1"/>
          <p:nvPr/>
        </p:nvSpPr>
        <p:spPr>
          <a:xfrm>
            <a:off x="8065773" y="1764088"/>
            <a:ext cx="403907" cy="1862048"/>
          </a:xfrm>
          <a:prstGeom prst="rect">
            <a:avLst/>
          </a:prstGeom>
          <a:noFill/>
        </p:spPr>
        <p:txBody>
          <a:bodyPr wrap="square" rtlCol="0">
            <a:spAutoFit/>
          </a:bodyPr>
          <a:lstStyle/>
          <a:p>
            <a:r>
              <a:rPr lang="en-US" altLang="zh-CN" sz="11500" b="1" dirty="0">
                <a:solidFill>
                  <a:srgbClr val="519CD6"/>
                </a:solidFill>
                <a:latin typeface="Helvetica LT Std" panose="020B0504020202020204" pitchFamily="34" charset="0"/>
                <a:ea typeface="Hiragino Sans GB W3" panose="020B0300000000000000" pitchFamily="34" charset="-122"/>
              </a:rPr>
              <a:t>6</a:t>
            </a:r>
            <a:endParaRPr lang="zh-CN" altLang="en-US" sz="11500" b="1" dirty="0">
              <a:solidFill>
                <a:srgbClr val="519CD6"/>
              </a:solidFill>
              <a:latin typeface="Helvetica LT Std" panose="020B0504020202020204" pitchFamily="34" charset="0"/>
              <a:ea typeface="Hiragino Sans GB W3" panose="020B0300000000000000" pitchFamily="34" charset="-122"/>
            </a:endParaRPr>
          </a:p>
        </p:txBody>
      </p:sp>
      <p:sp>
        <p:nvSpPr>
          <p:cNvPr id="17" name="文本框 16"/>
          <p:cNvSpPr txBox="1"/>
          <p:nvPr/>
        </p:nvSpPr>
        <p:spPr>
          <a:xfrm>
            <a:off x="6100802" y="3582724"/>
            <a:ext cx="3347998" cy="646331"/>
          </a:xfrm>
          <a:prstGeom prst="rect">
            <a:avLst/>
          </a:prstGeom>
          <a:noFill/>
        </p:spPr>
        <p:txBody>
          <a:bodyPr wrap="square" rtlCol="0">
            <a:spAutoFit/>
          </a:bodyPr>
          <a:lstStyle/>
          <a:p>
            <a:r>
              <a:rPr lang="zh-CN" altLang="en-US" sz="3600" b="1" dirty="0" smtClean="0">
                <a:solidFill>
                  <a:srgbClr val="E8B161"/>
                </a:solidFill>
                <a:latin typeface="微软雅黑" panose="020B0503020204020204" pitchFamily="34" charset="-122"/>
                <a:ea typeface="微软雅黑" panose="020B0503020204020204" pitchFamily="34" charset="-122"/>
              </a:rPr>
              <a:t>微服务配</a:t>
            </a:r>
            <a:r>
              <a:rPr lang="en-US" altLang="zh-CN" sz="3600" b="1" dirty="0" err="1" smtClean="0">
                <a:solidFill>
                  <a:srgbClr val="E8B161"/>
                </a:solidFill>
                <a:latin typeface="微软雅黑" panose="020B0503020204020204" pitchFamily="34" charset="-122"/>
                <a:ea typeface="微软雅黑" panose="020B0503020204020204" pitchFamily="34" charset="-122"/>
              </a:rPr>
              <a:t>Redis</a:t>
            </a:r>
            <a:endParaRPr lang="zh-CN" altLang="en-US" sz="3600" b="1" dirty="0">
              <a:solidFill>
                <a:srgbClr val="E8B16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2817818" y="1854758"/>
            <a:ext cx="2542903" cy="2823396"/>
            <a:chOff x="907956" y="1083233"/>
            <a:chExt cx="2542903" cy="2823396"/>
          </a:xfrm>
        </p:grpSpPr>
        <p:sp>
          <p:nvSpPr>
            <p:cNvPr id="7" name="圆角矩形 6"/>
            <p:cNvSpPr/>
            <p:nvPr/>
          </p:nvSpPr>
          <p:spPr>
            <a:xfrm>
              <a:off x="907956" y="1083233"/>
              <a:ext cx="2542903" cy="2542903"/>
            </a:xfrm>
            <a:prstGeom prst="roundRect">
              <a:avLst>
                <a:gd name="adj" fmla="val 7763"/>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rot="2700000">
              <a:off x="1354021" y="1945953"/>
              <a:ext cx="2386795" cy="1534558"/>
            </a:xfrm>
            <a:custGeom>
              <a:avLst/>
              <a:gdLst>
                <a:gd name="connsiteX0" fmla="*/ 0 w 2386795"/>
                <a:gd name="connsiteY0" fmla="*/ 0 h 1534558"/>
                <a:gd name="connsiteX1" fmla="*/ 1712713 w 2386795"/>
                <a:gd name="connsiteY1" fmla="*/ 10255 h 1534558"/>
                <a:gd name="connsiteX2" fmla="*/ 2328976 w 2386795"/>
                <a:gd name="connsiteY2" fmla="*/ 626518 h 1534558"/>
                <a:gd name="connsiteX3" fmla="*/ 2328976 w 2386795"/>
                <a:gd name="connsiteY3" fmla="*/ 905692 h 1534558"/>
                <a:gd name="connsiteX4" fmla="*/ 1700110 w 2386795"/>
                <a:gd name="connsiteY4" fmla="*/ 1534558 h 1534558"/>
                <a:gd name="connsiteX5" fmla="*/ 825725 w 2386795"/>
                <a:gd name="connsiteY5" fmla="*/ 1534558 h 1534558"/>
                <a:gd name="connsiteX6" fmla="*/ 825725 w 2386795"/>
                <a:gd name="connsiteY6" fmla="*/ 825725 h 1534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86795" h="1534558">
                  <a:moveTo>
                    <a:pt x="0" y="0"/>
                  </a:moveTo>
                  <a:lnTo>
                    <a:pt x="1712713" y="10255"/>
                  </a:lnTo>
                  <a:lnTo>
                    <a:pt x="2328976" y="626518"/>
                  </a:lnTo>
                  <a:cubicBezTo>
                    <a:pt x="2406068" y="703610"/>
                    <a:pt x="2406068" y="828601"/>
                    <a:pt x="2328976" y="905692"/>
                  </a:cubicBezTo>
                  <a:lnTo>
                    <a:pt x="1700110" y="1534558"/>
                  </a:lnTo>
                  <a:lnTo>
                    <a:pt x="825725" y="1534558"/>
                  </a:lnTo>
                  <a:lnTo>
                    <a:pt x="825725" y="825725"/>
                  </a:lnTo>
                  <a:close/>
                </a:path>
              </a:pathLst>
            </a:custGeom>
            <a:solidFill>
              <a:srgbClr val="3A87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饼形 3"/>
            <p:cNvSpPr/>
            <p:nvPr/>
          </p:nvSpPr>
          <p:spPr>
            <a:xfrm>
              <a:off x="1353023" y="1332637"/>
              <a:ext cx="1811384" cy="1811384"/>
            </a:xfrm>
            <a:prstGeom prst="pie">
              <a:avLst/>
            </a:prstGeom>
            <a:solidFill>
              <a:srgbClr val="FFF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cxnSp>
        <p:nvCxnSpPr>
          <p:cNvPr id="18" name="直接连接符 17"/>
          <p:cNvCxnSpPr/>
          <p:nvPr/>
        </p:nvCxnSpPr>
        <p:spPr>
          <a:xfrm>
            <a:off x="6076950" y="3484486"/>
            <a:ext cx="3290570" cy="271"/>
          </a:xfrm>
          <a:prstGeom prst="line">
            <a:avLst/>
          </a:prstGeom>
          <a:ln w="12700">
            <a:solidFill>
              <a:schemeClr val="tx2">
                <a:lumMod val="60000"/>
                <a:lumOff val="40000"/>
              </a:schemeClr>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076950" y="4278980"/>
            <a:ext cx="3290570" cy="0"/>
          </a:xfrm>
          <a:prstGeom prst="line">
            <a:avLst/>
          </a:prstGeom>
          <a:ln w="12700">
            <a:solidFill>
              <a:srgbClr val="519CD6"/>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
            <a:ext cx="12192000" cy="6858001"/>
          </a:xfrm>
          <a:prstGeom prst="rect">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2013046" y="2330143"/>
            <a:ext cx="8598089" cy="1678674"/>
          </a:xfrm>
          <a:custGeom>
            <a:avLst/>
            <a:gdLst>
              <a:gd name="connsiteX0" fmla="*/ 0 w 7710985"/>
              <a:gd name="connsiteY0" fmla="*/ 0 h 1678674"/>
              <a:gd name="connsiteX1" fmla="*/ 7710985 w 7710985"/>
              <a:gd name="connsiteY1" fmla="*/ 0 h 1678674"/>
              <a:gd name="connsiteX2" fmla="*/ 7710985 w 7710985"/>
              <a:gd name="connsiteY2" fmla="*/ 8202 h 1678674"/>
              <a:gd name="connsiteX3" fmla="*/ 6885302 w 7710985"/>
              <a:gd name="connsiteY3" fmla="*/ 833885 h 1678674"/>
              <a:gd name="connsiteX4" fmla="*/ 7710985 w 7710985"/>
              <a:gd name="connsiteY4" fmla="*/ 1659569 h 1678674"/>
              <a:gd name="connsiteX5" fmla="*/ 7710985 w 7710985"/>
              <a:gd name="connsiteY5" fmla="*/ 1678674 h 1678674"/>
              <a:gd name="connsiteX6" fmla="*/ 0 w 7710985"/>
              <a:gd name="connsiteY6" fmla="*/ 1678674 h 1678674"/>
              <a:gd name="connsiteX7" fmla="*/ 0 w 7710985"/>
              <a:gd name="connsiteY7" fmla="*/ 1659567 h 1678674"/>
              <a:gd name="connsiteX8" fmla="*/ 825683 w 7710985"/>
              <a:gd name="connsiteY8" fmla="*/ 833884 h 1678674"/>
              <a:gd name="connsiteX9" fmla="*/ 0 w 7710985"/>
              <a:gd name="connsiteY9" fmla="*/ 8202 h 1678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10985" h="1678674">
                <a:moveTo>
                  <a:pt x="0" y="0"/>
                </a:moveTo>
                <a:lnTo>
                  <a:pt x="7710985" y="0"/>
                </a:lnTo>
                <a:lnTo>
                  <a:pt x="7710985" y="8202"/>
                </a:lnTo>
                <a:lnTo>
                  <a:pt x="6885302" y="833885"/>
                </a:lnTo>
                <a:lnTo>
                  <a:pt x="7710985" y="1659569"/>
                </a:lnTo>
                <a:lnTo>
                  <a:pt x="7710985" y="1678674"/>
                </a:lnTo>
                <a:lnTo>
                  <a:pt x="0" y="1678674"/>
                </a:lnTo>
                <a:lnTo>
                  <a:pt x="0" y="1659567"/>
                </a:lnTo>
                <a:lnTo>
                  <a:pt x="825683" y="833884"/>
                </a:lnTo>
                <a:lnTo>
                  <a:pt x="0" y="8202"/>
                </a:lnTo>
                <a:close/>
              </a:path>
            </a:pathLst>
          </a:custGeom>
          <a:solidFill>
            <a:srgbClr val="FFF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545309" y="2761273"/>
            <a:ext cx="7101384" cy="923330"/>
          </a:xfrm>
          <a:prstGeom prst="rect">
            <a:avLst/>
          </a:prstGeom>
          <a:noFill/>
        </p:spPr>
        <p:txBody>
          <a:bodyPr wrap="square" rtlCol="0">
            <a:spAutoFit/>
          </a:bodyPr>
          <a:lstStyle/>
          <a:p>
            <a:pPr algn="ctr"/>
            <a:r>
              <a:rPr lang="en-US" altLang="zh-CN" sz="5400" dirty="0" smtClean="0">
                <a:solidFill>
                  <a:srgbClr val="3A87C5"/>
                </a:solidFill>
                <a:latin typeface="微软雅黑" panose="020B0503020204020204" pitchFamily="34" charset="-122"/>
                <a:ea typeface="微软雅黑" panose="020B0503020204020204" pitchFamily="34" charset="-122"/>
              </a:rPr>
              <a:t>Thank  You</a:t>
            </a:r>
            <a:endParaRPr lang="zh-CN" altLang="en-US" sz="5400" dirty="0">
              <a:solidFill>
                <a:srgbClr val="3A87C5"/>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4228603" y="4311370"/>
            <a:ext cx="3734795" cy="1384995"/>
          </a:xfrm>
          <a:prstGeom prst="rect">
            <a:avLst/>
          </a:prstGeom>
          <a:noFill/>
        </p:spPr>
        <p:txBody>
          <a:bodyPr wrap="square" rtlCol="0">
            <a:spAutoFit/>
          </a:bodyPr>
          <a:lstStyle/>
          <a:p>
            <a:pPr algn="ctr"/>
            <a:r>
              <a:rPr lang="zh-CN" altLang="en-US" sz="2800" dirty="0" smtClean="0">
                <a:solidFill>
                  <a:srgbClr val="FFFFCF"/>
                </a:solidFill>
                <a:latin typeface="Arial Unicode MS" panose="020B0604020202020204" pitchFamily="34" charset="-122"/>
                <a:ea typeface="Arial Unicode MS" panose="020B0604020202020204" pitchFamily="34" charset="-122"/>
                <a:cs typeface="Arial Unicode MS" panose="020B0604020202020204" pitchFamily="34" charset="-122"/>
              </a:rPr>
              <a:t>共享应用研发中心</a:t>
            </a:r>
            <a:endParaRPr lang="en-US" altLang="zh-CN" sz="2800" dirty="0" smtClean="0">
              <a:solidFill>
                <a:srgbClr val="FFFFCF"/>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algn="ctr"/>
            <a:r>
              <a:rPr lang="zh-CN" altLang="en-US" sz="2800" dirty="0">
                <a:solidFill>
                  <a:srgbClr val="FFFFCF"/>
                </a:solidFill>
                <a:latin typeface="Arial Unicode MS" panose="020B0604020202020204" pitchFamily="34" charset="-122"/>
                <a:ea typeface="Arial Unicode MS" panose="020B0604020202020204" pitchFamily="34" charset="-122"/>
                <a:cs typeface="Arial Unicode MS" panose="020B0604020202020204" pitchFamily="34" charset="-122"/>
              </a:rPr>
              <a:t>马海</a:t>
            </a:r>
            <a:r>
              <a:rPr lang="zh-CN" altLang="en-US" sz="2800" dirty="0" smtClean="0">
                <a:solidFill>
                  <a:srgbClr val="FFFFCF"/>
                </a:solidFill>
                <a:latin typeface="Arial Unicode MS" panose="020B0604020202020204" pitchFamily="34" charset="-122"/>
                <a:ea typeface="Arial Unicode MS" panose="020B0604020202020204" pitchFamily="34" charset="-122"/>
                <a:cs typeface="Arial Unicode MS" panose="020B0604020202020204" pitchFamily="34" charset="-122"/>
              </a:rPr>
              <a:t>旭</a:t>
            </a:r>
            <a:endParaRPr lang="en-US" altLang="zh-CN" sz="2800" dirty="0" smtClean="0">
              <a:solidFill>
                <a:srgbClr val="FFFFCF"/>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algn="ctr"/>
            <a:r>
              <a:rPr lang="en-US" altLang="zh-CN" sz="2800" dirty="0" smtClean="0">
                <a:solidFill>
                  <a:srgbClr val="FFFFCF"/>
                </a:solidFill>
                <a:latin typeface="Arial Unicode MS" panose="020B0604020202020204" pitchFamily="34" charset="-122"/>
                <a:ea typeface="Arial Unicode MS" panose="020B0604020202020204" pitchFamily="34" charset="-122"/>
                <a:cs typeface="Arial Unicode MS" panose="020B0604020202020204" pitchFamily="34" charset="-122"/>
              </a:rPr>
              <a:t>01083449</a:t>
            </a:r>
            <a:endParaRPr lang="zh-CN" altLang="en-US" sz="2800" dirty="0">
              <a:solidFill>
                <a:srgbClr val="FFFFCF"/>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3988687" y="389825"/>
            <a:ext cx="900752" cy="900752"/>
          </a:xfrm>
          <a:prstGeom prst="ellipse">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988687" y="1831016"/>
            <a:ext cx="900752" cy="900752"/>
          </a:xfrm>
          <a:prstGeom prst="ellipse">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988687" y="3285854"/>
            <a:ext cx="900752" cy="900752"/>
          </a:xfrm>
          <a:prstGeom prst="ellipse">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3947744" y="432286"/>
            <a:ext cx="1023539" cy="830997"/>
          </a:xfrm>
          <a:prstGeom prst="rect">
            <a:avLst/>
          </a:prstGeom>
          <a:noFill/>
        </p:spPr>
        <p:txBody>
          <a:bodyPr wrap="square" rtlCol="0">
            <a:spAutoFit/>
          </a:bodyPr>
          <a:lstStyle/>
          <a:p>
            <a:r>
              <a:rPr lang="en-US" altLang="zh-CN" sz="4800" b="1" i="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01</a:t>
            </a:r>
            <a:endParaRPr lang="zh-CN" altLang="en-US" sz="4800" b="1" i="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3" name="文本框 12"/>
          <p:cNvSpPr txBox="1"/>
          <p:nvPr/>
        </p:nvSpPr>
        <p:spPr>
          <a:xfrm>
            <a:off x="3947744" y="1879543"/>
            <a:ext cx="1023539" cy="830997"/>
          </a:xfrm>
          <a:prstGeom prst="rect">
            <a:avLst/>
          </a:prstGeom>
          <a:noFill/>
        </p:spPr>
        <p:txBody>
          <a:bodyPr wrap="square" rtlCol="0">
            <a:spAutoFit/>
          </a:bodyPr>
          <a:lstStyle/>
          <a:p>
            <a:r>
              <a:rPr lang="en-US" altLang="zh-CN" sz="4800" b="1" i="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02</a:t>
            </a:r>
            <a:endParaRPr lang="zh-CN" altLang="en-US" sz="4800" b="1" i="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4" name="文本框 13"/>
          <p:cNvSpPr txBox="1"/>
          <p:nvPr/>
        </p:nvSpPr>
        <p:spPr>
          <a:xfrm>
            <a:off x="3947744" y="3355611"/>
            <a:ext cx="1023539" cy="830997"/>
          </a:xfrm>
          <a:prstGeom prst="rect">
            <a:avLst/>
          </a:prstGeom>
          <a:noFill/>
        </p:spPr>
        <p:txBody>
          <a:bodyPr wrap="square" rtlCol="0">
            <a:spAutoFit/>
          </a:bodyPr>
          <a:lstStyle/>
          <a:p>
            <a:r>
              <a:rPr lang="en-US" altLang="zh-CN" sz="4800" b="1" i="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03</a:t>
            </a:r>
            <a:endParaRPr lang="zh-CN" altLang="en-US" sz="4800" b="1" i="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cxnSp>
        <p:nvCxnSpPr>
          <p:cNvPr id="16" name="直接连接符 15"/>
          <p:cNvCxnSpPr/>
          <p:nvPr/>
        </p:nvCxnSpPr>
        <p:spPr>
          <a:xfrm>
            <a:off x="4794437" y="1232489"/>
            <a:ext cx="2562487" cy="0"/>
          </a:xfrm>
          <a:prstGeom prst="line">
            <a:avLst/>
          </a:prstGeom>
          <a:ln>
            <a:solidFill>
              <a:srgbClr val="529DD7"/>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4794436" y="2694719"/>
            <a:ext cx="2562488" cy="0"/>
          </a:xfrm>
          <a:prstGeom prst="line">
            <a:avLst/>
          </a:prstGeom>
          <a:ln>
            <a:solidFill>
              <a:srgbClr val="529DD7"/>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4794434" y="4147553"/>
            <a:ext cx="2562490" cy="0"/>
          </a:xfrm>
          <a:prstGeom prst="line">
            <a:avLst/>
          </a:prstGeom>
          <a:ln>
            <a:solidFill>
              <a:srgbClr val="529DD7"/>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967877" y="631351"/>
            <a:ext cx="2389047" cy="398780"/>
          </a:xfrm>
          <a:prstGeom prst="rect">
            <a:avLst/>
          </a:prstGeom>
          <a:noFill/>
        </p:spPr>
        <p:txBody>
          <a:bodyPr wrap="square" rtlCol="0">
            <a:spAutoFit/>
          </a:bodyPr>
          <a:lstStyle/>
          <a:p>
            <a:r>
              <a:rPr lang="en-US" altLang="zh-CN" sz="2000" b="1" dirty="0" err="1" smtClean="0">
                <a:solidFill>
                  <a:srgbClr val="519CD6"/>
                </a:solidFill>
                <a:latin typeface="微软雅黑" panose="020B0503020204020204" pitchFamily="34" charset="-122"/>
                <a:ea typeface="微软雅黑" panose="020B0503020204020204" pitchFamily="34" charset="-122"/>
              </a:rPr>
              <a:t>ZooKeeper</a:t>
            </a:r>
            <a:r>
              <a:rPr lang="zh-CN" altLang="en-US" sz="2000" b="1" dirty="0" smtClean="0">
                <a:solidFill>
                  <a:srgbClr val="519CD6"/>
                </a:solidFill>
                <a:latin typeface="微软雅黑" panose="020B0503020204020204" pitchFamily="34" charset="-122"/>
                <a:ea typeface="微软雅黑" panose="020B0503020204020204" pitchFamily="34" charset="-122"/>
              </a:rPr>
              <a:t>简介篇</a:t>
            </a:r>
            <a:endParaRPr lang="zh-CN" altLang="en-US" sz="2000" b="1" dirty="0">
              <a:solidFill>
                <a:srgbClr val="519CD6"/>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4978608" y="2076311"/>
            <a:ext cx="2657575" cy="398780"/>
          </a:xfrm>
          <a:prstGeom prst="rect">
            <a:avLst/>
          </a:prstGeom>
          <a:noFill/>
        </p:spPr>
        <p:txBody>
          <a:bodyPr wrap="square" rtlCol="0">
            <a:spAutoFit/>
          </a:bodyPr>
          <a:lstStyle/>
          <a:p>
            <a:r>
              <a:rPr lang="en-US" altLang="zh-CN" sz="2000" b="1" dirty="0">
                <a:solidFill>
                  <a:srgbClr val="519CD6"/>
                </a:solidFill>
                <a:latin typeface="微软雅黑" panose="020B0503020204020204" pitchFamily="34" charset="-122"/>
                <a:ea typeface="微软雅黑" panose="020B0503020204020204" pitchFamily="34" charset="-122"/>
              </a:rPr>
              <a:t>ZooKeeper</a:t>
            </a:r>
            <a:r>
              <a:rPr lang="zh-CN" altLang="en-US" sz="2000" b="1" dirty="0">
                <a:solidFill>
                  <a:srgbClr val="519CD6"/>
                </a:solidFill>
                <a:latin typeface="微软雅黑" panose="020B0503020204020204" pitchFamily="34" charset="-122"/>
                <a:ea typeface="微软雅黑" panose="020B0503020204020204" pitchFamily="34" charset="-122"/>
              </a:rPr>
              <a:t>浅析</a:t>
            </a:r>
            <a:endParaRPr lang="zh-CN" altLang="en-US" sz="2000" b="1" dirty="0">
              <a:solidFill>
                <a:srgbClr val="519CD6"/>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4978607" y="3571052"/>
            <a:ext cx="2930707" cy="398780"/>
          </a:xfrm>
          <a:prstGeom prst="rect">
            <a:avLst/>
          </a:prstGeom>
          <a:noFill/>
        </p:spPr>
        <p:txBody>
          <a:bodyPr wrap="square" rtlCol="0">
            <a:spAutoFit/>
          </a:bodyPr>
          <a:lstStyle/>
          <a:p>
            <a:r>
              <a:rPr lang="en-US" altLang="zh-CN" sz="2000" b="1" dirty="0">
                <a:solidFill>
                  <a:srgbClr val="519CD6"/>
                </a:solidFill>
                <a:latin typeface="微软雅黑" panose="020B0503020204020204" pitchFamily="34" charset="-122"/>
                <a:ea typeface="微软雅黑" panose="020B0503020204020204" pitchFamily="34" charset="-122"/>
                <a:sym typeface="+mn-ea"/>
              </a:rPr>
              <a:t>ZooKeeper</a:t>
            </a:r>
            <a:r>
              <a:rPr lang="zh-CN" altLang="en-US" sz="2000" b="1" dirty="0">
                <a:solidFill>
                  <a:srgbClr val="519CD6"/>
                </a:solidFill>
                <a:latin typeface="微软雅黑" panose="020B0503020204020204" pitchFamily="34" charset="-122"/>
                <a:ea typeface="微软雅黑" panose="020B0503020204020204" pitchFamily="34" charset="-122"/>
                <a:sym typeface="+mn-ea"/>
              </a:rPr>
              <a:t>集群</a:t>
            </a:r>
            <a:endParaRPr lang="zh-CN" altLang="en-US" sz="2000" b="1" dirty="0">
              <a:solidFill>
                <a:srgbClr val="519CD6"/>
              </a:solidFill>
              <a:latin typeface="微软雅黑" panose="020B0503020204020204" pitchFamily="34" charset="-122"/>
              <a:ea typeface="微软雅黑" panose="020B0503020204020204" pitchFamily="34" charset="-122"/>
            </a:endParaRPr>
          </a:p>
        </p:txBody>
      </p:sp>
      <p:sp>
        <p:nvSpPr>
          <p:cNvPr id="40" name="椭圆 39"/>
          <p:cNvSpPr/>
          <p:nvPr/>
        </p:nvSpPr>
        <p:spPr>
          <a:xfrm>
            <a:off x="3977311" y="4611982"/>
            <a:ext cx="900752" cy="900752"/>
          </a:xfrm>
          <a:prstGeom prst="ellipse">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13"/>
          <p:cNvSpPr txBox="1"/>
          <p:nvPr/>
        </p:nvSpPr>
        <p:spPr>
          <a:xfrm>
            <a:off x="3936368" y="4681739"/>
            <a:ext cx="1023539" cy="830997"/>
          </a:xfrm>
          <a:prstGeom prst="rect">
            <a:avLst/>
          </a:prstGeom>
          <a:noFill/>
        </p:spPr>
        <p:txBody>
          <a:bodyPr wrap="square" rtlCol="0">
            <a:spAutoFit/>
          </a:bodyPr>
          <a:lstStyle/>
          <a:p>
            <a:r>
              <a:rPr lang="en-US" altLang="zh-CN" sz="4800" b="1" i="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04</a:t>
            </a:r>
            <a:endParaRPr lang="zh-CN" altLang="en-US" sz="4800" b="1" i="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cxnSp>
        <p:nvCxnSpPr>
          <p:cNvPr id="42" name="直接连接符 41"/>
          <p:cNvCxnSpPr/>
          <p:nvPr/>
        </p:nvCxnSpPr>
        <p:spPr>
          <a:xfrm>
            <a:off x="4783058" y="5473681"/>
            <a:ext cx="2573866" cy="0"/>
          </a:xfrm>
          <a:prstGeom prst="line">
            <a:avLst/>
          </a:prstGeom>
          <a:ln>
            <a:solidFill>
              <a:srgbClr val="529DD7"/>
            </a:solidFill>
          </a:ln>
        </p:spPr>
        <p:style>
          <a:lnRef idx="1">
            <a:schemeClr val="accent1"/>
          </a:lnRef>
          <a:fillRef idx="0">
            <a:schemeClr val="accent1"/>
          </a:fillRef>
          <a:effectRef idx="0">
            <a:schemeClr val="accent1"/>
          </a:effectRef>
          <a:fontRef idx="minor">
            <a:schemeClr val="tx1"/>
          </a:fontRef>
        </p:style>
      </p:cxnSp>
      <p:sp>
        <p:nvSpPr>
          <p:cNvPr id="48" name="文本框 18"/>
          <p:cNvSpPr txBox="1"/>
          <p:nvPr/>
        </p:nvSpPr>
        <p:spPr>
          <a:xfrm>
            <a:off x="185420" y="2586990"/>
            <a:ext cx="3550285" cy="768350"/>
          </a:xfrm>
          <a:prstGeom prst="rect">
            <a:avLst/>
          </a:prstGeom>
          <a:noFill/>
        </p:spPr>
        <p:txBody>
          <a:bodyPr wrap="square" rtlCol="0">
            <a:spAutoFit/>
          </a:bodyPr>
          <a:lstStyle/>
          <a:p>
            <a:r>
              <a:rPr lang="en-US" altLang="zh-CN" sz="4400" b="1" dirty="0">
                <a:solidFill>
                  <a:srgbClr val="519CD6"/>
                </a:solidFill>
                <a:latin typeface="微软雅黑" panose="020B0503020204020204" pitchFamily="34" charset="-122"/>
                <a:ea typeface="微软雅黑" panose="020B0503020204020204" pitchFamily="34" charset="-122"/>
              </a:rPr>
              <a:t>ZooKeeper</a:t>
            </a:r>
            <a:endParaRPr lang="en-US" altLang="zh-CN" sz="4400" b="1" dirty="0">
              <a:solidFill>
                <a:srgbClr val="519CD6"/>
              </a:solidFill>
              <a:latin typeface="微软雅黑" panose="020B0503020204020204" pitchFamily="34" charset="-122"/>
              <a:ea typeface="微软雅黑" panose="020B0503020204020204" pitchFamily="34" charset="-122"/>
            </a:endParaRPr>
          </a:p>
        </p:txBody>
      </p:sp>
      <p:cxnSp>
        <p:nvCxnSpPr>
          <p:cNvPr id="34" name="直接连接符 33"/>
          <p:cNvCxnSpPr/>
          <p:nvPr/>
        </p:nvCxnSpPr>
        <p:spPr>
          <a:xfrm>
            <a:off x="9105586" y="1207037"/>
            <a:ext cx="2064764" cy="0"/>
          </a:xfrm>
          <a:prstGeom prst="line">
            <a:avLst/>
          </a:prstGeom>
          <a:ln>
            <a:solidFill>
              <a:srgbClr val="E8B16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9105587" y="2653696"/>
            <a:ext cx="2064763" cy="0"/>
          </a:xfrm>
          <a:prstGeom prst="line">
            <a:avLst/>
          </a:prstGeom>
          <a:ln>
            <a:solidFill>
              <a:srgbClr val="E8B161"/>
            </a:solidFill>
          </a:ln>
        </p:spPr>
        <p:style>
          <a:lnRef idx="1">
            <a:schemeClr val="accent1"/>
          </a:lnRef>
          <a:fillRef idx="0">
            <a:schemeClr val="accent1"/>
          </a:fillRef>
          <a:effectRef idx="0">
            <a:schemeClr val="accent1"/>
          </a:effectRef>
          <a:fontRef idx="minor">
            <a:schemeClr val="tx1"/>
          </a:fontRef>
        </p:style>
      </p:cxnSp>
      <p:sp>
        <p:nvSpPr>
          <p:cNvPr id="37" name="文本框 27"/>
          <p:cNvSpPr txBox="1"/>
          <p:nvPr/>
        </p:nvSpPr>
        <p:spPr>
          <a:xfrm>
            <a:off x="9149331" y="632281"/>
            <a:ext cx="2423544" cy="398780"/>
          </a:xfrm>
          <a:prstGeom prst="rect">
            <a:avLst/>
          </a:prstGeom>
          <a:noFill/>
        </p:spPr>
        <p:txBody>
          <a:bodyPr wrap="square" rtlCol="0">
            <a:spAutoFit/>
          </a:bodyPr>
          <a:lstStyle/>
          <a:p>
            <a:r>
              <a:rPr lang="en-US" sz="2000" b="1" dirty="0">
                <a:solidFill>
                  <a:srgbClr val="E8B161"/>
                </a:solidFill>
                <a:latin typeface="微软雅黑" panose="020B0503020204020204" pitchFamily="34" charset="-122"/>
                <a:ea typeface="微软雅黑" panose="020B0503020204020204" pitchFamily="34" charset="-122"/>
              </a:rPr>
              <a:t>ZooKeeper</a:t>
            </a:r>
            <a:r>
              <a:rPr lang="zh-CN" sz="2000" b="1" dirty="0">
                <a:solidFill>
                  <a:srgbClr val="E8B161"/>
                </a:solidFill>
                <a:latin typeface="微软雅黑" panose="020B0503020204020204" pitchFamily="34" charset="-122"/>
                <a:ea typeface="微软雅黑" panose="020B0503020204020204" pitchFamily="34" charset="-122"/>
              </a:rPr>
              <a:t>拓展</a:t>
            </a:r>
            <a:endParaRPr lang="zh-CN" sz="2000" b="1" dirty="0">
              <a:solidFill>
                <a:srgbClr val="E8B161"/>
              </a:solidFill>
              <a:latin typeface="微软雅黑" panose="020B0503020204020204" pitchFamily="34" charset="-122"/>
              <a:ea typeface="微软雅黑" panose="020B0503020204020204" pitchFamily="34" charset="-122"/>
            </a:endParaRPr>
          </a:p>
        </p:txBody>
      </p:sp>
      <p:sp>
        <p:nvSpPr>
          <p:cNvPr id="38" name="文本框 29"/>
          <p:cNvSpPr txBox="1"/>
          <p:nvPr/>
        </p:nvSpPr>
        <p:spPr>
          <a:xfrm>
            <a:off x="9149332" y="2076518"/>
            <a:ext cx="2499743" cy="398780"/>
          </a:xfrm>
          <a:prstGeom prst="rect">
            <a:avLst/>
          </a:prstGeom>
          <a:noFill/>
        </p:spPr>
        <p:txBody>
          <a:bodyPr wrap="square" rtlCol="0">
            <a:spAutoFit/>
          </a:bodyPr>
          <a:lstStyle/>
          <a:p>
            <a:r>
              <a:rPr lang="en-US" sz="2000" b="1" dirty="0">
                <a:solidFill>
                  <a:srgbClr val="E8B161"/>
                </a:solidFill>
                <a:latin typeface="微软雅黑" panose="020B0503020204020204" pitchFamily="34" charset="-122"/>
                <a:ea typeface="微软雅黑" panose="020B0503020204020204" pitchFamily="34" charset="-122"/>
                <a:sym typeface="+mn-ea"/>
              </a:rPr>
              <a:t>ZooKeeper</a:t>
            </a:r>
            <a:r>
              <a:rPr lang="zh-CN" altLang="en-US" sz="2000" b="1" dirty="0">
                <a:solidFill>
                  <a:srgbClr val="E8B161"/>
                </a:solidFill>
                <a:latin typeface="微软雅黑" panose="020B0503020204020204" pitchFamily="34" charset="-122"/>
                <a:ea typeface="微软雅黑" panose="020B0503020204020204" pitchFamily="34" charset="-122"/>
                <a:sym typeface="+mn-ea"/>
              </a:rPr>
              <a:t>应用</a:t>
            </a:r>
            <a:endParaRPr lang="zh-CN" altLang="en-US" sz="2000" b="1" dirty="0" smtClean="0">
              <a:solidFill>
                <a:srgbClr val="E8B161"/>
              </a:solidFill>
              <a:latin typeface="微软雅黑" panose="020B0503020204020204" pitchFamily="34" charset="-122"/>
              <a:ea typeface="微软雅黑" panose="020B0503020204020204" pitchFamily="34" charset="-122"/>
              <a:sym typeface="+mn-ea"/>
            </a:endParaRPr>
          </a:p>
        </p:txBody>
      </p:sp>
      <p:sp>
        <p:nvSpPr>
          <p:cNvPr id="44" name="椭圆 43"/>
          <p:cNvSpPr/>
          <p:nvPr/>
        </p:nvSpPr>
        <p:spPr>
          <a:xfrm>
            <a:off x="8100555" y="399822"/>
            <a:ext cx="900752" cy="900752"/>
          </a:xfrm>
          <a:prstGeom prst="ellipse">
            <a:avLst/>
          </a:prstGeom>
          <a:solidFill>
            <a:srgbClr val="E8B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19CD6"/>
              </a:solidFill>
            </a:endParaRPr>
          </a:p>
        </p:txBody>
      </p:sp>
      <p:sp>
        <p:nvSpPr>
          <p:cNvPr id="45" name="椭圆 44"/>
          <p:cNvSpPr/>
          <p:nvPr/>
        </p:nvSpPr>
        <p:spPr>
          <a:xfrm>
            <a:off x="8100555" y="1841013"/>
            <a:ext cx="900752" cy="900752"/>
          </a:xfrm>
          <a:prstGeom prst="ellipse">
            <a:avLst/>
          </a:prstGeom>
          <a:solidFill>
            <a:srgbClr val="E8B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36"/>
          <p:cNvSpPr txBox="1"/>
          <p:nvPr/>
        </p:nvSpPr>
        <p:spPr>
          <a:xfrm>
            <a:off x="8059611" y="442281"/>
            <a:ext cx="1023539" cy="830997"/>
          </a:xfrm>
          <a:prstGeom prst="rect">
            <a:avLst/>
          </a:prstGeom>
          <a:noFill/>
        </p:spPr>
        <p:txBody>
          <a:bodyPr wrap="square" rtlCol="0">
            <a:spAutoFit/>
          </a:bodyPr>
          <a:lstStyle/>
          <a:p>
            <a:r>
              <a:rPr lang="en-US" altLang="zh-CN" sz="4800" b="1" i="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05</a:t>
            </a:r>
            <a:endParaRPr lang="zh-CN" altLang="en-US" sz="4800" b="1" i="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9" name="文本框 37"/>
          <p:cNvSpPr txBox="1"/>
          <p:nvPr/>
        </p:nvSpPr>
        <p:spPr>
          <a:xfrm>
            <a:off x="8059611" y="1889538"/>
            <a:ext cx="1023539" cy="830997"/>
          </a:xfrm>
          <a:prstGeom prst="rect">
            <a:avLst/>
          </a:prstGeom>
          <a:noFill/>
        </p:spPr>
        <p:txBody>
          <a:bodyPr wrap="square" rtlCol="0">
            <a:spAutoFit/>
          </a:bodyPr>
          <a:lstStyle/>
          <a:p>
            <a:r>
              <a:rPr lang="en-US" altLang="zh-CN" sz="4800" b="1" i="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06</a:t>
            </a:r>
            <a:endParaRPr lang="zh-CN" altLang="en-US" sz="4800" b="1" i="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 name="文本框 2"/>
          <p:cNvSpPr txBox="1"/>
          <p:nvPr/>
        </p:nvSpPr>
        <p:spPr>
          <a:xfrm>
            <a:off x="5059252" y="4779457"/>
            <a:ext cx="2930707" cy="398780"/>
          </a:xfrm>
          <a:prstGeom prst="rect">
            <a:avLst/>
          </a:prstGeom>
          <a:noFill/>
        </p:spPr>
        <p:txBody>
          <a:bodyPr wrap="square" rtlCol="0">
            <a:spAutoFit/>
          </a:bodyPr>
          <a:p>
            <a:r>
              <a:rPr lang="en-US" altLang="zh-CN" sz="2000" b="1" dirty="0">
                <a:solidFill>
                  <a:srgbClr val="519CD6"/>
                </a:solidFill>
                <a:latin typeface="微软雅黑" panose="020B0503020204020204" pitchFamily="34" charset="-122"/>
                <a:ea typeface="微软雅黑" panose="020B0503020204020204" pitchFamily="34" charset="-122"/>
                <a:sym typeface="+mn-ea"/>
              </a:rPr>
              <a:t>ZooKeeper</a:t>
            </a:r>
            <a:r>
              <a:rPr lang="zh-CN" altLang="en-US" sz="2000" b="1" dirty="0">
                <a:solidFill>
                  <a:srgbClr val="519CD6"/>
                </a:solidFill>
                <a:latin typeface="微软雅黑" panose="020B0503020204020204" pitchFamily="34" charset="-122"/>
                <a:ea typeface="微软雅黑" panose="020B0503020204020204" pitchFamily="34" charset="-122"/>
                <a:sym typeface="+mn-ea"/>
              </a:rPr>
              <a:t>深入</a:t>
            </a:r>
            <a:endParaRPr lang="en-US" altLang="zh-CN" sz="2000" b="1" dirty="0">
              <a:solidFill>
                <a:srgbClr val="519CD6"/>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6069563" y="1587121"/>
            <a:ext cx="1408064" cy="2215991"/>
          </a:xfrm>
          <a:prstGeom prst="rect">
            <a:avLst/>
          </a:prstGeom>
          <a:noFill/>
        </p:spPr>
        <p:txBody>
          <a:bodyPr wrap="square" rtlCol="0">
            <a:spAutoFit/>
          </a:bodyPr>
          <a:lstStyle/>
          <a:p>
            <a:r>
              <a:rPr lang="en-US" altLang="zh-CN" sz="13800" dirty="0" smtClean="0">
                <a:solidFill>
                  <a:srgbClr val="DDA44F"/>
                </a:solidFill>
                <a:latin typeface="方正大黑简体" panose="03000509000000000000" pitchFamily="65" charset="-122"/>
                <a:ea typeface="方正大黑简体" panose="03000509000000000000" pitchFamily="65" charset="-122"/>
              </a:rPr>
              <a:t>P</a:t>
            </a:r>
            <a:endParaRPr lang="zh-CN" altLang="en-US" sz="13800" dirty="0">
              <a:solidFill>
                <a:srgbClr val="DDA44F"/>
              </a:solidFill>
              <a:latin typeface="方正大黑简体" panose="03000509000000000000" pitchFamily="65" charset="-122"/>
              <a:ea typeface="方正大黑简体" panose="03000509000000000000" pitchFamily="65" charset="-122"/>
            </a:endParaRPr>
          </a:p>
        </p:txBody>
      </p:sp>
      <p:sp>
        <p:nvSpPr>
          <p:cNvPr id="15" name="文本框 14"/>
          <p:cNvSpPr txBox="1"/>
          <p:nvPr/>
        </p:nvSpPr>
        <p:spPr>
          <a:xfrm>
            <a:off x="6926244" y="2462568"/>
            <a:ext cx="1357787" cy="1015663"/>
          </a:xfrm>
          <a:prstGeom prst="rect">
            <a:avLst/>
          </a:prstGeom>
          <a:noFill/>
        </p:spPr>
        <p:txBody>
          <a:bodyPr wrap="square" rtlCol="0">
            <a:spAutoFit/>
          </a:bodyPr>
          <a:lstStyle>
            <a:defPPr>
              <a:defRPr lang="zh-CN"/>
            </a:defPPr>
            <a:lvl1pPr>
              <a:defRPr sz="11500">
                <a:solidFill>
                  <a:srgbClr val="E36A6C"/>
                </a:solidFill>
                <a:latin typeface="方正大黑简体" panose="03000509000000000000" pitchFamily="65" charset="-122"/>
                <a:ea typeface="方正大黑简体" panose="03000509000000000000" pitchFamily="65" charset="-122"/>
              </a:defRPr>
            </a:lvl1pPr>
          </a:lstStyle>
          <a:p>
            <a:r>
              <a:rPr lang="en-US" altLang="zh-CN" sz="6000" dirty="0">
                <a:solidFill>
                  <a:srgbClr val="DDA44F"/>
                </a:solidFill>
              </a:rPr>
              <a:t>art</a:t>
            </a:r>
            <a:endParaRPr lang="zh-CN" altLang="en-US" sz="6000" dirty="0">
              <a:solidFill>
                <a:srgbClr val="DDA44F"/>
              </a:solidFill>
            </a:endParaRPr>
          </a:p>
        </p:txBody>
      </p:sp>
      <p:sp>
        <p:nvSpPr>
          <p:cNvPr id="16" name="文本框 15"/>
          <p:cNvSpPr txBox="1"/>
          <p:nvPr/>
        </p:nvSpPr>
        <p:spPr>
          <a:xfrm>
            <a:off x="8065773" y="1764088"/>
            <a:ext cx="403907" cy="1862048"/>
          </a:xfrm>
          <a:prstGeom prst="rect">
            <a:avLst/>
          </a:prstGeom>
          <a:noFill/>
        </p:spPr>
        <p:txBody>
          <a:bodyPr wrap="square" rtlCol="0">
            <a:spAutoFit/>
          </a:bodyPr>
          <a:lstStyle/>
          <a:p>
            <a:r>
              <a:rPr lang="en-US" altLang="zh-CN" sz="11500" b="1" dirty="0" smtClean="0">
                <a:solidFill>
                  <a:srgbClr val="519CD6"/>
                </a:solidFill>
                <a:latin typeface="Helvetica LT Std" panose="020B0504020202020204" pitchFamily="34" charset="0"/>
                <a:ea typeface="Hiragino Sans GB W3" panose="020B0300000000000000" pitchFamily="34" charset="-122"/>
              </a:rPr>
              <a:t>1</a:t>
            </a:r>
            <a:endParaRPr lang="zh-CN" altLang="en-US" sz="11500" b="1" dirty="0">
              <a:solidFill>
                <a:srgbClr val="519CD6"/>
              </a:solidFill>
              <a:latin typeface="Helvetica LT Std" panose="020B0504020202020204" pitchFamily="34" charset="0"/>
              <a:ea typeface="Hiragino Sans GB W3" panose="020B0300000000000000" pitchFamily="34" charset="-122"/>
            </a:endParaRPr>
          </a:p>
        </p:txBody>
      </p:sp>
      <p:sp>
        <p:nvSpPr>
          <p:cNvPr id="17" name="文本框 16"/>
          <p:cNvSpPr txBox="1"/>
          <p:nvPr/>
        </p:nvSpPr>
        <p:spPr>
          <a:xfrm>
            <a:off x="5950585" y="3582670"/>
            <a:ext cx="4373880" cy="645160"/>
          </a:xfrm>
          <a:prstGeom prst="rect">
            <a:avLst/>
          </a:prstGeom>
          <a:noFill/>
        </p:spPr>
        <p:txBody>
          <a:bodyPr wrap="square" rtlCol="0">
            <a:spAutoFit/>
          </a:bodyPr>
          <a:lstStyle/>
          <a:p>
            <a:r>
              <a:rPr lang="en-US" altLang="zh-CN" sz="3600" b="1" dirty="0" err="1" smtClean="0">
                <a:solidFill>
                  <a:srgbClr val="519CD6"/>
                </a:solidFill>
                <a:latin typeface="微软雅黑" panose="020B0503020204020204" pitchFamily="34" charset="-122"/>
                <a:ea typeface="微软雅黑" panose="020B0503020204020204" pitchFamily="34" charset="-122"/>
              </a:rPr>
              <a:t>ZooKeeper</a:t>
            </a:r>
            <a:r>
              <a:rPr lang="zh-CN" altLang="en-US" sz="3600" b="1" dirty="0">
                <a:solidFill>
                  <a:srgbClr val="519CD6"/>
                </a:solidFill>
                <a:latin typeface="微软雅黑" panose="020B0503020204020204" pitchFamily="34" charset="-122"/>
                <a:ea typeface="微软雅黑" panose="020B0503020204020204" pitchFamily="34" charset="-122"/>
              </a:rPr>
              <a:t>简介</a:t>
            </a:r>
            <a:r>
              <a:rPr lang="zh-CN" altLang="en-US" sz="3600" b="1" dirty="0" smtClean="0">
                <a:solidFill>
                  <a:srgbClr val="519CD6"/>
                </a:solidFill>
                <a:latin typeface="微软雅黑" panose="020B0503020204020204" pitchFamily="34" charset="-122"/>
                <a:ea typeface="微软雅黑" panose="020B0503020204020204" pitchFamily="34" charset="-122"/>
              </a:rPr>
              <a:t>篇</a:t>
            </a:r>
            <a:endParaRPr lang="zh-CN" altLang="en-US" sz="3600" b="1" dirty="0">
              <a:solidFill>
                <a:srgbClr val="519CD6"/>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6076950" y="3484486"/>
            <a:ext cx="2980879" cy="0"/>
          </a:xfrm>
          <a:prstGeom prst="line">
            <a:avLst/>
          </a:prstGeom>
          <a:ln w="12700">
            <a:solidFill>
              <a:schemeClr val="tx2">
                <a:lumMod val="60000"/>
                <a:lumOff val="40000"/>
              </a:schemeClr>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6076950" y="4278980"/>
            <a:ext cx="2980879" cy="0"/>
          </a:xfrm>
          <a:prstGeom prst="line">
            <a:avLst/>
          </a:prstGeom>
          <a:ln w="12700">
            <a:solidFill>
              <a:srgbClr val="519CD6"/>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2817818" y="1854758"/>
            <a:ext cx="2542903" cy="2823396"/>
            <a:chOff x="907956" y="1083233"/>
            <a:chExt cx="2542903" cy="2823396"/>
          </a:xfrm>
        </p:grpSpPr>
        <p:sp>
          <p:nvSpPr>
            <p:cNvPr id="7" name="圆角矩形 6"/>
            <p:cNvSpPr/>
            <p:nvPr/>
          </p:nvSpPr>
          <p:spPr>
            <a:xfrm>
              <a:off x="907956" y="1083233"/>
              <a:ext cx="2542903" cy="2542903"/>
            </a:xfrm>
            <a:prstGeom prst="roundRect">
              <a:avLst>
                <a:gd name="adj" fmla="val 7763"/>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rot="2700000">
              <a:off x="1354021" y="1945953"/>
              <a:ext cx="2386795" cy="1534558"/>
            </a:xfrm>
            <a:custGeom>
              <a:avLst/>
              <a:gdLst>
                <a:gd name="connsiteX0" fmla="*/ 0 w 2386795"/>
                <a:gd name="connsiteY0" fmla="*/ 0 h 1534558"/>
                <a:gd name="connsiteX1" fmla="*/ 1712713 w 2386795"/>
                <a:gd name="connsiteY1" fmla="*/ 10255 h 1534558"/>
                <a:gd name="connsiteX2" fmla="*/ 2328976 w 2386795"/>
                <a:gd name="connsiteY2" fmla="*/ 626518 h 1534558"/>
                <a:gd name="connsiteX3" fmla="*/ 2328976 w 2386795"/>
                <a:gd name="connsiteY3" fmla="*/ 905692 h 1534558"/>
                <a:gd name="connsiteX4" fmla="*/ 1700110 w 2386795"/>
                <a:gd name="connsiteY4" fmla="*/ 1534558 h 1534558"/>
                <a:gd name="connsiteX5" fmla="*/ 825725 w 2386795"/>
                <a:gd name="connsiteY5" fmla="*/ 1534558 h 1534558"/>
                <a:gd name="connsiteX6" fmla="*/ 825725 w 2386795"/>
                <a:gd name="connsiteY6" fmla="*/ 825725 h 1534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86795" h="1534558">
                  <a:moveTo>
                    <a:pt x="0" y="0"/>
                  </a:moveTo>
                  <a:lnTo>
                    <a:pt x="1712713" y="10255"/>
                  </a:lnTo>
                  <a:lnTo>
                    <a:pt x="2328976" y="626518"/>
                  </a:lnTo>
                  <a:cubicBezTo>
                    <a:pt x="2406068" y="703610"/>
                    <a:pt x="2406068" y="828601"/>
                    <a:pt x="2328976" y="905692"/>
                  </a:cubicBezTo>
                  <a:lnTo>
                    <a:pt x="1700110" y="1534558"/>
                  </a:lnTo>
                  <a:lnTo>
                    <a:pt x="825725" y="1534558"/>
                  </a:lnTo>
                  <a:lnTo>
                    <a:pt x="825725" y="825725"/>
                  </a:lnTo>
                  <a:close/>
                </a:path>
              </a:pathLst>
            </a:custGeom>
            <a:solidFill>
              <a:srgbClr val="3A87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饼形 3"/>
            <p:cNvSpPr/>
            <p:nvPr/>
          </p:nvSpPr>
          <p:spPr>
            <a:xfrm>
              <a:off x="1353023" y="1332637"/>
              <a:ext cx="1811384" cy="1811384"/>
            </a:xfrm>
            <a:prstGeom prst="pie">
              <a:avLst/>
            </a:prstGeom>
            <a:solidFill>
              <a:srgbClr val="FFF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80033" y="1690366"/>
            <a:ext cx="11325225" cy="3476625"/>
          </a:xfrm>
          <a:prstGeom prst="rect">
            <a:avLst/>
          </a:prstGeom>
          <a:noFill/>
        </p:spPr>
        <p:txBody>
          <a:bodyPr wrap="square" lIns="91440" tIns="45720" rIns="91440" bIns="45720">
            <a:spAutoFit/>
          </a:bodyPr>
          <a:lstStyle/>
          <a:p>
            <a:r>
              <a:rPr lang="en-US" altLang="zh-CN" sz="2800" dirty="0" smtClean="0"/>
              <a:t>         </a:t>
            </a:r>
            <a:r>
              <a:rPr lang="en-US" altLang="zh-CN" sz="2400"/>
              <a:t>ZooKeeper is a centralized service for maintaining configuration information, naming, providing distributed synchronization, and providing group services. All of these kinds of services are used in some form or another by distributed applications. Each time they are implemented there is a lot of work that goes into fixing the bugs and race conditions that are inevitable. Because of the difficulty of implementing these kinds of services, applications initially usually skimp on them ,which make them brittle in the presence of change and difficult to manage. Even when done correctly, different implementations of these services lead to management complexity when the applications are deployed.</a:t>
            </a:r>
            <a:endParaRPr lang="en-US" altLang="zh-CN" sz="2400"/>
          </a:p>
        </p:txBody>
      </p:sp>
      <p:pic>
        <p:nvPicPr>
          <p:cNvPr id="8" name="图片 7"/>
          <p:cNvPicPr>
            <a:picLocks noChangeAspect="1"/>
          </p:cNvPicPr>
          <p:nvPr/>
        </p:nvPicPr>
        <p:blipFill>
          <a:blip r:embed="rId1"/>
          <a:stretch>
            <a:fillRect/>
          </a:stretch>
        </p:blipFill>
        <p:spPr>
          <a:xfrm>
            <a:off x="518160" y="397510"/>
            <a:ext cx="3771265" cy="10858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8583930" y="197485"/>
            <a:ext cx="3347085" cy="5930265"/>
          </a:xfrm>
          <a:prstGeom prst="rect">
            <a:avLst/>
          </a:prstGeom>
        </p:spPr>
      </p:pic>
      <p:sp>
        <p:nvSpPr>
          <p:cNvPr id="7" name="文本框 6"/>
          <p:cNvSpPr txBox="1"/>
          <p:nvPr/>
        </p:nvSpPr>
        <p:spPr>
          <a:xfrm>
            <a:off x="750570" y="1532255"/>
            <a:ext cx="4106545" cy="1476375"/>
          </a:xfrm>
          <a:prstGeom prst="rect">
            <a:avLst/>
          </a:prstGeom>
          <a:noFill/>
        </p:spPr>
        <p:txBody>
          <a:bodyPr wrap="square" rtlCol="0">
            <a:spAutoFit/>
          </a:bodyPr>
          <a:p>
            <a:r>
              <a:rPr lang="en-US" altLang="zh-CN"/>
              <a:t>zkCli                     zk</a:t>
            </a:r>
            <a:r>
              <a:rPr lang="zh-CN" altLang="en-US"/>
              <a:t>客户端</a:t>
            </a:r>
            <a:endParaRPr lang="zh-CN" altLang="en-US"/>
          </a:p>
          <a:p>
            <a:endParaRPr lang="en-US" altLang="zh-CN"/>
          </a:p>
          <a:p>
            <a:r>
              <a:rPr lang="en-US" altLang="zh-CN"/>
              <a:t>zkServer              </a:t>
            </a:r>
            <a:r>
              <a:rPr lang="zh-CN" altLang="en-US"/>
              <a:t>启动脚本</a:t>
            </a:r>
            <a:endParaRPr lang="zh-CN" altLang="en-US"/>
          </a:p>
          <a:p>
            <a:endParaRPr lang="zh-CN" altLang="en-US"/>
          </a:p>
          <a:p>
            <a:r>
              <a:rPr lang="en-US" altLang="zh-CN"/>
              <a:t>zoo.cfg                 zk</a:t>
            </a:r>
            <a:r>
              <a:rPr lang="zh-CN" altLang="en-US"/>
              <a:t>相关配置</a:t>
            </a:r>
            <a:endParaRPr lang="zh-CN" altLang="en-US"/>
          </a:p>
        </p:txBody>
      </p:sp>
      <p:sp>
        <p:nvSpPr>
          <p:cNvPr id="10" name="文本框 9"/>
          <p:cNvSpPr txBox="1"/>
          <p:nvPr/>
        </p:nvSpPr>
        <p:spPr>
          <a:xfrm>
            <a:off x="497840" y="3648710"/>
            <a:ext cx="6395085" cy="2306955"/>
          </a:xfrm>
          <a:prstGeom prst="rect">
            <a:avLst/>
          </a:prstGeom>
          <a:noFill/>
        </p:spPr>
        <p:txBody>
          <a:bodyPr wrap="square" rtlCol="0">
            <a:spAutoFit/>
          </a:bodyPr>
          <a:p>
            <a:r>
              <a:rPr lang="en-US" altLang="zh-CN"/>
              <a:t>zkCli</a:t>
            </a:r>
            <a:r>
              <a:rPr lang="zh-CN" altLang="en-US"/>
              <a:t>基本</a:t>
            </a:r>
            <a:r>
              <a:rPr lang="zh-CN" altLang="en-US"/>
              <a:t>命名：</a:t>
            </a:r>
            <a:endParaRPr lang="zh-CN" altLang="en-US"/>
          </a:p>
          <a:p>
            <a:r>
              <a:rPr lang="zh-CN" altLang="en-US"/>
              <a:t>1、查看服务器状态  </a:t>
            </a:r>
            <a:r>
              <a:rPr lang="zh-CN" altLang="en-US">
                <a:sym typeface="+mn-ea"/>
              </a:rPr>
              <a:t> bin/zkServer.sh status    </a:t>
            </a:r>
            <a:endParaRPr lang="zh-CN" altLang="en-US"/>
          </a:p>
          <a:p>
            <a:r>
              <a:rPr lang="en-US" altLang="zh-CN"/>
              <a:t>2</a:t>
            </a:r>
            <a:r>
              <a:rPr lang="zh-CN" altLang="en-US"/>
              <a:t>、连接zookeeper      </a:t>
            </a:r>
            <a:r>
              <a:rPr lang="zh-CN" altLang="en-US">
                <a:sym typeface="+mn-ea"/>
              </a:rPr>
              <a:t>bin/zkCli.sh -server localhost:2181 </a:t>
            </a:r>
            <a:endParaRPr lang="zh-CN" altLang="en-US"/>
          </a:p>
          <a:p>
            <a:r>
              <a:rPr lang="en-US" altLang="zh-CN"/>
              <a:t>3</a:t>
            </a:r>
            <a:r>
              <a:rPr lang="zh-CN" altLang="en-US"/>
              <a:t>、查看当前节点列表      </a:t>
            </a:r>
            <a:r>
              <a:rPr lang="zh-CN" altLang="en-US">
                <a:sym typeface="+mn-ea"/>
              </a:rPr>
              <a:t>ls / </a:t>
            </a:r>
            <a:endParaRPr lang="zh-CN" altLang="en-US"/>
          </a:p>
          <a:p>
            <a:r>
              <a:rPr lang="en-US" altLang="zh-CN"/>
              <a:t>4</a:t>
            </a:r>
            <a:r>
              <a:rPr lang="zh-CN" altLang="en-US"/>
              <a:t>、创建节点              create /test "test"</a:t>
            </a:r>
            <a:endParaRPr lang="zh-CN" altLang="en-US"/>
          </a:p>
          <a:p>
            <a:r>
              <a:rPr lang="en-US" altLang="zh-CN"/>
              <a:t>5</a:t>
            </a:r>
            <a:r>
              <a:rPr lang="zh-CN" altLang="en-US"/>
              <a:t>、查看节点数据      get /test</a:t>
            </a:r>
            <a:endParaRPr lang="zh-CN" altLang="en-US"/>
          </a:p>
          <a:p>
            <a:r>
              <a:rPr lang="en-US" altLang="zh-CN"/>
              <a:t>6</a:t>
            </a:r>
            <a:r>
              <a:rPr lang="zh-CN" altLang="en-US"/>
              <a:t>、</a:t>
            </a:r>
            <a:r>
              <a:rPr lang="zh-CN" altLang="en-US"/>
              <a:t>设置节点数据     set /test "111111" </a:t>
            </a:r>
            <a:endParaRPr lang="zh-CN" altLang="en-US"/>
          </a:p>
          <a:p>
            <a:r>
              <a:rPr lang="en-US" altLang="zh-CN"/>
              <a:t>7</a:t>
            </a:r>
            <a:r>
              <a:rPr lang="zh-CN" altLang="en-US"/>
              <a:t>、删除节点              delete /test</a:t>
            </a:r>
            <a:endParaRPr lang="zh-CN" altLang="en-US"/>
          </a:p>
        </p:txBody>
      </p:sp>
      <p:pic>
        <p:nvPicPr>
          <p:cNvPr id="11" name="图片 10"/>
          <p:cNvPicPr>
            <a:picLocks noChangeAspect="1"/>
          </p:cNvPicPr>
          <p:nvPr/>
        </p:nvPicPr>
        <p:blipFill>
          <a:blip r:embed="rId2"/>
          <a:stretch>
            <a:fillRect/>
          </a:stretch>
        </p:blipFill>
        <p:spPr>
          <a:xfrm>
            <a:off x="-8255" y="-25400"/>
            <a:ext cx="8037830" cy="11715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p:nvPr/>
        </p:nvGraphicFramePr>
        <p:xfrm>
          <a:off x="331470" y="1419860"/>
          <a:ext cx="11806555" cy="5630545"/>
        </p:xfrm>
        <a:graphic>
          <a:graphicData uri="http://schemas.openxmlformats.org/drawingml/2006/table">
            <a:tbl>
              <a:tblPr firstRow="1" bandRow="1">
                <a:tableStyleId>{5C22544A-7EE6-4342-B048-85BDC9FD1C3A}</a:tableStyleId>
              </a:tblPr>
              <a:tblGrid>
                <a:gridCol w="4544060"/>
                <a:gridCol w="7262495"/>
              </a:tblGrid>
              <a:tr h="365760">
                <a:tc>
                  <a:txBody>
                    <a:bodyPr/>
                    <a:p>
                      <a:pPr>
                        <a:buNone/>
                      </a:pPr>
                      <a:r>
                        <a:rPr lang="zh-CN" altLang="en-US"/>
                        <a:t>参数配置名称</a:t>
                      </a:r>
                      <a:endParaRPr lang="zh-CN" altLang="en-US"/>
                    </a:p>
                  </a:txBody>
                  <a:tcPr/>
                </a:tc>
                <a:tc>
                  <a:txBody>
                    <a:bodyPr/>
                    <a:p>
                      <a:pPr>
                        <a:buNone/>
                      </a:pPr>
                      <a:r>
                        <a:rPr lang="zh-CN" altLang="en-US"/>
                        <a:t>解释</a:t>
                      </a:r>
                      <a:endParaRPr lang="zh-CN" altLang="en-US"/>
                    </a:p>
                  </a:txBody>
                  <a:tcPr/>
                </a:tc>
              </a:tr>
              <a:tr h="0">
                <a:tc>
                  <a:txBody>
                    <a:bodyPr/>
                    <a:p>
                      <a:pPr>
                        <a:buNone/>
                      </a:pPr>
                      <a:r>
                        <a:rPr lang="zh-CN" altLang="en-US" sz="1800">
                          <a:sym typeface="+mn-ea"/>
                        </a:rPr>
                        <a:t>clientPort</a:t>
                      </a:r>
                      <a:endParaRPr lang="zh-CN" altLang="en-US" sz="1800">
                        <a:sym typeface="+mn-ea"/>
                      </a:endParaRPr>
                    </a:p>
                  </a:txBody>
                  <a:tcPr/>
                </a:tc>
                <a:tc>
                  <a:txBody>
                    <a:bodyPr/>
                    <a:p>
                      <a:pPr>
                        <a:buNone/>
                      </a:pPr>
                      <a:r>
                        <a:rPr lang="zh-CN" altLang="en-US"/>
                        <a:t>客户端连接server的端口（</a:t>
                      </a:r>
                      <a:r>
                        <a:rPr lang="en-US" altLang="zh-CN"/>
                        <a:t>2181</a:t>
                      </a:r>
                      <a:r>
                        <a:rPr lang="zh-CN" altLang="en-US"/>
                        <a:t>）</a:t>
                      </a:r>
                      <a:endParaRPr lang="zh-CN" altLang="en-US"/>
                    </a:p>
                  </a:txBody>
                  <a:tcPr/>
                </a:tc>
              </a:tr>
              <a:tr h="365760">
                <a:tc>
                  <a:txBody>
                    <a:bodyPr/>
                    <a:p>
                      <a:pPr>
                        <a:buNone/>
                      </a:pPr>
                      <a:r>
                        <a:rPr lang="zh-CN" altLang="en-US"/>
                        <a:t>dataDir </a:t>
                      </a:r>
                      <a:endParaRPr lang="zh-CN" altLang="en-US"/>
                    </a:p>
                  </a:txBody>
                  <a:tcPr/>
                </a:tc>
                <a:tc>
                  <a:txBody>
                    <a:bodyPr/>
                    <a:p>
                      <a:pPr>
                        <a:buNone/>
                      </a:pPr>
                      <a:r>
                        <a:rPr lang="zh-CN" altLang="en-US"/>
                        <a:t>存储快照文件snapshot的目录</a:t>
                      </a:r>
                      <a:endParaRPr lang="zh-CN" altLang="en-US"/>
                    </a:p>
                  </a:txBody>
                  <a:tcPr/>
                </a:tc>
              </a:tr>
              <a:tr h="365760">
                <a:tc>
                  <a:txBody>
                    <a:bodyPr/>
                    <a:p>
                      <a:pPr>
                        <a:buNone/>
                      </a:pPr>
                      <a:r>
                        <a:rPr lang="zh-CN" altLang="en-US"/>
                        <a:t>dataLogDir</a:t>
                      </a:r>
                      <a:endParaRPr lang="zh-CN" altLang="en-US"/>
                    </a:p>
                  </a:txBody>
                  <a:tcPr/>
                </a:tc>
                <a:tc>
                  <a:txBody>
                    <a:bodyPr/>
                    <a:p>
                      <a:pPr>
                        <a:buNone/>
                      </a:pPr>
                      <a:r>
                        <a:rPr lang="zh-CN" altLang="en-US"/>
                        <a:t>事务日志的写性能直接影响zk性能</a:t>
                      </a:r>
                      <a:endParaRPr lang="zh-CN" altLang="en-US"/>
                    </a:p>
                  </a:txBody>
                  <a:tcPr/>
                </a:tc>
              </a:tr>
              <a:tr h="365760">
                <a:tc>
                  <a:txBody>
                    <a:bodyPr/>
                    <a:p>
                      <a:pPr>
                        <a:buNone/>
                      </a:pPr>
                      <a:r>
                        <a:rPr lang="zh-CN" altLang="en-US"/>
                        <a:t>tickTime</a:t>
                      </a:r>
                      <a:endParaRPr lang="zh-CN" altLang="en-US"/>
                    </a:p>
                  </a:txBody>
                  <a:tcPr/>
                </a:tc>
                <a:tc>
                  <a:txBody>
                    <a:bodyPr/>
                    <a:p>
                      <a:pPr>
                        <a:buNone/>
                      </a:pPr>
                      <a:r>
                        <a:rPr lang="zh-CN" altLang="en-US"/>
                        <a:t>ZK中的一个时间单元</a:t>
                      </a:r>
                      <a:endParaRPr lang="zh-CN" altLang="en-US"/>
                    </a:p>
                  </a:txBody>
                  <a:tcPr/>
                </a:tc>
              </a:tr>
              <a:tr h="365760">
                <a:tc>
                  <a:txBody>
                    <a:bodyPr/>
                    <a:p>
                      <a:pPr>
                        <a:buNone/>
                      </a:pPr>
                      <a:r>
                        <a:rPr lang="zh-CN" altLang="en-US"/>
                        <a:t>globalOutstandingLimit</a:t>
                      </a:r>
                      <a:endParaRPr lang="zh-CN" altLang="en-US"/>
                    </a:p>
                  </a:txBody>
                  <a:tcPr/>
                </a:tc>
                <a:tc>
                  <a:txBody>
                    <a:bodyPr/>
                    <a:p>
                      <a:pPr>
                        <a:buNone/>
                      </a:pPr>
                      <a:r>
                        <a:rPr lang="zh-CN" altLang="en-US"/>
                        <a:t>最大请求堆积数。默认是1000。</a:t>
                      </a:r>
                      <a:endParaRPr lang="zh-CN" altLang="en-US"/>
                    </a:p>
                  </a:txBody>
                  <a:tcPr/>
                </a:tc>
              </a:tr>
              <a:tr h="480695">
                <a:tc>
                  <a:txBody>
                    <a:bodyPr/>
                    <a:p>
                      <a:pPr>
                        <a:buNone/>
                      </a:pPr>
                      <a:r>
                        <a:rPr lang="zh-CN" altLang="en-US"/>
                        <a:t>snapCount</a:t>
                      </a:r>
                      <a:endParaRPr lang="zh-CN" altLang="en-US"/>
                    </a:p>
                  </a:txBody>
                  <a:tcPr/>
                </a:tc>
                <a:tc>
                  <a:txBody>
                    <a:bodyPr/>
                    <a:p>
                      <a:pPr>
                        <a:buNone/>
                      </a:pPr>
                      <a:r>
                        <a:rPr lang="zh-CN" altLang="en-US"/>
                        <a:t>进行snapCount次事务日志输出后，触发一次快照(snapshot)</a:t>
                      </a:r>
                      <a:endParaRPr lang="zh-CN" altLang="en-US"/>
                    </a:p>
                  </a:txBody>
                  <a:tcPr/>
                </a:tc>
              </a:tr>
              <a:tr h="365760">
                <a:tc>
                  <a:txBody>
                    <a:bodyPr/>
                    <a:p>
                      <a:pPr>
                        <a:buNone/>
                      </a:pPr>
                      <a:r>
                        <a:rPr lang="zh-CN" altLang="en-US"/>
                        <a:t>preAllocSize</a:t>
                      </a:r>
                      <a:endParaRPr lang="zh-CN" altLang="en-US"/>
                    </a:p>
                  </a:txBody>
                  <a:tcPr/>
                </a:tc>
                <a:tc>
                  <a:txBody>
                    <a:bodyPr/>
                    <a:p>
                      <a:pPr>
                        <a:buNone/>
                      </a:pPr>
                      <a:r>
                        <a:rPr lang="zh-CN" altLang="en-US"/>
                        <a:t>预先开辟磁盘空间，用于后续写入事务日志</a:t>
                      </a:r>
                      <a:endParaRPr lang="zh-CN" altLang="en-US"/>
                    </a:p>
                  </a:txBody>
                  <a:tcPr/>
                </a:tc>
              </a:tr>
              <a:tr h="365760">
                <a:tc>
                  <a:txBody>
                    <a:bodyPr/>
                    <a:p>
                      <a:pPr>
                        <a:buNone/>
                      </a:pPr>
                      <a:r>
                        <a:rPr lang="zh-CN" altLang="en-US"/>
                        <a:t>traceFile</a:t>
                      </a:r>
                      <a:endParaRPr lang="zh-CN" altLang="en-US"/>
                    </a:p>
                  </a:txBody>
                  <a:tcPr/>
                </a:tc>
                <a:tc>
                  <a:txBody>
                    <a:bodyPr/>
                    <a:p>
                      <a:pPr>
                        <a:buNone/>
                      </a:pPr>
                      <a:r>
                        <a:rPr lang="zh-CN" altLang="en-US"/>
                        <a:t>用于记录所有请求的log</a:t>
                      </a:r>
                      <a:endParaRPr lang="zh-CN" altLang="en-US"/>
                    </a:p>
                  </a:txBody>
                  <a:tcPr/>
                </a:tc>
              </a:tr>
              <a:tr h="365760">
                <a:tc>
                  <a:txBody>
                    <a:bodyPr/>
                    <a:p>
                      <a:pPr>
                        <a:buNone/>
                      </a:pPr>
                      <a:r>
                        <a:rPr lang="zh-CN" altLang="en-US"/>
                        <a:t>maxClientCnxns  </a:t>
                      </a:r>
                      <a:endParaRPr lang="zh-CN" altLang="en-US"/>
                    </a:p>
                  </a:txBody>
                  <a:tcPr/>
                </a:tc>
                <a:tc>
                  <a:txBody>
                    <a:bodyPr/>
                    <a:p>
                      <a:pPr>
                        <a:buNone/>
                      </a:pPr>
                      <a:r>
                        <a:rPr lang="zh-CN" altLang="en-US"/>
                        <a:t>单个客户端与单台服务器之间的连接数的限制</a:t>
                      </a:r>
                      <a:endParaRPr lang="zh-CN" altLang="en-US"/>
                    </a:p>
                  </a:txBody>
                  <a:tcPr/>
                </a:tc>
              </a:tr>
              <a:tr h="365760">
                <a:tc>
                  <a:txBody>
                    <a:bodyPr/>
                    <a:p>
                      <a:pPr>
                        <a:buNone/>
                      </a:pPr>
                      <a:r>
                        <a:rPr lang="zh-CN" altLang="en-US"/>
                        <a:t>minSessionTimeoutmaxSessionTimeout</a:t>
                      </a:r>
                      <a:endParaRPr lang="zh-CN" altLang="en-US"/>
                    </a:p>
                  </a:txBody>
                  <a:tcPr/>
                </a:tc>
                <a:tc>
                  <a:txBody>
                    <a:bodyPr/>
                    <a:p>
                      <a:pPr>
                        <a:buNone/>
                      </a:pPr>
                      <a:r>
                        <a:rPr lang="zh-CN" altLang="en-US"/>
                        <a:t>Session超时时间限制</a:t>
                      </a:r>
                      <a:endParaRPr lang="zh-CN" altLang="en-US"/>
                    </a:p>
                  </a:txBody>
                  <a:tcPr/>
                </a:tc>
              </a:tr>
              <a:tr h="365760">
                <a:tc>
                  <a:txBody>
                    <a:bodyPr/>
                    <a:p>
                      <a:pPr>
                        <a:buNone/>
                      </a:pPr>
                      <a:r>
                        <a:rPr lang="zh-CN" altLang="en-US"/>
                        <a:t>initLimit</a:t>
                      </a:r>
                      <a:endParaRPr lang="zh-CN" altLang="en-US"/>
                    </a:p>
                  </a:txBody>
                  <a:tcPr/>
                </a:tc>
                <a:tc>
                  <a:txBody>
                    <a:bodyPr/>
                    <a:p>
                      <a:pPr>
                        <a:buNone/>
                      </a:pPr>
                      <a:r>
                        <a:rPr lang="zh-CN" altLang="en-US"/>
                        <a:t>Follower在启动过程中，会从Leader同步所有最新数据</a:t>
                      </a:r>
                      <a:endParaRPr lang="zh-CN" altLang="en-US"/>
                    </a:p>
                  </a:txBody>
                  <a:tcPr/>
                </a:tc>
              </a:tr>
            </a:tbl>
          </a:graphicData>
        </a:graphic>
      </p:graphicFrame>
      <p:pic>
        <p:nvPicPr>
          <p:cNvPr id="11" name="图片 10"/>
          <p:cNvPicPr>
            <a:picLocks noChangeAspect="1"/>
          </p:cNvPicPr>
          <p:nvPr/>
        </p:nvPicPr>
        <p:blipFill>
          <a:blip r:embed="rId1"/>
          <a:stretch>
            <a:fillRect/>
          </a:stretch>
        </p:blipFill>
        <p:spPr>
          <a:xfrm>
            <a:off x="-8255" y="-25400"/>
            <a:ext cx="8037830" cy="11715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表格 5"/>
          <p:cNvGraphicFramePr/>
          <p:nvPr/>
        </p:nvGraphicFramePr>
        <p:xfrm>
          <a:off x="100330" y="1270000"/>
          <a:ext cx="11806555" cy="4669790"/>
        </p:xfrm>
        <a:graphic>
          <a:graphicData uri="http://schemas.openxmlformats.org/drawingml/2006/table">
            <a:tbl>
              <a:tblPr firstRow="1" bandRow="1">
                <a:tableStyleId>{5C22544A-7EE6-4342-B048-85BDC9FD1C3A}</a:tableStyleId>
              </a:tblPr>
              <a:tblGrid>
                <a:gridCol w="2117090"/>
                <a:gridCol w="9689465"/>
              </a:tblGrid>
              <a:tr h="640080">
                <a:tc>
                  <a:txBody>
                    <a:bodyPr/>
                    <a:p>
                      <a:pPr>
                        <a:buNone/>
                      </a:pPr>
                      <a:r>
                        <a:rPr lang="zh-CN" altLang="en-US" sz="1800">
                          <a:sym typeface="+mn-ea"/>
                        </a:rPr>
                        <a:t>参数配置名称</a:t>
                      </a:r>
                      <a:endParaRPr lang="zh-CN" altLang="en-US"/>
                    </a:p>
                  </a:txBody>
                  <a:tcPr/>
                </a:tc>
                <a:tc>
                  <a:txBody>
                    <a:bodyPr/>
                    <a:p>
                      <a:pPr>
                        <a:buNone/>
                      </a:pPr>
                      <a:r>
                        <a:rPr lang="zh-CN" altLang="en-US" sz="1800">
                          <a:sym typeface="+mn-ea"/>
                        </a:rPr>
                        <a:t>解释</a:t>
                      </a:r>
                      <a:endParaRPr lang="zh-CN" altLang="en-US" sz="1800">
                        <a:sym typeface="+mn-ea"/>
                      </a:endParaRPr>
                    </a:p>
                    <a:p>
                      <a:pPr>
                        <a:buNone/>
                      </a:pPr>
                      <a:endParaRPr lang="zh-CN" altLang="en-US"/>
                    </a:p>
                  </a:txBody>
                  <a:tcPr/>
                </a:tc>
              </a:tr>
              <a:tr h="1083310">
                <a:tc>
                  <a:txBody>
                    <a:bodyPr/>
                    <a:p>
                      <a:pPr>
                        <a:buNone/>
                      </a:pPr>
                      <a:r>
                        <a:rPr lang="zh-CN" altLang="en-US"/>
                        <a:t>server.X=A:B:C</a:t>
                      </a:r>
                      <a:endParaRPr lang="zh-CN" altLang="en-US"/>
                    </a:p>
                  </a:txBody>
                  <a:tcPr/>
                </a:tc>
                <a:tc>
                  <a:txBody>
                    <a:bodyPr/>
                    <a:p>
                      <a:pPr>
                        <a:buNone/>
                      </a:pPr>
                      <a:r>
                        <a:rPr lang="zh-CN" altLang="en-US"/>
                        <a:t>其中X是一个数字, 表示这是第几号server. A是该server所在的IP地址. B配置该server和集群中的leader交换消息所使用的端口. C配置选举leader时所使用的端口. 这里的x是一个数字，与myid文件中的id是一致的。右边可以配置两个端口，第一个端口用于F和L之间的数据同步和其它通信，第二个端口用于Leader选举过程中投票通信。</a:t>
                      </a:r>
                      <a:endParaRPr lang="zh-CN" altLang="en-US"/>
                    </a:p>
                  </a:txBody>
                  <a:tcPr/>
                </a:tc>
              </a:tr>
              <a:tr h="646430">
                <a:tc>
                  <a:txBody>
                    <a:bodyPr/>
                    <a:p>
                      <a:pPr>
                        <a:buNone/>
                      </a:pPr>
                      <a:r>
                        <a:rPr lang="zh-CN" altLang="en-US"/>
                        <a:t>group.x=nnnnn[:nnnnn]weight.x=nnnnn  </a:t>
                      </a:r>
                      <a:endParaRPr lang="zh-CN" altLang="en-US"/>
                    </a:p>
                  </a:txBody>
                  <a:tcPr/>
                </a:tc>
                <a:tc>
                  <a:txBody>
                    <a:bodyPr/>
                    <a:p>
                      <a:pPr>
                        <a:buNone/>
                      </a:pPr>
                      <a:r>
                        <a:rPr lang="zh-CN" altLang="en-US" sz="1800">
                          <a:sym typeface="+mn-ea"/>
                        </a:rPr>
                        <a:t># 对机器分组和权重设置</a:t>
                      </a:r>
                      <a:endParaRPr lang="zh-CN" altLang="en-US" sz="1800">
                        <a:sym typeface="+mn-ea"/>
                      </a:endParaRPr>
                    </a:p>
                    <a:p>
                      <a:pPr>
                        <a:buNone/>
                      </a:pPr>
                      <a:endParaRPr lang="zh-CN" altLang="en-US"/>
                    </a:p>
                  </a:txBody>
                  <a:tcPr/>
                </a:tc>
              </a:tr>
              <a:tr h="365760">
                <a:tc>
                  <a:txBody>
                    <a:bodyPr/>
                    <a:p>
                      <a:pPr>
                        <a:buNone/>
                      </a:pPr>
                      <a:r>
                        <a:rPr lang="zh-CN" altLang="en-US"/>
                        <a:t>cnxTimeout </a:t>
                      </a:r>
                      <a:endParaRPr lang="zh-CN" altLang="en-US"/>
                    </a:p>
                  </a:txBody>
                  <a:tcPr/>
                </a:tc>
                <a:tc>
                  <a:txBody>
                    <a:bodyPr/>
                    <a:p>
                      <a:pPr>
                        <a:buNone/>
                      </a:pPr>
                      <a:r>
                        <a:rPr lang="zh-CN" altLang="en-US"/>
                        <a:t>Leader选举过程中，打开一次连接的超时时间，默认是5s</a:t>
                      </a:r>
                      <a:endParaRPr lang="zh-CN" altLang="en-US"/>
                    </a:p>
                  </a:txBody>
                  <a:tcPr/>
                </a:tc>
              </a:tr>
              <a:tr h="365760">
                <a:tc>
                  <a:txBody>
                    <a:bodyPr/>
                    <a:p>
                      <a:pPr>
                        <a:buNone/>
                      </a:pPr>
                      <a:r>
                        <a:rPr lang="zh-CN" altLang="en-US"/>
                        <a:t>skipACL</a:t>
                      </a:r>
                      <a:endParaRPr lang="zh-CN" altLang="en-US"/>
                    </a:p>
                  </a:txBody>
                  <a:tcPr/>
                </a:tc>
                <a:tc>
                  <a:txBody>
                    <a:bodyPr/>
                    <a:p>
                      <a:pPr>
                        <a:buNone/>
                      </a:pPr>
                      <a:r>
                        <a:rPr lang="zh-CN" altLang="en-US"/>
                        <a:t>对所有客户端请求都不作ACL检查</a:t>
                      </a:r>
                      <a:endParaRPr lang="zh-CN" altLang="en-US"/>
                    </a:p>
                  </a:txBody>
                  <a:tcPr/>
                </a:tc>
              </a:tr>
              <a:tr h="365760">
                <a:tc>
                  <a:txBody>
                    <a:bodyPr/>
                    <a:p>
                      <a:pPr>
                        <a:buNone/>
                      </a:pPr>
                      <a:r>
                        <a:rPr lang="zh-CN" altLang="en-US"/>
                        <a:t>forceSync </a:t>
                      </a:r>
                      <a:endParaRPr lang="zh-CN" altLang="en-US"/>
                    </a:p>
                  </a:txBody>
                  <a:tcPr/>
                </a:tc>
                <a:tc>
                  <a:txBody>
                    <a:bodyPr/>
                    <a:p>
                      <a:pPr>
                        <a:buNone/>
                      </a:pPr>
                      <a:r>
                        <a:rPr lang="zh-CN" altLang="en-US"/>
                        <a:t>确定了是否需要在事务日志提交的时候调用 FileChannel .force来保证数据完全同步到磁盘</a:t>
                      </a:r>
                      <a:endParaRPr lang="zh-CN" altLang="en-US"/>
                    </a:p>
                  </a:txBody>
                  <a:tcPr/>
                </a:tc>
              </a:tr>
              <a:tr h="365760">
                <a:tc>
                  <a:txBody>
                    <a:bodyPr/>
                    <a:p>
                      <a:pPr>
                        <a:buNone/>
                      </a:pPr>
                      <a:r>
                        <a:rPr lang="zh-CN" altLang="en-US"/>
                        <a:t>jute.maxbuffer</a:t>
                      </a:r>
                      <a:endParaRPr lang="zh-CN" altLang="en-US"/>
                    </a:p>
                  </a:txBody>
                  <a:tcPr/>
                </a:tc>
                <a:tc>
                  <a:txBody>
                    <a:bodyPr/>
                    <a:p>
                      <a:pPr>
                        <a:buNone/>
                      </a:pPr>
                      <a:r>
                        <a:rPr lang="zh-CN" altLang="en-US"/>
                        <a:t>每个节点最大数据量，是默认是1M。server和client端都进行设置才会生效</a:t>
                      </a:r>
                      <a:endParaRPr lang="zh-CN" altLang="en-US"/>
                    </a:p>
                  </a:txBody>
                  <a:tcPr/>
                </a:tc>
              </a:tr>
              <a:tr h="365760">
                <a:tc>
                  <a:txBody>
                    <a:bodyPr/>
                    <a:p>
                      <a:pPr>
                        <a:buNone/>
                      </a:pPr>
                      <a:r>
                        <a:rPr lang="zh-CN" altLang="en-US"/>
                        <a:t>leaderServes</a:t>
                      </a:r>
                      <a:endParaRPr lang="zh-CN" altLang="en-US"/>
                    </a:p>
                  </a:txBody>
                  <a:tcPr/>
                </a:tc>
                <a:tc>
                  <a:txBody>
                    <a:bodyPr/>
                    <a:p>
                      <a:pPr>
                        <a:buNone/>
                      </a:pPr>
                      <a:r>
                        <a:rPr lang="zh-CN" altLang="en-US"/>
                        <a:t>Leader是会接受客户端连接，并提供正常的读写服务，参数设置为no，可提高写操作的性能</a:t>
                      </a:r>
                      <a:endParaRPr lang="zh-CN" altLang="en-US"/>
                    </a:p>
                  </a:txBody>
                  <a:tcPr/>
                </a:tc>
              </a:tr>
              <a:tr h="365760">
                <a:tc>
                  <a:txBody>
                    <a:bodyPr/>
                    <a:p>
                      <a:pPr>
                        <a:buNone/>
                      </a:pPr>
                      <a:r>
                        <a:rPr lang="zh-CN" altLang="en-US"/>
                        <a:t>syncLimit</a:t>
                      </a:r>
                      <a:endParaRPr lang="zh-CN" altLang="en-US"/>
                    </a:p>
                  </a:txBody>
                  <a:tcPr/>
                </a:tc>
                <a:tc>
                  <a:txBody>
                    <a:bodyPr/>
                    <a:p>
                      <a:pPr>
                        <a:buNone/>
                      </a:pPr>
                      <a:r>
                        <a:rPr lang="zh-CN" altLang="en-US"/>
                        <a:t>Leader负责与ZK集群中所有机器进行通信</a:t>
                      </a:r>
                      <a:endParaRPr lang="zh-CN" altLang="en-US"/>
                    </a:p>
                  </a:txBody>
                  <a:tcPr/>
                </a:tc>
              </a:tr>
            </a:tbl>
          </a:graphicData>
        </a:graphic>
      </p:graphicFrame>
      <p:pic>
        <p:nvPicPr>
          <p:cNvPr id="11" name="图片 10"/>
          <p:cNvPicPr>
            <a:picLocks noChangeAspect="1"/>
          </p:cNvPicPr>
          <p:nvPr/>
        </p:nvPicPr>
        <p:blipFill>
          <a:blip r:embed="rId1"/>
          <a:stretch>
            <a:fillRect/>
          </a:stretch>
        </p:blipFill>
        <p:spPr>
          <a:xfrm>
            <a:off x="-8255" y="-25400"/>
            <a:ext cx="8037830" cy="11715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6069563" y="1587121"/>
            <a:ext cx="1408064" cy="2215991"/>
          </a:xfrm>
          <a:prstGeom prst="rect">
            <a:avLst/>
          </a:prstGeom>
          <a:noFill/>
        </p:spPr>
        <p:txBody>
          <a:bodyPr wrap="square" rtlCol="0">
            <a:spAutoFit/>
          </a:bodyPr>
          <a:lstStyle/>
          <a:p>
            <a:r>
              <a:rPr lang="en-US" altLang="zh-CN" sz="13800" dirty="0" smtClean="0">
                <a:solidFill>
                  <a:srgbClr val="DDA44F"/>
                </a:solidFill>
                <a:latin typeface="方正大黑简体" panose="03000509000000000000" pitchFamily="65" charset="-122"/>
                <a:ea typeface="方正大黑简体" panose="03000509000000000000" pitchFamily="65" charset="-122"/>
              </a:rPr>
              <a:t>P</a:t>
            </a:r>
            <a:endParaRPr lang="zh-CN" altLang="en-US" sz="13800" dirty="0">
              <a:solidFill>
                <a:srgbClr val="DDA44F"/>
              </a:solidFill>
              <a:latin typeface="方正大黑简体" panose="03000509000000000000" pitchFamily="65" charset="-122"/>
              <a:ea typeface="方正大黑简体" panose="03000509000000000000" pitchFamily="65" charset="-122"/>
            </a:endParaRPr>
          </a:p>
        </p:txBody>
      </p:sp>
      <p:sp>
        <p:nvSpPr>
          <p:cNvPr id="15" name="文本框 14"/>
          <p:cNvSpPr txBox="1"/>
          <p:nvPr/>
        </p:nvSpPr>
        <p:spPr>
          <a:xfrm>
            <a:off x="6926244" y="2462568"/>
            <a:ext cx="1357787" cy="1015663"/>
          </a:xfrm>
          <a:prstGeom prst="rect">
            <a:avLst/>
          </a:prstGeom>
          <a:noFill/>
        </p:spPr>
        <p:txBody>
          <a:bodyPr wrap="square" rtlCol="0">
            <a:spAutoFit/>
          </a:bodyPr>
          <a:lstStyle>
            <a:defPPr>
              <a:defRPr lang="zh-CN"/>
            </a:defPPr>
            <a:lvl1pPr>
              <a:defRPr sz="11500">
                <a:solidFill>
                  <a:srgbClr val="E36A6C"/>
                </a:solidFill>
                <a:latin typeface="方正大黑简体" panose="03000509000000000000" pitchFamily="65" charset="-122"/>
                <a:ea typeface="方正大黑简体" panose="03000509000000000000" pitchFamily="65" charset="-122"/>
              </a:defRPr>
            </a:lvl1pPr>
          </a:lstStyle>
          <a:p>
            <a:r>
              <a:rPr lang="en-US" altLang="zh-CN" sz="6000" dirty="0">
                <a:solidFill>
                  <a:srgbClr val="DDA44F"/>
                </a:solidFill>
              </a:rPr>
              <a:t>art</a:t>
            </a:r>
            <a:endParaRPr lang="zh-CN" altLang="en-US" sz="6000" dirty="0">
              <a:solidFill>
                <a:srgbClr val="DDA44F"/>
              </a:solidFill>
            </a:endParaRPr>
          </a:p>
        </p:txBody>
      </p:sp>
      <p:sp>
        <p:nvSpPr>
          <p:cNvPr id="16" name="文本框 15"/>
          <p:cNvSpPr txBox="1"/>
          <p:nvPr/>
        </p:nvSpPr>
        <p:spPr>
          <a:xfrm>
            <a:off x="8065773" y="1764088"/>
            <a:ext cx="403907" cy="1862048"/>
          </a:xfrm>
          <a:prstGeom prst="rect">
            <a:avLst/>
          </a:prstGeom>
          <a:noFill/>
        </p:spPr>
        <p:txBody>
          <a:bodyPr wrap="square" rtlCol="0">
            <a:spAutoFit/>
          </a:bodyPr>
          <a:lstStyle/>
          <a:p>
            <a:r>
              <a:rPr lang="en-US" altLang="zh-CN" sz="11500" b="1" dirty="0">
                <a:solidFill>
                  <a:srgbClr val="519CD6"/>
                </a:solidFill>
                <a:latin typeface="Helvetica LT Std" panose="020B0504020202020204" pitchFamily="34" charset="0"/>
                <a:ea typeface="Hiragino Sans GB W3" panose="020B0300000000000000" pitchFamily="34" charset="-122"/>
              </a:rPr>
              <a:t>2</a:t>
            </a:r>
            <a:endParaRPr lang="zh-CN" altLang="en-US" sz="11500" b="1" dirty="0">
              <a:solidFill>
                <a:srgbClr val="519CD6"/>
              </a:solidFill>
              <a:latin typeface="Helvetica LT Std" panose="020B0504020202020204" pitchFamily="34" charset="0"/>
              <a:ea typeface="Hiragino Sans GB W3" panose="020B0300000000000000" pitchFamily="34" charset="-122"/>
            </a:endParaRPr>
          </a:p>
        </p:txBody>
      </p:sp>
      <p:sp>
        <p:nvSpPr>
          <p:cNvPr id="17" name="文本框 16"/>
          <p:cNvSpPr txBox="1"/>
          <p:nvPr/>
        </p:nvSpPr>
        <p:spPr>
          <a:xfrm>
            <a:off x="6100801" y="3582725"/>
            <a:ext cx="3357524" cy="583565"/>
          </a:xfrm>
          <a:prstGeom prst="rect">
            <a:avLst/>
          </a:prstGeom>
          <a:noFill/>
        </p:spPr>
        <p:txBody>
          <a:bodyPr wrap="square" rtlCol="0">
            <a:spAutoFit/>
          </a:bodyPr>
          <a:lstStyle/>
          <a:p>
            <a:r>
              <a:rPr lang="en-US" altLang="zh-CN" sz="3200" b="1" dirty="0">
                <a:solidFill>
                  <a:srgbClr val="519CD6"/>
                </a:solidFill>
                <a:latin typeface="微软雅黑" panose="020B0503020204020204" pitchFamily="34" charset="-122"/>
                <a:ea typeface="微软雅黑" panose="020B0503020204020204" pitchFamily="34" charset="-122"/>
              </a:rPr>
              <a:t>ZooKeeper</a:t>
            </a:r>
            <a:r>
              <a:rPr lang="zh-CN" altLang="en-US" sz="3200" b="1" dirty="0">
                <a:solidFill>
                  <a:srgbClr val="519CD6"/>
                </a:solidFill>
                <a:latin typeface="微软雅黑" panose="020B0503020204020204" pitchFamily="34" charset="-122"/>
                <a:ea typeface="微软雅黑" panose="020B0503020204020204" pitchFamily="34" charset="-122"/>
              </a:rPr>
              <a:t>浅析</a:t>
            </a:r>
            <a:endParaRPr lang="zh-CN" altLang="en-US" sz="3200" b="1" dirty="0">
              <a:solidFill>
                <a:srgbClr val="519CD6"/>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2817818" y="1854758"/>
            <a:ext cx="2542903" cy="2823396"/>
            <a:chOff x="907956" y="1083233"/>
            <a:chExt cx="2542903" cy="2823396"/>
          </a:xfrm>
        </p:grpSpPr>
        <p:sp>
          <p:nvSpPr>
            <p:cNvPr id="7" name="圆角矩形 6"/>
            <p:cNvSpPr/>
            <p:nvPr/>
          </p:nvSpPr>
          <p:spPr>
            <a:xfrm>
              <a:off x="907956" y="1083233"/>
              <a:ext cx="2542903" cy="2542903"/>
            </a:xfrm>
            <a:prstGeom prst="roundRect">
              <a:avLst>
                <a:gd name="adj" fmla="val 7763"/>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rot="2700000">
              <a:off x="1354021" y="1945953"/>
              <a:ext cx="2386795" cy="1534558"/>
            </a:xfrm>
            <a:custGeom>
              <a:avLst/>
              <a:gdLst>
                <a:gd name="connsiteX0" fmla="*/ 0 w 2386795"/>
                <a:gd name="connsiteY0" fmla="*/ 0 h 1534558"/>
                <a:gd name="connsiteX1" fmla="*/ 1712713 w 2386795"/>
                <a:gd name="connsiteY1" fmla="*/ 10255 h 1534558"/>
                <a:gd name="connsiteX2" fmla="*/ 2328976 w 2386795"/>
                <a:gd name="connsiteY2" fmla="*/ 626518 h 1534558"/>
                <a:gd name="connsiteX3" fmla="*/ 2328976 w 2386795"/>
                <a:gd name="connsiteY3" fmla="*/ 905692 h 1534558"/>
                <a:gd name="connsiteX4" fmla="*/ 1700110 w 2386795"/>
                <a:gd name="connsiteY4" fmla="*/ 1534558 h 1534558"/>
                <a:gd name="connsiteX5" fmla="*/ 825725 w 2386795"/>
                <a:gd name="connsiteY5" fmla="*/ 1534558 h 1534558"/>
                <a:gd name="connsiteX6" fmla="*/ 825725 w 2386795"/>
                <a:gd name="connsiteY6" fmla="*/ 825725 h 1534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86795" h="1534558">
                  <a:moveTo>
                    <a:pt x="0" y="0"/>
                  </a:moveTo>
                  <a:lnTo>
                    <a:pt x="1712713" y="10255"/>
                  </a:lnTo>
                  <a:lnTo>
                    <a:pt x="2328976" y="626518"/>
                  </a:lnTo>
                  <a:cubicBezTo>
                    <a:pt x="2406068" y="703610"/>
                    <a:pt x="2406068" y="828601"/>
                    <a:pt x="2328976" y="905692"/>
                  </a:cubicBezTo>
                  <a:lnTo>
                    <a:pt x="1700110" y="1534558"/>
                  </a:lnTo>
                  <a:lnTo>
                    <a:pt x="825725" y="1534558"/>
                  </a:lnTo>
                  <a:lnTo>
                    <a:pt x="825725" y="825725"/>
                  </a:lnTo>
                  <a:close/>
                </a:path>
              </a:pathLst>
            </a:custGeom>
            <a:solidFill>
              <a:srgbClr val="3A87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饼形 3"/>
            <p:cNvSpPr/>
            <p:nvPr/>
          </p:nvSpPr>
          <p:spPr>
            <a:xfrm>
              <a:off x="1353023" y="1332637"/>
              <a:ext cx="1811384" cy="1811384"/>
            </a:xfrm>
            <a:prstGeom prst="pie">
              <a:avLst/>
            </a:prstGeom>
            <a:solidFill>
              <a:srgbClr val="FFF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cxnSp>
        <p:nvCxnSpPr>
          <p:cNvPr id="21" name="直接连接符 20"/>
          <p:cNvCxnSpPr/>
          <p:nvPr/>
        </p:nvCxnSpPr>
        <p:spPr>
          <a:xfrm>
            <a:off x="6076950" y="3484486"/>
            <a:ext cx="3249930" cy="271"/>
          </a:xfrm>
          <a:prstGeom prst="line">
            <a:avLst/>
          </a:prstGeom>
          <a:ln w="12700">
            <a:solidFill>
              <a:schemeClr val="tx2">
                <a:lumMod val="60000"/>
                <a:lumOff val="40000"/>
              </a:schemeClr>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6076950" y="4278980"/>
            <a:ext cx="3249930" cy="0"/>
          </a:xfrm>
          <a:prstGeom prst="line">
            <a:avLst/>
          </a:prstGeom>
          <a:ln w="12700">
            <a:solidFill>
              <a:srgbClr val="519CD6"/>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4092</Words>
  <Application>WPS 演示</Application>
  <PresentationFormat>自定义</PresentationFormat>
  <Paragraphs>341</Paragraphs>
  <Slides>25</Slides>
  <Notes>3</Notes>
  <HiddenSlides>0</HiddenSlides>
  <MMClips>0</MMClips>
  <ScaleCrop>false</ScaleCrop>
  <HeadingPairs>
    <vt:vector size="6" baseType="variant">
      <vt:variant>
        <vt:lpstr>已用的字体</vt:lpstr>
      </vt:variant>
      <vt:variant>
        <vt:i4>12</vt:i4>
      </vt:variant>
      <vt:variant>
        <vt:lpstr>主题</vt:lpstr>
      </vt:variant>
      <vt:variant>
        <vt:i4>5</vt:i4>
      </vt:variant>
      <vt:variant>
        <vt:lpstr>幻灯片标题</vt:lpstr>
      </vt:variant>
      <vt:variant>
        <vt:i4>25</vt:i4>
      </vt:variant>
    </vt:vector>
  </HeadingPairs>
  <TitlesOfParts>
    <vt:vector size="42" baseType="lpstr">
      <vt:lpstr>Arial</vt:lpstr>
      <vt:lpstr>宋体</vt:lpstr>
      <vt:lpstr>Wingdings</vt:lpstr>
      <vt:lpstr>微软雅黑</vt:lpstr>
      <vt:lpstr>Arial Unicode MS</vt:lpstr>
      <vt:lpstr>方正大黑简体</vt:lpstr>
      <vt:lpstr>Helvetica LT Std</vt:lpstr>
      <vt:lpstr>Hiragino Sans GB W3</vt:lpstr>
      <vt:lpstr>Calibri</vt:lpstr>
      <vt:lpstr>Calibri Light</vt:lpstr>
      <vt:lpstr>黑体</vt:lpstr>
      <vt:lpstr>Segoe Script</vt:lpstr>
      <vt:lpstr>Office 主题</vt:lpstr>
      <vt:lpstr>自定义设计方案</vt:lpstr>
      <vt:lpstr>1_自定义设计方案</vt:lpstr>
      <vt:lpstr>2_自定义设计方案</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Nee</dc:creator>
  <cp:lastModifiedBy>01083449</cp:lastModifiedBy>
  <cp:revision>409</cp:revision>
  <dcterms:created xsi:type="dcterms:W3CDTF">2013-10-24T14:40:00Z</dcterms:created>
  <dcterms:modified xsi:type="dcterms:W3CDTF">2017-08-19T09:12:57Z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2052-10.1.0.6489</vt:lpwstr>
  </property>
</Properties>
</file>