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1" r:id="rId5"/>
    <p:sldId id="258" r:id="rId6"/>
    <p:sldId id="270" r:id="rId7"/>
    <p:sldId id="273" r:id="rId8"/>
    <p:sldId id="272" r:id="rId9"/>
    <p:sldId id="271" r:id="rId10"/>
    <p:sldId id="274" r:id="rId11"/>
    <p:sldId id="260" r:id="rId12"/>
    <p:sldId id="265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3C52-08E6-4F20-8F26-2FEE59761FE9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D3BE-E45C-40A0-AEE1-64011E597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2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单一应用架构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dirty="0" smtClean="0"/>
              <a:t>此时，用于简化增删改查工作量的 </a:t>
            </a:r>
            <a:r>
              <a:rPr lang="zh-CN" altLang="en-US" b="1" dirty="0" smtClean="0"/>
              <a:t>数据访问框架</a:t>
            </a:r>
            <a:r>
              <a:rPr lang="en-US" altLang="zh-CN" b="1" dirty="0" smtClean="0"/>
              <a:t>(ORM)</a:t>
            </a:r>
            <a:r>
              <a:rPr lang="zh-CN" altLang="en-US" dirty="0" smtClean="0"/>
              <a:t> 是关键。</a:t>
            </a:r>
          </a:p>
          <a:p>
            <a:r>
              <a:rPr lang="zh-CN" altLang="en-US" b="1" dirty="0" smtClean="0"/>
              <a:t>垂直应用架构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dirty="0" smtClean="0"/>
              <a:t>此时，用于加速前端页面开发的 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(MVC)</a:t>
            </a:r>
            <a:r>
              <a:rPr lang="zh-CN" altLang="en-US" dirty="0" smtClean="0"/>
              <a:t> 是关键。</a:t>
            </a:r>
          </a:p>
          <a:p>
            <a:r>
              <a:rPr lang="zh-CN" altLang="en-US" b="1" dirty="0" smtClean="0"/>
              <a:t>分布式服务架构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dirty="0" smtClean="0"/>
              <a:t>此时，用于提高业务复用及整合的 </a:t>
            </a:r>
            <a:r>
              <a:rPr lang="zh-CN" altLang="en-US" b="1" dirty="0" smtClean="0"/>
              <a:t>分布式服务框架</a:t>
            </a:r>
            <a:r>
              <a:rPr lang="en-US" altLang="zh-CN" b="1" dirty="0" smtClean="0"/>
              <a:t>(RPC)</a:t>
            </a:r>
            <a:r>
              <a:rPr lang="zh-CN" altLang="en-US" dirty="0" smtClean="0"/>
              <a:t> 是关键。</a:t>
            </a:r>
          </a:p>
          <a:p>
            <a:r>
              <a:rPr lang="zh-CN" altLang="en-US" b="1" dirty="0" smtClean="0"/>
              <a:t>流动计算架构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dirty="0" smtClean="0"/>
              <a:t>此时，用于提高机器利用率的 </a:t>
            </a:r>
            <a:r>
              <a:rPr lang="zh-CN" altLang="en-US" b="1" dirty="0" smtClean="0"/>
              <a:t>资源调度和治理中心</a:t>
            </a:r>
            <a:r>
              <a:rPr lang="en-US" altLang="zh-CN" b="1" dirty="0" smtClean="0"/>
              <a:t>(SOA)</a:t>
            </a:r>
            <a:r>
              <a:rPr lang="zh-CN" altLang="en-US" dirty="0" smtClean="0"/>
              <a:t> 是关键。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D3BE-E45C-40A0-AEE1-64011E597D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9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百富资产交易系统获国家版权局认证 “余额宝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时代来临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:http://gb.cri.cn/44571/2015/08/12/7872s5064469.htm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雅座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云服务 用大数据玩转餐饮：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http://info.it.hc360.com/2015/07/061442819936.shtml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从风语者客服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谈技术架构：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http://finance.china.com/fin/kj/201508/20/5929796.html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挖财首席架构师王福强：架构设计中的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大关键点：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http://www.csdn.net/article/2015-01-28/2823734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海尔电商峰值系统架构设计最佳实践：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http://www.csdn.net/article/2014-11-11/2822577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服务治理与远程调用的利器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我眼中的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Dubbo:http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://www.wtoutiao.com/p/xa7WfS.html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D3BE-E45C-40A0-AEE1-64011E597D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节点角色说明：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暴露服务的服务提供方。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调用远程服务的服务消费方。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服务注册与发现的注册中心。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统计服务的调用次调和调用时间的监控中心。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服务运行容器。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D3BE-E45C-40A0-AEE1-64011E597D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9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在大规模服务化之前，应用可能只是通过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等工具，简单的暴露和引用远程服务，通过配置服务的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地址进行调用，通过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等硬件进行负载均衡。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当服务越来越多时，服务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配置管理变得非常困难，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硬件负载均衡器的单点压力也越来越大。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此时需要一个服务注册中心，动态的注册和发现服务，使服务的位置透明。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并通过在消费方获取服务提供方地址列表，实现软负载均衡和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，降低对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硬件负载均衡器的依赖，也能减少部分成本。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当进一步发展，服务间依赖关系变得错踪复杂，甚至分不清哪个应用要在哪个应用之前启动，架构师都不能完整的描述应用的架构关系。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这时，需要自动画出应用间的依赖关系图，以帮助架构师理清理关系。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接着，服务的调用量越来越大，服务的容量问题就暴露出来，这个服务需要多少机器支撑？什么时候该加机器？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为了解决这些问题，第一步，要将服务现在每天的调用量，响应时间，都统计出来，作为容量规划的参考指标。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D3BE-E45C-40A0-AEE1-64011E597D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9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节点角色说明：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暴露服务的服务提供方。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调用远程服务的服务消费方。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服务注册与发现的注册中心。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统计服务的调用次调和调用时间的监控中心。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服务运行容器。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D3BE-E45C-40A0-AEE1-64011E597D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9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396044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应用背景</a:t>
            </a:r>
            <a:endParaRPr lang="zh-CN" altLang="en-US" dirty="0"/>
          </a:p>
        </p:txBody>
      </p:sp>
      <p:pic>
        <p:nvPicPr>
          <p:cNvPr id="1026" name="Picture 2" descr="http://dubbo.io/dubbo-architecture-roadmap.jpg-version=1&amp;modificationDate=1331143666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68084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228" y="3933056"/>
            <a:ext cx="77768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u"/>
            </a:pPr>
            <a:r>
              <a:rPr lang="zh-CN" altLang="en-US" b="1" dirty="0"/>
              <a:t>单一应用架构：</a:t>
            </a:r>
            <a:r>
              <a:rPr lang="zh-CN" altLang="en-US" dirty="0"/>
              <a:t>数据访问框架</a:t>
            </a:r>
            <a:r>
              <a:rPr lang="en-US" altLang="zh-CN" dirty="0"/>
              <a:t>(ORM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indent="-285750">
              <a:lnSpc>
                <a:spcPts val="3000"/>
              </a:lnSpc>
              <a:buFont typeface="Wingdings" pitchFamily="2" charset="2"/>
              <a:buChar char="u"/>
            </a:pPr>
            <a:r>
              <a:rPr lang="zh-CN" altLang="en-US" b="1" dirty="0" smtClean="0"/>
              <a:t>垂直</a:t>
            </a:r>
            <a:r>
              <a:rPr lang="zh-CN" altLang="en-US" b="1" dirty="0"/>
              <a:t>应用架构：</a:t>
            </a:r>
            <a:r>
              <a:rPr lang="zh-CN" altLang="en-US" dirty="0"/>
              <a:t>将应用</a:t>
            </a:r>
            <a:r>
              <a:rPr lang="zh-CN" altLang="en-US" dirty="0" smtClean="0"/>
              <a:t>拆分以</a:t>
            </a:r>
            <a:r>
              <a:rPr lang="zh-CN" altLang="en-US" dirty="0"/>
              <a:t>提升</a:t>
            </a:r>
            <a:r>
              <a:rPr lang="zh-CN" altLang="en-US" dirty="0" smtClean="0"/>
              <a:t>效率，使用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框架加速</a:t>
            </a:r>
            <a:r>
              <a:rPr lang="zh-CN" altLang="en-US" dirty="0"/>
              <a:t>前端页面</a:t>
            </a:r>
            <a:r>
              <a:rPr lang="zh-CN" altLang="en-US" dirty="0" smtClean="0"/>
              <a:t>开发。</a:t>
            </a:r>
            <a:endParaRPr lang="zh-CN" altLang="en-US" b="1" dirty="0"/>
          </a:p>
          <a:p>
            <a:pPr marL="285750" indent="-285750">
              <a:lnSpc>
                <a:spcPts val="3000"/>
              </a:lnSpc>
              <a:buFont typeface="Wingdings" pitchFamily="2" charset="2"/>
              <a:buChar char="u"/>
            </a:pPr>
            <a:r>
              <a:rPr lang="zh-CN" altLang="en-US" b="1" dirty="0"/>
              <a:t>分布式服务</a:t>
            </a:r>
            <a:r>
              <a:rPr lang="zh-CN" altLang="en-US" b="1" dirty="0" smtClean="0"/>
              <a:t>架构：</a:t>
            </a:r>
            <a:r>
              <a:rPr lang="zh-CN" altLang="en-US" dirty="0"/>
              <a:t>将核心业务抽取出来，作为独立的服务</a:t>
            </a:r>
            <a:r>
              <a:rPr lang="zh-CN" altLang="en-US" dirty="0" smtClean="0"/>
              <a:t>，形成</a:t>
            </a:r>
            <a:r>
              <a:rPr lang="zh-CN" altLang="en-US" dirty="0"/>
              <a:t>稳定的服务中心，使前端应用能更快速的响应多变的市场</a:t>
            </a:r>
            <a:r>
              <a:rPr lang="zh-CN" altLang="en-US" dirty="0" smtClean="0"/>
              <a:t>需求。</a:t>
            </a:r>
            <a:endParaRPr lang="zh-CN" altLang="en-US" b="1" dirty="0"/>
          </a:p>
          <a:p>
            <a:pPr marL="285750" lvl="1" indent="-285750">
              <a:lnSpc>
                <a:spcPts val="3000"/>
              </a:lnSpc>
              <a:buFont typeface="Wingdings" pitchFamily="2" charset="2"/>
              <a:buChar char="u"/>
            </a:pPr>
            <a:r>
              <a:rPr lang="zh-CN" altLang="en-US" b="1" dirty="0" smtClean="0"/>
              <a:t>流动</a:t>
            </a:r>
            <a:r>
              <a:rPr lang="zh-CN" altLang="en-US" b="1" dirty="0"/>
              <a:t>计算</a:t>
            </a:r>
            <a:r>
              <a:rPr lang="zh-CN" altLang="en-US" b="1" dirty="0" smtClean="0"/>
              <a:t>架构：</a:t>
            </a:r>
            <a:r>
              <a:rPr lang="zh-CN" altLang="en-US" dirty="0"/>
              <a:t>当服务越来越多，容量的评估，小服务资源的浪费等问题逐渐显现，此时需增加一个调度中心基于访问压力实时管理集群容量，提高集群利用率</a:t>
            </a:r>
            <a:r>
              <a:rPr lang="zh-CN" altLang="en-US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99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ubbo.io/dubbo-extension.jpg-version=1&amp;modificationDate=1317370068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7" y="404664"/>
            <a:ext cx="6408712" cy="59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http://dongxicheng.org/wp-content/uploads/2011/03/arthitecture2-300x2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84" y="2900715"/>
            <a:ext cx="4081636" cy="39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://upload.techweb.com.cn/2015/0528/14327963189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84" y="-331281"/>
            <a:ext cx="4226804" cy="30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396044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b="1" dirty="0"/>
              <a:t>依赖关系</a:t>
            </a:r>
          </a:p>
        </p:txBody>
      </p:sp>
      <p:pic>
        <p:nvPicPr>
          <p:cNvPr id="3074" name="Picture 2" descr="http://dubbo.io/dubbo-architecture-future.jpg-version=1&amp;modificationDate=1329978098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4807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ubbo框架设计原则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t="14357" r="28182" b="5552"/>
          <a:stretch/>
        </p:blipFill>
        <p:spPr>
          <a:xfrm>
            <a:off x="251520" y="188640"/>
            <a:ext cx="8712968" cy="64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/>
              <a:t>和淘宝</a:t>
            </a:r>
            <a:r>
              <a:rPr lang="en-US" altLang="zh-CN" sz="3600" b="1" dirty="0"/>
              <a:t>HSF</a:t>
            </a:r>
            <a:r>
              <a:rPr lang="zh-CN" altLang="en-US" sz="3600" b="1" dirty="0"/>
              <a:t>相比，</a:t>
            </a:r>
            <a:r>
              <a:rPr lang="en-US" altLang="zh-CN" sz="3600" b="1" dirty="0" err="1"/>
              <a:t>Dubbo</a:t>
            </a:r>
            <a:r>
              <a:rPr lang="zh-CN" altLang="en-US" sz="3600" b="1" dirty="0"/>
              <a:t>的特点是什么</a:t>
            </a:r>
            <a:r>
              <a:rPr lang="zh-CN" altLang="en-US" sz="3600" b="1" dirty="0" smtClean="0"/>
              <a:t>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  </a:t>
            </a:r>
            <a:r>
              <a:rPr lang="en-US" altLang="zh-CN" b="1" dirty="0" err="1"/>
              <a:t>Dubbo</a:t>
            </a:r>
            <a:r>
              <a:rPr lang="zh-CN" altLang="en-US" b="1" dirty="0"/>
              <a:t>比</a:t>
            </a:r>
            <a:r>
              <a:rPr lang="en-US" altLang="zh-CN" b="1" dirty="0"/>
              <a:t>HSF</a:t>
            </a:r>
            <a:r>
              <a:rPr lang="zh-CN" altLang="en-US" b="1" dirty="0"/>
              <a:t>的部署方式更轻量</a:t>
            </a:r>
            <a:r>
              <a:rPr lang="zh-CN" altLang="en-US" dirty="0"/>
              <a:t>，</a:t>
            </a:r>
            <a:r>
              <a:rPr lang="en-US" altLang="zh-CN" dirty="0"/>
              <a:t>HSF</a:t>
            </a:r>
            <a:r>
              <a:rPr lang="zh-CN" altLang="en-US" dirty="0"/>
              <a:t>要求使用指定的</a:t>
            </a:r>
            <a:r>
              <a:rPr lang="en-US" altLang="zh-CN" dirty="0" err="1"/>
              <a:t>JBoss</a:t>
            </a:r>
            <a:r>
              <a:rPr lang="zh-CN" altLang="en-US" dirty="0"/>
              <a:t>等容器，还需要在</a:t>
            </a:r>
            <a:r>
              <a:rPr lang="en-US" altLang="zh-CN" dirty="0" err="1"/>
              <a:t>JBoss</a:t>
            </a:r>
            <a:r>
              <a:rPr lang="zh-CN" altLang="en-US" dirty="0"/>
              <a:t>等容器中加入</a:t>
            </a:r>
            <a:r>
              <a:rPr lang="en-US" altLang="zh-CN" dirty="0" err="1"/>
              <a:t>sar</a:t>
            </a:r>
            <a:r>
              <a:rPr lang="zh-CN" altLang="en-US" dirty="0"/>
              <a:t>包扩展，对用户运行环境的侵入性大，如果你要运行在</a:t>
            </a:r>
            <a:r>
              <a:rPr lang="en-US" altLang="zh-CN" dirty="0" err="1"/>
              <a:t>Weblogic</a:t>
            </a:r>
            <a:r>
              <a:rPr lang="zh-CN" altLang="en-US" dirty="0"/>
              <a:t>或</a:t>
            </a:r>
            <a:r>
              <a:rPr lang="en-US" altLang="zh-CN" dirty="0" err="1"/>
              <a:t>Websphere</a:t>
            </a:r>
            <a:r>
              <a:rPr lang="zh-CN" altLang="en-US" dirty="0"/>
              <a:t>等其它容器上，需要自行扩展容器以兼容</a:t>
            </a:r>
            <a:r>
              <a:rPr lang="en-US" altLang="zh-CN" dirty="0"/>
              <a:t>HSF</a:t>
            </a:r>
            <a:r>
              <a:rPr lang="zh-CN" altLang="en-US" dirty="0"/>
              <a:t>的</a:t>
            </a:r>
            <a:r>
              <a:rPr lang="en-US" altLang="zh-CN" dirty="0" err="1"/>
              <a:t>ClassLoader</a:t>
            </a:r>
            <a:r>
              <a:rPr lang="zh-CN" altLang="en-US" dirty="0"/>
              <a:t>加载，而</a:t>
            </a:r>
            <a:r>
              <a:rPr lang="en-US" altLang="zh-CN" dirty="0" err="1"/>
              <a:t>Dubbo</a:t>
            </a:r>
            <a:r>
              <a:rPr lang="zh-CN" altLang="en-US" dirty="0"/>
              <a:t>没有任何要求，可运行在任何</a:t>
            </a:r>
            <a:r>
              <a:rPr lang="en-US" altLang="zh-CN" dirty="0"/>
              <a:t>Java</a:t>
            </a:r>
            <a:r>
              <a:rPr lang="zh-CN" altLang="en-US" dirty="0"/>
              <a:t>环境中。 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2.  </a:t>
            </a:r>
            <a:r>
              <a:rPr lang="en-US" altLang="zh-CN" b="1" dirty="0" err="1"/>
              <a:t>Dubbo</a:t>
            </a:r>
            <a:r>
              <a:rPr lang="zh-CN" altLang="en-US" b="1" dirty="0"/>
              <a:t>比</a:t>
            </a:r>
            <a:r>
              <a:rPr lang="en-US" altLang="zh-CN" b="1" dirty="0"/>
              <a:t>HSF</a:t>
            </a:r>
            <a:r>
              <a:rPr lang="zh-CN" altLang="en-US" b="1" dirty="0"/>
              <a:t>的扩展性更好，很方便二次开发</a:t>
            </a:r>
            <a:r>
              <a:rPr lang="zh-CN" altLang="en-US" dirty="0"/>
              <a:t>，一个框架不可能覆盖所有需求，</a:t>
            </a:r>
            <a:r>
              <a:rPr lang="en-US" altLang="zh-CN" dirty="0" err="1"/>
              <a:t>Dubbo</a:t>
            </a:r>
            <a:r>
              <a:rPr lang="zh-CN" altLang="en-US" dirty="0"/>
              <a:t>始终保持平等对待第三方理念，即所有功能，都可以在不修改</a:t>
            </a:r>
            <a:r>
              <a:rPr lang="en-US" altLang="zh-CN" dirty="0" err="1"/>
              <a:t>Dubbo</a:t>
            </a:r>
            <a:r>
              <a:rPr lang="zh-CN" altLang="en-US" dirty="0"/>
              <a:t>原生代码的情况下，在外围扩展，包括</a:t>
            </a:r>
            <a:r>
              <a:rPr lang="en-US" altLang="zh-CN" dirty="0" err="1"/>
              <a:t>Dubbo</a:t>
            </a:r>
            <a:r>
              <a:rPr lang="zh-CN" altLang="en-US" dirty="0"/>
              <a:t>自己内置的功能，也和第三方一样，是通过扩展的方式实现的，而</a:t>
            </a:r>
            <a:r>
              <a:rPr lang="en-US" altLang="zh-CN" dirty="0"/>
              <a:t>HSF</a:t>
            </a:r>
            <a:r>
              <a:rPr lang="zh-CN" altLang="en-US" dirty="0"/>
              <a:t>如果你要加功能或替换某部分实现是很困难的，比如支付宝和淘宝用的就是不同的</a:t>
            </a:r>
            <a:r>
              <a:rPr lang="en-US" altLang="zh-CN" dirty="0"/>
              <a:t>HSF</a:t>
            </a:r>
            <a:r>
              <a:rPr lang="zh-CN" altLang="en-US" dirty="0"/>
              <a:t>分支，因为加功能时改了核心代码，不得不拷一个分支单独发展，</a:t>
            </a:r>
            <a:r>
              <a:rPr lang="en-US" altLang="zh-CN" dirty="0"/>
              <a:t>HSF</a:t>
            </a:r>
            <a:r>
              <a:rPr lang="zh-CN" altLang="en-US" dirty="0"/>
              <a:t>现阶段就算开源出来，也很难复用，除非对架构重写。 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3.  </a:t>
            </a:r>
            <a:r>
              <a:rPr lang="en-US" altLang="zh-CN" b="1" dirty="0"/>
              <a:t>HSF</a:t>
            </a:r>
            <a:r>
              <a:rPr lang="zh-CN" altLang="en-US" b="1" dirty="0"/>
              <a:t>依赖比较多内部系统</a:t>
            </a:r>
            <a:r>
              <a:rPr lang="zh-CN" altLang="en-US" dirty="0"/>
              <a:t>，比如配置中心，通知中心，监控中心，单点登录等等，如果要开源还需要做很多剥离工作，而</a:t>
            </a:r>
            <a:r>
              <a:rPr lang="en-US" altLang="zh-CN" dirty="0" err="1"/>
              <a:t>Dubbo</a:t>
            </a:r>
            <a:r>
              <a:rPr lang="zh-CN" altLang="en-US" dirty="0"/>
              <a:t>为每个系统的集成都留出了扩展点，并已梳理干清所有依赖，同时为开源社区提供了替代方案，用户可以直接使用。 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4.  </a:t>
            </a:r>
            <a:r>
              <a:rPr lang="en-US" altLang="zh-CN" b="1" dirty="0" err="1"/>
              <a:t>Dubbo</a:t>
            </a:r>
            <a:r>
              <a:rPr lang="zh-CN" altLang="en-US" b="1" dirty="0"/>
              <a:t>比</a:t>
            </a:r>
            <a:r>
              <a:rPr lang="en-US" altLang="zh-CN" b="1" dirty="0"/>
              <a:t>HSF</a:t>
            </a:r>
            <a:r>
              <a:rPr lang="zh-CN" altLang="en-US" b="1" dirty="0"/>
              <a:t>的功能更多</a:t>
            </a:r>
            <a:r>
              <a:rPr lang="zh-CN" altLang="en-US" dirty="0"/>
              <a:t>，除了</a:t>
            </a:r>
            <a:r>
              <a:rPr lang="en-US" altLang="zh-CN" dirty="0" err="1"/>
              <a:t>ClassLoader</a:t>
            </a:r>
            <a:r>
              <a:rPr lang="zh-CN" altLang="en-US" dirty="0"/>
              <a:t>隔离，</a:t>
            </a:r>
            <a:r>
              <a:rPr lang="en-US" altLang="zh-CN" dirty="0" err="1"/>
              <a:t>Dubbo</a:t>
            </a:r>
            <a:r>
              <a:rPr lang="zh-CN" altLang="en-US" dirty="0"/>
              <a:t>基本上是</a:t>
            </a:r>
            <a:r>
              <a:rPr lang="en-US" altLang="zh-CN" dirty="0"/>
              <a:t>HSF</a:t>
            </a:r>
            <a:r>
              <a:rPr lang="zh-CN" altLang="en-US" dirty="0"/>
              <a:t>的超集，</a:t>
            </a:r>
            <a:r>
              <a:rPr lang="en-US" altLang="zh-CN" dirty="0" err="1"/>
              <a:t>Dubbo</a:t>
            </a:r>
            <a:r>
              <a:rPr lang="zh-CN" altLang="en-US" dirty="0"/>
              <a:t>也支持更多协议，更多注册中心的集成，以适应更多的网站架构。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9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Dubbo</a:t>
            </a:r>
            <a:r>
              <a:rPr lang="zh-CN" altLang="en-US" b="1" dirty="0"/>
              <a:t>是阿里巴巴</a:t>
            </a:r>
            <a:r>
              <a:rPr lang="en-US" altLang="zh-CN" b="1" dirty="0"/>
              <a:t>SOA</a:t>
            </a:r>
            <a:r>
              <a:rPr lang="zh-CN" altLang="en-US" b="1" dirty="0"/>
              <a:t>服务化治理方案的核心框架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25142"/>
            <a:ext cx="4040188" cy="639762"/>
          </a:xfrm>
        </p:spPr>
        <p:txBody>
          <a:bodyPr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925142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HSF</a:t>
            </a:r>
            <a:endParaRPr lang="zh-CN" altLang="en-US" dirty="0"/>
          </a:p>
        </p:txBody>
      </p:sp>
      <p:pic>
        <p:nvPicPr>
          <p:cNvPr id="7" name="Picture 6" descr="http://dubbo.io/dubbo-relation.jpg-version=1&amp;modificationDate=13258602390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36412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内容占位符 7" descr="淘宝服务框架（HSF）介绍.pptx - 分布式/云计算 - OPEN开源文档 - Google Chrome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7" t="20997" r="17164" b="16476"/>
          <a:stretch/>
        </p:blipFill>
        <p:spPr>
          <a:xfrm>
            <a:off x="4716016" y="2780928"/>
            <a:ext cx="434373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://imgsrc.baidu.com/baike/pic/item/4610b912c8fcc3cea65e9fb19045d688d53f209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t="30814" r="3210" b="26411"/>
          <a:stretch/>
        </p:blipFill>
        <p:spPr bwMode="auto">
          <a:xfrm>
            <a:off x="6729513" y="3284984"/>
            <a:ext cx="2378991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DUBBO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237626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在阿里内部，除淘系以外的其它阿里子公司，都在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DUBBO</a:t>
            </a:r>
            <a:r>
              <a:rPr lang="zh-CN" altLang="en-US" dirty="0" smtClean="0"/>
              <a:t>。</a:t>
            </a:r>
            <a:r>
              <a:rPr lang="zh-CN" altLang="en-US" dirty="0"/>
              <a:t> </a:t>
            </a:r>
            <a:r>
              <a:rPr lang="zh-CN" altLang="en-US" dirty="0" smtClean="0"/>
              <a:t>开</a:t>
            </a:r>
            <a:r>
              <a:rPr lang="zh-CN" altLang="en-US" dirty="0"/>
              <a:t>源后，已被：去哪儿，京东，吉利汽车，方正证劵，海尔，焦点科技，中润四方</a:t>
            </a:r>
            <a:r>
              <a:rPr lang="zh-CN" altLang="en-US" dirty="0" smtClean="0"/>
              <a:t>，</a:t>
            </a:r>
            <a:r>
              <a:rPr lang="zh-CN" altLang="en-US" dirty="0"/>
              <a:t>乐视</a:t>
            </a:r>
            <a:r>
              <a:rPr lang="zh-CN" altLang="en-US" dirty="0" smtClean="0"/>
              <a:t>，</a:t>
            </a:r>
            <a:r>
              <a:rPr lang="zh-CN" altLang="en-US" dirty="0"/>
              <a:t>海康威视，等公司广泛使用，并不停的有新公司加入，社区讨论及贡献活跃，得到用户很高的评价。</a:t>
            </a:r>
          </a:p>
        </p:txBody>
      </p:sp>
      <p:pic>
        <p:nvPicPr>
          <p:cNvPr id="7170" name="Picture 2" descr="http://dubbo.io/alibaba.jpg-version=1&amp;modificationDate=1336792802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4223"/>
            <a:ext cx="19812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dubbo.io/qunar.jpg-version=1&amp;modificationDate=1336800863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21822"/>
            <a:ext cx="1333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://img4.imgtn.bdimg.com/it/u=2595014018,303736174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0" descr="http://img4.imgtn.bdimg.com/it/u=2595014018,303736174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http://img4.imgtn.bdimg.com/it/u=2595014018,3037361742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4" descr="http://img4.imgtn.bdimg.com/it/u=2595014018,3037361742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http://img4.imgtn.bdimg.com/it/u=2595014018,3037361742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85" name="Picture 17" descr="D:\user\835895\Downloads\s_8691679dd8ff4c1197ec71a4f738971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0" t="19755" r="13522" b="25016"/>
          <a:stretch/>
        </p:blipFill>
        <p:spPr bwMode="auto">
          <a:xfrm>
            <a:off x="1871565" y="2348880"/>
            <a:ext cx="1692323" cy="7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http://dubbo.io/sohu_tv.png-version=1&amp;modificationDate=13735340690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53369"/>
            <a:ext cx="111442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3" name="Picture 25" descr="http://dubbo.io/hnair.png-version=1&amp;modificationDate=13735936790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5356"/>
            <a:ext cx="16192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45" y="1502784"/>
            <a:ext cx="17907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5724127" y="769938"/>
            <a:ext cx="2232249" cy="570830"/>
          </a:xfrm>
          <a:prstGeom prst="wedgeRoundRectCallout">
            <a:avLst>
              <a:gd name="adj1" fmla="val -20357"/>
              <a:gd name="adj2" fmla="val 755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百富资产交易系统获国家版权局认证</a:t>
            </a:r>
          </a:p>
        </p:txBody>
      </p:sp>
      <p:pic>
        <p:nvPicPr>
          <p:cNvPr id="1028" name="Picture 4" descr="http://www.yazuo.com/images/c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17226"/>
            <a:ext cx="10001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形标注 10"/>
          <p:cNvSpPr/>
          <p:nvPr/>
        </p:nvSpPr>
        <p:spPr>
          <a:xfrm>
            <a:off x="7117908" y="1928970"/>
            <a:ext cx="2196245" cy="923966"/>
          </a:xfrm>
          <a:prstGeom prst="wedgeEllipseCallout">
            <a:avLst>
              <a:gd name="adj1" fmla="val -56174"/>
              <a:gd name="adj2" fmla="val 348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国内餐饮行业最大的</a:t>
            </a:r>
            <a:r>
              <a:rPr lang="en-US" altLang="zh-CN" dirty="0"/>
              <a:t>CRM</a:t>
            </a:r>
            <a:r>
              <a:rPr lang="zh-CN" altLang="en-US" dirty="0"/>
              <a:t>服务提供商</a:t>
            </a:r>
          </a:p>
        </p:txBody>
      </p:sp>
      <p:pic>
        <p:nvPicPr>
          <p:cNvPr id="1030" name="Picture 6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08" y="3228404"/>
            <a:ext cx="20859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标注 11"/>
          <p:cNvSpPr/>
          <p:nvPr/>
        </p:nvSpPr>
        <p:spPr>
          <a:xfrm>
            <a:off x="1" y="2348880"/>
            <a:ext cx="1536094" cy="826263"/>
          </a:xfrm>
          <a:prstGeom prst="wedgeRoundRectCallout">
            <a:avLst>
              <a:gd name="adj1" fmla="val 31113"/>
              <a:gd name="adj2" fmla="val 787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针对</a:t>
            </a:r>
            <a:r>
              <a:rPr lang="zh-CN" altLang="en-US" dirty="0"/>
              <a:t>中小型企业推出的客服</a:t>
            </a:r>
            <a:r>
              <a:rPr lang="en-US" altLang="zh-CN" dirty="0" err="1"/>
              <a:t>SaaS</a:t>
            </a:r>
            <a:endParaRPr lang="zh-CN" altLang="en-US" dirty="0"/>
          </a:p>
        </p:txBody>
      </p:sp>
      <p:pic>
        <p:nvPicPr>
          <p:cNvPr id="1032" name="Picture 8" descr="http://wacai-file.b0.upaiyun.com/finance/image/web/temp/baidu/bd02/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83" y="3367864"/>
            <a:ext cx="1609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标注 14"/>
          <p:cNvSpPr/>
          <p:nvPr/>
        </p:nvSpPr>
        <p:spPr>
          <a:xfrm>
            <a:off x="4824240" y="3803411"/>
            <a:ext cx="3852216" cy="561693"/>
          </a:xfrm>
          <a:prstGeom prst="wedgeRoundRectCallout">
            <a:avLst>
              <a:gd name="adj1" fmla="val -24062"/>
              <a:gd name="adj2" fmla="val -721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“挖财”系列</a:t>
            </a:r>
            <a:r>
              <a:rPr lang="en-US" altLang="zh-CN" dirty="0"/>
              <a:t>APP</a:t>
            </a:r>
            <a:r>
              <a:rPr lang="zh-CN" altLang="en-US" dirty="0"/>
              <a:t>目前已有</a:t>
            </a:r>
            <a:r>
              <a:rPr lang="en-US" altLang="zh-CN" dirty="0"/>
              <a:t>8000</a:t>
            </a:r>
            <a:r>
              <a:rPr lang="zh-CN" altLang="en-US" dirty="0"/>
              <a:t>多万的海内外用户，交易规模达</a:t>
            </a:r>
            <a:r>
              <a:rPr lang="en-US" altLang="zh-CN" dirty="0"/>
              <a:t>100</a:t>
            </a:r>
            <a:r>
              <a:rPr lang="zh-CN" altLang="en-US" dirty="0"/>
              <a:t>亿。</a:t>
            </a:r>
          </a:p>
        </p:txBody>
      </p:sp>
      <p:pic>
        <p:nvPicPr>
          <p:cNvPr id="1036" name="Picture 12" descr="https://ss0.baidu.com/6ONWsjip0QIZ8tyhnq/it/u=3937817238,3921143090&amp;fm=58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9" b="27777"/>
          <a:stretch/>
        </p:blipFill>
        <p:spPr bwMode="auto">
          <a:xfrm>
            <a:off x="612775" y="4089335"/>
            <a:ext cx="1152525" cy="5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标注 15"/>
          <p:cNvSpPr/>
          <p:nvPr/>
        </p:nvSpPr>
        <p:spPr>
          <a:xfrm>
            <a:off x="2051720" y="4437112"/>
            <a:ext cx="4286246" cy="424863"/>
          </a:xfrm>
          <a:prstGeom prst="wedgeRoundRectCallout">
            <a:avLst>
              <a:gd name="adj1" fmla="val -57584"/>
              <a:gd name="adj2" fmla="val -426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海尔电商所有服务都基于</a:t>
            </a:r>
            <a:r>
              <a:rPr lang="en-US" altLang="zh-CN" dirty="0" err="1"/>
              <a:t>Dubbo</a:t>
            </a:r>
            <a:r>
              <a:rPr lang="zh-CN" altLang="en-US" dirty="0"/>
              <a:t>框架开发</a:t>
            </a:r>
          </a:p>
        </p:txBody>
      </p:sp>
      <p:sp>
        <p:nvSpPr>
          <p:cNvPr id="17" name="AutoShape 14" descr="http://img2.imgtn.bdimg.com/it/u=3401604035,1253278981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6" descr="http://img2.imgtn.bdimg.com/it/u=3401604035,1253278981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8" descr="http://img2.imgtn.bdimg.com/it/u=3401604035,1253278981&amp;fm=21&amp;gp=0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img.blog.csdn.net/20140623174006921?watermark/2/text/aHR0cDovL2Jsb2cuY3Nkbi5uZXQvamh6eXo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423"/>
            <a:ext cx="9001000" cy="67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396044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服务治理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95300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/>
              <a:t>当</a:t>
            </a:r>
            <a:r>
              <a:rPr lang="zh-CN" altLang="en-US" b="1" dirty="0"/>
              <a:t>服务越来越多时，服务</a:t>
            </a:r>
            <a:r>
              <a:rPr lang="en-US" altLang="zh-CN" b="1" dirty="0"/>
              <a:t>URL</a:t>
            </a:r>
            <a:r>
              <a:rPr lang="zh-CN" altLang="en-US" b="1" dirty="0"/>
              <a:t>配置管理变得非常困难，</a:t>
            </a:r>
            <a:r>
              <a:rPr lang="en-US" altLang="zh-CN" b="1" dirty="0"/>
              <a:t>F5</a:t>
            </a:r>
            <a:r>
              <a:rPr lang="zh-CN" altLang="en-US" b="1" dirty="0"/>
              <a:t>硬件负载均衡器的单点压力也越来越大。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/>
              <a:t>当</a:t>
            </a:r>
            <a:r>
              <a:rPr lang="zh-CN" altLang="en-US" b="1" dirty="0"/>
              <a:t>进一步发展，服务间依赖关系变得错踪复杂，甚至分不清哪个应用要在哪个应用之前启动，架构师都不能完整的描述应用的架构关系。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b="1" dirty="0" smtClean="0"/>
              <a:t>接着</a:t>
            </a:r>
            <a:r>
              <a:rPr lang="zh-CN" altLang="en-US" b="1" dirty="0"/>
              <a:t>，服务的调用量越来越大，服务的容量问题就暴露出来，这个服务需要多少机器支撑？什么时候该加机器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pic>
        <p:nvPicPr>
          <p:cNvPr id="4098" name="Picture 2" descr="http://dubbo.io/dubbo-service-governance.jpg-version=1&amp;modificationDate=1331887614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68" y="1112168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/>
        </p:nvSpPr>
        <p:spPr>
          <a:xfrm>
            <a:off x="323528" y="119675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4" name="流程图: 终止 3"/>
          <p:cNvSpPr/>
          <p:nvPr/>
        </p:nvSpPr>
        <p:spPr>
          <a:xfrm>
            <a:off x="323528" y="186159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5" name="流程图: 终止 4"/>
          <p:cNvSpPr/>
          <p:nvPr/>
        </p:nvSpPr>
        <p:spPr>
          <a:xfrm>
            <a:off x="323528" y="2564904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6" name="流程图: 终止 5"/>
          <p:cNvSpPr/>
          <p:nvPr/>
        </p:nvSpPr>
        <p:spPr>
          <a:xfrm>
            <a:off x="323528" y="3284984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7" name="流程图: 终止 6"/>
          <p:cNvSpPr/>
          <p:nvPr/>
        </p:nvSpPr>
        <p:spPr>
          <a:xfrm>
            <a:off x="323528" y="3933056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3769" y="1196752"/>
            <a:ext cx="4667124" cy="31393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服务框架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99792" y="1700808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服务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99792" y="2233718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2699792" y="2764160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</a:rPr>
              <a:t>服务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99792" y="3240134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</a:rPr>
              <a:t>服务</a:t>
            </a:r>
          </a:p>
        </p:txBody>
      </p:sp>
      <p:sp>
        <p:nvSpPr>
          <p:cNvPr id="17" name="矩形 16"/>
          <p:cNvSpPr/>
          <p:nvPr/>
        </p:nvSpPr>
        <p:spPr>
          <a:xfrm>
            <a:off x="3779912" y="3662096"/>
            <a:ext cx="28803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36096" y="3662096"/>
            <a:ext cx="30357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84168" y="2176010"/>
            <a:ext cx="864096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084168" y="2708920"/>
            <a:ext cx="864096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84168" y="3239362"/>
            <a:ext cx="864096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6876256" y="4293096"/>
            <a:ext cx="1008112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27" name="矩形 26"/>
          <p:cNvSpPr/>
          <p:nvPr/>
        </p:nvSpPr>
        <p:spPr>
          <a:xfrm>
            <a:off x="7992888" y="1379448"/>
            <a:ext cx="104360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DB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2" idx="3"/>
            <a:endCxn id="9" idx="1"/>
          </p:cNvCxnSpPr>
          <p:nvPr/>
        </p:nvCxnSpPr>
        <p:spPr>
          <a:xfrm>
            <a:off x="1619672" y="1376772"/>
            <a:ext cx="864097" cy="1389641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" idx="3"/>
            <a:endCxn id="9" idx="1"/>
          </p:cNvCxnSpPr>
          <p:nvPr/>
        </p:nvCxnSpPr>
        <p:spPr>
          <a:xfrm>
            <a:off x="1619672" y="2041612"/>
            <a:ext cx="864097" cy="724801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5" idx="3"/>
            <a:endCxn id="9" idx="1"/>
          </p:cNvCxnSpPr>
          <p:nvPr/>
        </p:nvCxnSpPr>
        <p:spPr>
          <a:xfrm>
            <a:off x="1619672" y="2744924"/>
            <a:ext cx="864097" cy="21489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6" idx="3"/>
            <a:endCxn id="9" idx="1"/>
          </p:cNvCxnSpPr>
          <p:nvPr/>
        </p:nvCxnSpPr>
        <p:spPr>
          <a:xfrm flipV="1">
            <a:off x="1619672" y="2766413"/>
            <a:ext cx="864097" cy="698591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7" idx="3"/>
            <a:endCxn id="9" idx="1"/>
          </p:cNvCxnSpPr>
          <p:nvPr/>
        </p:nvCxnSpPr>
        <p:spPr>
          <a:xfrm flipV="1">
            <a:off x="1619672" y="2766413"/>
            <a:ext cx="864097" cy="1346663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1" idx="3"/>
            <a:endCxn id="24" idx="1"/>
          </p:cNvCxnSpPr>
          <p:nvPr/>
        </p:nvCxnSpPr>
        <p:spPr>
          <a:xfrm flipV="1">
            <a:off x="5739668" y="2879322"/>
            <a:ext cx="344500" cy="10084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21" idx="3"/>
            <a:endCxn id="25" idx="1"/>
          </p:cNvCxnSpPr>
          <p:nvPr/>
        </p:nvCxnSpPr>
        <p:spPr>
          <a:xfrm flipV="1">
            <a:off x="5739668" y="3409764"/>
            <a:ext cx="344500" cy="4779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流程图: 延期 52"/>
          <p:cNvSpPr/>
          <p:nvPr/>
        </p:nvSpPr>
        <p:spPr>
          <a:xfrm>
            <a:off x="2267744" y="2764160"/>
            <a:ext cx="278905" cy="276808"/>
          </a:xfrm>
          <a:custGeom>
            <a:avLst/>
            <a:gdLst>
              <a:gd name="connsiteX0" fmla="*/ 0 w 216024"/>
              <a:gd name="connsiteY0" fmla="*/ 0 h 360040"/>
              <a:gd name="connsiteX1" fmla="*/ 108012 w 216024"/>
              <a:gd name="connsiteY1" fmla="*/ 0 h 360040"/>
              <a:gd name="connsiteX2" fmla="*/ 216024 w 216024"/>
              <a:gd name="connsiteY2" fmla="*/ 180020 h 360040"/>
              <a:gd name="connsiteX3" fmla="*/ 108012 w 216024"/>
              <a:gd name="connsiteY3" fmla="*/ 360040 h 360040"/>
              <a:gd name="connsiteX4" fmla="*/ 0 w 216024"/>
              <a:gd name="connsiteY4" fmla="*/ 360040 h 360040"/>
              <a:gd name="connsiteX5" fmla="*/ 0 w 216024"/>
              <a:gd name="connsiteY5" fmla="*/ 0 h 360040"/>
              <a:gd name="connsiteX0" fmla="*/ 0 w 303110"/>
              <a:gd name="connsiteY0" fmla="*/ 0 h 360040"/>
              <a:gd name="connsiteX1" fmla="*/ 108012 w 303110"/>
              <a:gd name="connsiteY1" fmla="*/ 0 h 360040"/>
              <a:gd name="connsiteX2" fmla="*/ 303110 w 303110"/>
              <a:gd name="connsiteY2" fmla="*/ 180020 h 360040"/>
              <a:gd name="connsiteX3" fmla="*/ 108012 w 303110"/>
              <a:gd name="connsiteY3" fmla="*/ 360040 h 360040"/>
              <a:gd name="connsiteX4" fmla="*/ 0 w 303110"/>
              <a:gd name="connsiteY4" fmla="*/ 360040 h 360040"/>
              <a:gd name="connsiteX5" fmla="*/ 0 w 303110"/>
              <a:gd name="connsiteY5" fmla="*/ 0 h 360040"/>
              <a:gd name="connsiteX0" fmla="*/ 0 w 303852"/>
              <a:gd name="connsiteY0" fmla="*/ 0 h 360040"/>
              <a:gd name="connsiteX1" fmla="*/ 166069 w 303852"/>
              <a:gd name="connsiteY1" fmla="*/ 58057 h 360040"/>
              <a:gd name="connsiteX2" fmla="*/ 303110 w 303852"/>
              <a:gd name="connsiteY2" fmla="*/ 180020 h 360040"/>
              <a:gd name="connsiteX3" fmla="*/ 108012 w 303852"/>
              <a:gd name="connsiteY3" fmla="*/ 360040 h 360040"/>
              <a:gd name="connsiteX4" fmla="*/ 0 w 303852"/>
              <a:gd name="connsiteY4" fmla="*/ 360040 h 360040"/>
              <a:gd name="connsiteX5" fmla="*/ 0 w 303852"/>
              <a:gd name="connsiteY5" fmla="*/ 0 h 360040"/>
              <a:gd name="connsiteX0" fmla="*/ 64517 w 375277"/>
              <a:gd name="connsiteY0" fmla="*/ 0 h 360040"/>
              <a:gd name="connsiteX1" fmla="*/ 230586 w 375277"/>
              <a:gd name="connsiteY1" fmla="*/ 58057 h 360040"/>
              <a:gd name="connsiteX2" fmla="*/ 367627 w 375277"/>
              <a:gd name="connsiteY2" fmla="*/ 180020 h 360040"/>
              <a:gd name="connsiteX3" fmla="*/ 0 w 375277"/>
              <a:gd name="connsiteY3" fmla="*/ 360040 h 360040"/>
              <a:gd name="connsiteX4" fmla="*/ 64517 w 375277"/>
              <a:gd name="connsiteY4" fmla="*/ 360040 h 360040"/>
              <a:gd name="connsiteX5" fmla="*/ 64517 w 375277"/>
              <a:gd name="connsiteY5" fmla="*/ 0 h 360040"/>
              <a:gd name="connsiteX0" fmla="*/ 75471 w 378589"/>
              <a:gd name="connsiteY0" fmla="*/ 2328 h 362368"/>
              <a:gd name="connsiteX1" fmla="*/ 0 w 378589"/>
              <a:gd name="connsiteY1" fmla="*/ 0 h 362368"/>
              <a:gd name="connsiteX2" fmla="*/ 378581 w 378589"/>
              <a:gd name="connsiteY2" fmla="*/ 182348 h 362368"/>
              <a:gd name="connsiteX3" fmla="*/ 10954 w 378589"/>
              <a:gd name="connsiteY3" fmla="*/ 362368 h 362368"/>
              <a:gd name="connsiteX4" fmla="*/ 75471 w 378589"/>
              <a:gd name="connsiteY4" fmla="*/ 362368 h 362368"/>
              <a:gd name="connsiteX5" fmla="*/ 75471 w 378589"/>
              <a:gd name="connsiteY5" fmla="*/ 2328 h 362368"/>
              <a:gd name="connsiteX0" fmla="*/ 75471 w 378589"/>
              <a:gd name="connsiteY0" fmla="*/ 2328 h 362368"/>
              <a:gd name="connsiteX1" fmla="*/ 0 w 378589"/>
              <a:gd name="connsiteY1" fmla="*/ 0 h 362368"/>
              <a:gd name="connsiteX2" fmla="*/ 378581 w 378589"/>
              <a:gd name="connsiteY2" fmla="*/ 182348 h 362368"/>
              <a:gd name="connsiteX3" fmla="*/ 10954 w 378589"/>
              <a:gd name="connsiteY3" fmla="*/ 362368 h 362368"/>
              <a:gd name="connsiteX4" fmla="*/ 159233 w 378589"/>
              <a:gd name="connsiteY4" fmla="*/ 362368 h 362368"/>
              <a:gd name="connsiteX5" fmla="*/ 75471 w 378589"/>
              <a:gd name="connsiteY5" fmla="*/ 2328 h 362368"/>
              <a:gd name="connsiteX0" fmla="*/ 0 w 386881"/>
              <a:gd name="connsiteY0" fmla="*/ 0 h 383973"/>
              <a:gd name="connsiteX1" fmla="*/ 8292 w 386881"/>
              <a:gd name="connsiteY1" fmla="*/ 21605 h 383973"/>
              <a:gd name="connsiteX2" fmla="*/ 386873 w 386881"/>
              <a:gd name="connsiteY2" fmla="*/ 203953 h 383973"/>
              <a:gd name="connsiteX3" fmla="*/ 19246 w 386881"/>
              <a:gd name="connsiteY3" fmla="*/ 383973 h 383973"/>
              <a:gd name="connsiteX4" fmla="*/ 167525 w 386881"/>
              <a:gd name="connsiteY4" fmla="*/ 383973 h 383973"/>
              <a:gd name="connsiteX5" fmla="*/ 0 w 386881"/>
              <a:gd name="connsiteY5" fmla="*/ 0 h 383973"/>
              <a:gd name="connsiteX0" fmla="*/ 0 w 386881"/>
              <a:gd name="connsiteY0" fmla="*/ 0 h 383973"/>
              <a:gd name="connsiteX1" fmla="*/ 8292 w 386881"/>
              <a:gd name="connsiteY1" fmla="*/ 21605 h 383973"/>
              <a:gd name="connsiteX2" fmla="*/ 386873 w 386881"/>
              <a:gd name="connsiteY2" fmla="*/ 203953 h 383973"/>
              <a:gd name="connsiteX3" fmla="*/ 19246 w 386881"/>
              <a:gd name="connsiteY3" fmla="*/ 383973 h 383973"/>
              <a:gd name="connsiteX4" fmla="*/ 23932 w 386881"/>
              <a:gd name="connsiteY4" fmla="*/ 372006 h 383973"/>
              <a:gd name="connsiteX5" fmla="*/ 0 w 386881"/>
              <a:gd name="connsiteY5" fmla="*/ 0 h 38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881" h="383973">
                <a:moveTo>
                  <a:pt x="0" y="0"/>
                </a:moveTo>
                <a:lnTo>
                  <a:pt x="8292" y="21605"/>
                </a:lnTo>
                <a:cubicBezTo>
                  <a:pt x="67945" y="21605"/>
                  <a:pt x="385047" y="143558"/>
                  <a:pt x="386873" y="203953"/>
                </a:cubicBezTo>
                <a:cubicBezTo>
                  <a:pt x="388699" y="264348"/>
                  <a:pt x="78899" y="383973"/>
                  <a:pt x="19246" y="383973"/>
                </a:cubicBezTo>
                <a:lnTo>
                  <a:pt x="23932" y="37200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956226" y="3106874"/>
            <a:ext cx="1040066" cy="314199"/>
            <a:chOff x="6948264" y="2032213"/>
            <a:chExt cx="903557" cy="314199"/>
          </a:xfrm>
        </p:grpSpPr>
        <p:cxnSp>
          <p:nvCxnSpPr>
            <p:cNvPr id="55" name="直接箭头连接符 54"/>
            <p:cNvCxnSpPr>
              <a:stCxn id="23" idx="3"/>
            </p:cNvCxnSpPr>
            <p:nvPr/>
          </p:nvCxnSpPr>
          <p:spPr>
            <a:xfrm>
              <a:off x="6948264" y="2346412"/>
              <a:ext cx="9006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059733" y="2032213"/>
              <a:ext cx="79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DATA OK</a:t>
              </a:r>
              <a:endParaRPr lang="zh-CN" altLang="en-US" sz="1200" dirty="0"/>
            </a:p>
          </p:txBody>
        </p:sp>
      </p:grpSp>
      <p:cxnSp>
        <p:nvCxnSpPr>
          <p:cNvPr id="70" name="肘形连接符 69"/>
          <p:cNvCxnSpPr/>
          <p:nvPr/>
        </p:nvCxnSpPr>
        <p:spPr>
          <a:xfrm rot="16200000" flipH="1">
            <a:off x="6073501" y="2725045"/>
            <a:ext cx="2154784" cy="981321"/>
          </a:xfrm>
          <a:prstGeom prst="bentConnector3">
            <a:avLst>
              <a:gd name="adj1" fmla="val -6581"/>
            </a:avLst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26" idx="1"/>
          </p:cNvCxnSpPr>
          <p:nvPr/>
        </p:nvCxnSpPr>
        <p:spPr>
          <a:xfrm rot="16200000" flipH="1">
            <a:off x="6211520" y="3124304"/>
            <a:ext cx="1617504" cy="720080"/>
          </a:xfrm>
          <a:prstGeom prst="bentConnector3">
            <a:avLst>
              <a:gd name="adj1" fmla="val -4765"/>
            </a:avLst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5" idx="0"/>
          </p:cNvCxnSpPr>
          <p:nvPr/>
        </p:nvCxnSpPr>
        <p:spPr>
          <a:xfrm rot="16200000" flipH="1">
            <a:off x="6219888" y="3535689"/>
            <a:ext cx="1096711" cy="504056"/>
          </a:xfrm>
          <a:prstGeom prst="bentConnector3">
            <a:avLst>
              <a:gd name="adj1" fmla="val -20844"/>
            </a:avLst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26" idx="4"/>
            <a:endCxn id="27" idx="2"/>
          </p:cNvCxnSpPr>
          <p:nvPr/>
        </p:nvCxnSpPr>
        <p:spPr>
          <a:xfrm flipV="1">
            <a:off x="7884368" y="3971736"/>
            <a:ext cx="630324" cy="609392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948264" y="2116269"/>
            <a:ext cx="1089334" cy="276999"/>
            <a:chOff x="7092280" y="1994299"/>
            <a:chExt cx="936104" cy="276999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7092280" y="2202396"/>
              <a:ext cx="9006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1994299"/>
              <a:ext cx="79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DATA OK</a:t>
              </a:r>
              <a:endParaRPr lang="zh-CN" altLang="en-US" sz="12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48264" y="2636912"/>
            <a:ext cx="1088082" cy="276999"/>
            <a:chOff x="7092280" y="1977878"/>
            <a:chExt cx="936104" cy="276999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7092280" y="2202396"/>
              <a:ext cx="9006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36296" y="1977878"/>
              <a:ext cx="79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DATA OK</a:t>
              </a:r>
              <a:endParaRPr lang="zh-CN" altLang="en-US" sz="1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96237" y="1772816"/>
            <a:ext cx="1341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DATA NOT WORK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11158" y="4581128"/>
            <a:ext cx="1341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70C0"/>
                </a:solidFill>
              </a:rPr>
              <a:t>DATA  WORK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55976" y="1937759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</a:rPr>
              <a:t>服务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4355976" y="2468201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</a:rPr>
              <a:t>服务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4355976" y="2944175"/>
            <a:ext cx="648072" cy="340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</a:rPr>
              <a:t>服务</a:t>
            </a:r>
          </a:p>
        </p:txBody>
      </p:sp>
      <p:cxnSp>
        <p:nvCxnSpPr>
          <p:cNvPr id="104" name="直接箭头连接符 103"/>
          <p:cNvCxnSpPr>
            <a:stCxn id="10" idx="3"/>
            <a:endCxn id="99" idx="1"/>
          </p:cNvCxnSpPr>
          <p:nvPr/>
        </p:nvCxnSpPr>
        <p:spPr>
          <a:xfrm>
            <a:off x="3347864" y="1871210"/>
            <a:ext cx="1008112" cy="1243367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" idx="3"/>
            <a:endCxn id="98" idx="1"/>
          </p:cNvCxnSpPr>
          <p:nvPr/>
        </p:nvCxnSpPr>
        <p:spPr>
          <a:xfrm>
            <a:off x="3347864" y="1871210"/>
            <a:ext cx="1008112" cy="767393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" idx="3"/>
            <a:endCxn id="97" idx="1"/>
          </p:cNvCxnSpPr>
          <p:nvPr/>
        </p:nvCxnSpPr>
        <p:spPr>
          <a:xfrm flipV="1">
            <a:off x="3347864" y="2108161"/>
            <a:ext cx="1008112" cy="295959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2" idx="3"/>
            <a:endCxn id="98" idx="1"/>
          </p:cNvCxnSpPr>
          <p:nvPr/>
        </p:nvCxnSpPr>
        <p:spPr>
          <a:xfrm flipV="1">
            <a:off x="3347864" y="2638603"/>
            <a:ext cx="1008112" cy="295959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2" idx="3"/>
            <a:endCxn id="97" idx="1"/>
          </p:cNvCxnSpPr>
          <p:nvPr/>
        </p:nvCxnSpPr>
        <p:spPr>
          <a:xfrm flipV="1">
            <a:off x="3347864" y="2108161"/>
            <a:ext cx="1008112" cy="82640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3" idx="3"/>
            <a:endCxn id="99" idx="1"/>
          </p:cNvCxnSpPr>
          <p:nvPr/>
        </p:nvCxnSpPr>
        <p:spPr>
          <a:xfrm flipV="1">
            <a:off x="3347864" y="3114577"/>
            <a:ext cx="1008112" cy="295959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" idx="3"/>
            <a:endCxn id="97" idx="1"/>
          </p:cNvCxnSpPr>
          <p:nvPr/>
        </p:nvCxnSpPr>
        <p:spPr>
          <a:xfrm>
            <a:off x="3347864" y="1871210"/>
            <a:ext cx="1008112" cy="23695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97" idx="2"/>
            <a:endCxn id="17" idx="1"/>
          </p:cNvCxnSpPr>
          <p:nvPr/>
        </p:nvCxnSpPr>
        <p:spPr>
          <a:xfrm rot="5400000">
            <a:off x="3425375" y="2633100"/>
            <a:ext cx="1609175" cy="900100"/>
          </a:xfrm>
          <a:prstGeom prst="curvedConnector4">
            <a:avLst>
              <a:gd name="adj1" fmla="val 42989"/>
              <a:gd name="adj2" fmla="val 12539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99" idx="2"/>
            <a:endCxn id="17" idx="1"/>
          </p:cNvCxnSpPr>
          <p:nvPr/>
        </p:nvCxnSpPr>
        <p:spPr>
          <a:xfrm rot="5400000">
            <a:off x="3928583" y="3136308"/>
            <a:ext cx="602759" cy="900100"/>
          </a:xfrm>
          <a:prstGeom prst="curvedConnector4">
            <a:avLst>
              <a:gd name="adj1" fmla="val 31282"/>
              <a:gd name="adj2" fmla="val 12539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076328" y="3662096"/>
            <a:ext cx="28803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364360" y="3662096"/>
            <a:ext cx="28803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52392" y="3662096"/>
            <a:ext cx="28803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40424" y="3662096"/>
            <a:ext cx="288032" cy="4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97" idx="3"/>
            <a:endCxn id="23" idx="1"/>
          </p:cNvCxnSpPr>
          <p:nvPr/>
        </p:nvCxnSpPr>
        <p:spPr>
          <a:xfrm>
            <a:off x="5004048" y="2108161"/>
            <a:ext cx="1080120" cy="23825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98" idx="3"/>
            <a:endCxn id="23" idx="1"/>
          </p:cNvCxnSpPr>
          <p:nvPr/>
        </p:nvCxnSpPr>
        <p:spPr>
          <a:xfrm flipV="1">
            <a:off x="5004048" y="2346412"/>
            <a:ext cx="1080120" cy="29219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27512" y="1700808"/>
            <a:ext cx="65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RPC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8" name="直接箭头连接符 117"/>
          <p:cNvCxnSpPr>
            <a:stCxn id="99" idx="3"/>
            <a:endCxn id="24" idx="1"/>
          </p:cNvCxnSpPr>
          <p:nvPr/>
        </p:nvCxnSpPr>
        <p:spPr>
          <a:xfrm flipV="1">
            <a:off x="5004048" y="2879322"/>
            <a:ext cx="1080120" cy="235255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59560" y="4005064"/>
            <a:ext cx="12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消息队列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1840" y="404664"/>
            <a:ext cx="2160240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4046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注册中心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44568"/>
              </p:ext>
            </p:extLst>
          </p:nvPr>
        </p:nvGraphicFramePr>
        <p:xfrm>
          <a:off x="3275856" y="744832"/>
          <a:ext cx="1800200" cy="12440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0971"/>
                <a:gridCol w="829229"/>
              </a:tblGrid>
              <a:tr h="31100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zh-CN" altLang="en-US" sz="1100" b="0" dirty="0" smtClean="0"/>
                        <a:t>服务地址：</a:t>
                      </a:r>
                      <a:endParaRPr lang="zh-CN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endParaRPr lang="zh-CN" altLang="en-US" sz="1100"/>
                    </a:p>
                  </a:txBody>
                  <a:tcPr/>
                </a:tc>
              </a:tr>
              <a:tr h="31100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zh-CN" altLang="en-US" sz="1100" dirty="0" smtClean="0"/>
                        <a:t>服务描述：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endParaRPr lang="zh-CN" altLang="en-US" sz="1100"/>
                    </a:p>
                  </a:txBody>
                  <a:tcPr/>
                </a:tc>
              </a:tr>
              <a:tr h="31100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zh-CN" altLang="en-US" sz="1100" dirty="0" smtClean="0"/>
                        <a:t>服务所有者：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endParaRPr lang="zh-CN" altLang="en-US" sz="1100"/>
                    </a:p>
                  </a:txBody>
                  <a:tcPr/>
                </a:tc>
              </a:tr>
              <a:tr h="31100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zh-CN" altLang="en-US" sz="1100" dirty="0" smtClean="0"/>
                        <a:t>服务订阅者：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492896"/>
            <a:ext cx="2160240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服务消费者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87624" y="299695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业务代码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17515" y="3789040"/>
            <a:ext cx="144016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1475656" y="3501008"/>
            <a:ext cx="288032" cy="21602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009604" y="3508558"/>
            <a:ext cx="258140" cy="20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4048" y="2492896"/>
            <a:ext cx="2160240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服务生产者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364088" y="299695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业务代码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93979" y="3789040"/>
            <a:ext cx="144016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4" name="上箭头 23"/>
          <p:cNvSpPr/>
          <p:nvPr/>
        </p:nvSpPr>
        <p:spPr>
          <a:xfrm>
            <a:off x="5652120" y="3501008"/>
            <a:ext cx="288032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6186068" y="3508558"/>
            <a:ext cx="258140" cy="2084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657675" y="393305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657675" y="407707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1880" y="36127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请求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1880" y="40830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响应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31840" y="5517232"/>
            <a:ext cx="201622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监控中心</a:t>
            </a:r>
            <a:endParaRPr lang="zh-CN" altLang="en-US" b="1" dirty="0"/>
          </a:p>
        </p:txBody>
      </p:sp>
      <p:sp>
        <p:nvSpPr>
          <p:cNvPr id="33" name="圆角右箭头 32"/>
          <p:cNvSpPr/>
          <p:nvPr/>
        </p:nvSpPr>
        <p:spPr>
          <a:xfrm flipH="1">
            <a:off x="5292080" y="1232756"/>
            <a:ext cx="1023058" cy="1260140"/>
          </a:xfrm>
          <a:prstGeom prst="bentArrow">
            <a:avLst>
              <a:gd name="adj1" fmla="val 12432"/>
              <a:gd name="adj2" fmla="val 18349"/>
              <a:gd name="adj3" fmla="val 24186"/>
              <a:gd name="adj4" fmla="val 41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、注册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圆角右箭头 33"/>
          <p:cNvSpPr/>
          <p:nvPr/>
        </p:nvSpPr>
        <p:spPr>
          <a:xfrm>
            <a:off x="1763688" y="1052736"/>
            <a:ext cx="1368152" cy="1440160"/>
          </a:xfrm>
          <a:prstGeom prst="bentArrow">
            <a:avLst>
              <a:gd name="adj1" fmla="val 6920"/>
              <a:gd name="adj2" fmla="val 11290"/>
              <a:gd name="adj3" fmla="val 12933"/>
              <a:gd name="adj4" fmla="val 49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、订阅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flipH="1" flipV="1">
            <a:off x="2987824" y="2060847"/>
            <a:ext cx="954106" cy="936104"/>
          </a:xfrm>
          <a:prstGeom prst="bentArrow">
            <a:avLst>
              <a:gd name="adj1" fmla="val 7815"/>
              <a:gd name="adj2" fmla="val 16182"/>
              <a:gd name="adj3" fmla="val 25000"/>
              <a:gd name="adj4" fmla="val 378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1820" y="220486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、通知</a:t>
            </a:r>
            <a:endParaRPr lang="zh-CN" altLang="en-US" dirty="0"/>
          </a:p>
        </p:txBody>
      </p:sp>
      <p:sp>
        <p:nvSpPr>
          <p:cNvPr id="40" name="圆角右箭头 39"/>
          <p:cNvSpPr/>
          <p:nvPr/>
        </p:nvSpPr>
        <p:spPr>
          <a:xfrm flipV="1">
            <a:off x="1907704" y="4524802"/>
            <a:ext cx="1224136" cy="1424478"/>
          </a:xfrm>
          <a:prstGeom prst="bentArrow">
            <a:avLst>
              <a:gd name="adj1" fmla="val 11532"/>
              <a:gd name="adj2" fmla="val 13852"/>
              <a:gd name="adj3" fmla="val 2262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flipH="1" flipV="1">
            <a:off x="5148064" y="4524802"/>
            <a:ext cx="1167074" cy="1424478"/>
          </a:xfrm>
          <a:prstGeom prst="bentArrow">
            <a:avLst>
              <a:gd name="adj1" fmla="val 9765"/>
              <a:gd name="adj2" fmla="val 135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8674" y="4931876"/>
            <a:ext cx="84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74743" y="4931876"/>
            <a:ext cx="84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</a:t>
            </a:r>
          </a:p>
        </p:txBody>
      </p:sp>
    </p:spTree>
    <p:extLst>
      <p:ext uri="{BB962C8B-B14F-4D97-AF65-F5344CB8AC3E}">
        <p14:creationId xmlns:p14="http://schemas.microsoft.com/office/powerpoint/2010/main" val="4679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l.iteye.com/upload/attachment/0067/0809/646ee994-3679-3384-9950-dae1f2f7bd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6" y="524991"/>
            <a:ext cx="72009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6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5656" y="2211829"/>
            <a:ext cx="4464496" cy="2339102"/>
          </a:xfrm>
          <a:prstGeom prst="rect">
            <a:avLst/>
          </a:prstGeom>
          <a:solidFill>
            <a:srgbClr val="F79646">
              <a:alpha val="50196"/>
            </a:srgb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124745"/>
            <a:ext cx="1800200" cy="45243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服务消费者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124744"/>
            <a:ext cx="1800200" cy="45243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服务提供者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91680" y="168862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业务代码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91680" y="2264684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2858388"/>
            <a:ext cx="115212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寻址路由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3434452"/>
            <a:ext cx="115212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1680" y="4022704"/>
            <a:ext cx="115212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序列化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691680" y="4931520"/>
            <a:ext cx="11521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19" name="虚尾箭头 18"/>
          <p:cNvSpPr/>
          <p:nvPr/>
        </p:nvSpPr>
        <p:spPr>
          <a:xfrm rot="5400000">
            <a:off x="2068452" y="4496932"/>
            <a:ext cx="396044" cy="43458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09274" y="168608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09274" y="2262144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服务调用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09274" y="2850396"/>
            <a:ext cx="115212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实例定位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09274" y="3426460"/>
            <a:ext cx="115212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09274" y="4017252"/>
            <a:ext cx="115212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反序列化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609274" y="4928980"/>
            <a:ext cx="11521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987824" y="4946269"/>
            <a:ext cx="1440160" cy="426947"/>
          </a:xfrm>
          <a:prstGeom prst="rightArrow">
            <a:avLst>
              <a:gd name="adj1" fmla="val 5589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21" name="虚尾箭头 20"/>
          <p:cNvSpPr/>
          <p:nvPr/>
        </p:nvSpPr>
        <p:spPr>
          <a:xfrm rot="16200000">
            <a:off x="5023320" y="4490568"/>
            <a:ext cx="396044" cy="43458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合并 3"/>
          <p:cNvSpPr/>
          <p:nvPr/>
        </p:nvSpPr>
        <p:spPr>
          <a:xfrm>
            <a:off x="2194466" y="2120668"/>
            <a:ext cx="144016" cy="14147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2195736" y="2708920"/>
            <a:ext cx="144016" cy="14147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合并 34"/>
          <p:cNvSpPr/>
          <p:nvPr/>
        </p:nvSpPr>
        <p:spPr>
          <a:xfrm>
            <a:off x="2194466" y="3293632"/>
            <a:ext cx="144016" cy="14147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合并 37"/>
          <p:cNvSpPr/>
          <p:nvPr/>
        </p:nvSpPr>
        <p:spPr>
          <a:xfrm>
            <a:off x="2194466" y="3869696"/>
            <a:ext cx="144016" cy="14147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摘录 38"/>
          <p:cNvSpPr/>
          <p:nvPr/>
        </p:nvSpPr>
        <p:spPr>
          <a:xfrm>
            <a:off x="5139680" y="3851906"/>
            <a:ext cx="144016" cy="141476"/>
          </a:xfrm>
          <a:prstGeom prst="flowChartExtra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摘录 44"/>
          <p:cNvSpPr/>
          <p:nvPr/>
        </p:nvSpPr>
        <p:spPr>
          <a:xfrm>
            <a:off x="5139680" y="3287524"/>
            <a:ext cx="144016" cy="141476"/>
          </a:xfrm>
          <a:prstGeom prst="flowChartExtra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>
            <a:off x="5148064" y="2708920"/>
            <a:ext cx="144016" cy="141476"/>
          </a:xfrm>
          <a:prstGeom prst="flowChartExtra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摘录 40"/>
          <p:cNvSpPr/>
          <p:nvPr/>
        </p:nvSpPr>
        <p:spPr>
          <a:xfrm>
            <a:off x="5148064" y="2118128"/>
            <a:ext cx="144016" cy="141476"/>
          </a:xfrm>
          <a:prstGeom prst="flowChartExtra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03848" y="2996952"/>
            <a:ext cx="1008112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框架</a:t>
            </a:r>
            <a:r>
              <a:rPr lang="zh-CN" altLang="en-US" sz="2000" dirty="0" smtClean="0"/>
              <a:t>生成代码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76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870</Words>
  <Application>Microsoft Office PowerPoint</Application>
  <PresentationFormat>全屏显示(4:3)</PresentationFormat>
  <Paragraphs>191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Dubbo应用背景</vt:lpstr>
      <vt:lpstr>Dubbo是阿里巴巴SOA服务化治理方案的核心框架</vt:lpstr>
      <vt:lpstr>已知DUBBO应用</vt:lpstr>
      <vt:lpstr>PowerPoint 演示文稿</vt:lpstr>
      <vt:lpstr>Dubbo服务治理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Dubbo依赖关系</vt:lpstr>
      <vt:lpstr>PowerPoint 演示文稿</vt:lpstr>
      <vt:lpstr>和淘宝HSF相比，Dubbo的特点是什么？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Dubbo应用背景</dc:title>
  <dc:creator>于沛(Pei Yu)-仓配物流业务研发中心</dc:creator>
  <cp:lastModifiedBy>于沛(yupei)-仓配物流业务研发中心</cp:lastModifiedBy>
  <cp:revision>13</cp:revision>
  <dcterms:created xsi:type="dcterms:W3CDTF">2015-09-19T03:02:27Z</dcterms:created>
  <dcterms:modified xsi:type="dcterms:W3CDTF">2015-09-29T07:36:30Z</dcterms:modified>
</cp:coreProperties>
</file>