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57" r:id="rId7"/>
    <p:sldId id="288" r:id="rId8"/>
    <p:sldId id="259" r:id="rId9"/>
    <p:sldId id="258" r:id="rId11"/>
    <p:sldId id="275" r:id="rId12"/>
    <p:sldId id="378" r:id="rId13"/>
    <p:sldId id="345" r:id="rId14"/>
    <p:sldId id="379" r:id="rId15"/>
    <p:sldId id="361" r:id="rId16"/>
    <p:sldId id="281" r:id="rId17"/>
    <p:sldId id="283" r:id="rId18"/>
    <p:sldId id="347" r:id="rId19"/>
    <p:sldId id="348" r:id="rId20"/>
    <p:sldId id="349" r:id="rId21"/>
    <p:sldId id="350" r:id="rId22"/>
    <p:sldId id="282" r:id="rId23"/>
    <p:sldId id="276" r:id="rId24"/>
    <p:sldId id="330" r:id="rId25"/>
    <p:sldId id="339" r:id="rId26"/>
    <p:sldId id="285" r:id="rId27"/>
    <p:sldId id="360" r:id="rId28"/>
    <p:sldId id="340" r:id="rId29"/>
    <p:sldId id="287" r:id="rId30"/>
    <p:sldId id="36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DD7"/>
    <a:srgbClr val="519CD6"/>
    <a:srgbClr val="3B87C5"/>
    <a:srgbClr val="E1992F"/>
    <a:srgbClr val="DDA44F"/>
    <a:srgbClr val="FFFECE"/>
    <a:srgbClr val="E8B161"/>
    <a:srgbClr val="E9C38B"/>
    <a:srgbClr val="F0D5AE"/>
    <a:srgbClr val="3A8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1160" autoAdjust="0"/>
  </p:normalViewPr>
  <p:slideViewPr>
    <p:cSldViewPr snapToGrid="0">
      <p:cViewPr varScale="1">
        <p:scale>
          <a:sx n="100" d="100"/>
          <a:sy n="100" d="100"/>
        </p:scale>
        <p:origin x="-444" y="-66"/>
      </p:cViewPr>
      <p:guideLst>
        <p:guide orient="horz" pos="2144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9C91E-0754-4374-888D-1EC11BE4F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B44BB9-5CF4-4EEC-99A2-AF2AF79FB6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573403" y="796899"/>
            <a:ext cx="5527791" cy="4385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2E-9ADB-41B4-AF4E-64A67FD9EE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3E17-850B-4246-B016-381FFA7D62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AF3E-B03D-4868-A078-26698CF1C8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2ED0-EB60-476E-B53D-1153311354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1-BFBA-4AEE-B91A-6DEEC25B1A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ED2-B6DC-4E78-A6A7-6662EA377F7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8932-FB43-40DD-BAAE-17A61A8A59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A865-8190-4445-B57B-128D4312D8A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F52D-3628-48E4-83E5-EF040F0B5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046C-F40B-463E-A957-8F7BA20406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B858-7FE5-4D12-AFC3-0BB759C1A4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13063" y="6263640"/>
            <a:ext cx="12192000" cy="594360"/>
          </a:xfrm>
          <a:prstGeom prst="rect">
            <a:avLst/>
          </a:prstGeom>
          <a:ln>
            <a:solidFill>
              <a:srgbClr val="529DD7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5"/>
            <a:ext cx="1566432" cy="619127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828799" y="6343118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SF-LOGO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 contrast="-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l="5536" t="34793" r="78219" b="32603"/>
          <a:stretch>
            <a:fillRect/>
          </a:stretch>
        </p:blipFill>
        <p:spPr>
          <a:xfrm rot="20429902">
            <a:off x="573403" y="796899"/>
            <a:ext cx="5527791" cy="43851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11" y="5960618"/>
            <a:ext cx="2229852" cy="881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0"/>
            <a:ext cx="12191445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D1E5-6E0D-4E41-BDD9-A2A3F674B0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953C5-DDED-4A44-81D9-5283685D015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E908-AD52-4F26-9C78-3EB9863B5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1514-2403-42EA-AA88-D64CFE76CD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51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1.xml"/><Relationship Id="rId3" Type="http://schemas.openxmlformats.org/officeDocument/2006/relationships/hyperlink" Target="http://10.202.5.135:8983/solr" TargetMode="External"/><Relationship Id="rId2" Type="http://schemas.openxmlformats.org/officeDocument/2006/relationships/image" Target="../media/image13.wmf"/><Relationship Id="rId1" Type="http://schemas.openxmlformats.org/officeDocument/2006/relationships/package" Target="../embeddings/Document1.docx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4.wmf"/><Relationship Id="rId1" Type="http://schemas.openxmlformats.org/officeDocument/2006/relationships/package" Target="../embeddings/Document2.docx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5.wmf"/><Relationship Id="rId1" Type="http://schemas.openxmlformats.org/officeDocument/2006/relationships/package" Target="../embeddings/Document3.doc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649720" y="2860040"/>
            <a:ext cx="45967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FEC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en-US" altLang="zh-CN" sz="8000" b="1" dirty="0">
              <a:solidFill>
                <a:srgbClr val="FFFEC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2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1" y="3582725"/>
            <a:ext cx="3357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SolrCloud</a:t>
            </a:r>
            <a:endParaRPr lang="en-US" altLang="zh-CN" sz="32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076950" y="3484486"/>
            <a:ext cx="324993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76950" y="4278980"/>
            <a:ext cx="324993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o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200660"/>
            <a:ext cx="7286625" cy="58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2500" y="224790"/>
            <a:ext cx="10287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Core</a:t>
            </a:r>
            <a:r>
              <a:rPr lang="zh-CN" altLang="en-US" sz="2800" b="1"/>
              <a:t>？  </a:t>
            </a:r>
            <a:r>
              <a:rPr lang="zh-CN" altLang="en-US" sz="1600"/>
              <a:t>一个Solr中包含一个或者多个Solr Core，每个Solr Core可以独立提供索引和查询功能，每个Solr Core对应一个索引或者Collection的Shard，Solr Core的提出是为了增加管理灵活性和共用资源。在SolrCloud中有个不同点是它使用的配置是在Zookeeper中的，传统的Solr core的配置文件是在磁盘上的配置目录中。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952500" y="1239520"/>
            <a:ext cx="107911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Collection</a:t>
            </a:r>
            <a:r>
              <a:rPr lang="zh-CN" altLang="en-US" sz="2800" b="1"/>
              <a:t>？</a:t>
            </a:r>
            <a:r>
              <a:rPr lang="zh-CN" altLang="en-US" sz="1600"/>
              <a:t> 在SolrCloud集群中逻辑意义上的完整的索引。它常常被划分为一个或多个Shard，它们使用相同的Config Set。如果Shard数超过一个，它就是分布式索引，SolrCloud让你通过Collection名称引用它，而不需要关心分布式检索时需要使用的和Shard相关参数。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952500" y="2254250"/>
            <a:ext cx="961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Shard</a:t>
            </a:r>
            <a:r>
              <a:rPr lang="zh-CN" altLang="en-US" sz="2800" b="1"/>
              <a:t>？ </a:t>
            </a:r>
            <a:r>
              <a:rPr lang="zh-CN" altLang="en-US" sz="1600"/>
              <a:t>Collection的逻辑分片。每个Shard被化成一个或者多个replicas，通过选举确定哪个是Leader。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62660" y="2776220"/>
            <a:ext cx="97415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Replica</a:t>
            </a:r>
            <a:r>
              <a:rPr lang="zh-CN" altLang="en-US" sz="2800" b="1"/>
              <a:t>？</a:t>
            </a:r>
            <a:r>
              <a:rPr lang="zh-CN" altLang="en-US" sz="1600"/>
              <a:t>副本。多个副本组成一个Shard、注意一个Shard中的replica 包含的内容逻辑上应该是一样的，Shard的数据只是其中一份Replica，不是这些副本的组合。这些副本中有一个副本会被选择为Leader，负责写索引。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52500" y="3790950"/>
            <a:ext cx="1088961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Config Set</a:t>
            </a:r>
            <a:r>
              <a:rPr lang="zh-CN" altLang="en-US" sz="2800" b="1"/>
              <a:t>？</a:t>
            </a:r>
            <a:r>
              <a:rPr lang="zh-CN" altLang="en-US" sz="1600"/>
              <a:t>Solr Core提供服务必须的一组配置文件。每个config set有一个名字。最小需要包括solrconfig.xml (SolrConfigXml)和schema.xml (SchemaXml)，除此之外，依据这两个文件的配置内容，可能还需要包含其它文件。它存储在Zookeeper中。Config sets可以重新上传或者使用upconfig命令更新，使用Solr的启动参数bootstrap_confdir指定可以初始化或更新它。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952500" y="5142865"/>
            <a:ext cx="96196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Shard</a:t>
            </a:r>
            <a:r>
              <a:rPr lang="zh-CN" altLang="en-US" sz="2800" b="1"/>
              <a:t>？ </a:t>
            </a:r>
            <a:r>
              <a:rPr lang="zh-CN" altLang="en-US" sz="1600"/>
              <a:t>Collection的逻辑分片。每个Shard被化成一个或者多个replicas，通过选举确定哪个是Leader。Leader: 赢得选举的Shard replicas。每个Shard有多个Replicas，这几个Replicas需要选举来确定一个Leader。选举可以发生在任何时间，但是通常他们仅在某个Solr实例发生故障时才会触发。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创建索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57785"/>
            <a:ext cx="7645400" cy="6118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175" y="24892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创建索引过程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175" y="24892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检索过程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22225"/>
            <a:ext cx="8474075" cy="6234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175" y="24892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Shard Splitting</a:t>
            </a:r>
            <a:endParaRPr lang="zh-CN" altLang="en-US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675" y="7620"/>
            <a:ext cx="7233285" cy="6247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3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0" y="3582725"/>
            <a:ext cx="443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>
            <a:off x="6076950" y="3484486"/>
            <a:ext cx="328041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76950" y="4278980"/>
            <a:ext cx="328041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81020" y="1156970"/>
            <a:ext cx="289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solrconfig.xml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081020" y="2700020"/>
            <a:ext cx="2823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schema.xml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3081020" y="4071620"/>
            <a:ext cx="3331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solr-data-config.xml</a:t>
            </a:r>
            <a:endParaRPr lang="zh-CN" altLang="en-US" sz="2800" b="1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6085" y="1128395"/>
          <a:ext cx="169354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070100" imgH="723900" progId="Package">
                  <p:embed/>
                </p:oleObj>
              </mc:Choice>
              <mc:Fallback>
                <p:oleObj name="" r:id="rId1" imgW="2070100" imgH="7239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6085" y="1128395"/>
                        <a:ext cx="169354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2725" y="4043045"/>
          <a:ext cx="21196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2590800" imgH="723900" progId="Package">
                  <p:embed/>
                </p:oleObj>
              </mc:Choice>
              <mc:Fallback>
                <p:oleObj name="" r:id="rId3" imgW="2590800" imgH="72390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725" y="4043045"/>
                        <a:ext cx="211963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2265" y="2671445"/>
          <a:ext cx="185991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2273300" imgH="723900" progId="Package">
                  <p:embed/>
                </p:oleObj>
              </mc:Choice>
              <mc:Fallback>
                <p:oleObj name="" r:id="rId5" imgW="2273300" imgH="72390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265" y="2671445"/>
                        <a:ext cx="185991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2" y="1587117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3" y="2462566"/>
            <a:ext cx="1357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4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43625" y="3625903"/>
            <a:ext cx="55488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Solr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endParaRPr lang="en-US" altLang="zh-CN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5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6076950" y="3478229"/>
            <a:ext cx="3581400" cy="6258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076950" y="4278980"/>
            <a:ext cx="358140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100" y="273050"/>
            <a:ext cx="3656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Zookeeper做了什么？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638300" y="1276350"/>
            <a:ext cx="254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1、配置管理</a:t>
            </a:r>
            <a:endParaRPr lang="zh-CN" altLang="en-US" sz="2400"/>
          </a:p>
          <a:p>
            <a:r>
              <a:rPr lang="zh-CN" altLang="en-US" sz="2400"/>
              <a:t>2、名字服务</a:t>
            </a:r>
            <a:endParaRPr lang="zh-CN" altLang="en-US" sz="2400"/>
          </a:p>
          <a:p>
            <a:r>
              <a:rPr lang="zh-CN" altLang="en-US" sz="2400"/>
              <a:t>3、分布式锁</a:t>
            </a:r>
            <a:endParaRPr lang="zh-CN" altLang="en-US" sz="2400"/>
          </a:p>
          <a:p>
            <a:r>
              <a:rPr lang="zh-CN" altLang="en-US" sz="2400"/>
              <a:t>4、集群管理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2278743" y="1714086"/>
            <a:ext cx="7750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prstClr val="black"/>
                </a:solidFill>
              </a:rPr>
              <a:t>共享应用研发中心</a:t>
            </a:r>
            <a:endParaRPr lang="en-US" altLang="zh-CN" sz="4800" b="1" dirty="0" smtClean="0">
              <a:solidFill>
                <a:prstClr val="black"/>
              </a:solidFill>
            </a:endParaRPr>
          </a:p>
          <a:p>
            <a:pPr algn="ctr"/>
            <a:r>
              <a:rPr lang="zh-CN" altLang="en-US" sz="3200" b="1" dirty="0">
                <a:solidFill>
                  <a:prstClr val="black"/>
                </a:solidFill>
              </a:rPr>
              <a:t>销售业务研发部销售系统研发组</a:t>
            </a:r>
            <a:endParaRPr lang="zh-CN" altLang="en-US" sz="3200" b="1" dirty="0">
              <a:solidFill>
                <a:prstClr val="black"/>
              </a:solidFill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95887" y="3165563"/>
            <a:ext cx="3585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prstClr val="black"/>
                </a:solidFill>
              </a:rPr>
              <a:t>马海</a:t>
            </a:r>
            <a:r>
              <a:rPr lang="zh-CN" altLang="en-US" sz="4800" b="1" dirty="0" smtClean="0">
                <a:solidFill>
                  <a:prstClr val="black"/>
                </a:solidFill>
              </a:rPr>
              <a:t>旭</a:t>
            </a:r>
            <a:endParaRPr lang="en-US" altLang="zh-CN" sz="4800" b="1" dirty="0" smtClean="0">
              <a:solidFill>
                <a:prstClr val="black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prstClr val="black"/>
                </a:solidFill>
              </a:rPr>
              <a:t>01083449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278741" y="4473663"/>
            <a:ext cx="76526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</a:rPr>
              <a:t>mahaixu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@sf-express.com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5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0803" y="3582725"/>
            <a:ext cx="34699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6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076950" y="3484486"/>
            <a:ext cx="327025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76950" y="4278980"/>
            <a:ext cx="327025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15" y="21590"/>
            <a:ext cx="5358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SolrCloud</a:t>
            </a:r>
            <a:r>
              <a:rPr lang="zh-CN" altLang="en-US" sz="2800" b="1"/>
              <a:t>搭建和操作流程</a:t>
            </a:r>
            <a:endParaRPr lang="zh-CN" altLang="en-US" sz="2800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2180" y="2473325"/>
          <a:ext cx="18224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2180" y="2473325"/>
                        <a:ext cx="1822450" cy="125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11320" y="4334510"/>
            <a:ext cx="4158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3" tooltip=""/>
              </a:rPr>
              <a:t>http://10.202.5.135:8983/solr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625" y="1206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Solr -- 查询语法/参数</a:t>
            </a:r>
            <a:endParaRPr lang="zh-CN" altLang="en-US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0" y="2625725"/>
          <a:ext cx="20447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0" y="2625725"/>
                        <a:ext cx="204470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6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076950" y="3484486"/>
            <a:ext cx="3290570" cy="27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076950" y="4278980"/>
            <a:ext cx="3290570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00803" y="3582725"/>
            <a:ext cx="34699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36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生产维护</a:t>
            </a:r>
            <a:endParaRPr lang="zh-CN" altLang="en-US" sz="36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7280" y="2168525"/>
          <a:ext cx="237744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1" imgW="971550" imgH="666750" progId="Word.Document.12">
                  <p:embed/>
                </p:oleObj>
              </mc:Choice>
              <mc:Fallback>
                <p:oleObj name="" showAsIcon="1" r:id="rId1" imgW="971550" imgH="666750" progId="Word.Document.12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7280" y="2168525"/>
                        <a:ext cx="2377440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013046" y="2330143"/>
            <a:ext cx="8598089" cy="1678674"/>
          </a:xfrm>
          <a:custGeom>
            <a:avLst/>
            <a:gdLst>
              <a:gd name="connsiteX0" fmla="*/ 0 w 7710985"/>
              <a:gd name="connsiteY0" fmla="*/ 0 h 1678674"/>
              <a:gd name="connsiteX1" fmla="*/ 7710985 w 7710985"/>
              <a:gd name="connsiteY1" fmla="*/ 0 h 1678674"/>
              <a:gd name="connsiteX2" fmla="*/ 7710985 w 7710985"/>
              <a:gd name="connsiteY2" fmla="*/ 8202 h 1678674"/>
              <a:gd name="connsiteX3" fmla="*/ 6885302 w 7710985"/>
              <a:gd name="connsiteY3" fmla="*/ 833885 h 1678674"/>
              <a:gd name="connsiteX4" fmla="*/ 7710985 w 7710985"/>
              <a:gd name="connsiteY4" fmla="*/ 1659569 h 1678674"/>
              <a:gd name="connsiteX5" fmla="*/ 7710985 w 7710985"/>
              <a:gd name="connsiteY5" fmla="*/ 1678674 h 1678674"/>
              <a:gd name="connsiteX6" fmla="*/ 0 w 7710985"/>
              <a:gd name="connsiteY6" fmla="*/ 1678674 h 1678674"/>
              <a:gd name="connsiteX7" fmla="*/ 0 w 7710985"/>
              <a:gd name="connsiteY7" fmla="*/ 1659567 h 1678674"/>
              <a:gd name="connsiteX8" fmla="*/ 825683 w 7710985"/>
              <a:gd name="connsiteY8" fmla="*/ 833884 h 1678674"/>
              <a:gd name="connsiteX9" fmla="*/ 0 w 7710985"/>
              <a:gd name="connsiteY9" fmla="*/ 8202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0985" h="1678674">
                <a:moveTo>
                  <a:pt x="0" y="0"/>
                </a:moveTo>
                <a:lnTo>
                  <a:pt x="7710985" y="0"/>
                </a:lnTo>
                <a:lnTo>
                  <a:pt x="7710985" y="8202"/>
                </a:lnTo>
                <a:lnTo>
                  <a:pt x="6885302" y="833885"/>
                </a:lnTo>
                <a:lnTo>
                  <a:pt x="7710985" y="1659569"/>
                </a:lnTo>
                <a:lnTo>
                  <a:pt x="7710985" y="1678674"/>
                </a:lnTo>
                <a:lnTo>
                  <a:pt x="0" y="1678674"/>
                </a:lnTo>
                <a:lnTo>
                  <a:pt x="0" y="1659567"/>
                </a:lnTo>
                <a:lnTo>
                  <a:pt x="825683" y="833884"/>
                </a:lnTo>
                <a:lnTo>
                  <a:pt x="0" y="8202"/>
                </a:lnTo>
                <a:close/>
              </a:path>
            </a:pathLst>
          </a:custGeom>
          <a:solidFill>
            <a:srgbClr val="FFF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45309" y="2761273"/>
            <a:ext cx="71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3A87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5400" dirty="0">
              <a:solidFill>
                <a:srgbClr val="3A87C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8603" y="4311370"/>
            <a:ext cx="3734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共享应用研发中心</a:t>
            </a:r>
            <a:endParaRPr lang="en-US" altLang="zh-CN" sz="2800" dirty="0" smtClean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马海</a:t>
            </a:r>
            <a:r>
              <a:rPr lang="zh-CN" altLang="en-US" sz="28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旭</a:t>
            </a:r>
            <a:endParaRPr lang="en-US" altLang="zh-CN" sz="2800" dirty="0" smtClean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FFFFC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01083449</a:t>
            </a:r>
            <a:endParaRPr lang="zh-CN" altLang="en-US" sz="2800" dirty="0">
              <a:solidFill>
                <a:srgbClr val="FFFFCF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88687" y="389825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88687" y="1831016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88687" y="3285854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47744" y="432286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01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47744" y="1879543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02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7744" y="3355611"/>
            <a:ext cx="10235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03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4437" y="1232489"/>
            <a:ext cx="2562487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814756" y="2694719"/>
            <a:ext cx="2562488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94434" y="4147553"/>
            <a:ext cx="2562490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67877" y="631351"/>
            <a:ext cx="23890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简介篇</a:t>
            </a:r>
            <a:endParaRPr lang="zh-CN" altLang="zh-CN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8608" y="2072501"/>
            <a:ext cx="2657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SolrCloud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67812" y="3571052"/>
            <a:ext cx="2930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977311" y="4611982"/>
            <a:ext cx="900752" cy="900752"/>
          </a:xfrm>
          <a:prstGeom prst="ellipse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3"/>
          <p:cNvSpPr txBox="1"/>
          <p:nvPr/>
        </p:nvSpPr>
        <p:spPr>
          <a:xfrm>
            <a:off x="3936368" y="4681739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04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783058" y="5473681"/>
            <a:ext cx="2573866" cy="0"/>
          </a:xfrm>
          <a:prstGeom prst="line">
            <a:avLst/>
          </a:prstGeom>
          <a:ln>
            <a:solidFill>
              <a:srgbClr val="529D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22"/>
          <p:cNvSpPr txBox="1"/>
          <p:nvPr/>
        </p:nvSpPr>
        <p:spPr>
          <a:xfrm>
            <a:off x="4967231" y="4862303"/>
            <a:ext cx="29307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20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105586" y="1207037"/>
            <a:ext cx="2064764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05587" y="2653696"/>
            <a:ext cx="2064763" cy="0"/>
          </a:xfrm>
          <a:prstGeom prst="line">
            <a:avLst/>
          </a:prstGeom>
          <a:ln>
            <a:solidFill>
              <a:srgbClr val="E8B1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27"/>
          <p:cNvSpPr txBox="1"/>
          <p:nvPr/>
        </p:nvSpPr>
        <p:spPr>
          <a:xfrm>
            <a:off x="9149331" y="632281"/>
            <a:ext cx="242354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2000" b="1" dirty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b="1" dirty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29"/>
          <p:cNvSpPr txBox="1"/>
          <p:nvPr/>
        </p:nvSpPr>
        <p:spPr>
          <a:xfrm>
            <a:off x="9149332" y="2076518"/>
            <a:ext cx="24997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2000" b="1" dirty="0" smtClean="0">
                <a:solidFill>
                  <a:srgbClr val="E8B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生产维护</a:t>
            </a:r>
            <a:endParaRPr lang="zh-CN" altLang="en-US" sz="2000" b="1" dirty="0" smtClean="0">
              <a:solidFill>
                <a:srgbClr val="E8B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100555" y="399822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9CD6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100555" y="1841013"/>
            <a:ext cx="900752" cy="900752"/>
          </a:xfrm>
          <a:prstGeom prst="ellipse">
            <a:avLst/>
          </a:prstGeom>
          <a:solidFill>
            <a:srgbClr val="E8B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36"/>
          <p:cNvSpPr txBox="1"/>
          <p:nvPr/>
        </p:nvSpPr>
        <p:spPr>
          <a:xfrm>
            <a:off x="8059611" y="442281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05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" name="文本框 37"/>
          <p:cNvSpPr txBox="1"/>
          <p:nvPr/>
        </p:nvSpPr>
        <p:spPr>
          <a:xfrm>
            <a:off x="8059611" y="1889538"/>
            <a:ext cx="102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06</a:t>
            </a:r>
            <a:endParaRPr lang="zh-CN" altLang="en-US" sz="4800" b="1" i="1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985010"/>
            <a:ext cx="2805430" cy="141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069563" y="1587121"/>
            <a:ext cx="1408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800" dirty="0" smtClean="0">
                <a:solidFill>
                  <a:srgbClr val="DDA44F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P</a:t>
            </a:r>
            <a:endParaRPr lang="zh-CN" altLang="en-US" sz="13800" dirty="0">
              <a:solidFill>
                <a:srgbClr val="DDA44F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6244" y="2462568"/>
            <a:ext cx="1357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500">
                <a:solidFill>
                  <a:srgbClr val="E36A6C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defRPr>
            </a:lvl1pPr>
          </a:lstStyle>
          <a:p>
            <a:r>
              <a:rPr lang="en-US" altLang="zh-CN" sz="6000" dirty="0">
                <a:solidFill>
                  <a:srgbClr val="DDA44F"/>
                </a:solidFill>
              </a:rPr>
              <a:t>art</a:t>
            </a:r>
            <a:endParaRPr lang="zh-CN" altLang="en-US" sz="6000" dirty="0">
              <a:solidFill>
                <a:srgbClr val="DDA44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65773" y="1764088"/>
            <a:ext cx="4039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rgbClr val="519CD6"/>
                </a:solidFill>
                <a:latin typeface="Helvetica LT Std" panose="020B0504020202020204" pitchFamily="34" charset="0"/>
                <a:ea typeface="Hiragino Sans GB W3" panose="020B0300000000000000" pitchFamily="34" charset="-122"/>
              </a:rPr>
              <a:t>1</a:t>
            </a:r>
            <a:endParaRPr lang="zh-CN" altLang="en-US" sz="11500" b="1" dirty="0">
              <a:solidFill>
                <a:srgbClr val="519CD6"/>
              </a:solidFill>
              <a:latin typeface="Helvetica LT Std" panose="020B0504020202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6436" y="3634160"/>
            <a:ext cx="39030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3600" b="1" dirty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zh-CN" altLang="en-US" sz="3600" b="1" dirty="0" smtClean="0">
                <a:solidFill>
                  <a:srgbClr val="519C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sz="3600" b="1" dirty="0">
              <a:solidFill>
                <a:srgbClr val="519C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76950" y="3484486"/>
            <a:ext cx="298087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76950" y="4278980"/>
            <a:ext cx="2980879" cy="0"/>
          </a:xfrm>
          <a:prstGeom prst="line">
            <a:avLst/>
          </a:prstGeom>
          <a:ln w="12700">
            <a:solidFill>
              <a:srgbClr val="519CD6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817818" y="1854758"/>
            <a:ext cx="2542903" cy="2823396"/>
            <a:chOff x="907956" y="1083233"/>
            <a:chExt cx="2542903" cy="2823396"/>
          </a:xfrm>
        </p:grpSpPr>
        <p:sp>
          <p:nvSpPr>
            <p:cNvPr id="7" name="圆角矩形 6"/>
            <p:cNvSpPr/>
            <p:nvPr/>
          </p:nvSpPr>
          <p:spPr>
            <a:xfrm>
              <a:off x="907956" y="1083233"/>
              <a:ext cx="2542903" cy="2542903"/>
            </a:xfrm>
            <a:prstGeom prst="roundRect">
              <a:avLst>
                <a:gd name="adj" fmla="val 7763"/>
              </a:avLst>
            </a:prstGeom>
            <a:solidFill>
              <a:srgbClr val="519C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2700000">
              <a:off x="1354021" y="1945953"/>
              <a:ext cx="2386795" cy="1534558"/>
            </a:xfrm>
            <a:custGeom>
              <a:avLst/>
              <a:gdLst>
                <a:gd name="connsiteX0" fmla="*/ 0 w 2386795"/>
                <a:gd name="connsiteY0" fmla="*/ 0 h 1534558"/>
                <a:gd name="connsiteX1" fmla="*/ 1712713 w 2386795"/>
                <a:gd name="connsiteY1" fmla="*/ 10255 h 1534558"/>
                <a:gd name="connsiteX2" fmla="*/ 2328976 w 2386795"/>
                <a:gd name="connsiteY2" fmla="*/ 626518 h 1534558"/>
                <a:gd name="connsiteX3" fmla="*/ 2328976 w 2386795"/>
                <a:gd name="connsiteY3" fmla="*/ 905692 h 1534558"/>
                <a:gd name="connsiteX4" fmla="*/ 1700110 w 2386795"/>
                <a:gd name="connsiteY4" fmla="*/ 1534558 h 1534558"/>
                <a:gd name="connsiteX5" fmla="*/ 825725 w 2386795"/>
                <a:gd name="connsiteY5" fmla="*/ 1534558 h 1534558"/>
                <a:gd name="connsiteX6" fmla="*/ 825725 w 2386795"/>
                <a:gd name="connsiteY6" fmla="*/ 825725 h 153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6795" h="1534558">
                  <a:moveTo>
                    <a:pt x="0" y="0"/>
                  </a:moveTo>
                  <a:lnTo>
                    <a:pt x="1712713" y="10255"/>
                  </a:lnTo>
                  <a:lnTo>
                    <a:pt x="2328976" y="626518"/>
                  </a:lnTo>
                  <a:cubicBezTo>
                    <a:pt x="2406068" y="703610"/>
                    <a:pt x="2406068" y="828601"/>
                    <a:pt x="2328976" y="905692"/>
                  </a:cubicBezTo>
                  <a:lnTo>
                    <a:pt x="1700110" y="1534558"/>
                  </a:lnTo>
                  <a:lnTo>
                    <a:pt x="825725" y="1534558"/>
                  </a:lnTo>
                  <a:lnTo>
                    <a:pt x="825725" y="825725"/>
                  </a:lnTo>
                  <a:close/>
                </a:path>
              </a:pathLst>
            </a:custGeom>
            <a:solidFill>
              <a:srgbClr val="3A87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饼形 3"/>
            <p:cNvSpPr/>
            <p:nvPr/>
          </p:nvSpPr>
          <p:spPr>
            <a:xfrm>
              <a:off x="1353023" y="1332637"/>
              <a:ext cx="1811384" cy="1811384"/>
            </a:xfrm>
            <a:prstGeom prst="pie">
              <a:avLst/>
            </a:prstGeom>
            <a:solidFill>
              <a:srgbClr val="FFF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398" y="2444111"/>
            <a:ext cx="11325225" cy="1076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dirty="0" smtClean="0"/>
              <a:t>        </a:t>
            </a:r>
            <a:r>
              <a:rPr lang="en-US" altLang="zh-CN"/>
              <a:t>Solr is highly reliable, scalable and fault tolerant, providing distributed indexing, replication and load-balanced querying, automated failover and recovery, centralized configuration and more. Solr powers the search and navigation features of many of the world's largest internet sites.</a:t>
            </a:r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19099" y="4472816"/>
            <a:ext cx="10972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        </a:t>
            </a:r>
            <a:r>
              <a:rPr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Solr是高度可靠的，可扩展性和容错性，提供分布式索引、复制和负载平衡查询、</a:t>
            </a:r>
            <a:r>
              <a:rPr lang="zh-CN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容灾</a:t>
            </a:r>
            <a:r>
              <a:rPr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和恢复，集中配置</a:t>
            </a:r>
            <a:r>
              <a:rPr lang="zh-CN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等等</a:t>
            </a:r>
            <a:r>
              <a:rPr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。许多世界上最大的互联网网站</a:t>
            </a:r>
            <a:r>
              <a:rPr lang="zh-CN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都会应用到</a:t>
            </a:r>
            <a:r>
              <a:rPr lang="en-US" altLang="zh-CN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Solr</a:t>
            </a:r>
            <a:r>
              <a:rPr lang="zh-CN" altLang="en-U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的高性能查询和</a:t>
            </a:r>
            <a:r>
              <a:rPr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</a:rPr>
              <a:t>导航功能。</a:t>
            </a:r>
            <a:endParaRPr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1004570"/>
            <a:ext cx="2259330" cy="11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44440" y="139636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 b="1"/>
              <a:t>Lucene</a:t>
            </a:r>
            <a:endParaRPr lang="zh-CN" altLang="en-US" sz="4000" b="1"/>
          </a:p>
        </p:txBody>
      </p:sp>
      <p:sp>
        <p:nvSpPr>
          <p:cNvPr id="4" name="文本框 3"/>
          <p:cNvSpPr txBox="1"/>
          <p:nvPr/>
        </p:nvSpPr>
        <p:spPr>
          <a:xfrm>
            <a:off x="1376680" y="2757170"/>
            <a:ext cx="96342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Lucene</a:t>
            </a:r>
            <a:endParaRPr lang="zh-CN" altLang="en-US" b="1"/>
          </a:p>
          <a:p>
            <a:r>
              <a:rPr lang="zh-CN" altLang="en-US"/>
              <a:t>是一个开放源代码的全文检索引擎工具包，但它不是一个完整的全文检索引擎，而是一个全文检索引擎的架构，提供了完整的查询引擎和索引引擎，部分文本分析引擎。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2570" y="669925"/>
            <a:ext cx="110693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一个真正的拥有动态字段(Dynamic Field)和唯一键(Unique Key)的数据模式(Data Schema)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对Lucene查询语言的强大扩展！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支持对结果进行动态的分组和过滤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高级的，可配置的文本分析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高度可配置和可扩展的缓存机制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性能优化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支持通过XML进行外部配置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拥有一个管理界面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可监控的日志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支持高速增量式更新(Fast incremental Updates)和快照发布(Snapshot Distribution)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2570" y="17145"/>
            <a:ext cx="357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Solr</a:t>
            </a:r>
            <a:r>
              <a:rPr lang="zh-CN" altLang="en-US" sz="2800" b="1"/>
              <a:t>对</a:t>
            </a:r>
            <a:r>
              <a:rPr lang="en-US" altLang="zh-CN" sz="2800" b="1"/>
              <a:t>Lucene</a:t>
            </a:r>
            <a:r>
              <a:rPr lang="zh-CN" altLang="en-US" sz="2800" b="1"/>
              <a:t>的拓展：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68300" y="1583055"/>
            <a:ext cx="687006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高级的全文搜索功能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专为高通量的网络流量进行的优化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基于开放接口（</a:t>
            </a:r>
            <a:r>
              <a:rPr lang="en-US" altLang="zh-CN" b="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XML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HTTP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）的标准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ea typeface="宋体" panose="02010600030101010101" pitchFamily="2" charset="-122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综合的</a:t>
            </a:r>
            <a:r>
              <a:rPr lang="en-US" altLang="zh-CN" b="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HTML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管理界面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可伸缩性－能够有效地复制到另外一个</a:t>
            </a:r>
            <a:r>
              <a:rPr lang="en-US" altLang="zh-CN" b="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Solr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搜索服务器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b="0">
                <a:solidFill>
                  <a:srgbClr val="000000"/>
                </a:solidFill>
                <a:latin typeface="Verdana" panose="020B0604030504040204" charset="0"/>
                <a:cs typeface="Verdana" panose="020B0604030504040204" charset="0"/>
              </a:rPr>
              <a:t>XML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配置达到灵活性和适配性</a:t>
            </a:r>
            <a:endParaRPr lang="zh-CN" altLang="en-US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/>
            <a:endParaRPr lang="zh-CN" altLang="en-US" b="0">
              <a:solidFill>
                <a:srgbClr val="000000"/>
              </a:solidFill>
              <a:latin typeface="Symbol" panose="05050102010706020507" charset="0"/>
              <a:cs typeface="Symbol" panose="05050102010706020507" charset="0"/>
            </a:endParaRPr>
          </a:p>
          <a:p>
            <a:pPr marL="228600" indent="-228600"/>
            <a:r>
              <a:rPr lang="en-US" altLang="zh-CN" b="0">
                <a:solidFill>
                  <a:srgbClr val="000000"/>
                </a:solidFill>
                <a:latin typeface="Symbol" panose="05050102010706020507" charset="0"/>
                <a:cs typeface="Symbol" panose="05050102010706020507" charset="0"/>
              </a:rPr>
              <a:t>· </a:t>
            </a:r>
            <a:r>
              <a:rPr lang="zh-CN" altLang="en-US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可扩展的插件体系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8300" y="639445"/>
            <a:ext cx="1790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Solr</a:t>
            </a:r>
            <a:r>
              <a:rPr lang="zh-CN" altLang="en-US" sz="2800" b="1"/>
              <a:t>特性：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2418" y="701036"/>
            <a:ext cx="11325225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dirty="0" smtClean="0"/>
              <a:t>       </a:t>
            </a:r>
            <a:r>
              <a:rPr lang="zh-CN" altLang="en-US" sz="2800" b="1" dirty="0" smtClean="0"/>
              <a:t>搜索</a:t>
            </a:r>
            <a:r>
              <a:rPr lang="zh-CN" altLang="en-US" sz="2800" dirty="0" smtClean="0"/>
              <a:t>？</a:t>
            </a:r>
            <a:r>
              <a:rPr lang="zh-CN" altLang="en-US" sz="1600" dirty="0" smtClean="0"/>
              <a:t>搜索要主要的目的是，在</a:t>
            </a:r>
            <a:r>
              <a:rPr lang="zh-CN" altLang="en-US" sz="1600" b="1" dirty="0" smtClean="0"/>
              <a:t>海量信息</a:t>
            </a:r>
            <a:r>
              <a:rPr lang="zh-CN" altLang="en-US" sz="1600" dirty="0" smtClean="0"/>
              <a:t>中，从</a:t>
            </a:r>
            <a:r>
              <a:rPr lang="zh-CN" altLang="en-US" sz="1600" b="1" dirty="0" smtClean="0"/>
              <a:t>非结构化数据</a:t>
            </a:r>
            <a:r>
              <a:rPr lang="zh-CN" altLang="en-US" sz="1600" dirty="0" smtClean="0"/>
              <a:t>中快速找到</a:t>
            </a:r>
            <a:r>
              <a:rPr lang="zh-CN" altLang="en-US" sz="1600" b="1" dirty="0" smtClean="0"/>
              <a:t>符合我们含义的信息</a:t>
            </a:r>
            <a:r>
              <a:rPr lang="en-US" altLang="zh-CN" sz="1600" dirty="0" smtClean="0"/>
              <a:t> 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554990" y="1644650"/>
            <a:ext cx="110826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全文检索</a:t>
            </a:r>
            <a:r>
              <a:rPr lang="zh-CN" altLang="en-US" sz="2800"/>
              <a:t>？</a:t>
            </a:r>
            <a:r>
              <a:rPr lang="zh-CN" altLang="en-US" sz="1600"/>
              <a:t>通过对非结构化数据进行</a:t>
            </a:r>
            <a:r>
              <a:rPr lang="zh-CN" altLang="en-US" sz="1600" b="1"/>
              <a:t>结构化转化</a:t>
            </a:r>
            <a:r>
              <a:rPr lang="zh-CN" altLang="en-US" sz="1600"/>
              <a:t>，对非结构化数据进行</a:t>
            </a:r>
            <a:r>
              <a:rPr lang="zh-CN" altLang="en-US" sz="1600" b="1"/>
              <a:t>抽取</a:t>
            </a:r>
            <a:r>
              <a:rPr lang="zh-CN" altLang="en-US" sz="1600"/>
              <a:t>，然后</a:t>
            </a:r>
            <a:r>
              <a:rPr lang="zh-CN" altLang="en-US" sz="1600" b="1"/>
              <a:t>重新组合</a:t>
            </a:r>
            <a:r>
              <a:rPr lang="zh-CN" altLang="en-US" sz="1600"/>
              <a:t>，再利用它进行搜索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92175" y="2501900"/>
            <a:ext cx="3940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索引</a:t>
            </a:r>
            <a:r>
              <a:rPr lang="zh-CN" altLang="en-US" sz="2800"/>
              <a:t>？</a:t>
            </a:r>
            <a:r>
              <a:rPr lang="zh-CN" altLang="en-US" sz="1600"/>
              <a:t>被抽取出来重新组织的信息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349375" y="3346450"/>
            <a:ext cx="897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ym typeface="+mn-ea"/>
              </a:rPr>
              <a:t>词典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3028315" y="37833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倒排表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6377940" y="3023870"/>
            <a:ext cx="41878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反向索引（倒排索引）</a:t>
            </a:r>
            <a:endParaRPr lang="zh-CN" altLang="en-US" sz="2800" b="1"/>
          </a:p>
        </p:txBody>
      </p:sp>
      <p:sp>
        <p:nvSpPr>
          <p:cNvPr id="11" name="文本框 10"/>
          <p:cNvSpPr txBox="1"/>
          <p:nvPr/>
        </p:nvSpPr>
        <p:spPr>
          <a:xfrm>
            <a:off x="6806565" y="5330825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词（Term）</a:t>
            </a:r>
            <a:endParaRPr lang="zh-CN" altLang="en-US" sz="2800" b="1"/>
          </a:p>
        </p:txBody>
      </p:sp>
      <p:sp>
        <p:nvSpPr>
          <p:cNvPr id="12" name="文本框 11"/>
          <p:cNvSpPr txBox="1"/>
          <p:nvPr/>
        </p:nvSpPr>
        <p:spPr>
          <a:xfrm>
            <a:off x="5768975" y="3868420"/>
            <a:ext cx="34347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语言处理组件（Linguistic Processor）</a:t>
            </a:r>
            <a:endParaRPr lang="zh-CN" altLang="en-US" sz="2800" b="1"/>
          </a:p>
        </p:txBody>
      </p:sp>
      <p:sp>
        <p:nvSpPr>
          <p:cNvPr id="13" name="文本框 12"/>
          <p:cNvSpPr txBox="1"/>
          <p:nvPr/>
        </p:nvSpPr>
        <p:spPr>
          <a:xfrm>
            <a:off x="652145" y="4377690"/>
            <a:ext cx="2540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分词组件（Tokenizer）</a:t>
            </a:r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3287395" y="506984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词元（Token）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2344</Words>
  <Application>WPS 演示</Application>
  <PresentationFormat>自定义</PresentationFormat>
  <Paragraphs>192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Arial Unicode MS</vt:lpstr>
      <vt:lpstr>方正大黑简体</vt:lpstr>
      <vt:lpstr>Helvetica LT Std</vt:lpstr>
      <vt:lpstr>Hiragino Sans GB W3</vt:lpstr>
      <vt:lpstr>Symbol</vt:lpstr>
      <vt:lpstr>Verdana</vt:lpstr>
      <vt:lpstr>Calibri</vt:lpstr>
      <vt:lpstr>Calibri Light</vt:lpstr>
      <vt:lpstr>黑体</vt:lpstr>
      <vt:lpstr>Segoe Script</vt:lpstr>
      <vt:lpstr>Office 主题</vt:lpstr>
      <vt:lpstr>自定义设计方案</vt:lpstr>
      <vt:lpstr>1_自定义设计方案</vt:lpstr>
      <vt:lpstr>2_自定义设计方案</vt:lpstr>
      <vt:lpstr>Office 主题​​</vt:lpstr>
      <vt:lpstr>Word.Document.12</vt:lpstr>
      <vt:lpstr>Word.Document.12</vt:lpstr>
      <vt:lpstr>Word.Document.12</vt:lpstr>
      <vt:lpstr>Package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01083449</cp:lastModifiedBy>
  <cp:revision>388</cp:revision>
  <dcterms:created xsi:type="dcterms:W3CDTF">2013-10-24T14:40:00Z</dcterms:created>
  <dcterms:modified xsi:type="dcterms:W3CDTF">2017-09-22T03:19:17Z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