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6"/>
  </p:notesMasterIdLst>
  <p:sldIdLst>
    <p:sldId id="257" r:id="rId6"/>
    <p:sldId id="288" r:id="rId7"/>
    <p:sldId id="259" r:id="rId8"/>
    <p:sldId id="258" r:id="rId9"/>
    <p:sldId id="275" r:id="rId10"/>
    <p:sldId id="276" r:id="rId11"/>
    <p:sldId id="329" r:id="rId12"/>
    <p:sldId id="281" r:id="rId13"/>
    <p:sldId id="284" r:id="rId14"/>
    <p:sldId id="282" r:id="rId15"/>
    <p:sldId id="283" r:id="rId16"/>
    <p:sldId id="330" r:id="rId17"/>
    <p:sldId id="331" r:id="rId18"/>
    <p:sldId id="332" r:id="rId19"/>
    <p:sldId id="333" r:id="rId20"/>
    <p:sldId id="334" r:id="rId21"/>
    <p:sldId id="285" r:id="rId22"/>
    <p:sldId id="287" r:id="rId23"/>
    <p:sldId id="335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CD6"/>
    <a:srgbClr val="529DD7"/>
    <a:srgbClr val="3B87C5"/>
    <a:srgbClr val="E1992F"/>
    <a:srgbClr val="DDA44F"/>
    <a:srgbClr val="FFFECE"/>
    <a:srgbClr val="E8B161"/>
    <a:srgbClr val="E9C38B"/>
    <a:srgbClr val="F0D5AE"/>
    <a:srgbClr val="3A8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1160" autoAdjust="0"/>
  </p:normalViewPr>
  <p:slideViewPr>
    <p:cSldViewPr snapToGrid="0">
      <p:cViewPr varScale="1">
        <p:scale>
          <a:sx n="100" d="100"/>
          <a:sy n="100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C91E-0754-4374-888D-1EC11BE4F32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BB9-5CF4-4EEC-99A2-AF2AF79F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6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4BB9-5CF4-4EEC-99A2-AF2AF79FB6B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573403" y="796899"/>
            <a:ext cx="5527791" cy="4385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5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8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82E-9ADB-41B4-AF4E-64A67FD9EE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3E17-850B-4246-B016-381FFA7D62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AF3E-B03D-4868-A078-26698CF1C8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ED0-EB60-476E-B53D-1153311354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1-BFBA-4AEE-B91A-6DEEC25B1A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ED2-B6DC-4E78-A6A7-6662EA377F7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8932-FB43-40DD-BAAE-17A61A8A59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5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8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A865-8190-4445-B57B-128D4312D8A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F52D-3628-48E4-83E5-EF040F0B5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046C-F40B-463E-A957-8F7BA20406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858-7FE5-4D12-AFC3-0BB759C1A4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82E-9ADB-41B4-AF4E-64A67FD9EE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3E17-850B-4246-B016-381FFA7D62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AF3E-B03D-4868-A078-26698CF1C8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ED0-EB60-476E-B53D-1153311354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1-BFBA-4AEE-B91A-6DEEC25B1A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ED2-B6DC-4E78-A6A7-6662EA377F7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8932-FB43-40DD-BAAE-17A61A8A59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5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8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A865-8190-4445-B57B-128D4312D8A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F52D-3628-48E4-83E5-EF040F0B5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046C-F40B-463E-A957-8F7BA20406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858-7FE5-4D12-AFC3-0BB759C1A4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44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709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119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834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237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5"/>
            <a:ext cx="1566432" cy="619127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828799" y="6343118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133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624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664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51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573403" y="796899"/>
            <a:ext cx="5527791" cy="43851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1" y="5960618"/>
            <a:ext cx="2229852" cy="881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53C5-DDED-4A44-81D9-5283685D015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53C5-DDED-4A44-81D9-5283685D015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0.202.11.93:9000/" TargetMode="Externa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0.116.218.104/coding_rules#qprofile=java-agilean-java-demo-19870|activation=true" TargetMode="Externa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90616" y="3193187"/>
            <a:ext cx="710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E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4000" b="1" smtClean="0">
                <a:solidFill>
                  <a:srgbClr val="FFFE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4000" b="1">
                <a:solidFill>
                  <a:srgbClr val="FFFE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4000" b="1" smtClean="0">
                <a:solidFill>
                  <a:srgbClr val="FFFE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endParaRPr lang="zh-CN" altLang="en-US" sz="4000" b="1" dirty="0">
              <a:solidFill>
                <a:srgbClr val="FFFE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40140" y="4399500"/>
            <a:ext cx="280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www.sf-express.com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0" y="3582725"/>
            <a:ext cx="443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怎样用？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6076950" y="3484486"/>
            <a:ext cx="3280410" cy="27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76950" y="4278980"/>
            <a:ext cx="328041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标注 16"/>
          <p:cNvSpPr/>
          <p:nvPr/>
        </p:nvSpPr>
        <p:spPr>
          <a:xfrm>
            <a:off x="7251700" y="5042041"/>
            <a:ext cx="4812647" cy="917869"/>
          </a:xfrm>
          <a:prstGeom prst="wedgeRectCallout">
            <a:avLst>
              <a:gd name="adj1" fmla="val -62528"/>
              <a:gd name="adj2" fmla="val -58789"/>
            </a:avLst>
          </a:prstGeom>
          <a:gradFill flip="none" rotWithShape="1">
            <a:gsLst>
              <a:gs pos="0">
                <a:srgbClr val="3B87C5">
                  <a:tint val="66000"/>
                  <a:satMod val="160000"/>
                </a:srgbClr>
              </a:gs>
              <a:gs pos="50000">
                <a:srgbClr val="3B87C5">
                  <a:tint val="44500"/>
                  <a:satMod val="160000"/>
                </a:srgbClr>
              </a:gs>
              <a:gs pos="100000">
                <a:srgbClr val="3B87C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529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7035473" y="143498"/>
            <a:ext cx="5092700" cy="2073771"/>
          </a:xfrm>
          <a:prstGeom prst="wedgeRectCallout">
            <a:avLst>
              <a:gd name="adj1" fmla="val -59564"/>
              <a:gd name="adj2" fmla="val 35824"/>
            </a:avLst>
          </a:prstGeom>
          <a:gradFill flip="none" rotWithShape="1">
            <a:gsLst>
              <a:gs pos="0">
                <a:srgbClr val="3B87C5">
                  <a:tint val="66000"/>
                  <a:satMod val="160000"/>
                </a:srgbClr>
              </a:gs>
              <a:gs pos="50000">
                <a:srgbClr val="3B87C5">
                  <a:tint val="44500"/>
                  <a:satMod val="160000"/>
                </a:srgbClr>
              </a:gs>
              <a:gs pos="100000">
                <a:srgbClr val="3B87C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529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7251700" y="2936867"/>
            <a:ext cx="4812647" cy="1571633"/>
          </a:xfrm>
          <a:prstGeom prst="wedgeRectCallout">
            <a:avLst>
              <a:gd name="adj1" fmla="val -63848"/>
              <a:gd name="adj2" fmla="val -17268"/>
            </a:avLst>
          </a:prstGeom>
          <a:gradFill flip="none" rotWithShape="1">
            <a:gsLst>
              <a:gs pos="0">
                <a:srgbClr val="3B87C5">
                  <a:tint val="66000"/>
                  <a:satMod val="160000"/>
                </a:srgbClr>
              </a:gs>
              <a:gs pos="50000">
                <a:srgbClr val="3B87C5">
                  <a:tint val="44500"/>
                  <a:satMod val="160000"/>
                </a:srgbClr>
              </a:gs>
              <a:gs pos="100000">
                <a:srgbClr val="3B87C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529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2698" y="5316309"/>
            <a:ext cx="389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Sonar</a:t>
            </a:r>
            <a:r>
              <a:rPr lang="zh-CN" altLang="en-US" dirty="0" smtClean="0">
                <a:hlinkClick r:id="rId2"/>
              </a:rPr>
              <a:t>服务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http://10.202.11.93:9000/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92297" y="143727"/>
            <a:ext cx="5368903" cy="1365365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b="1" dirty="0"/>
              <a:t>安装</a:t>
            </a:r>
            <a:r>
              <a:rPr lang="en-US" altLang="zh-CN" b="1" dirty="0"/>
              <a:t>JDK</a:t>
            </a:r>
            <a:r>
              <a:rPr lang="zh-CN" altLang="en-US" b="1" dirty="0"/>
              <a:t>，安装</a:t>
            </a:r>
            <a:r>
              <a:rPr lang="en-US" altLang="zh-CN" b="1" dirty="0" err="1"/>
              <a:t>MySql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latin typeface="+mn-ea"/>
              </a:rPr>
              <a:t>下载</a:t>
            </a:r>
            <a:r>
              <a:rPr lang="en-US" altLang="zh-CN" b="1" dirty="0" smtClean="0">
                <a:latin typeface="+mn-ea"/>
              </a:rPr>
              <a:t>sonarqube-6.3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sonar-scanner-2.7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、解压，检查文件的完整性</a:t>
            </a:r>
            <a:endParaRPr lang="en-US" altLang="zh-CN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53283" y="663028"/>
            <a:ext cx="137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4219" y="2197540"/>
            <a:ext cx="10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配置篇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1665" y="3747214"/>
            <a:ext cx="106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应用</a:t>
            </a:r>
            <a:r>
              <a:rPr lang="zh-CN" altLang="en-US" dirty="0" smtClean="0">
                <a:solidFill>
                  <a:srgbClr val="00B050"/>
                </a:solidFill>
              </a:rPr>
              <a:t>篇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0" name="左大括号 69"/>
          <p:cNvSpPr/>
          <p:nvPr/>
        </p:nvSpPr>
        <p:spPr>
          <a:xfrm>
            <a:off x="1387470" y="242832"/>
            <a:ext cx="284347" cy="120972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大括号 70"/>
          <p:cNvSpPr/>
          <p:nvPr/>
        </p:nvSpPr>
        <p:spPr>
          <a:xfrm>
            <a:off x="1407952" y="1612671"/>
            <a:ext cx="263865" cy="153267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大括号 74"/>
          <p:cNvSpPr/>
          <p:nvPr/>
        </p:nvSpPr>
        <p:spPr>
          <a:xfrm>
            <a:off x="1378930" y="3342692"/>
            <a:ext cx="292887" cy="116580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51700" y="2941362"/>
            <a:ext cx="4660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sonar.projectKey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sasp</a:t>
            </a:r>
            <a:r>
              <a:rPr lang="en-US" altLang="zh-CN" dirty="0" smtClean="0"/>
              <a:t>-app-service</a:t>
            </a:r>
          </a:p>
          <a:p>
            <a:r>
              <a:rPr lang="en-US" altLang="zh-CN" dirty="0" err="1" smtClean="0"/>
              <a:t>sonar.projectName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sasp</a:t>
            </a:r>
            <a:r>
              <a:rPr lang="en-US" altLang="zh-CN" dirty="0" smtClean="0"/>
              <a:t>-app-service</a:t>
            </a:r>
          </a:p>
          <a:p>
            <a:r>
              <a:rPr lang="en-US" altLang="zh-CN" dirty="0" err="1" smtClean="0"/>
              <a:t>sonar.projectVersion</a:t>
            </a:r>
            <a:r>
              <a:rPr lang="en-US" altLang="zh-CN" dirty="0" smtClean="0"/>
              <a:t>=1.0</a:t>
            </a:r>
          </a:p>
          <a:p>
            <a:r>
              <a:rPr lang="en-US" altLang="zh-CN" dirty="0" err="1" smtClean="0"/>
              <a:t>sonar.sources</a:t>
            </a:r>
            <a:r>
              <a:rPr lang="en-US" altLang="zh-CN" dirty="0" smtClean="0"/>
              <a:t>=.</a:t>
            </a:r>
          </a:p>
          <a:p>
            <a:r>
              <a:rPr lang="en-US" altLang="zh-CN" dirty="0" err="1" smtClean="0"/>
              <a:t>sonar.sourceEncoding</a:t>
            </a:r>
            <a:r>
              <a:rPr lang="en-US" altLang="zh-CN" dirty="0" smtClean="0"/>
              <a:t>=UTF-8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2514" y="5145082"/>
            <a:ext cx="10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操作</a:t>
            </a:r>
            <a:r>
              <a:rPr lang="zh-CN" altLang="en-US" dirty="0" smtClean="0">
                <a:solidFill>
                  <a:srgbClr val="00B050"/>
                </a:solidFill>
              </a:rPr>
              <a:t>篇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1394293" y="4699587"/>
            <a:ext cx="262159" cy="126032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73900" y="288449"/>
            <a:ext cx="513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sonar.jdbc.url=</a:t>
            </a:r>
            <a:r>
              <a:rPr lang="en-US" altLang="zh-CN" dirty="0" err="1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sonarpress?useUnicode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=utf8…..</a:t>
            </a:r>
          </a:p>
          <a:p>
            <a:r>
              <a:rPr lang="en-US" altLang="zh-CN" dirty="0" err="1" smtClean="0"/>
              <a:t>sonar.jdbc.username</a:t>
            </a:r>
            <a:r>
              <a:rPr lang="en-US" altLang="zh-CN" dirty="0" smtClean="0"/>
              <a:t>=sonar </a:t>
            </a:r>
          </a:p>
          <a:p>
            <a:r>
              <a:rPr lang="en-US" altLang="zh-CN" dirty="0" err="1" smtClean="0"/>
              <a:t>sonar.jdbc.password</a:t>
            </a:r>
            <a:r>
              <a:rPr lang="en-US" altLang="zh-CN" dirty="0" smtClean="0"/>
              <a:t>=sonar</a:t>
            </a:r>
          </a:p>
          <a:p>
            <a:r>
              <a:rPr lang="en-US" altLang="zh-CN" dirty="0" err="1" smtClean="0"/>
              <a:t>sonar.sorceEncoding</a:t>
            </a:r>
            <a:r>
              <a:rPr lang="en-US" altLang="zh-CN" dirty="0" smtClean="0"/>
              <a:t>=UTF-8 </a:t>
            </a:r>
          </a:p>
          <a:p>
            <a:r>
              <a:rPr lang="en-US" altLang="zh-CN" dirty="0" err="1" smtClean="0"/>
              <a:t>sonar.login</a:t>
            </a:r>
            <a:r>
              <a:rPr lang="en-US" altLang="zh-CN" dirty="0" smtClean="0"/>
              <a:t>=admin </a:t>
            </a:r>
          </a:p>
          <a:p>
            <a:r>
              <a:rPr lang="en-US" altLang="zh-CN" dirty="0" err="1" smtClean="0"/>
              <a:t>sonar.password</a:t>
            </a:r>
            <a:r>
              <a:rPr lang="en-US" altLang="zh-CN" dirty="0" smtClean="0"/>
              <a:t>=admin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2297" y="1459038"/>
            <a:ext cx="5134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</a:t>
            </a:r>
            <a:r>
              <a:rPr lang="zh-CN" altLang="en-US" b="1" dirty="0"/>
              <a:t>、创建</a:t>
            </a:r>
            <a:r>
              <a:rPr lang="en-US" altLang="zh-CN" b="1" dirty="0"/>
              <a:t>Sonar</a:t>
            </a:r>
            <a:r>
              <a:rPr lang="zh-CN" altLang="en-US" b="1" dirty="0"/>
              <a:t>数据库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5</a:t>
            </a:r>
            <a:r>
              <a:rPr lang="zh-CN" altLang="en-US" b="1" dirty="0"/>
              <a:t>、修改</a:t>
            </a:r>
            <a:r>
              <a:rPr lang="en-US" altLang="zh-CN" b="1" dirty="0" err="1">
                <a:latin typeface="+mn-ea"/>
              </a:rPr>
              <a:t>conf</a:t>
            </a:r>
            <a:r>
              <a:rPr lang="en-US" altLang="zh-CN" b="1" dirty="0">
                <a:latin typeface="+mn-ea"/>
              </a:rPr>
              <a:t>\</a:t>
            </a:r>
            <a:r>
              <a:rPr lang="en-US" altLang="zh-CN" b="1" dirty="0" err="1">
                <a:latin typeface="+mn-ea"/>
              </a:rPr>
              <a:t>sonar.properties</a:t>
            </a:r>
            <a:r>
              <a:rPr lang="zh-CN" altLang="en-US" b="1" dirty="0">
                <a:latin typeface="+mn-ea"/>
              </a:rPr>
              <a:t>文件的相应信息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6</a:t>
            </a:r>
            <a:r>
              <a:rPr lang="zh-CN" altLang="en-US" b="1" dirty="0"/>
              <a:t>、重启</a:t>
            </a:r>
            <a:r>
              <a:rPr lang="en-US" altLang="zh-CN" b="1" dirty="0"/>
              <a:t>Sonar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+mn-ea"/>
              </a:rPr>
              <a:t>初始化数据库信息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7</a:t>
            </a:r>
            <a:r>
              <a:rPr lang="zh-CN" altLang="en-US" b="1" dirty="0"/>
              <a:t>、配置</a:t>
            </a:r>
            <a:r>
              <a:rPr lang="en-US" altLang="zh-CN" b="1" dirty="0"/>
              <a:t>Sonar</a:t>
            </a:r>
            <a:r>
              <a:rPr lang="zh-CN" altLang="en-US" b="1" dirty="0"/>
              <a:t>的</a:t>
            </a:r>
            <a:r>
              <a:rPr lang="en-US" altLang="zh-CN" b="1" dirty="0"/>
              <a:t>bin</a:t>
            </a:r>
            <a:r>
              <a:rPr lang="zh-CN" altLang="en-US" b="1" dirty="0"/>
              <a:t>路径到环境变量</a:t>
            </a:r>
            <a:r>
              <a:rPr lang="en-US" altLang="zh-CN" b="1" dirty="0"/>
              <a:t>path</a:t>
            </a:r>
            <a:r>
              <a:rPr lang="zh-CN" altLang="en-US" b="1" dirty="0" smtClean="0"/>
              <a:t>中</a:t>
            </a:r>
            <a:endParaRPr lang="en-US" altLang="zh-C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71817" y="3229173"/>
            <a:ext cx="495757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8</a:t>
            </a:r>
            <a:r>
              <a:rPr lang="zh-CN" altLang="en-US" b="1" dirty="0"/>
              <a:t>、项目目录下新建</a:t>
            </a:r>
            <a:r>
              <a:rPr lang="en-US" altLang="zh-CN" b="1" dirty="0"/>
              <a:t>sonar-</a:t>
            </a:r>
            <a:r>
              <a:rPr lang="en-US" altLang="zh-CN" b="1" dirty="0" err="1"/>
              <a:t>project.properties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9</a:t>
            </a:r>
            <a:r>
              <a:rPr lang="zh-CN" altLang="en-US" b="1" dirty="0"/>
              <a:t>、设置成功后，启动</a:t>
            </a:r>
            <a:r>
              <a:rPr lang="en-US" altLang="zh-CN" b="1" dirty="0" err="1"/>
              <a:t>sonarqube</a:t>
            </a:r>
            <a:r>
              <a:rPr lang="zh-CN" altLang="en-US" b="1" dirty="0"/>
              <a:t>服务</a:t>
            </a:r>
            <a:r>
              <a:rPr lang="en-US" altLang="zh-CN" b="1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10</a:t>
            </a:r>
            <a:r>
              <a:rPr lang="zh-CN" altLang="en-US" b="1" dirty="0"/>
              <a:t>、进入项目目录，</a:t>
            </a:r>
            <a:r>
              <a:rPr lang="en-US" altLang="zh-CN" b="1" dirty="0" err="1"/>
              <a:t>cmd</a:t>
            </a:r>
            <a:r>
              <a:rPr lang="zh-CN" altLang="en-US" b="1" dirty="0"/>
              <a:t>，</a:t>
            </a:r>
            <a:r>
              <a:rPr lang="en-US" altLang="zh-CN" b="1" dirty="0" smtClean="0"/>
              <a:t>sonar-runner</a:t>
            </a:r>
            <a:endParaRPr lang="en-US" altLang="zh-C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92297" y="4660334"/>
            <a:ext cx="49575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11</a:t>
            </a:r>
            <a:r>
              <a:rPr lang="zh-CN" altLang="en-US" b="1" dirty="0"/>
              <a:t>、进入</a:t>
            </a:r>
            <a:r>
              <a:rPr lang="en-US" altLang="zh-CN" b="1" dirty="0" err="1"/>
              <a:t>Sonarqube</a:t>
            </a:r>
            <a:r>
              <a:rPr lang="zh-CN" altLang="en-US" b="1" dirty="0"/>
              <a:t>面板，了解</a:t>
            </a:r>
            <a:r>
              <a:rPr lang="en-US" altLang="zh-CN" b="1" dirty="0"/>
              <a:t>Sonar</a:t>
            </a:r>
            <a:r>
              <a:rPr lang="zh-CN" altLang="en-US" b="1" dirty="0"/>
              <a:t>功能</a:t>
            </a:r>
            <a:r>
              <a:rPr lang="zh-CN" altLang="en-US" b="1" dirty="0" smtClean="0"/>
              <a:t>配置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12</a:t>
            </a:r>
            <a:r>
              <a:rPr lang="zh-CN" altLang="en-US" b="1" dirty="0"/>
              <a:t>、查看扫描代码结果，代码质量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13</a:t>
            </a:r>
            <a:r>
              <a:rPr lang="zh-CN" altLang="en-US" b="1" dirty="0"/>
              <a:t>、查看代码问题，修改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4" grpId="0" animBg="1"/>
      <p:bldP spid="2" grpId="0"/>
      <p:bldP spid="62" grpId="0"/>
      <p:bldP spid="64" grpId="0"/>
      <p:bldP spid="65" grpId="0"/>
      <p:bldP spid="67" grpId="0"/>
      <p:bldP spid="70" grpId="0" animBg="1"/>
      <p:bldP spid="71" grpId="0" animBg="1"/>
      <p:bldP spid="75" grpId="0" animBg="1"/>
      <p:bldP spid="3" grpId="0"/>
      <p:bldP spid="78" grpId="0"/>
      <p:bldP spid="79" grpId="0" animBg="1"/>
      <p:bldP spid="5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4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0" y="3582723"/>
            <a:ext cx="554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做了什么？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6076950" y="3478229"/>
            <a:ext cx="3581400" cy="625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76950" y="4278980"/>
            <a:ext cx="358140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4787"/>
            <a:ext cx="10833577" cy="57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22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\01083449\桌面\2017-05-31_120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42" y="0"/>
            <a:ext cx="10610795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1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7" y="127276"/>
            <a:ext cx="10513358" cy="586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9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0364"/>
            <a:ext cx="10804795" cy="579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5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3" y="3582725"/>
            <a:ext cx="34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36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实际操作</a:t>
            </a:r>
            <a:endParaRPr lang="zh-CN" altLang="en-US" sz="36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6076950" y="3484486"/>
            <a:ext cx="3270250" cy="27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76950" y="4278980"/>
            <a:ext cx="327025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6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2" y="3582724"/>
            <a:ext cx="334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36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制定计划</a:t>
            </a:r>
            <a:endParaRPr lang="zh-CN" altLang="en-US" sz="36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6076950" y="3484486"/>
            <a:ext cx="3290570" cy="27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76950" y="4278980"/>
            <a:ext cx="329057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00198" y="123824"/>
            <a:ext cx="10382251" cy="606742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两种展示视图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http://sonar.sf-express.com/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实时视图（用于：研发实时查看修复情况）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</a:t>
            </a:r>
            <a:r>
              <a:rPr lang="en-US" altLang="zh-CN" dirty="0" smtClean="0"/>
              <a:t>PR</a:t>
            </a:r>
            <a:r>
              <a:rPr lang="zh-CN" altLang="en-US" dirty="0" smtClean="0"/>
              <a:t>到主干（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）代码时扫描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考核视图（用于：考核）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EPG</a:t>
            </a:r>
            <a:r>
              <a:rPr lang="zh-CN" altLang="en-US" dirty="0" smtClean="0"/>
              <a:t>做定期对主干（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）进行统一扫描</a:t>
            </a:r>
            <a:endParaRPr lang="en-US" altLang="zh-CN" dirty="0" smtClean="0"/>
          </a:p>
          <a:p>
            <a:r>
              <a:rPr lang="zh-CN" altLang="en-US" b="1" dirty="0" smtClean="0"/>
              <a:t>考核指标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新增技术债务比（影响因子：漏洞、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、坏味道）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切割点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截止时间</a:t>
            </a:r>
            <a:endParaRPr lang="en-US" altLang="zh-CN" dirty="0" smtClean="0"/>
          </a:p>
          <a:p>
            <a:r>
              <a:rPr lang="zh-CN" altLang="en-US" b="1" dirty="0" smtClean="0"/>
              <a:t>计算公式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技术债务比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（技术债务天数*</a:t>
            </a:r>
            <a:r>
              <a:rPr lang="en-US" altLang="zh-CN" dirty="0" smtClean="0"/>
              <a:t>8*60/</a:t>
            </a:r>
            <a:r>
              <a:rPr lang="zh-CN" altLang="en-US" dirty="0" smtClean="0"/>
              <a:t>行代码数*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*100%</a:t>
            </a:r>
          </a:p>
          <a:p>
            <a:pPr lvl="1"/>
            <a:r>
              <a:rPr lang="zh-CN" altLang="en-US" dirty="0" smtClean="0"/>
              <a:t>技术债务天数</a:t>
            </a:r>
            <a:r>
              <a:rPr lang="en-US" altLang="zh-CN" dirty="0" smtClean="0"/>
              <a:t>=</a:t>
            </a:r>
            <a:r>
              <a:rPr lang="zh-CN" altLang="en-US" b="1" dirty="0" smtClean="0"/>
              <a:t>漏洞</a:t>
            </a:r>
            <a:r>
              <a:rPr lang="zh-CN" altLang="en-US" dirty="0" smtClean="0"/>
              <a:t>技术债务天数*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（权重）</a:t>
            </a:r>
            <a:r>
              <a:rPr lang="en-US" altLang="zh-CN" dirty="0" smtClean="0"/>
              <a:t>+</a:t>
            </a:r>
            <a:r>
              <a:rPr lang="en-US" altLang="zh-CN" b="1" dirty="0" smtClean="0"/>
              <a:t>Bug</a:t>
            </a:r>
            <a:r>
              <a:rPr lang="zh-CN" altLang="en-US" dirty="0" smtClean="0"/>
              <a:t>技术债务天数*</a:t>
            </a:r>
            <a:r>
              <a:rPr lang="en-US" altLang="zh-CN" dirty="0" smtClean="0"/>
              <a:t>1.2</a:t>
            </a:r>
            <a:r>
              <a:rPr lang="zh-CN" altLang="en-US" dirty="0" smtClean="0"/>
              <a:t> （权重） </a:t>
            </a:r>
            <a:r>
              <a:rPr lang="en-US" altLang="zh-CN" dirty="0" smtClean="0"/>
              <a:t>+</a:t>
            </a:r>
            <a:r>
              <a:rPr lang="zh-CN" altLang="en-US" b="1" dirty="0" smtClean="0"/>
              <a:t>坏味道</a:t>
            </a:r>
            <a:r>
              <a:rPr lang="zh-CN" altLang="en-US" dirty="0" smtClean="0"/>
              <a:t>技术债务天数*</a:t>
            </a:r>
            <a:r>
              <a:rPr lang="en-US" altLang="zh-CN" dirty="0" smtClean="0"/>
              <a:t>1</a:t>
            </a:r>
            <a:r>
              <a:rPr lang="zh-CN" altLang="en-US" dirty="0" smtClean="0"/>
              <a:t> （权重）</a:t>
            </a:r>
            <a:endParaRPr lang="en-US" altLang="zh-CN" dirty="0" smtClean="0"/>
          </a:p>
          <a:p>
            <a:r>
              <a:rPr lang="zh-CN" altLang="en-US" b="1" dirty="0" smtClean="0"/>
              <a:t>考核时间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考核频率：初定每月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次，后续视与</a:t>
            </a:r>
            <a:r>
              <a:rPr lang="en-US" altLang="zh-CN" dirty="0" smtClean="0"/>
              <a:t>HR</a:t>
            </a:r>
            <a:r>
              <a:rPr lang="zh-CN" altLang="en-US" dirty="0" smtClean="0"/>
              <a:t>的沟通情况确定。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预考核：提前一周出预期结果，针对异议进行沟通。预考核结果不计入实际考核。</a:t>
            </a:r>
            <a:endParaRPr lang="en-US" altLang="zh-CN" dirty="0" smtClean="0"/>
          </a:p>
          <a:p>
            <a:r>
              <a:rPr lang="zh-CN" altLang="en-US" b="1" dirty="0" smtClean="0"/>
              <a:t>排名方法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中心之间：各中心下总代码的新增技术债务比进行排名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各中心下各项目之间：各项目下总代码的新增技术债务比进行排名</a:t>
            </a:r>
            <a:endParaRPr lang="en-US" altLang="zh-CN" dirty="0" smtClean="0"/>
          </a:p>
          <a:p>
            <a:r>
              <a:rPr lang="zh-CN" altLang="en-US" b="1" dirty="0" smtClean="0"/>
              <a:t>参考指标</a:t>
            </a:r>
            <a:r>
              <a:rPr lang="zh-CN" altLang="en-US" dirty="0" smtClean="0"/>
              <a:t>（参考指标暂不纳入考核）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</a:t>
            </a:r>
            <a:r>
              <a:rPr lang="zh-CN" altLang="en-US" dirty="0" smtClean="0"/>
              <a:t>、代码重复率</a:t>
            </a:r>
            <a:endParaRPr lang="en-US" altLang="zh-CN" dirty="0" smtClean="0"/>
          </a:p>
          <a:p>
            <a:r>
              <a:rPr lang="en-US" altLang="zh-CN" b="1" dirty="0" smtClean="0"/>
              <a:t>Sonar</a:t>
            </a:r>
            <a:r>
              <a:rPr lang="zh-CN" altLang="en-US" b="1" dirty="0" smtClean="0"/>
              <a:t>规则</a:t>
            </a:r>
            <a:endParaRPr lang="en-US" altLang="zh-CN" b="1" dirty="0" smtClean="0"/>
          </a:p>
          <a:p>
            <a:pPr lvl="1"/>
            <a:r>
              <a:rPr lang="en-US" altLang="zh-CN" u="sng" dirty="0" smtClean="0">
                <a:hlinkClick r:id="rId2"/>
              </a:rPr>
              <a:t>http://10.116.218.104/coding_rules#qprofile=java-agilean-java-demo-19870|activation=true</a:t>
            </a:r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可能存在误报，误报会进入考核结果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882" y="2749001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Sonar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6673" y="332681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规则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865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743" y="1714086"/>
            <a:ext cx="7750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prstClr val="black"/>
                </a:solidFill>
              </a:rPr>
              <a:t>共享应用研发中心</a:t>
            </a:r>
            <a:endParaRPr lang="en-US" altLang="zh-CN" sz="4800" b="1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3200" b="1" dirty="0">
                <a:solidFill>
                  <a:prstClr val="black"/>
                </a:solidFill>
              </a:rPr>
              <a:t>销售业务研发部销售系统研发组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5887" y="3165563"/>
            <a:ext cx="3585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prstClr val="black"/>
                </a:solidFill>
              </a:rPr>
              <a:t>马海旭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8741" y="4473663"/>
            <a:ext cx="765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black"/>
                </a:solidFill>
              </a:rPr>
              <a:t>mahaixu</a:t>
            </a:r>
            <a:r>
              <a:rPr lang="en-US" altLang="zh-CN" sz="4800" b="1" dirty="0" smtClean="0">
                <a:solidFill>
                  <a:prstClr val="black"/>
                </a:solidFill>
              </a:rPr>
              <a:t>@sf-express.com</a:t>
            </a:r>
            <a:endParaRPr lang="zh-CN" altLang="en-US" sz="48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013046" y="2330143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45309" y="2761273"/>
            <a:ext cx="710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4830" y="4283719"/>
            <a:ext cx="2802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共享应用研发中心</a:t>
            </a:r>
            <a:endParaRPr lang="en-US" altLang="zh-CN" sz="2000" dirty="0" smtClean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马海旭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88687" y="389825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88687" y="1831016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88687" y="3285854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47744" y="432286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47744" y="1879543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7744" y="3355611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4437" y="1232489"/>
            <a:ext cx="256248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94436" y="2694719"/>
            <a:ext cx="2562488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94434" y="4147553"/>
            <a:ext cx="2562490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67877" y="631351"/>
            <a:ext cx="23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什么？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8608" y="2072501"/>
            <a:ext cx="26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有什么用</a:t>
            </a:r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78607" y="3571052"/>
            <a:ext cx="293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怎样用？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977311" y="4611982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3"/>
          <p:cNvSpPr txBox="1"/>
          <p:nvPr/>
        </p:nvSpPr>
        <p:spPr>
          <a:xfrm>
            <a:off x="3936368" y="4681739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783058" y="5473681"/>
            <a:ext cx="2573866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2"/>
          <p:cNvSpPr txBox="1"/>
          <p:nvPr/>
        </p:nvSpPr>
        <p:spPr>
          <a:xfrm>
            <a:off x="4967231" y="4862303"/>
            <a:ext cx="293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20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2000" b="1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了什么？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18"/>
          <p:cNvSpPr txBox="1"/>
          <p:nvPr/>
        </p:nvSpPr>
        <p:spPr>
          <a:xfrm>
            <a:off x="438150" y="2616097"/>
            <a:ext cx="2834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6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6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105586" y="1207037"/>
            <a:ext cx="2064764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05587" y="2653696"/>
            <a:ext cx="2064763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7"/>
          <p:cNvSpPr txBox="1"/>
          <p:nvPr/>
        </p:nvSpPr>
        <p:spPr>
          <a:xfrm>
            <a:off x="9149331" y="632281"/>
            <a:ext cx="242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实际操作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29"/>
          <p:cNvSpPr txBox="1"/>
          <p:nvPr/>
        </p:nvSpPr>
        <p:spPr>
          <a:xfrm>
            <a:off x="9149332" y="2076518"/>
            <a:ext cx="249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制定计划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100555" y="399822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9CD6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100555" y="1841013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36"/>
          <p:cNvSpPr txBox="1"/>
          <p:nvPr/>
        </p:nvSpPr>
        <p:spPr>
          <a:xfrm>
            <a:off x="8059611" y="442281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文本框 37"/>
          <p:cNvSpPr txBox="1"/>
          <p:nvPr/>
        </p:nvSpPr>
        <p:spPr>
          <a:xfrm>
            <a:off x="8059611" y="1889538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06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1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50676" y="3582725"/>
            <a:ext cx="390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6950" y="3484486"/>
            <a:ext cx="298087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50" y="4278980"/>
            <a:ext cx="2980879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1445" y="1253486"/>
            <a:ext cx="5609229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dirty="0" smtClean="0"/>
              <a:t>         Sonar</a:t>
            </a:r>
            <a:r>
              <a:rPr lang="zh-CN" altLang="en-US" sz="2800" dirty="0"/>
              <a:t>是一个用于代码质量管理的开源平台，用于管理源代码的质量，可以从七个维度检测代码</a:t>
            </a:r>
            <a:r>
              <a:rPr lang="zh-CN" altLang="en-US" sz="2800" dirty="0" smtClean="0"/>
              <a:t>质量通过</a:t>
            </a:r>
            <a:r>
              <a:rPr lang="zh-CN" altLang="en-US" sz="2800" dirty="0"/>
              <a:t>插件形式，可以支持</a:t>
            </a:r>
            <a:r>
              <a:rPr lang="zh-CN" altLang="en-US" sz="2800" dirty="0" smtClean="0"/>
              <a:t>包括</a:t>
            </a:r>
            <a:r>
              <a:rPr lang="en-US" altLang="zh-CN" sz="2800" dirty="0" err="1" smtClean="0"/>
              <a:t>java,C</a:t>
            </a:r>
            <a:r>
              <a:rPr lang="en-US" altLang="zh-CN" sz="2800" dirty="0" err="1"/>
              <a:t>#,C</a:t>
            </a:r>
            <a:r>
              <a:rPr lang="en-US" altLang="zh-CN" sz="2800" dirty="0"/>
              <a:t>/C++,PL/</a:t>
            </a:r>
            <a:r>
              <a:rPr lang="en-US" altLang="zh-CN" sz="2800" dirty="0" err="1"/>
              <a:t>SQL,Cobol,JavaScrip,Groovy</a:t>
            </a:r>
            <a:r>
              <a:rPr lang="zh-CN" altLang="en-US" sz="2800" dirty="0"/>
              <a:t>等等二十几种编程语言的代码质量管理与检测</a:t>
            </a:r>
            <a:r>
              <a:rPr lang="zh-CN" alt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。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pic>
        <p:nvPicPr>
          <p:cNvPr id="1026" name="Picture 2" descr="d:\user\01083449\桌面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831" y="1603071"/>
            <a:ext cx="4532142" cy="31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形标注 9"/>
          <p:cNvSpPr/>
          <p:nvPr/>
        </p:nvSpPr>
        <p:spPr>
          <a:xfrm>
            <a:off x="0" y="441976"/>
            <a:ext cx="6516807" cy="4731562"/>
          </a:xfrm>
          <a:prstGeom prst="wedgeEllipseCallout">
            <a:avLst>
              <a:gd name="adj1" fmla="val 58821"/>
              <a:gd name="adj2" fmla="val 21874"/>
            </a:avLst>
          </a:prstGeom>
          <a:solidFill>
            <a:srgbClr val="519C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01754" y="1530484"/>
            <a:ext cx="26886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+mj-ea"/>
                <a:ea typeface="+mj-ea"/>
              </a:rPr>
              <a:t>代码审查</a:t>
            </a:r>
            <a:endParaRPr lang="zh-CN" altLang="en-US" sz="80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848172" cy="523220"/>
          </a:xfrm>
          <a:prstGeom prst="rect">
            <a:avLst/>
          </a:prstGeom>
          <a:solidFill>
            <a:srgbClr val="519CD6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zh-CN" sz="2800" b="1" dirty="0" err="1"/>
              <a:t>SonarQube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服务</a:t>
            </a:r>
            <a:r>
              <a:rPr lang="zh-CN" altLang="en-US" sz="2800" b="1" dirty="0"/>
              <a:t>架构</a:t>
            </a:r>
          </a:p>
        </p:txBody>
      </p:sp>
      <p:pic>
        <p:nvPicPr>
          <p:cNvPr id="2050" name="Picture 2" descr="d:\user\01083449\桌面\timg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1" y="523220"/>
            <a:ext cx="9343540" cy="567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2499"/>
            <a:ext cx="3957851" cy="523220"/>
          </a:xfrm>
          <a:prstGeom prst="rect">
            <a:avLst/>
          </a:prstGeom>
          <a:solidFill>
            <a:srgbClr val="519CD6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zh-CN" sz="2800" b="1" dirty="0" err="1"/>
              <a:t>SonarQube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服务</a:t>
            </a:r>
            <a:r>
              <a:rPr lang="zh-CN" altLang="en-US" sz="2800" b="1" dirty="0"/>
              <a:t>架构</a:t>
            </a:r>
          </a:p>
        </p:txBody>
      </p:sp>
      <p:pic>
        <p:nvPicPr>
          <p:cNvPr id="3075" name="Picture 3" descr="d:\user\01083449\桌面\timg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3" y="787329"/>
            <a:ext cx="9253182" cy="54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1" y="3582725"/>
            <a:ext cx="335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32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有什么用？</a:t>
            </a:r>
            <a:endParaRPr lang="zh-CN" altLang="en-US" sz="32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076950" y="3484486"/>
            <a:ext cx="3249930" cy="27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76950" y="4278980"/>
            <a:ext cx="324993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cular Arrow 48"/>
          <p:cNvSpPr/>
          <p:nvPr/>
        </p:nvSpPr>
        <p:spPr>
          <a:xfrm rot="14862589">
            <a:off x="4762709" y="1856610"/>
            <a:ext cx="2507831" cy="2489815"/>
          </a:xfrm>
          <a:prstGeom prst="circularArrow">
            <a:avLst>
              <a:gd name="adj1" fmla="val 8790"/>
              <a:gd name="adj2" fmla="val 845280"/>
              <a:gd name="adj3" fmla="val 20747285"/>
              <a:gd name="adj4" fmla="val 222297"/>
              <a:gd name="adj5" fmla="val 10427"/>
            </a:avLst>
          </a:prstGeom>
          <a:gradFill flip="none" rotWithShape="1">
            <a:gsLst>
              <a:gs pos="43000">
                <a:schemeClr val="accent5">
                  <a:shade val="67500"/>
                  <a:satMod val="11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DDA44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55"/>
          <p:cNvSpPr/>
          <p:nvPr/>
        </p:nvSpPr>
        <p:spPr>
          <a:xfrm>
            <a:off x="5122757" y="2723668"/>
            <a:ext cx="1800225" cy="70788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Sonar</a:t>
            </a:r>
            <a:endParaRPr lang="en-US" sz="4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93944" y="2013572"/>
            <a:ext cx="1447800" cy="75247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159125" y="3418992"/>
            <a:ext cx="1393219" cy="75247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898884" y="1142880"/>
            <a:ext cx="2255302" cy="486484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-25000" dirty="0" smtClean="0"/>
              <a:t>=</a:t>
            </a:r>
            <a:endParaRPr lang="zh-CN" altLang="en-US" baseline="-25000" dirty="0"/>
          </a:p>
        </p:txBody>
      </p:sp>
      <p:sp>
        <p:nvSpPr>
          <p:cNvPr id="33" name="椭圆 32"/>
          <p:cNvSpPr/>
          <p:nvPr/>
        </p:nvSpPr>
        <p:spPr>
          <a:xfrm>
            <a:off x="6538271" y="4549259"/>
            <a:ext cx="1436151" cy="75247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399035" y="1999768"/>
            <a:ext cx="1532240" cy="75247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203441" y="4549259"/>
            <a:ext cx="1505104" cy="75247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919254" y="1208721"/>
            <a:ext cx="234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E1992F"/>
                </a:solidFill>
              </a:rPr>
              <a:t>Architecture &amp; Design</a:t>
            </a:r>
            <a:endParaRPr lang="zh-CN" altLang="en-US" b="1" dirty="0">
              <a:solidFill>
                <a:srgbClr val="E1992F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46037" y="2223123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1992F"/>
                </a:solidFill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482664" y="2210389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1992F"/>
                </a:solidFill>
              </a:rPr>
              <a:t>Duplications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2491" y="4740830"/>
            <a:ext cx="15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1992F"/>
                </a:solidFill>
              </a:rPr>
              <a:t>Potential Bugs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7751857" y="3596275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1992F"/>
                </a:solidFill>
              </a:rPr>
              <a:t>Unit Test</a:t>
            </a:r>
            <a:endParaRPr lang="zh-CN" altLang="en-US" b="1" dirty="0">
              <a:solidFill>
                <a:srgbClr val="E1992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686596" y="4740830"/>
            <a:ext cx="125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1992F"/>
                </a:solidFill>
              </a:rPr>
              <a:t>Complexity</a:t>
            </a:r>
            <a:endParaRPr lang="zh-CN" altLang="en-US" b="1" dirty="0">
              <a:solidFill>
                <a:srgbClr val="E1992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160299" y="360900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1992F"/>
                </a:solidFill>
              </a:rPr>
              <a:t>Coding Rules</a:t>
            </a:r>
          </a:p>
        </p:txBody>
      </p:sp>
      <p:sp>
        <p:nvSpPr>
          <p:cNvPr id="41" name="椭圆 40"/>
          <p:cNvSpPr/>
          <p:nvPr/>
        </p:nvSpPr>
        <p:spPr>
          <a:xfrm>
            <a:off x="7560128" y="3398974"/>
            <a:ext cx="1393219" cy="75247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81608" y="304312"/>
            <a:ext cx="1625372" cy="469314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-25000" dirty="0" smtClean="0"/>
              <a:t>=</a:t>
            </a:r>
            <a:endParaRPr lang="zh-CN" alt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5362011" y="380512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结构与设计</a:t>
            </a:r>
            <a:endParaRPr lang="zh-CN" altLang="en-US" sz="1600" b="1" dirty="0"/>
          </a:p>
        </p:txBody>
      </p:sp>
      <p:sp>
        <p:nvSpPr>
          <p:cNvPr id="22" name="椭圆 21"/>
          <p:cNvSpPr/>
          <p:nvPr/>
        </p:nvSpPr>
        <p:spPr>
          <a:xfrm>
            <a:off x="8778035" y="1399693"/>
            <a:ext cx="1315290" cy="60007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222394" y="1332536"/>
            <a:ext cx="1336781" cy="64818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972176" y="3970474"/>
            <a:ext cx="1137684" cy="75247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077171" y="3948321"/>
            <a:ext cx="1197129" cy="697259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542582" y="5456870"/>
            <a:ext cx="1235453" cy="64555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66582" y="5452585"/>
            <a:ext cx="1235453" cy="64555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74042" y="15534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重复性</a:t>
            </a:r>
            <a:endParaRPr lang="zh-CN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63750" y="42005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编码规则</a:t>
            </a:r>
            <a:endParaRPr lang="zh-CN" alt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71357" y="56426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潜在问题</a:t>
            </a:r>
            <a:endParaRPr lang="zh-CN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773082" y="56453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复杂性</a:t>
            </a:r>
            <a:endParaRPr lang="zh-CN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189528" y="41408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单元测试</a:t>
            </a:r>
            <a:endParaRPr lang="zh-CN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69568" y="15150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修改建议</a:t>
            </a:r>
            <a:endParaRPr lang="zh-CN" altLang="en-US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5" grpId="0"/>
      <p:bldP spid="6" grpId="0"/>
      <p:bldP spid="7" grpId="0"/>
      <p:bldP spid="37" grpId="0"/>
      <p:bldP spid="38" grpId="0"/>
      <p:bldP spid="39" grpId="0"/>
      <p:bldP spid="40" grpId="0"/>
      <p:bldP spid="41" grpId="0" animBg="1"/>
      <p:bldP spid="20" grpId="0" animBg="1"/>
      <p:bldP spid="4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/>
      <p:bldP spid="9" grpId="0"/>
      <p:bldP spid="32" grpId="0"/>
      <p:bldP spid="36" grpId="0"/>
      <p:bldP spid="42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556</Words>
  <Application>Microsoft Office PowerPoint</Application>
  <PresentationFormat>自定义</PresentationFormat>
  <Paragraphs>124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Office 主题</vt:lpstr>
      <vt:lpstr>自定义设计方案</vt:lpstr>
      <vt:lpstr>1_自定义设计方案</vt:lpstr>
      <vt:lpstr>2_自定义设计方案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马海旭(Simon Ma)-共享应用研发中心</cp:lastModifiedBy>
  <cp:revision>261</cp:revision>
  <dcterms:created xsi:type="dcterms:W3CDTF">2013-10-24T14:40:00Z</dcterms:created>
  <dcterms:modified xsi:type="dcterms:W3CDTF">2017-06-01T06:03:53Z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