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Lst>
  <p:notesMasterIdLst>
    <p:notesMasterId r:id="rId26"/>
  </p:notesMasterIdLst>
  <p:sldIdLst>
    <p:sldId id="257" r:id="rId6"/>
    <p:sldId id="288" r:id="rId7"/>
    <p:sldId id="259" r:id="rId8"/>
    <p:sldId id="258" r:id="rId9"/>
    <p:sldId id="275" r:id="rId10"/>
    <p:sldId id="281" r:id="rId11"/>
    <p:sldId id="283" r:id="rId12"/>
    <p:sldId id="282" r:id="rId13"/>
    <p:sldId id="276" r:id="rId14"/>
    <p:sldId id="329" r:id="rId15"/>
    <p:sldId id="284" r:id="rId16"/>
    <p:sldId id="336" r:id="rId17"/>
    <p:sldId id="337" r:id="rId18"/>
    <p:sldId id="338" r:id="rId19"/>
    <p:sldId id="330" r:id="rId20"/>
    <p:sldId id="339" r:id="rId21"/>
    <p:sldId id="340" r:id="rId22"/>
    <p:sldId id="285" r:id="rId23"/>
    <p:sldId id="287" r:id="rId24"/>
    <p:sldId id="273"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9DD7"/>
    <a:srgbClr val="519CD6"/>
    <a:srgbClr val="3B87C5"/>
    <a:srgbClr val="E1992F"/>
    <a:srgbClr val="DDA44F"/>
    <a:srgbClr val="FFFECE"/>
    <a:srgbClr val="E8B161"/>
    <a:srgbClr val="E9C38B"/>
    <a:srgbClr val="F0D5AE"/>
    <a:srgbClr val="3A87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2" autoAdjust="0"/>
    <p:restoredTop sz="91160" autoAdjust="0"/>
  </p:normalViewPr>
  <p:slideViewPr>
    <p:cSldViewPr snapToGrid="0">
      <p:cViewPr varScale="1">
        <p:scale>
          <a:sx n="100" d="100"/>
          <a:sy n="100" d="100"/>
        </p:scale>
        <p:origin x="-444" y="-6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B9C91E-0754-4374-888D-1EC11BE4F328}" type="datetimeFigureOut">
              <a:rPr lang="zh-CN" altLang="en-US" smtClean="0"/>
              <a:t>2017/7/5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B44BB9-5CF4-4EEC-99A2-AF2AF79FB6BA}" type="slidenum">
              <a:rPr lang="zh-CN" altLang="en-US" smtClean="0"/>
              <a:t>‹#›</a:t>
            </a:fld>
            <a:endParaRPr lang="zh-CN" altLang="en-US"/>
          </a:p>
        </p:txBody>
      </p:sp>
    </p:spTree>
    <p:extLst>
      <p:ext uri="{BB962C8B-B14F-4D97-AF65-F5344CB8AC3E}">
        <p14:creationId xmlns:p14="http://schemas.microsoft.com/office/powerpoint/2010/main" val="627162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2B44BB9-5CF4-4EEC-99A2-AF2AF79FB6BA}" type="slidenum">
              <a:rPr lang="zh-CN" altLang="en-US" smtClean="0"/>
              <a:t>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2B44BB9-5CF4-4EEC-99A2-AF2AF79FB6BA}" type="slidenum">
              <a:rPr lang="zh-CN" altLang="en-US" smtClean="0"/>
              <a:t>7</a:t>
            </a:fld>
            <a:endParaRPr lang="zh-CN" altLang="en-US"/>
          </a:p>
        </p:txBody>
      </p:sp>
    </p:spTree>
    <p:extLst>
      <p:ext uri="{BB962C8B-B14F-4D97-AF65-F5344CB8AC3E}">
        <p14:creationId xmlns:p14="http://schemas.microsoft.com/office/powerpoint/2010/main" val="2865620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2B44BB9-5CF4-4EEC-99A2-AF2AF79FB6BA}" type="slidenum">
              <a:rPr lang="zh-CN" altLang="en-US" smtClean="0"/>
              <a:t>9</a:t>
            </a:fld>
            <a:endParaRPr lang="zh-CN" altLang="en-US"/>
          </a:p>
        </p:txBody>
      </p:sp>
    </p:spTree>
    <p:extLst>
      <p:ext uri="{BB962C8B-B14F-4D97-AF65-F5344CB8AC3E}">
        <p14:creationId xmlns:p14="http://schemas.microsoft.com/office/powerpoint/2010/main" val="181393841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9B9E908-AD52-4F26-9C78-3EB9863B5EE3}" type="datetimeFigureOut">
              <a:rPr lang="zh-CN" altLang="en-US" smtClean="0"/>
              <a:t>2017/7/5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11514-2403-42EA-AA88-D64CFE76CD27}" type="slidenum">
              <a:rPr lang="zh-CN" altLang="en-US" smtClean="0"/>
              <a:t>‹#›</a:t>
            </a:fld>
            <a:endParaRPr lang="zh-CN" altLang="en-US"/>
          </a:p>
        </p:txBody>
      </p:sp>
      <p:pic>
        <p:nvPicPr>
          <p:cNvPr id="7" name="图片 6" descr="SF-LOGO.png"/>
          <p:cNvPicPr>
            <a:picLocks noChangeAspect="1"/>
          </p:cNvPicPr>
          <p:nvPr userDrawn="1"/>
        </p:nvPicPr>
        <p:blipFill>
          <a:blip r:embed="rId2" cstate="print">
            <a:clrChange>
              <a:clrFrom>
                <a:srgbClr val="FFFFFF"/>
              </a:clrFrom>
              <a:clrTo>
                <a:srgbClr val="FFFFFF">
                  <a:alpha val="0"/>
                </a:srgbClr>
              </a:clrTo>
            </a:clrChange>
            <a:lum bright="4000" contrast="-2000"/>
            <a:extLst>
              <a:ext uri="{BEBA8EAE-BF5A-486C-A8C5-ECC9F3942E4B}">
                <a14:imgProps xmlns:a14="http://schemas.microsoft.com/office/drawing/2010/main">
                  <a14:imgLayer r:embed="rId3">
                    <a14:imgEffect>
                      <a14:artisticTexturizer/>
                    </a14:imgEffect>
                  </a14:imgLayer>
                </a14:imgProps>
              </a:ext>
            </a:extLst>
          </a:blip>
          <a:srcRect l="5536" t="34793" r="78219" b="32603"/>
          <a:stretch>
            <a:fillRect/>
          </a:stretch>
        </p:blipFill>
        <p:spPr>
          <a:xfrm rot="20429902">
            <a:off x="573403" y="796899"/>
            <a:ext cx="5527791" cy="43851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9B9E908-AD52-4F26-9C78-3EB9863B5EE3}" type="datetimeFigureOut">
              <a:rPr lang="zh-CN" altLang="en-US" smtClean="0"/>
              <a:t>2017/7/5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11514-2403-42EA-AA88-D64CFE76CD2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2"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9B9E908-AD52-4F26-9C78-3EB9863B5EE3}" type="datetimeFigureOut">
              <a:rPr lang="zh-CN" altLang="en-US" smtClean="0"/>
              <a:t>2017/7/5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11514-2403-42EA-AA88-D64CFE76CD2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303EAE-90E0-4240-AC96-84707CEAF83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1303EAE-90E0-4240-AC96-84707CEAF83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1303EAE-90E0-4240-AC96-84707CEAF83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1303EAE-90E0-4240-AC96-84707CEAF836}" type="slidenum">
              <a:rPr lang="zh-CN" altLang="en-US" smtClean="0"/>
              <a:t>‹#›</a:t>
            </a:fld>
            <a:endParaRPr lang="zh-CN" altLang="en-US"/>
          </a:p>
        </p:txBody>
      </p:sp>
      <p:sp>
        <p:nvSpPr>
          <p:cNvPr id="5" name="矩形 4"/>
          <p:cNvSpPr/>
          <p:nvPr userDrawn="1"/>
        </p:nvSpPr>
        <p:spPr>
          <a:xfrm>
            <a:off x="-13063" y="6263640"/>
            <a:ext cx="12192000" cy="594360"/>
          </a:xfrm>
          <a:prstGeom prst="rect">
            <a:avLst/>
          </a:prstGeom>
          <a:ln>
            <a:solidFill>
              <a:srgbClr val="529DD7"/>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6" name="图片 5" descr="SF-LOGO.png"/>
          <p:cNvPicPr>
            <a:picLocks noChangeAspect="1"/>
          </p:cNvPicPr>
          <p:nvPr userDrawn="1"/>
        </p:nvPicPr>
        <p:blipFill>
          <a:blip r:embed="rId2" cstate="print"/>
          <a:stretch>
            <a:fillRect/>
          </a:stretch>
        </p:blipFill>
        <p:spPr>
          <a:xfrm>
            <a:off x="208021" y="6250955"/>
            <a:ext cx="1566432" cy="619127"/>
          </a:xfrm>
          <a:prstGeom prst="rect">
            <a:avLst/>
          </a:prstGeom>
        </p:spPr>
      </p:pic>
      <p:cxnSp>
        <p:nvCxnSpPr>
          <p:cNvPr id="8" name="直接连接符 7"/>
          <p:cNvCxnSpPr/>
          <p:nvPr userDrawn="1"/>
        </p:nvCxnSpPr>
        <p:spPr>
          <a:xfrm>
            <a:off x="1828799" y="6343118"/>
            <a:ext cx="0" cy="4288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303EAE-90E0-4240-AC96-84707CEAF83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9B9E908-AD52-4F26-9C78-3EB9863B5EE3}" type="datetimeFigureOut">
              <a:rPr lang="zh-CN" altLang="en-US" smtClean="0"/>
              <a:t>2017/7/5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11514-2403-42EA-AA88-D64CFE76CD2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303EAE-90E0-4240-AC96-84707CEAF83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2"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t>‹#›</a:t>
            </a:fld>
            <a:endParaRPr lang="zh-CN" altLang="en-US"/>
          </a:p>
        </p:txBody>
      </p:sp>
      <p:sp>
        <p:nvSpPr>
          <p:cNvPr id="7" name="矩形 6"/>
          <p:cNvSpPr/>
          <p:nvPr userDrawn="1"/>
        </p:nvSpPr>
        <p:spPr>
          <a:xfrm>
            <a:off x="1" y="-1"/>
            <a:ext cx="12192000" cy="6858001"/>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9C9B82E-9ADB-41B4-AF4E-64A67FD9EE64}"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4FD3E17-850B-4246-B016-381FFA7D62AF}"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172AF3E-B03D-4868-A078-26698CF1C8A1}"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D72ED0-EB60-476E-B53D-1153311354D2}"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ED749C1-BFBA-4AEE-B91A-6DEEC25B1A4C}"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8019ED2-B6DC-4E78-A6A7-6662EA377F76}"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878932-FB43-40DD-BAAE-17A61A8A5926}"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
        <p:nvSpPr>
          <p:cNvPr id="5" name="矩形 4"/>
          <p:cNvSpPr/>
          <p:nvPr userDrawn="1"/>
        </p:nvSpPr>
        <p:spPr>
          <a:xfrm>
            <a:off x="-13063" y="6263640"/>
            <a:ext cx="12192000" cy="594360"/>
          </a:xfrm>
          <a:prstGeom prst="rect">
            <a:avLst/>
          </a:prstGeom>
          <a:ln>
            <a:solidFill>
              <a:srgbClr val="529DD7"/>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solidFill>
                <a:prstClr val="white"/>
              </a:solidFill>
            </a:endParaRPr>
          </a:p>
        </p:txBody>
      </p:sp>
      <p:pic>
        <p:nvPicPr>
          <p:cNvPr id="6" name="图片 5" descr="SF-LOGO.png"/>
          <p:cNvPicPr>
            <a:picLocks noChangeAspect="1"/>
          </p:cNvPicPr>
          <p:nvPr userDrawn="1"/>
        </p:nvPicPr>
        <p:blipFill>
          <a:blip r:embed="rId2" cstate="print"/>
          <a:stretch>
            <a:fillRect/>
          </a:stretch>
        </p:blipFill>
        <p:spPr>
          <a:xfrm>
            <a:off x="208021" y="6250955"/>
            <a:ext cx="1566432" cy="619127"/>
          </a:xfrm>
          <a:prstGeom prst="rect">
            <a:avLst/>
          </a:prstGeom>
        </p:spPr>
      </p:pic>
      <p:cxnSp>
        <p:nvCxnSpPr>
          <p:cNvPr id="8" name="直接连接符 7"/>
          <p:cNvCxnSpPr/>
          <p:nvPr userDrawn="1"/>
        </p:nvCxnSpPr>
        <p:spPr>
          <a:xfrm>
            <a:off x="1828799" y="6343118"/>
            <a:ext cx="0" cy="4288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9B9E908-AD52-4F26-9C78-3EB9863B5EE3}" type="datetimeFigureOut">
              <a:rPr lang="zh-CN" altLang="en-US" smtClean="0"/>
              <a:t>2017/7/5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11514-2403-42EA-AA88-D64CFE76CD2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B5BA865-8190-4445-B57B-128D4312D8AE}"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745F52D-3628-48E4-83E5-EF040F0B5143}"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57C046C-F40B-463E-A957-8F7BA20406CF}"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2"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4AB858-7FE5-4D12-AFC3-0BB759C1A403}"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
        <p:nvSpPr>
          <p:cNvPr id="7" name="矩形 6"/>
          <p:cNvSpPr/>
          <p:nvPr userDrawn="1"/>
        </p:nvSpPr>
        <p:spPr>
          <a:xfrm>
            <a:off x="1" y="-1"/>
            <a:ext cx="12192000" cy="6858001"/>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9C9B82E-9ADB-41B4-AF4E-64A67FD9EE64}"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4FD3E17-850B-4246-B016-381FFA7D62AF}"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172AF3E-B03D-4868-A078-26698CF1C8A1}"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D72ED0-EB60-476E-B53D-1153311354D2}"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ED749C1-BFBA-4AEE-B91A-6DEEC25B1A4C}"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8019ED2-B6DC-4E78-A6A7-6662EA377F76}"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9B9E908-AD52-4F26-9C78-3EB9863B5EE3}" type="datetimeFigureOut">
              <a:rPr lang="zh-CN" altLang="en-US" smtClean="0"/>
              <a:t>2017/7/5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A11514-2403-42EA-AA88-D64CFE76CD2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878932-FB43-40DD-BAAE-17A61A8A5926}"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
        <p:nvSpPr>
          <p:cNvPr id="5" name="矩形 4"/>
          <p:cNvSpPr/>
          <p:nvPr userDrawn="1"/>
        </p:nvSpPr>
        <p:spPr>
          <a:xfrm>
            <a:off x="-13063" y="6263640"/>
            <a:ext cx="12192000" cy="594360"/>
          </a:xfrm>
          <a:prstGeom prst="rect">
            <a:avLst/>
          </a:prstGeom>
          <a:ln>
            <a:solidFill>
              <a:srgbClr val="529DD7"/>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solidFill>
                <a:prstClr val="white"/>
              </a:solidFill>
            </a:endParaRPr>
          </a:p>
        </p:txBody>
      </p:sp>
      <p:pic>
        <p:nvPicPr>
          <p:cNvPr id="6" name="图片 5" descr="SF-LOGO.png"/>
          <p:cNvPicPr>
            <a:picLocks noChangeAspect="1"/>
          </p:cNvPicPr>
          <p:nvPr userDrawn="1"/>
        </p:nvPicPr>
        <p:blipFill>
          <a:blip r:embed="rId2" cstate="print"/>
          <a:stretch>
            <a:fillRect/>
          </a:stretch>
        </p:blipFill>
        <p:spPr>
          <a:xfrm>
            <a:off x="208021" y="6250955"/>
            <a:ext cx="1566432" cy="619127"/>
          </a:xfrm>
          <a:prstGeom prst="rect">
            <a:avLst/>
          </a:prstGeom>
        </p:spPr>
      </p:pic>
      <p:cxnSp>
        <p:nvCxnSpPr>
          <p:cNvPr id="8" name="直接连接符 7"/>
          <p:cNvCxnSpPr/>
          <p:nvPr userDrawn="1"/>
        </p:nvCxnSpPr>
        <p:spPr>
          <a:xfrm>
            <a:off x="1828799" y="6343118"/>
            <a:ext cx="0" cy="4288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B5BA865-8190-4445-B57B-128D4312D8AE}"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745F52D-3628-48E4-83E5-EF040F0B5143}"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57C046C-F40B-463E-A957-8F7BA20406CF}"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2"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4AB858-7FE5-4D12-AFC3-0BB759C1A403}"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
        <p:nvSpPr>
          <p:cNvPr id="7" name="矩形 6"/>
          <p:cNvSpPr/>
          <p:nvPr userDrawn="1"/>
        </p:nvSpPr>
        <p:spPr>
          <a:xfrm>
            <a:off x="1" y="-1"/>
            <a:ext cx="12192000" cy="6858001"/>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t>‹#›</a:t>
            </a:fld>
            <a:endParaRPr lang="zh-CN" altLang="en-US"/>
          </a:p>
        </p:txBody>
      </p:sp>
    </p:spTree>
    <p:extLst>
      <p:ext uri="{BB962C8B-B14F-4D97-AF65-F5344CB8AC3E}">
        <p14:creationId xmlns:p14="http://schemas.microsoft.com/office/powerpoint/2010/main" val="234374478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t>‹#›</a:t>
            </a:fld>
            <a:endParaRPr lang="zh-CN" altLang="en-US"/>
          </a:p>
        </p:txBody>
      </p:sp>
    </p:spTree>
    <p:extLst>
      <p:ext uri="{BB962C8B-B14F-4D97-AF65-F5344CB8AC3E}">
        <p14:creationId xmlns:p14="http://schemas.microsoft.com/office/powerpoint/2010/main" val="212357091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t>‹#›</a:t>
            </a:fld>
            <a:endParaRPr lang="zh-CN" altLang="en-US"/>
          </a:p>
        </p:txBody>
      </p:sp>
    </p:spTree>
    <p:extLst>
      <p:ext uri="{BB962C8B-B14F-4D97-AF65-F5344CB8AC3E}">
        <p14:creationId xmlns:p14="http://schemas.microsoft.com/office/powerpoint/2010/main" val="29006119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303EAE-90E0-4240-AC96-84707CEAF836}" type="slidenum">
              <a:rPr lang="zh-CN" altLang="en-US" smtClean="0"/>
              <a:t>‹#›</a:t>
            </a:fld>
            <a:endParaRPr lang="zh-CN" altLang="en-US"/>
          </a:p>
        </p:txBody>
      </p:sp>
    </p:spTree>
    <p:extLst>
      <p:ext uri="{BB962C8B-B14F-4D97-AF65-F5344CB8AC3E}">
        <p14:creationId xmlns:p14="http://schemas.microsoft.com/office/powerpoint/2010/main" val="157108345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1303EAE-90E0-4240-AC96-84707CEAF836}" type="slidenum">
              <a:rPr lang="zh-CN" altLang="en-US" smtClean="0"/>
              <a:t>‹#›</a:t>
            </a:fld>
            <a:endParaRPr lang="zh-CN" altLang="en-US"/>
          </a:p>
        </p:txBody>
      </p:sp>
    </p:spTree>
    <p:extLst>
      <p:ext uri="{BB962C8B-B14F-4D97-AF65-F5344CB8AC3E}">
        <p14:creationId xmlns:p14="http://schemas.microsoft.com/office/powerpoint/2010/main" val="233083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9B9E908-AD52-4F26-9C78-3EB9863B5EE3}" type="datetimeFigureOut">
              <a:rPr lang="zh-CN" altLang="en-US" smtClean="0"/>
              <a:t>2017/7/5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4A11514-2403-42EA-AA88-D64CFE76CD2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1303EAE-90E0-4240-AC96-84707CEAF836}" type="slidenum">
              <a:rPr lang="zh-CN" altLang="en-US" smtClean="0"/>
              <a:t>‹#›</a:t>
            </a:fld>
            <a:endParaRPr lang="zh-CN" altLang="en-US"/>
          </a:p>
        </p:txBody>
      </p:sp>
    </p:spTree>
    <p:extLst>
      <p:ext uri="{BB962C8B-B14F-4D97-AF65-F5344CB8AC3E}">
        <p14:creationId xmlns:p14="http://schemas.microsoft.com/office/powerpoint/2010/main" val="157232375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1303EAE-90E0-4240-AC96-84707CEAF836}" type="slidenum">
              <a:rPr lang="zh-CN" altLang="en-US" smtClean="0"/>
              <a:t>‹#›</a:t>
            </a:fld>
            <a:endParaRPr lang="zh-CN" altLang="en-US"/>
          </a:p>
        </p:txBody>
      </p:sp>
      <p:sp>
        <p:nvSpPr>
          <p:cNvPr id="5" name="矩形 4"/>
          <p:cNvSpPr/>
          <p:nvPr userDrawn="1"/>
        </p:nvSpPr>
        <p:spPr>
          <a:xfrm>
            <a:off x="-13063" y="6263640"/>
            <a:ext cx="12192000" cy="594360"/>
          </a:xfrm>
          <a:prstGeom prst="rect">
            <a:avLst/>
          </a:prstGeom>
          <a:ln>
            <a:solidFill>
              <a:srgbClr val="529DD7"/>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6" name="图片 5" descr="SF-LOGO.png"/>
          <p:cNvPicPr>
            <a:picLocks noChangeAspect="1"/>
          </p:cNvPicPr>
          <p:nvPr userDrawn="1"/>
        </p:nvPicPr>
        <p:blipFill>
          <a:blip r:embed="rId2" cstate="print"/>
          <a:stretch>
            <a:fillRect/>
          </a:stretch>
        </p:blipFill>
        <p:spPr>
          <a:xfrm>
            <a:off x="208021" y="6250955"/>
            <a:ext cx="1566432" cy="619127"/>
          </a:xfrm>
          <a:prstGeom prst="rect">
            <a:avLst/>
          </a:prstGeom>
        </p:spPr>
      </p:pic>
      <p:cxnSp>
        <p:nvCxnSpPr>
          <p:cNvPr id="7" name="直接连接符 6"/>
          <p:cNvCxnSpPr/>
          <p:nvPr userDrawn="1"/>
        </p:nvCxnSpPr>
        <p:spPr>
          <a:xfrm>
            <a:off x="1828799" y="6343118"/>
            <a:ext cx="0" cy="4288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061335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303EAE-90E0-4240-AC96-84707CEAF836}" type="slidenum">
              <a:rPr lang="zh-CN" altLang="en-US" smtClean="0"/>
              <a:t>‹#›</a:t>
            </a:fld>
            <a:endParaRPr lang="zh-CN" altLang="en-US"/>
          </a:p>
        </p:txBody>
      </p:sp>
    </p:spTree>
    <p:extLst>
      <p:ext uri="{BB962C8B-B14F-4D97-AF65-F5344CB8AC3E}">
        <p14:creationId xmlns:p14="http://schemas.microsoft.com/office/powerpoint/2010/main" val="37346624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303EAE-90E0-4240-AC96-84707CEAF836}" type="slidenum">
              <a:rPr lang="zh-CN" altLang="en-US" smtClean="0"/>
              <a:t>‹#›</a:t>
            </a:fld>
            <a:endParaRPr lang="zh-CN" altLang="en-US"/>
          </a:p>
        </p:txBody>
      </p:sp>
    </p:spTree>
    <p:extLst>
      <p:ext uri="{BB962C8B-B14F-4D97-AF65-F5344CB8AC3E}">
        <p14:creationId xmlns:p14="http://schemas.microsoft.com/office/powerpoint/2010/main" val="42673664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t>‹#›</a:t>
            </a:fld>
            <a:endParaRPr lang="zh-CN" altLang="en-US"/>
          </a:p>
        </p:txBody>
      </p:sp>
    </p:spTree>
    <p:extLst>
      <p:ext uri="{BB962C8B-B14F-4D97-AF65-F5344CB8AC3E}">
        <p14:creationId xmlns:p14="http://schemas.microsoft.com/office/powerpoint/2010/main" val="378783518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5600" y="274641"/>
            <a:ext cx="36576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2800" y="274641"/>
            <a:ext cx="107696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F8D1E5-6E0D-4E41-BDD9-A2A3F674B03F}" type="datetimeFigureOut">
              <a:rPr lang="zh-CN" altLang="en-US" smtClean="0"/>
              <a:t>2017/7/5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03EAE-90E0-4240-AC96-84707CEAF836}" type="slidenum">
              <a:rPr lang="zh-CN" altLang="en-US" smtClean="0"/>
              <a:t>‹#›</a:t>
            </a:fld>
            <a:endParaRPr lang="zh-CN" altLang="en-US"/>
          </a:p>
        </p:txBody>
      </p:sp>
    </p:spTree>
    <p:extLst>
      <p:ext uri="{BB962C8B-B14F-4D97-AF65-F5344CB8AC3E}">
        <p14:creationId xmlns:p14="http://schemas.microsoft.com/office/powerpoint/2010/main" val="73167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9B9E908-AD52-4F26-9C78-3EB9863B5EE3}" type="datetimeFigureOut">
              <a:rPr lang="zh-CN" altLang="en-US" smtClean="0"/>
              <a:t>2017/7/5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4A11514-2403-42EA-AA88-D64CFE76CD2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B9E908-AD52-4F26-9C78-3EB9863B5EE3}" type="datetimeFigureOut">
              <a:rPr lang="zh-CN" altLang="en-US" smtClean="0"/>
              <a:t>2017/7/5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4A11514-2403-42EA-AA88-D64CFE76CD27}" type="slidenum">
              <a:rPr lang="zh-CN" altLang="en-US" smtClean="0"/>
              <a:t>‹#›</a:t>
            </a:fld>
            <a:endParaRPr lang="zh-CN" altLang="en-US"/>
          </a:p>
        </p:txBody>
      </p:sp>
      <p:sp>
        <p:nvSpPr>
          <p:cNvPr id="6" name="矩形 5"/>
          <p:cNvSpPr/>
          <p:nvPr userDrawn="1"/>
        </p:nvSpPr>
        <p:spPr>
          <a:xfrm>
            <a:off x="0" y="-1"/>
            <a:ext cx="12192000" cy="6858001"/>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SF-LOGO.png"/>
          <p:cNvPicPr>
            <a:picLocks noChangeAspect="1"/>
          </p:cNvPicPr>
          <p:nvPr userDrawn="1"/>
        </p:nvPicPr>
        <p:blipFill>
          <a:blip r:embed="rId2" cstate="print">
            <a:clrChange>
              <a:clrFrom>
                <a:srgbClr val="FFFFFF"/>
              </a:clrFrom>
              <a:clrTo>
                <a:srgbClr val="FFFFFF">
                  <a:alpha val="0"/>
                </a:srgbClr>
              </a:clrTo>
            </a:clrChange>
            <a:lum bright="4000" contrast="-2000"/>
            <a:extLst>
              <a:ext uri="{BEBA8EAE-BF5A-486C-A8C5-ECC9F3942E4B}">
                <a14:imgProps xmlns:a14="http://schemas.microsoft.com/office/drawing/2010/main">
                  <a14:imgLayer r:embed="rId3">
                    <a14:imgEffect>
                      <a14:artisticTexturizer/>
                    </a14:imgEffect>
                  </a14:imgLayer>
                </a14:imgProps>
              </a:ext>
            </a:extLst>
          </a:blip>
          <a:srcRect l="5536" t="34793" r="78219" b="32603"/>
          <a:stretch>
            <a:fillRect/>
          </a:stretch>
        </p:blipFill>
        <p:spPr>
          <a:xfrm rot="20429902">
            <a:off x="573403" y="796899"/>
            <a:ext cx="5527791" cy="4385173"/>
          </a:xfrm>
          <a:prstGeom prst="rect">
            <a:avLst/>
          </a:prstGeom>
        </p:spPr>
      </p:pic>
      <p:pic>
        <p:nvPicPr>
          <p:cNvPr id="5" name="图片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833811" y="5960618"/>
            <a:ext cx="2229852" cy="8813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9B9E908-AD52-4F26-9C78-3EB9863B5EE3}" type="datetimeFigureOut">
              <a:rPr lang="zh-CN" altLang="en-US" smtClean="0"/>
              <a:t>2017/7/5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A11514-2403-42EA-AA88-D64CFE76CD2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9B9E908-AD52-4F26-9C78-3EB9863B5EE3}" type="datetimeFigureOut">
              <a:rPr lang="zh-CN" altLang="en-US" smtClean="0"/>
              <a:t>2017/7/5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A11514-2403-42EA-AA88-D64CFE76CD2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B9E908-AD52-4F26-9C78-3EB9863B5EE3}" type="datetimeFigureOut">
              <a:rPr lang="zh-CN" altLang="en-US" smtClean="0"/>
              <a:t>2017/7/5</a:t>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11514-2403-42EA-AA88-D64CFE76CD27}" type="slidenum">
              <a:rPr lang="zh-CN" altLang="en-US" smtClean="0"/>
              <a:t>‹#›</a:t>
            </a:fld>
            <a:endParaRPr lang="zh-CN" altLang="en-US"/>
          </a:p>
        </p:txBody>
      </p:sp>
      <p:pic>
        <p:nvPicPr>
          <p:cNvPr id="9" name="图片 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79" y="0"/>
            <a:ext cx="12191445" cy="6858000"/>
          </a:xfrm>
          <a:prstGeom prst="rect">
            <a:avLst/>
          </a:prstGeom>
        </p:spPr>
      </p:pic>
      <p:sp>
        <p:nvSpPr>
          <p:cNvPr id="13" name="矩形 12"/>
          <p:cNvSpPr/>
          <p:nvPr userDrawn="1"/>
        </p:nvSpPr>
        <p:spPr>
          <a:xfrm>
            <a:off x="0" y="-1"/>
            <a:ext cx="12192000" cy="6858001"/>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F8D1E5-6E0D-4E41-BDD9-A2A3F674B03F}" type="datetimeFigureOut">
              <a:rPr lang="zh-CN" altLang="en-US" smtClean="0"/>
              <a:t>2017/7/5</a:t>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303EAE-90E0-4240-AC96-84707CEAF83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A953C5-DDED-4A44-81D9-5283685D0157}"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A953C5-DDED-4A44-81D9-5283685D0157}" type="datetime1">
              <a:rPr lang="zh-CN" altLang="en-US" smtClean="0">
                <a:solidFill>
                  <a:prstClr val="black">
                    <a:tint val="75000"/>
                  </a:prstClr>
                </a:solidFill>
              </a:rPr>
              <a:t>2017/7/5</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303EAE-90E0-4240-AC96-84707CEAF836}"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B9E908-AD52-4F26-9C78-3EB9863B5EE3}" type="datetimeFigureOut">
              <a:rPr lang="zh-CN" altLang="en-US" smtClean="0"/>
              <a:t>2017/7/5</a:t>
            </a:fld>
            <a:endParaRPr lang="zh-CN" altLang="en-US"/>
          </a:p>
        </p:txBody>
      </p:sp>
      <p:sp>
        <p:nvSpPr>
          <p:cNvPr id="5" name="页脚占位符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11514-2403-42EA-AA88-D64CFE76CD27}" type="slidenum">
              <a:rPr lang="zh-CN" altLang="en-US" smtClean="0"/>
              <a:t>‹#›</a:t>
            </a:fld>
            <a:endParaRPr lang="zh-CN" altLang="en-US"/>
          </a:p>
        </p:txBody>
      </p:sp>
    </p:spTree>
    <p:extLst>
      <p:ext uri="{BB962C8B-B14F-4D97-AF65-F5344CB8AC3E}">
        <p14:creationId xmlns:p14="http://schemas.microsoft.com/office/powerpoint/2010/main" val="9909664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hyperlink" Target="http://www.yiibai.com/redis/pub_sub_subscribe.html" TargetMode="External"/><Relationship Id="rId3" Type="http://schemas.openxmlformats.org/officeDocument/2006/relationships/image" Target="../media/image11.png"/><Relationship Id="rId7" Type="http://schemas.openxmlformats.org/officeDocument/2006/relationships/hyperlink" Target="http://www.yiibai.com/redis/pub_sub_punsubscribe.html" TargetMode="External"/><Relationship Id="rId2" Type="http://schemas.openxmlformats.org/officeDocument/2006/relationships/image" Target="../media/image10.png"/><Relationship Id="rId1" Type="http://schemas.openxmlformats.org/officeDocument/2006/relationships/slideLayout" Target="../slideLayouts/slideLayout51.xml"/><Relationship Id="rId6" Type="http://schemas.openxmlformats.org/officeDocument/2006/relationships/hyperlink" Target="http://www.yiibai.com/redis/pub_sub_publish.html" TargetMode="External"/><Relationship Id="rId5" Type="http://schemas.openxmlformats.org/officeDocument/2006/relationships/hyperlink" Target="http://www.yiibai.com/redis/pub_sub_pubsub.html" TargetMode="External"/><Relationship Id="rId4" Type="http://schemas.openxmlformats.org/officeDocument/2006/relationships/hyperlink" Target="http://www.yiibai.com/redis/pub_sub_psubscribe.html" TargetMode="External"/><Relationship Id="rId9" Type="http://schemas.openxmlformats.org/officeDocument/2006/relationships/hyperlink" Target="http://www.yiibai.com/redis/pub_sub_unsubscribe.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www.yiibai.com/redis/transactions_exec.html" TargetMode="External"/><Relationship Id="rId2" Type="http://schemas.openxmlformats.org/officeDocument/2006/relationships/hyperlink" Target="http://www.yiibai.com/transactions_discard.html" TargetMode="External"/><Relationship Id="rId1" Type="http://schemas.openxmlformats.org/officeDocument/2006/relationships/slideLayout" Target="../slideLayouts/slideLayout51.xml"/><Relationship Id="rId6" Type="http://schemas.openxmlformats.org/officeDocument/2006/relationships/hyperlink" Target="http://www.yiibai.com/redis/transactions_watch.html" TargetMode="External"/><Relationship Id="rId5" Type="http://schemas.openxmlformats.org/officeDocument/2006/relationships/hyperlink" Target="http://www.yiibai.com/redis/transactions_unwatch.html" TargetMode="External"/><Relationship Id="rId4" Type="http://schemas.openxmlformats.org/officeDocument/2006/relationships/hyperlink" Target="http://www.yiibai.com/redis/transactions_multi.html"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www.yiibai.com/redis/server_client_pause.html" TargetMode="External"/><Relationship Id="rId13" Type="http://schemas.openxmlformats.org/officeDocument/2006/relationships/hyperlink" Target="http://www.yiibai.com/redis/server_dbsize.html" TargetMode="External"/><Relationship Id="rId18" Type="http://schemas.openxmlformats.org/officeDocument/2006/relationships/hyperlink" Target="http://www.yiibai.com/redis/server_info.html" TargetMode="External"/><Relationship Id="rId3" Type="http://schemas.openxmlformats.org/officeDocument/2006/relationships/hyperlink" Target="http://www.yiibai.com/redis/server_bgrewriteaof.html" TargetMode="External"/><Relationship Id="rId21" Type="http://schemas.openxmlformats.org/officeDocument/2006/relationships/hyperlink" Target="http://www.yiibai.com/redis/server_role.html" TargetMode="External"/><Relationship Id="rId7" Type="http://schemas.openxmlformats.org/officeDocument/2006/relationships/hyperlink" Target="http://www.yiibai.com/redis/server_client_getname.html" TargetMode="External"/><Relationship Id="rId12" Type="http://schemas.openxmlformats.org/officeDocument/2006/relationships/hyperlink" Target="http://www.yiibai.com/redis/server_command_count.html" TargetMode="External"/><Relationship Id="rId17" Type="http://schemas.openxmlformats.org/officeDocument/2006/relationships/hyperlink" Target="http://www.yiibai.com/redis/server_flushdb.html" TargetMode="External"/><Relationship Id="rId2" Type="http://schemas.openxmlformats.org/officeDocument/2006/relationships/slideLayout" Target="../slideLayouts/slideLayout51.xml"/><Relationship Id="rId16" Type="http://schemas.openxmlformats.org/officeDocument/2006/relationships/hyperlink" Target="http://www.yiibai.com/redis/server_flushall.html" TargetMode="External"/><Relationship Id="rId20" Type="http://schemas.openxmlformats.org/officeDocument/2006/relationships/hyperlink" Target="http://www.yiibai.com/redis/server_monitor.html" TargetMode="External"/><Relationship Id="rId1" Type="http://schemas.openxmlformats.org/officeDocument/2006/relationships/vmlDrawing" Target="../drawings/vmlDrawing2.vml"/><Relationship Id="rId6" Type="http://schemas.openxmlformats.org/officeDocument/2006/relationships/hyperlink" Target="http://www.yiibai.com/redis/server_client_list.html" TargetMode="External"/><Relationship Id="rId11" Type="http://schemas.openxmlformats.org/officeDocument/2006/relationships/hyperlink" Target="http://www.yiibai.com/redis/server_command.html" TargetMode="External"/><Relationship Id="rId24" Type="http://schemas.openxmlformats.org/officeDocument/2006/relationships/image" Target="../media/image12.wmf"/><Relationship Id="rId5" Type="http://schemas.openxmlformats.org/officeDocument/2006/relationships/hyperlink" Target="http://www.yiibai.com/redis/server_client_kill.html" TargetMode="External"/><Relationship Id="rId15" Type="http://schemas.openxmlformats.org/officeDocument/2006/relationships/hyperlink" Target="http://www.yiibai.com/redis/server_debug_segfault.html" TargetMode="External"/><Relationship Id="rId23" Type="http://schemas.openxmlformats.org/officeDocument/2006/relationships/oleObject" Target="../embeddings/oleObject4.bin"/><Relationship Id="rId10" Type="http://schemas.openxmlformats.org/officeDocument/2006/relationships/hyperlink" Target="http://www.yiibai.com/redis/server_cluster_slots.html" TargetMode="External"/><Relationship Id="rId19" Type="http://schemas.openxmlformats.org/officeDocument/2006/relationships/hyperlink" Target="http://www.yiibai.com/redis/server_lastsave.html" TargetMode="External"/><Relationship Id="rId4" Type="http://schemas.openxmlformats.org/officeDocument/2006/relationships/hyperlink" Target="http://www.yiibai.com/redis/server_bgsave.html" TargetMode="External"/><Relationship Id="rId9" Type="http://schemas.openxmlformats.org/officeDocument/2006/relationships/hyperlink" Target="http://www.yiibai.com/redis/server_client_setname.html" TargetMode="External"/><Relationship Id="rId14" Type="http://schemas.openxmlformats.org/officeDocument/2006/relationships/hyperlink" Target="http://www.yiibai.com/redis/server_debug_object.html" TargetMode="External"/><Relationship Id="rId22" Type="http://schemas.openxmlformats.org/officeDocument/2006/relationships/hyperlink" Target="http://www.yiibai.com/redis/server_save.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1.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notesSlide" Target="../notesSlides/notesSlide2.xml"/><Relationship Id="rId7" Type="http://schemas.openxmlformats.org/officeDocument/2006/relationships/oleObject" Target="../embeddings/oleObject2.bin"/><Relationship Id="rId2" Type="http://schemas.openxmlformats.org/officeDocument/2006/relationships/slideLayout" Target="../slideLayouts/slideLayout51.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1.bin"/><Relationship Id="rId10" Type="http://schemas.openxmlformats.org/officeDocument/2006/relationships/image" Target="../media/image8.wmf"/><Relationship Id="rId4" Type="http://schemas.openxmlformats.org/officeDocument/2006/relationships/hyperlink" Target="http://www.redis.io/" TargetMode="External"/><Relationship Id="rId9"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090616" y="3193187"/>
            <a:ext cx="7101384" cy="707886"/>
          </a:xfrm>
          <a:prstGeom prst="rect">
            <a:avLst/>
          </a:prstGeom>
          <a:noFill/>
        </p:spPr>
        <p:txBody>
          <a:bodyPr wrap="square" rtlCol="0">
            <a:spAutoFit/>
          </a:bodyPr>
          <a:lstStyle/>
          <a:p>
            <a:pPr algn="ctr"/>
            <a:r>
              <a:rPr lang="en-US" altLang="zh-CN" sz="4000" b="1" dirty="0" err="1" smtClean="0">
                <a:solidFill>
                  <a:srgbClr val="FFFECE"/>
                </a:solidFill>
                <a:latin typeface="微软雅黑" panose="020B0503020204020204" pitchFamily="34" charset="-122"/>
                <a:ea typeface="微软雅黑" panose="020B0503020204020204" pitchFamily="34" charset="-122"/>
              </a:rPr>
              <a:t>Redis</a:t>
            </a:r>
            <a:r>
              <a:rPr lang="zh-CN" altLang="en-US" sz="4000" b="1" dirty="0" smtClean="0">
                <a:solidFill>
                  <a:srgbClr val="FFFECE"/>
                </a:solidFill>
                <a:latin typeface="微软雅黑" panose="020B0503020204020204" pitchFamily="34" charset="-122"/>
                <a:ea typeface="微软雅黑" panose="020B0503020204020204" pitchFamily="34" charset="-122"/>
              </a:rPr>
              <a:t>浅析</a:t>
            </a:r>
            <a:endParaRPr lang="zh-CN" altLang="en-US" sz="4000" b="1" dirty="0">
              <a:solidFill>
                <a:srgbClr val="FFFECE"/>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7240140" y="4399500"/>
            <a:ext cx="2802339" cy="400110"/>
          </a:xfrm>
          <a:prstGeom prst="rect">
            <a:avLst/>
          </a:prstGeom>
          <a:noFill/>
        </p:spPr>
        <p:txBody>
          <a:bodyPr wrap="square" rtlCol="0">
            <a:spAutoFit/>
          </a:bodyPr>
          <a:lstStyle/>
          <a:p>
            <a:pPr algn="ctr"/>
            <a:r>
              <a:rPr lang="en-US" altLang="zh-CN" sz="2000" dirty="0" smtClean="0">
                <a:solidFill>
                  <a:srgbClr val="FFFFCF"/>
                </a:solidFill>
                <a:latin typeface="Arial Unicode MS" panose="020B0604020202020204" pitchFamily="34" charset="-122"/>
                <a:ea typeface="Arial Unicode MS" panose="020B0604020202020204" pitchFamily="34" charset="-122"/>
                <a:cs typeface="Arial Unicode MS" panose="020B0604020202020204" pitchFamily="34" charset="-122"/>
              </a:rPr>
              <a:t>www.sf-express.com</a:t>
            </a:r>
            <a:endParaRPr lang="zh-CN" altLang="en-US" sz="2000" dirty="0">
              <a:solidFill>
                <a:srgbClr val="FFFFC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499"/>
            <a:ext cx="3957851" cy="523220"/>
          </a:xfrm>
          <a:prstGeom prst="rect">
            <a:avLst/>
          </a:prstGeom>
          <a:solidFill>
            <a:srgbClr val="519CD6"/>
          </a:solidFill>
        </p:spPr>
        <p:txBody>
          <a:bodyPr wrap="square">
            <a:spAutoFit/>
          </a:bodyPr>
          <a:lstStyle/>
          <a:p>
            <a:pPr fontAlgn="base"/>
            <a:r>
              <a:rPr lang="en-US" altLang="zh-CN" sz="2800" b="1" dirty="0" smtClean="0"/>
              <a:t>        </a:t>
            </a:r>
            <a:r>
              <a:rPr lang="en-US" altLang="zh-CN" sz="2800" b="1" dirty="0" err="1" smtClean="0"/>
              <a:t>Redis</a:t>
            </a:r>
            <a:r>
              <a:rPr lang="en-US" altLang="zh-CN" sz="2800" b="1" dirty="0" smtClean="0"/>
              <a:t> </a:t>
            </a:r>
            <a:r>
              <a:rPr lang="zh-CN" altLang="en-US" sz="2800" b="1" dirty="0" smtClean="0"/>
              <a:t>发布订阅</a:t>
            </a:r>
            <a:endParaRPr lang="zh-CN" altLang="en-US" sz="2800"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7997" y="4295775"/>
            <a:ext cx="3038475"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7997" y="732353"/>
            <a:ext cx="300037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9672846" y="264109"/>
            <a:ext cx="1590675" cy="369332"/>
          </a:xfrm>
          <a:prstGeom prst="rect">
            <a:avLst/>
          </a:prstGeom>
          <a:solidFill>
            <a:srgbClr val="529DD7"/>
          </a:solidFill>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zh-CN" altLang="en-US" dirty="0" smtClean="0"/>
              <a:t>发布</a:t>
            </a:r>
            <a:endParaRPr lang="zh-CN" altLang="en-US" dirty="0"/>
          </a:p>
        </p:txBody>
      </p:sp>
      <p:sp>
        <p:nvSpPr>
          <p:cNvPr id="7" name="TextBox 6"/>
          <p:cNvSpPr txBox="1"/>
          <p:nvPr/>
        </p:nvSpPr>
        <p:spPr>
          <a:xfrm>
            <a:off x="9672846" y="3831193"/>
            <a:ext cx="1590675" cy="369332"/>
          </a:xfrm>
          <a:prstGeom prst="rect">
            <a:avLst/>
          </a:prstGeom>
          <a:solidFill>
            <a:srgbClr val="529DD7"/>
          </a:solidFill>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zh-CN" altLang="en-US" dirty="0" smtClean="0"/>
              <a:t>订阅</a:t>
            </a:r>
            <a:endParaRPr lang="zh-CN" altLang="en-US" dirty="0"/>
          </a:p>
        </p:txBody>
      </p:sp>
      <p:sp>
        <p:nvSpPr>
          <p:cNvPr id="4" name="TextBox 3"/>
          <p:cNvSpPr txBox="1"/>
          <p:nvPr/>
        </p:nvSpPr>
        <p:spPr>
          <a:xfrm>
            <a:off x="342899" y="1328618"/>
            <a:ext cx="6677025" cy="646331"/>
          </a:xfrm>
          <a:prstGeom prst="rect">
            <a:avLst/>
          </a:prstGeom>
          <a:noFill/>
        </p:spPr>
        <p:txBody>
          <a:bodyPr wrap="square" rtlCol="0">
            <a:spAutoFit/>
          </a:bodyPr>
          <a:lstStyle/>
          <a:p>
            <a:r>
              <a:rPr lang="en-US" altLang="zh-CN" dirty="0" err="1"/>
              <a:t>Redis</a:t>
            </a:r>
            <a:r>
              <a:rPr lang="en-US" altLang="zh-CN" dirty="0"/>
              <a:t> </a:t>
            </a:r>
            <a:r>
              <a:rPr lang="zh-CN" altLang="en-US" dirty="0"/>
              <a:t>发布订阅</a:t>
            </a:r>
            <a:r>
              <a:rPr lang="en-US" altLang="zh-CN" dirty="0"/>
              <a:t>(pub/sub)</a:t>
            </a:r>
            <a:r>
              <a:rPr lang="zh-CN" altLang="en-US" dirty="0"/>
              <a:t>是一种消息通信模式：发送者</a:t>
            </a:r>
            <a:r>
              <a:rPr lang="en-US" altLang="zh-CN" dirty="0"/>
              <a:t>(pub)</a:t>
            </a:r>
            <a:r>
              <a:rPr lang="zh-CN" altLang="en-US" dirty="0"/>
              <a:t>发送消息，订阅者</a:t>
            </a:r>
            <a:r>
              <a:rPr lang="en-US" altLang="zh-CN" dirty="0"/>
              <a:t>(sub)</a:t>
            </a:r>
            <a:r>
              <a:rPr lang="zh-CN" altLang="en-US" dirty="0"/>
              <a:t>接收消息。</a:t>
            </a:r>
          </a:p>
        </p:txBody>
      </p:sp>
      <p:graphicFrame>
        <p:nvGraphicFramePr>
          <p:cNvPr id="5" name="表格 4"/>
          <p:cNvGraphicFramePr>
            <a:graphicFrameLocks noGrp="1"/>
          </p:cNvGraphicFramePr>
          <p:nvPr>
            <p:extLst>
              <p:ext uri="{D42A27DB-BD31-4B8C-83A1-F6EECF244321}">
                <p14:modId xmlns:p14="http://schemas.microsoft.com/office/powerpoint/2010/main" val="2838319618"/>
              </p:ext>
            </p:extLst>
          </p:nvPr>
        </p:nvGraphicFramePr>
        <p:xfrm>
          <a:off x="409575" y="2727960"/>
          <a:ext cx="7315200" cy="3135630"/>
        </p:xfrm>
        <a:graphic>
          <a:graphicData uri="http://schemas.openxmlformats.org/drawingml/2006/table">
            <a:tbl>
              <a:tblPr/>
              <a:tblGrid>
                <a:gridCol w="3657600"/>
                <a:gridCol w="3657600"/>
              </a:tblGrid>
              <a:tr h="0">
                <a:tc>
                  <a:txBody>
                    <a:bodyPr/>
                    <a:lstStyle/>
                    <a:p>
                      <a:pPr algn="ctr"/>
                      <a:r>
                        <a:rPr lang="zh-CN" altLang="en-US" dirty="0">
                          <a:effectLst/>
                        </a:rPr>
                        <a:t>命令</a:t>
                      </a: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solidFill>
                      <a:srgbClr val="F9F9F9"/>
                    </a:solidFill>
                  </a:tcPr>
                </a:tc>
                <a:tc>
                  <a:txBody>
                    <a:bodyPr/>
                    <a:lstStyle/>
                    <a:p>
                      <a:pPr algn="ctr"/>
                      <a:r>
                        <a:rPr lang="zh-CN" altLang="en-US" dirty="0">
                          <a:effectLst/>
                        </a:rPr>
                        <a:t>说明</a:t>
                      </a: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solidFill>
                      <a:srgbClr val="F9F9F9"/>
                    </a:solidFill>
                  </a:tcPr>
                </a:tc>
              </a:tr>
              <a:tr h="0">
                <a:tc>
                  <a:txBody>
                    <a:bodyPr/>
                    <a:lstStyle/>
                    <a:p>
                      <a:r>
                        <a:rPr lang="en-US" u="none" strike="noStrike">
                          <a:solidFill>
                            <a:srgbClr val="3298D6"/>
                          </a:solidFill>
                          <a:effectLst/>
                          <a:hlinkClick r:id="rId4" tooltip="PSUBSCRIBE pattern [pattern ...]"/>
                        </a:rPr>
                        <a:t>PSUBSCRIBE pattern [pattern …]</a:t>
                      </a:r>
                      <a:endParaRPr lang="en-US">
                        <a:effectLst/>
                      </a:endParaRP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r>
                        <a:rPr lang="zh-CN" altLang="en-US" dirty="0">
                          <a:effectLst/>
                        </a:rPr>
                        <a:t>订阅一个或多个符合给定模式的频道。</a:t>
                      </a: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r>
                        <a:rPr lang="en-US" u="none" strike="noStrike">
                          <a:solidFill>
                            <a:srgbClr val="3298D6"/>
                          </a:solidFill>
                          <a:effectLst/>
                          <a:hlinkClick r:id="rId5" tooltip="PUBSUB subcommand [argument [argument ...]]"/>
                        </a:rPr>
                        <a:t>PUBSUB subcommand [argument [argument …]]</a:t>
                      </a:r>
                      <a:endParaRPr lang="en-US">
                        <a:effectLst/>
                      </a:endParaRP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r>
                        <a:rPr lang="zh-CN" altLang="en-US" dirty="0">
                          <a:effectLst/>
                        </a:rPr>
                        <a:t>查看订阅与发布系统状态。</a:t>
                      </a: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r>
                        <a:rPr lang="en-US" u="none" strike="noStrike">
                          <a:solidFill>
                            <a:srgbClr val="3298D6"/>
                          </a:solidFill>
                          <a:effectLst/>
                          <a:hlinkClick r:id="rId6" tooltip="PUBLISH channel message"/>
                        </a:rPr>
                        <a:t>PUBLISH channel message</a:t>
                      </a:r>
                      <a:endParaRPr lang="en-US">
                        <a:effectLst/>
                      </a:endParaRP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r>
                        <a:rPr lang="zh-CN" altLang="en-US" dirty="0">
                          <a:effectLst/>
                        </a:rPr>
                        <a:t>将信息发送到指定的频道。</a:t>
                      </a: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r>
                        <a:rPr lang="en-US" u="none" strike="noStrike">
                          <a:solidFill>
                            <a:srgbClr val="3298D6"/>
                          </a:solidFill>
                          <a:effectLst/>
                          <a:hlinkClick r:id="rId7" tooltip="PUNSUBSCRIBE [pattern [pattern ...]]"/>
                        </a:rPr>
                        <a:t>PUNSUBSCRIBE [pattern [pattern …]]</a:t>
                      </a:r>
                      <a:endParaRPr lang="en-US">
                        <a:effectLst/>
                      </a:endParaRP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r>
                        <a:rPr lang="zh-CN" altLang="en-US">
                          <a:effectLst/>
                        </a:rPr>
                        <a:t>退订所有给定模式的频道。</a:t>
                      </a: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r>
                        <a:rPr lang="en-US" u="none" strike="noStrike">
                          <a:solidFill>
                            <a:srgbClr val="3298D6"/>
                          </a:solidFill>
                          <a:effectLst/>
                          <a:hlinkClick r:id="rId8" tooltip="SUBSCRIBE channel [channel ...] "/>
                        </a:rPr>
                        <a:t>SUBSCRIBE channel [channel …]</a:t>
                      </a:r>
                      <a:endParaRPr lang="en-US">
                        <a:effectLst/>
                      </a:endParaRP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r>
                        <a:rPr lang="zh-CN" altLang="en-US">
                          <a:effectLst/>
                        </a:rPr>
                        <a:t>订阅给定的一个或多个频道的信息。</a:t>
                      </a: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r>
                        <a:rPr lang="en-US" u="none" strike="noStrike" dirty="0">
                          <a:solidFill>
                            <a:srgbClr val="3298D6"/>
                          </a:solidFill>
                          <a:effectLst/>
                          <a:hlinkClick r:id="rId9" tooltip="UNSUBSCRIBE [channel [channel ...]]"/>
                        </a:rPr>
                        <a:t>UNSUBSCRIBE [channel [channel …]]</a:t>
                      </a:r>
                      <a:endParaRPr lang="en-US" dirty="0">
                        <a:effectLst/>
                      </a:endParaRP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r>
                        <a:rPr lang="zh-CN" altLang="en-US" dirty="0">
                          <a:effectLst/>
                        </a:rPr>
                        <a:t>退订给定的频道。</a:t>
                      </a: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8" name="TextBox 7"/>
          <p:cNvSpPr txBox="1"/>
          <p:nvPr/>
        </p:nvSpPr>
        <p:spPr>
          <a:xfrm>
            <a:off x="342900" y="2312432"/>
            <a:ext cx="3448050" cy="369332"/>
          </a:xfrm>
          <a:prstGeom prst="rect">
            <a:avLst/>
          </a:prstGeom>
          <a:noFill/>
        </p:spPr>
        <p:txBody>
          <a:bodyPr wrap="square" rtlCol="0">
            <a:spAutoFit/>
          </a:bodyPr>
          <a:lstStyle/>
          <a:p>
            <a:r>
              <a:rPr lang="zh-CN" altLang="en-US" b="1" dirty="0" smtClean="0"/>
              <a:t>发布订阅的基本命令：</a:t>
            </a:r>
            <a:endParaRPr lang="zh-CN" altLang="en-US" b="1" dirty="0"/>
          </a:p>
        </p:txBody>
      </p:sp>
      <p:sp>
        <p:nvSpPr>
          <p:cNvPr id="12" name="TextBox 11"/>
          <p:cNvSpPr txBox="1"/>
          <p:nvPr/>
        </p:nvSpPr>
        <p:spPr>
          <a:xfrm>
            <a:off x="342900" y="946071"/>
            <a:ext cx="3448050" cy="369332"/>
          </a:xfrm>
          <a:prstGeom prst="rect">
            <a:avLst/>
          </a:prstGeom>
          <a:noFill/>
        </p:spPr>
        <p:txBody>
          <a:bodyPr wrap="square" rtlCol="0">
            <a:spAutoFit/>
          </a:bodyPr>
          <a:lstStyle/>
          <a:p>
            <a:r>
              <a:rPr lang="zh-CN" altLang="en-US" b="1" dirty="0" smtClean="0"/>
              <a:t>发布订阅概念：</a:t>
            </a:r>
            <a:endParaRPr lang="zh-CN" altLang="en-US" b="1" dirty="0"/>
          </a:p>
        </p:txBody>
      </p:sp>
    </p:spTree>
    <p:extLst>
      <p:ext uri="{BB962C8B-B14F-4D97-AF65-F5344CB8AC3E}">
        <p14:creationId xmlns:p14="http://schemas.microsoft.com/office/powerpoint/2010/main" val="4212889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nodeType="withEffect">
                                  <p:stCondLst>
                                    <p:cond delay="0"/>
                                  </p:stCondLst>
                                  <p:childTnLst>
                                    <p:set>
                                      <p:cBhvr>
                                        <p:cTn id="25" dur="1" fill="hold">
                                          <p:stCondLst>
                                            <p:cond delay="0"/>
                                          </p:stCondLst>
                                        </p:cTn>
                                        <p:tgtEl>
                                          <p:spTgt spid="4099"/>
                                        </p:tgtEl>
                                        <p:attrNameLst>
                                          <p:attrName>style.visibility</p:attrName>
                                        </p:attrNameLst>
                                      </p:cBhvr>
                                      <p:to>
                                        <p:strVal val="visible"/>
                                      </p:to>
                                    </p:set>
                                    <p:animEffect transition="in" filter="fade">
                                      <p:cBhvr>
                                        <p:cTn id="26" dur="500"/>
                                        <p:tgtEl>
                                          <p:spTgt spid="409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098"/>
                                        </p:tgtEl>
                                        <p:attrNameLst>
                                          <p:attrName>style.visibility</p:attrName>
                                        </p:attrNameLst>
                                      </p:cBhvr>
                                      <p:to>
                                        <p:strVal val="visible"/>
                                      </p:to>
                                    </p:set>
                                    <p:animEffect transition="in" filter="fade">
                                      <p:cBhvr>
                                        <p:cTn id="31" dur="500"/>
                                        <p:tgtEl>
                                          <p:spTgt spid="409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4" grpId="0"/>
      <p:bldP spid="8"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1" y="2499"/>
            <a:ext cx="3957851" cy="523220"/>
          </a:xfrm>
          <a:prstGeom prst="rect">
            <a:avLst/>
          </a:prstGeom>
          <a:solidFill>
            <a:srgbClr val="519CD6"/>
          </a:solidFill>
        </p:spPr>
        <p:txBody>
          <a:bodyPr wrap="square">
            <a:spAutoFit/>
          </a:bodyPr>
          <a:lstStyle/>
          <a:p>
            <a:pPr algn="ctr" fontAlgn="base"/>
            <a:r>
              <a:rPr lang="en-US" altLang="zh-CN" sz="2800" b="1" dirty="0" smtClean="0"/>
              <a:t>        </a:t>
            </a:r>
            <a:r>
              <a:rPr lang="en-US" altLang="zh-CN" sz="2800" b="1" dirty="0" err="1" smtClean="0"/>
              <a:t>Redis</a:t>
            </a:r>
            <a:r>
              <a:rPr lang="en-US" altLang="zh-CN" sz="2800" b="1" dirty="0" smtClean="0"/>
              <a:t> </a:t>
            </a:r>
            <a:r>
              <a:rPr lang="zh-CN" altLang="en-US" sz="2800" b="1" dirty="0"/>
              <a:t>事务</a:t>
            </a:r>
          </a:p>
        </p:txBody>
      </p:sp>
      <p:sp>
        <p:nvSpPr>
          <p:cNvPr id="10" name="TextBox 9"/>
          <p:cNvSpPr txBox="1"/>
          <p:nvPr/>
        </p:nvSpPr>
        <p:spPr>
          <a:xfrm>
            <a:off x="152400" y="790575"/>
            <a:ext cx="6381750" cy="369332"/>
          </a:xfrm>
          <a:prstGeom prst="rect">
            <a:avLst/>
          </a:prstGeom>
          <a:noFill/>
        </p:spPr>
        <p:txBody>
          <a:bodyPr wrap="square" rtlCol="0">
            <a:spAutoFit/>
          </a:bodyPr>
          <a:lstStyle/>
          <a:p>
            <a:pPr algn="ctr" fontAlgn="base"/>
            <a:r>
              <a:rPr lang="en-US" altLang="zh-CN" b="1" dirty="0" err="1" smtClean="0"/>
              <a:t>Redis</a:t>
            </a:r>
            <a:r>
              <a:rPr lang="en-US" altLang="zh-CN" b="1" dirty="0" smtClean="0"/>
              <a:t> </a:t>
            </a:r>
            <a:r>
              <a:rPr lang="zh-CN" altLang="en-US" b="1" dirty="0" smtClean="0"/>
              <a:t>事务：</a:t>
            </a:r>
            <a:r>
              <a:rPr lang="en-US" altLang="zh-CN" dirty="0" err="1"/>
              <a:t>Redis</a:t>
            </a:r>
            <a:r>
              <a:rPr lang="zh-CN" altLang="en-US" dirty="0" smtClean="0"/>
              <a:t>事务指允许</a:t>
            </a:r>
            <a:r>
              <a:rPr lang="zh-CN" altLang="en-US" dirty="0"/>
              <a:t>在单个步骤中执行一组命令</a:t>
            </a:r>
            <a:endParaRPr lang="zh-CN" altLang="en-US" b="1" dirty="0"/>
          </a:p>
        </p:txBody>
      </p:sp>
      <p:sp>
        <p:nvSpPr>
          <p:cNvPr id="11" name="TextBox 10"/>
          <p:cNvSpPr txBox="1"/>
          <p:nvPr/>
        </p:nvSpPr>
        <p:spPr>
          <a:xfrm>
            <a:off x="409575" y="1159907"/>
            <a:ext cx="11372849"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事务</a:t>
            </a:r>
            <a:r>
              <a:rPr lang="zh-CN" altLang="en-US" dirty="0" smtClean="0"/>
              <a:t>中所有</a:t>
            </a:r>
            <a:r>
              <a:rPr lang="zh-CN" altLang="en-US" dirty="0"/>
              <a:t>命令作为单个隔离操作并按顺序执行。不可以在执行</a:t>
            </a:r>
            <a:r>
              <a:rPr lang="en-US" altLang="zh-CN" dirty="0" err="1"/>
              <a:t>Redis</a:t>
            </a:r>
            <a:r>
              <a:rPr lang="zh-CN" altLang="en-US" dirty="0"/>
              <a:t>事务的中间向另一个客户端发出的请求。</a:t>
            </a:r>
          </a:p>
          <a:p>
            <a:pPr marL="285750" indent="-285750">
              <a:buFont typeface="Arial" panose="020B0604020202020204" pitchFamily="34" charset="0"/>
              <a:buChar char="•"/>
            </a:pPr>
            <a:r>
              <a:rPr lang="en-US" altLang="zh-CN" dirty="0" err="1"/>
              <a:t>Redis</a:t>
            </a:r>
            <a:r>
              <a:rPr lang="zh-CN" altLang="en-US" dirty="0"/>
              <a:t>事务也是原子的。原子意味着要么处理所有命令，要么都不处理。</a:t>
            </a:r>
          </a:p>
        </p:txBody>
      </p:sp>
      <p:sp>
        <p:nvSpPr>
          <p:cNvPr id="12" name="TextBox 11"/>
          <p:cNvSpPr txBox="1"/>
          <p:nvPr/>
        </p:nvSpPr>
        <p:spPr>
          <a:xfrm>
            <a:off x="409575" y="1806238"/>
            <a:ext cx="4152900" cy="369332"/>
          </a:xfrm>
          <a:prstGeom prst="rect">
            <a:avLst/>
          </a:prstGeom>
          <a:noFill/>
        </p:spPr>
        <p:txBody>
          <a:bodyPr wrap="square" rtlCol="0">
            <a:spAutoFit/>
          </a:bodyPr>
          <a:lstStyle/>
          <a:p>
            <a:r>
              <a:rPr lang="zh-CN" altLang="en-US" b="1" dirty="0" smtClean="0"/>
              <a:t>语法</a:t>
            </a:r>
            <a:r>
              <a:rPr lang="zh-CN" altLang="en-US" dirty="0" smtClean="0"/>
              <a:t>：</a:t>
            </a:r>
            <a:r>
              <a:rPr lang="en-US" altLang="zh-CN" dirty="0" smtClean="0"/>
              <a:t>MULTI</a:t>
            </a:r>
            <a:r>
              <a:rPr lang="zh-CN" altLang="en-US" dirty="0" smtClean="0"/>
              <a:t>启动  </a:t>
            </a:r>
            <a:r>
              <a:rPr lang="en-US" altLang="zh-CN" dirty="0"/>
              <a:t>EXEC</a:t>
            </a:r>
            <a:r>
              <a:rPr lang="zh-CN" altLang="en-US" dirty="0"/>
              <a:t>命令执行</a:t>
            </a:r>
          </a:p>
        </p:txBody>
      </p:sp>
      <p:graphicFrame>
        <p:nvGraphicFramePr>
          <p:cNvPr id="14" name="表格 13"/>
          <p:cNvGraphicFramePr>
            <a:graphicFrameLocks noGrp="1"/>
          </p:cNvGraphicFramePr>
          <p:nvPr>
            <p:extLst>
              <p:ext uri="{D42A27DB-BD31-4B8C-83A1-F6EECF244321}">
                <p14:modId xmlns:p14="http://schemas.microsoft.com/office/powerpoint/2010/main" val="755005200"/>
              </p:ext>
            </p:extLst>
          </p:nvPr>
        </p:nvGraphicFramePr>
        <p:xfrm>
          <a:off x="5333999" y="3284935"/>
          <a:ext cx="6448425" cy="2491740"/>
        </p:xfrm>
        <a:graphic>
          <a:graphicData uri="http://schemas.openxmlformats.org/drawingml/2006/table">
            <a:tbl>
              <a:tblPr/>
              <a:tblGrid>
                <a:gridCol w="2578100"/>
                <a:gridCol w="3870325"/>
              </a:tblGrid>
              <a:tr h="0">
                <a:tc>
                  <a:txBody>
                    <a:bodyPr/>
                    <a:lstStyle/>
                    <a:p>
                      <a:pPr algn="ctr"/>
                      <a:r>
                        <a:rPr lang="zh-CN" altLang="en-US" dirty="0">
                          <a:effectLst/>
                        </a:rPr>
                        <a:t>命令</a:t>
                      </a: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a:r>
                        <a:rPr lang="zh-CN" altLang="en-US" dirty="0">
                          <a:effectLst/>
                        </a:rPr>
                        <a:t>说明</a:t>
                      </a: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r>
                        <a:rPr lang="en-US" u="none" strike="noStrike">
                          <a:solidFill>
                            <a:srgbClr val="3298D6"/>
                          </a:solidFill>
                          <a:effectLst/>
                          <a:hlinkClick r:id="rId2" tooltip="DISCARD"/>
                        </a:rPr>
                        <a:t>DISCARD</a:t>
                      </a:r>
                      <a:endParaRPr lang="en-US">
                        <a:effectLst/>
                      </a:endParaRP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a:effectLst/>
                        </a:rPr>
                        <a:t>丢弃在</a:t>
                      </a:r>
                      <a:r>
                        <a:rPr lang="en-US" altLang="zh-CN">
                          <a:effectLst/>
                        </a:rPr>
                        <a:t>MULTI</a:t>
                      </a:r>
                      <a:r>
                        <a:rPr lang="zh-CN" altLang="en-US">
                          <a:effectLst/>
                        </a:rPr>
                        <a:t>之后发出的所有命令</a:t>
                      </a: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u="none" strike="noStrike" dirty="0">
                          <a:solidFill>
                            <a:srgbClr val="3298D6"/>
                          </a:solidFill>
                          <a:effectLst/>
                          <a:hlinkClick r:id="rId3" tooltip="EXEC"/>
                        </a:rPr>
                        <a:t>EXEC</a:t>
                      </a:r>
                      <a:endParaRPr lang="en-US" dirty="0">
                        <a:effectLst/>
                      </a:endParaRP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a:effectLst/>
                        </a:rPr>
                        <a:t>执行</a:t>
                      </a:r>
                      <a:r>
                        <a:rPr lang="en-US" altLang="zh-CN">
                          <a:effectLst/>
                        </a:rPr>
                        <a:t>MULTI</a:t>
                      </a:r>
                      <a:r>
                        <a:rPr lang="zh-CN" altLang="en-US">
                          <a:effectLst/>
                        </a:rPr>
                        <a:t>后发出的所有命令</a:t>
                      </a: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u="none" strike="noStrike">
                          <a:solidFill>
                            <a:srgbClr val="3298D6"/>
                          </a:solidFill>
                          <a:effectLst/>
                          <a:hlinkClick r:id="rId4" tooltip="MULTI"/>
                        </a:rPr>
                        <a:t>MULTI</a:t>
                      </a:r>
                      <a:endParaRPr lang="en-US">
                        <a:effectLst/>
                      </a:endParaRP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a:effectLst/>
                        </a:rPr>
                        <a:t>标记事务块的开始</a:t>
                      </a: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u="none" strike="noStrike">
                          <a:solidFill>
                            <a:srgbClr val="3298D6"/>
                          </a:solidFill>
                          <a:effectLst/>
                          <a:hlinkClick r:id="rId5" tooltip="UNWATCH"/>
                        </a:rPr>
                        <a:t>UNWATCH</a:t>
                      </a:r>
                      <a:endParaRPr lang="en-US">
                        <a:effectLst/>
                      </a:endParaRP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dirty="0">
                          <a:effectLst/>
                        </a:rPr>
                        <a:t>取消 </a:t>
                      </a:r>
                      <a:r>
                        <a:rPr lang="en-US" dirty="0">
                          <a:effectLst/>
                        </a:rPr>
                        <a:t>WATCH </a:t>
                      </a:r>
                      <a:r>
                        <a:rPr lang="zh-CN" altLang="en-US" dirty="0">
                          <a:effectLst/>
                        </a:rPr>
                        <a:t>命令对所有 </a:t>
                      </a:r>
                      <a:r>
                        <a:rPr lang="en-US" dirty="0">
                          <a:effectLst/>
                        </a:rPr>
                        <a:t>key </a:t>
                      </a:r>
                      <a:r>
                        <a:rPr lang="zh-CN" altLang="en-US" dirty="0">
                          <a:effectLst/>
                        </a:rPr>
                        <a:t>的监视。</a:t>
                      </a: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u="none" strike="noStrike">
                          <a:solidFill>
                            <a:srgbClr val="3298D6"/>
                          </a:solidFill>
                          <a:effectLst/>
                          <a:hlinkClick r:id="rId6" tooltip="WATCH key [key ...]"/>
                        </a:rPr>
                        <a:t>WATCH key [key …]</a:t>
                      </a:r>
                      <a:endParaRPr lang="en-US">
                        <a:effectLst/>
                      </a:endParaRP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dirty="0">
                          <a:effectLst/>
                        </a:rPr>
                        <a:t>监视给定的键以确定</a:t>
                      </a:r>
                      <a:r>
                        <a:rPr lang="en-US" altLang="zh-CN" dirty="0">
                          <a:effectLst/>
                        </a:rPr>
                        <a:t>MULTI / EXEC</a:t>
                      </a:r>
                      <a:r>
                        <a:rPr lang="zh-CN" altLang="en-US" dirty="0">
                          <a:effectLst/>
                        </a:rPr>
                        <a:t>块的执行</a:t>
                      </a:r>
                    </a:p>
                  </a:txBody>
                  <a:tcPr marL="95250" marR="95250" marT="47625" marB="4762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15" name="TextBox 14"/>
          <p:cNvSpPr txBox="1"/>
          <p:nvPr/>
        </p:nvSpPr>
        <p:spPr>
          <a:xfrm>
            <a:off x="523875" y="2631401"/>
            <a:ext cx="4419600" cy="3416320"/>
          </a:xfrm>
          <a:prstGeom prst="rect">
            <a:avLst/>
          </a:prstGeom>
          <a:noFill/>
        </p:spPr>
        <p:txBody>
          <a:bodyPr wrap="square" rtlCol="0">
            <a:spAutoFit/>
          </a:bodyPr>
          <a:lstStyle/>
          <a:p>
            <a:r>
              <a:rPr lang="en-US" altLang="zh-CN" dirty="0" err="1"/>
              <a:t>redis</a:t>
            </a:r>
            <a:r>
              <a:rPr lang="en-US" altLang="zh-CN" dirty="0"/>
              <a:t> 127.0.0.1:6379&gt; MULTI </a:t>
            </a:r>
            <a:endParaRPr lang="en-US" altLang="zh-CN" dirty="0" smtClean="0"/>
          </a:p>
          <a:p>
            <a:r>
              <a:rPr lang="en-US" altLang="zh-CN" dirty="0" smtClean="0"/>
              <a:t>OK </a:t>
            </a:r>
          </a:p>
          <a:p>
            <a:r>
              <a:rPr lang="en-US" altLang="zh-CN" dirty="0" err="1" smtClean="0"/>
              <a:t>redis</a:t>
            </a:r>
            <a:r>
              <a:rPr lang="en-US" altLang="zh-CN" dirty="0" smtClean="0"/>
              <a:t> </a:t>
            </a:r>
            <a:r>
              <a:rPr lang="en-US" altLang="zh-CN" dirty="0"/>
              <a:t>127.0.0.1:6379&gt; SET </a:t>
            </a:r>
            <a:r>
              <a:rPr lang="en-US" altLang="zh-CN" dirty="0" err="1" smtClean="0"/>
              <a:t>mykey"redis</a:t>
            </a:r>
            <a:r>
              <a:rPr lang="en-US" altLang="zh-CN" dirty="0"/>
              <a:t>" </a:t>
            </a:r>
            <a:endParaRPr lang="en-US" altLang="zh-CN" dirty="0" smtClean="0"/>
          </a:p>
          <a:p>
            <a:r>
              <a:rPr lang="en-US" altLang="zh-CN" dirty="0" smtClean="0"/>
              <a:t>QUEUED </a:t>
            </a:r>
          </a:p>
          <a:p>
            <a:r>
              <a:rPr lang="en-US" altLang="zh-CN" dirty="0" err="1" smtClean="0"/>
              <a:t>redis</a:t>
            </a:r>
            <a:r>
              <a:rPr lang="en-US" altLang="zh-CN" dirty="0" smtClean="0"/>
              <a:t> </a:t>
            </a:r>
            <a:r>
              <a:rPr lang="en-US" altLang="zh-CN" dirty="0"/>
              <a:t>127.0.0.1:6379&gt; GET </a:t>
            </a:r>
            <a:r>
              <a:rPr lang="en-US" altLang="zh-CN" dirty="0" err="1"/>
              <a:t>mykey</a:t>
            </a:r>
            <a:r>
              <a:rPr lang="en-US" altLang="zh-CN" dirty="0"/>
              <a:t> </a:t>
            </a:r>
            <a:endParaRPr lang="en-US" altLang="zh-CN" dirty="0" smtClean="0"/>
          </a:p>
          <a:p>
            <a:r>
              <a:rPr lang="en-US" altLang="zh-CN" dirty="0" smtClean="0"/>
              <a:t>QUEUED </a:t>
            </a:r>
          </a:p>
          <a:p>
            <a:r>
              <a:rPr lang="en-US" altLang="zh-CN" dirty="0" err="1" smtClean="0"/>
              <a:t>redis</a:t>
            </a:r>
            <a:r>
              <a:rPr lang="en-US" altLang="zh-CN" dirty="0" smtClean="0"/>
              <a:t> </a:t>
            </a:r>
            <a:r>
              <a:rPr lang="en-US" altLang="zh-CN" dirty="0"/>
              <a:t>127.0.0.1:6379&gt; INCR visitors </a:t>
            </a:r>
            <a:endParaRPr lang="en-US" altLang="zh-CN" dirty="0" smtClean="0"/>
          </a:p>
          <a:p>
            <a:r>
              <a:rPr lang="en-US" altLang="zh-CN" dirty="0" smtClean="0"/>
              <a:t>QUEUED </a:t>
            </a:r>
          </a:p>
          <a:p>
            <a:r>
              <a:rPr lang="en-US" altLang="zh-CN" dirty="0" err="1" smtClean="0"/>
              <a:t>redis</a:t>
            </a:r>
            <a:r>
              <a:rPr lang="en-US" altLang="zh-CN" dirty="0" smtClean="0"/>
              <a:t> </a:t>
            </a:r>
            <a:r>
              <a:rPr lang="en-US" altLang="zh-CN" dirty="0"/>
              <a:t>127.0.0.1:6379&gt; EXEC </a:t>
            </a:r>
            <a:endParaRPr lang="en-US" altLang="zh-CN" dirty="0" smtClean="0"/>
          </a:p>
          <a:p>
            <a:pPr marL="342900" indent="-342900">
              <a:buAutoNum type="arabicParenR"/>
            </a:pPr>
            <a:r>
              <a:rPr lang="en-US" altLang="zh-CN" dirty="0" smtClean="0"/>
              <a:t>OK </a:t>
            </a:r>
          </a:p>
          <a:p>
            <a:pPr marL="342900" indent="-342900">
              <a:buAutoNum type="arabicParenR"/>
            </a:pPr>
            <a:r>
              <a:rPr lang="en-US" altLang="zh-CN" dirty="0" smtClean="0"/>
              <a:t>2</a:t>
            </a:r>
            <a:r>
              <a:rPr lang="en-US" altLang="zh-CN" dirty="0"/>
              <a:t>) "</a:t>
            </a:r>
            <a:r>
              <a:rPr lang="en-US" altLang="zh-CN" dirty="0" err="1"/>
              <a:t>redis</a:t>
            </a:r>
            <a:r>
              <a:rPr lang="en-US" altLang="zh-CN" dirty="0"/>
              <a:t>" </a:t>
            </a:r>
            <a:endParaRPr lang="en-US" altLang="zh-CN" dirty="0" smtClean="0"/>
          </a:p>
          <a:p>
            <a:pPr marL="342900" indent="-342900">
              <a:buAutoNum type="arabicParenR"/>
            </a:pPr>
            <a:r>
              <a:rPr lang="en-US" altLang="zh-CN" dirty="0" smtClean="0"/>
              <a:t>3</a:t>
            </a:r>
            <a:r>
              <a:rPr lang="en-US" altLang="zh-CN" dirty="0"/>
              <a:t>) (integer) 1</a:t>
            </a:r>
            <a:endParaRPr lang="zh-CN" altLang="en-US" dirty="0"/>
          </a:p>
        </p:txBody>
      </p:sp>
      <p:sp>
        <p:nvSpPr>
          <p:cNvPr id="44" name="TextBox 43"/>
          <p:cNvSpPr txBox="1"/>
          <p:nvPr/>
        </p:nvSpPr>
        <p:spPr>
          <a:xfrm>
            <a:off x="466725" y="2262069"/>
            <a:ext cx="4152900" cy="369332"/>
          </a:xfrm>
          <a:prstGeom prst="rect">
            <a:avLst/>
          </a:prstGeom>
          <a:noFill/>
        </p:spPr>
        <p:txBody>
          <a:bodyPr wrap="square" rtlCol="0">
            <a:spAutoFit/>
          </a:bodyPr>
          <a:lstStyle/>
          <a:p>
            <a:r>
              <a:rPr lang="zh-CN" altLang="en-US" b="1" dirty="0"/>
              <a:t>事例</a:t>
            </a:r>
            <a:r>
              <a:rPr lang="zh-CN" altLang="en-US" dirty="0" smtClean="0"/>
              <a:t>：</a:t>
            </a:r>
            <a:endParaRPr lang="zh-CN" altLang="en-US" dirty="0"/>
          </a:p>
        </p:txBody>
      </p:sp>
      <p:sp>
        <p:nvSpPr>
          <p:cNvPr id="18" name="TextBox 17"/>
          <p:cNvSpPr txBox="1"/>
          <p:nvPr/>
        </p:nvSpPr>
        <p:spPr>
          <a:xfrm>
            <a:off x="5324475" y="2652952"/>
            <a:ext cx="3924300" cy="369332"/>
          </a:xfrm>
          <a:prstGeom prst="rect">
            <a:avLst/>
          </a:prstGeom>
          <a:noFill/>
        </p:spPr>
        <p:txBody>
          <a:bodyPr wrap="square" rtlCol="0">
            <a:spAutoFit/>
          </a:bodyPr>
          <a:lstStyle/>
          <a:p>
            <a:r>
              <a:rPr lang="en-US" altLang="zh-CN" dirty="0" err="1" smtClean="0"/>
              <a:t>Redis</a:t>
            </a:r>
            <a:r>
              <a:rPr lang="zh-CN" altLang="en-US" dirty="0" smtClean="0"/>
              <a:t>基本命令：</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5" grpId="0"/>
      <p:bldP spid="44"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1" y="2499"/>
            <a:ext cx="3957851" cy="523220"/>
          </a:xfrm>
          <a:prstGeom prst="rect">
            <a:avLst/>
          </a:prstGeom>
          <a:solidFill>
            <a:srgbClr val="519CD6"/>
          </a:solidFill>
        </p:spPr>
        <p:txBody>
          <a:bodyPr wrap="square">
            <a:spAutoFit/>
          </a:bodyPr>
          <a:lstStyle/>
          <a:p>
            <a:pPr algn="ctr" fontAlgn="base"/>
            <a:r>
              <a:rPr lang="en-US" altLang="zh-CN" sz="2800" b="1" dirty="0" err="1" smtClean="0"/>
              <a:t>Redis</a:t>
            </a:r>
            <a:r>
              <a:rPr lang="zh-CN" altLang="en-US" sz="2800" b="1" dirty="0" smtClean="0"/>
              <a:t>服务器命令</a:t>
            </a:r>
            <a:endParaRPr lang="zh-CN" altLang="en-US" sz="2800" b="1" dirty="0"/>
          </a:p>
        </p:txBody>
      </p:sp>
      <p:graphicFrame>
        <p:nvGraphicFramePr>
          <p:cNvPr id="2" name="表格 1"/>
          <p:cNvGraphicFramePr>
            <a:graphicFrameLocks noGrp="1"/>
          </p:cNvGraphicFramePr>
          <p:nvPr>
            <p:extLst>
              <p:ext uri="{D42A27DB-BD31-4B8C-83A1-F6EECF244321}">
                <p14:modId xmlns:p14="http://schemas.microsoft.com/office/powerpoint/2010/main" val="1471930126"/>
              </p:ext>
            </p:extLst>
          </p:nvPr>
        </p:nvGraphicFramePr>
        <p:xfrm>
          <a:off x="257174" y="866783"/>
          <a:ext cx="4772026" cy="4425490"/>
        </p:xfrm>
        <a:graphic>
          <a:graphicData uri="http://schemas.openxmlformats.org/drawingml/2006/table">
            <a:tbl>
              <a:tblPr/>
              <a:tblGrid>
                <a:gridCol w="2380764"/>
                <a:gridCol w="2391262"/>
              </a:tblGrid>
              <a:tr h="157087">
                <a:tc>
                  <a:txBody>
                    <a:bodyPr/>
                    <a:lstStyle/>
                    <a:p>
                      <a:pPr algn="ctr"/>
                      <a:r>
                        <a:rPr lang="zh-CN" altLang="en-US" sz="1600" dirty="0">
                          <a:effectLst/>
                        </a:rPr>
                        <a:t>命令</a:t>
                      </a: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a:r>
                        <a:rPr lang="zh-CN" altLang="en-US" sz="1600">
                          <a:effectLst/>
                        </a:rPr>
                        <a:t>说明</a:t>
                      </a: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157087">
                <a:tc>
                  <a:txBody>
                    <a:bodyPr/>
                    <a:lstStyle/>
                    <a:p>
                      <a:r>
                        <a:rPr lang="en-US" sz="1600" u="none" strike="noStrike" dirty="0">
                          <a:solidFill>
                            <a:srgbClr val="3298D6"/>
                          </a:solidFill>
                          <a:effectLst/>
                          <a:hlinkClick r:id="rId3" tooltip="BGREWRITEAOF"/>
                        </a:rPr>
                        <a:t>BGREWRITEAOF</a:t>
                      </a:r>
                      <a:endParaRPr lang="en-US" sz="1600" dirty="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1600">
                          <a:effectLst/>
                        </a:rPr>
                        <a:t>异步重写仅追加的文件</a:t>
                      </a: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01010">
                <a:tc>
                  <a:txBody>
                    <a:bodyPr/>
                    <a:lstStyle/>
                    <a:p>
                      <a:r>
                        <a:rPr lang="en-US" sz="1600" u="none" strike="noStrike">
                          <a:solidFill>
                            <a:srgbClr val="3298D6"/>
                          </a:solidFill>
                          <a:effectLst/>
                          <a:hlinkClick r:id="rId4" tooltip="BGSAVE"/>
                        </a:rPr>
                        <a:t>BGSAVE</a:t>
                      </a:r>
                      <a:endParaRPr lang="en-US" sz="160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1600">
                          <a:effectLst/>
                        </a:rPr>
                        <a:t>将数据集异步保存到磁盘</a:t>
                      </a: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01010">
                <a:tc>
                  <a:txBody>
                    <a:bodyPr/>
                    <a:lstStyle/>
                    <a:p>
                      <a:r>
                        <a:rPr lang="en-US" sz="1600" u="none" strike="noStrike">
                          <a:solidFill>
                            <a:srgbClr val="3298D6"/>
                          </a:solidFill>
                          <a:effectLst/>
                          <a:hlinkClick r:id="rId5" tooltip="CLIENT KILL [ip:port] [ID client-id]"/>
                        </a:rPr>
                        <a:t>CLIENT KILL [ip:port] [ID client-id]</a:t>
                      </a:r>
                      <a:endParaRPr lang="en-US" sz="160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1600">
                          <a:effectLst/>
                        </a:rPr>
                        <a:t>杀死或断开指定的客户端的连接</a:t>
                      </a: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01010">
                <a:tc>
                  <a:txBody>
                    <a:bodyPr/>
                    <a:lstStyle/>
                    <a:p>
                      <a:r>
                        <a:rPr lang="en-US" sz="1600" u="none" strike="noStrike" dirty="0">
                          <a:solidFill>
                            <a:srgbClr val="3298D6"/>
                          </a:solidFill>
                          <a:effectLst/>
                          <a:hlinkClick r:id="rId6" tooltip="CLIENT LIST"/>
                        </a:rPr>
                        <a:t>CLIENT LIST</a:t>
                      </a:r>
                      <a:endParaRPr lang="en-US" sz="1600" dirty="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1600">
                          <a:effectLst/>
                        </a:rPr>
                        <a:t>获取到服务器的客户端连接列表</a:t>
                      </a: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57087">
                <a:tc>
                  <a:txBody>
                    <a:bodyPr/>
                    <a:lstStyle/>
                    <a:p>
                      <a:r>
                        <a:rPr lang="en-US" sz="1600" u="none" strike="noStrike">
                          <a:solidFill>
                            <a:srgbClr val="3298D6"/>
                          </a:solidFill>
                          <a:effectLst/>
                          <a:hlinkClick r:id="rId7" tooltip="CLIENT GETNAME"/>
                        </a:rPr>
                        <a:t>CLIENT GETNAME</a:t>
                      </a:r>
                      <a:endParaRPr lang="en-US" sz="160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1600">
                          <a:effectLst/>
                        </a:rPr>
                        <a:t>获取当前连接的名称</a:t>
                      </a: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01010">
                <a:tc>
                  <a:txBody>
                    <a:bodyPr/>
                    <a:lstStyle/>
                    <a:p>
                      <a:r>
                        <a:rPr lang="en-US" sz="1600" u="none" strike="noStrike">
                          <a:solidFill>
                            <a:srgbClr val="3298D6"/>
                          </a:solidFill>
                          <a:effectLst/>
                          <a:hlinkClick r:id="rId8" tooltip="CLIENT PAUSE timeout"/>
                        </a:rPr>
                        <a:t>CLIENT PAUSE timeout</a:t>
                      </a:r>
                      <a:endParaRPr lang="en-US" sz="160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1600" dirty="0">
                          <a:effectLst/>
                        </a:rPr>
                        <a:t>在指定时间内停止处理来自客户端的命令</a:t>
                      </a: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01010">
                <a:tc>
                  <a:txBody>
                    <a:bodyPr/>
                    <a:lstStyle/>
                    <a:p>
                      <a:r>
                        <a:rPr lang="en-US" sz="1600" u="none" strike="noStrike">
                          <a:solidFill>
                            <a:srgbClr val="3298D6"/>
                          </a:solidFill>
                          <a:effectLst/>
                          <a:hlinkClick r:id="rId9" tooltip="CLIENT SETNAME connection-name"/>
                        </a:rPr>
                        <a:t>CLIENT SETNAME connection-name</a:t>
                      </a:r>
                      <a:endParaRPr lang="en-US" sz="160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1600" dirty="0">
                          <a:effectLst/>
                        </a:rPr>
                        <a:t>设置当前连接名称</a:t>
                      </a: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01010">
                <a:tc>
                  <a:txBody>
                    <a:bodyPr/>
                    <a:lstStyle/>
                    <a:p>
                      <a:r>
                        <a:rPr lang="en-US" sz="1600" u="none" strike="noStrike">
                          <a:solidFill>
                            <a:srgbClr val="3298D6"/>
                          </a:solidFill>
                          <a:effectLst/>
                          <a:hlinkClick r:id="rId10" tooltip="CLUSTER SLOTS"/>
                        </a:rPr>
                        <a:t>CLUSTER SLOTS</a:t>
                      </a:r>
                      <a:endParaRPr lang="en-US" sz="160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1600">
                          <a:effectLst/>
                        </a:rPr>
                        <a:t>获取群集插槽到节点映射的数组</a:t>
                      </a: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01010">
                <a:tc>
                  <a:txBody>
                    <a:bodyPr/>
                    <a:lstStyle/>
                    <a:p>
                      <a:r>
                        <a:rPr lang="en-US" sz="1600" u="none" strike="noStrike" dirty="0">
                          <a:solidFill>
                            <a:srgbClr val="3298D6"/>
                          </a:solidFill>
                          <a:effectLst/>
                          <a:hlinkClick r:id="rId11" tooltip="COMMAND"/>
                        </a:rPr>
                        <a:t>COMMAND</a:t>
                      </a:r>
                      <a:endParaRPr lang="en-US" sz="1600" dirty="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1600">
                          <a:effectLst/>
                        </a:rPr>
                        <a:t>获取</a:t>
                      </a:r>
                      <a:r>
                        <a:rPr lang="en-US" altLang="zh-CN" sz="1600">
                          <a:effectLst/>
                        </a:rPr>
                        <a:t>Redis</a:t>
                      </a:r>
                      <a:r>
                        <a:rPr lang="zh-CN" altLang="en-US" sz="1600">
                          <a:effectLst/>
                        </a:rPr>
                        <a:t>命令详细信息的数组</a:t>
                      </a: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57087">
                <a:tc>
                  <a:txBody>
                    <a:bodyPr/>
                    <a:lstStyle/>
                    <a:p>
                      <a:r>
                        <a:rPr lang="en-US" sz="1600" u="none" strike="noStrike">
                          <a:solidFill>
                            <a:srgbClr val="3298D6"/>
                          </a:solidFill>
                          <a:effectLst/>
                          <a:hlinkClick r:id="rId12" tooltip="COMMAND COUNT"/>
                        </a:rPr>
                        <a:t>COMMAND COUNT</a:t>
                      </a:r>
                      <a:endParaRPr lang="en-US" sz="160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1600" dirty="0">
                          <a:effectLst/>
                        </a:rPr>
                        <a:t>获取</a:t>
                      </a:r>
                      <a:r>
                        <a:rPr lang="en-US" altLang="zh-CN" sz="1600" dirty="0" err="1">
                          <a:effectLst/>
                        </a:rPr>
                        <a:t>Redis</a:t>
                      </a:r>
                      <a:r>
                        <a:rPr lang="zh-CN" altLang="en-US" sz="1600" dirty="0">
                          <a:effectLst/>
                        </a:rPr>
                        <a:t>命令的总数</a:t>
                      </a: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1590919028"/>
              </p:ext>
            </p:extLst>
          </p:nvPr>
        </p:nvGraphicFramePr>
        <p:xfrm>
          <a:off x="5191125" y="1285875"/>
          <a:ext cx="5162550" cy="4169556"/>
        </p:xfrm>
        <a:graphic>
          <a:graphicData uri="http://schemas.openxmlformats.org/drawingml/2006/table">
            <a:tbl>
              <a:tblPr/>
              <a:tblGrid>
                <a:gridCol w="2259362"/>
                <a:gridCol w="2903188"/>
              </a:tblGrid>
              <a:tr h="434982">
                <a:tc>
                  <a:txBody>
                    <a:bodyPr/>
                    <a:lstStyle/>
                    <a:p>
                      <a:r>
                        <a:rPr lang="en-US" sz="1600" u="none" strike="noStrike" dirty="0" smtClean="0">
                          <a:solidFill>
                            <a:srgbClr val="3298D6"/>
                          </a:solidFill>
                          <a:effectLst/>
                          <a:hlinkClick r:id="rId13" tooltip="DBSIZE"/>
                        </a:rPr>
                        <a:t>DBSIZE</a:t>
                      </a:r>
                      <a:endParaRPr lang="en-US" sz="1600" dirty="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1600" dirty="0" smtClean="0">
                          <a:effectLst/>
                        </a:rPr>
                        <a:t>返回所选数据库中的键数量</a:t>
                      </a:r>
                      <a:endParaRPr lang="zh-CN" altLang="en-US" sz="1600" dirty="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69848">
                <a:tc>
                  <a:txBody>
                    <a:bodyPr/>
                    <a:lstStyle/>
                    <a:p>
                      <a:r>
                        <a:rPr lang="en-US" sz="1600" u="none" strike="noStrike" smtClean="0">
                          <a:solidFill>
                            <a:srgbClr val="3298D6"/>
                          </a:solidFill>
                          <a:effectLst/>
                          <a:hlinkClick r:id="rId14" tooltip="DEBUG OBJECT key"/>
                        </a:rPr>
                        <a:t>DEBUG OBJECT key</a:t>
                      </a:r>
                      <a:endParaRPr lang="en-US" sz="160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1600" smtClean="0">
                          <a:effectLst/>
                        </a:rPr>
                        <a:t>获取有关键的调试信息</a:t>
                      </a:r>
                      <a:endParaRPr lang="zh-CN" altLang="en-US" sz="160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69848">
                <a:tc>
                  <a:txBody>
                    <a:bodyPr/>
                    <a:lstStyle/>
                    <a:p>
                      <a:r>
                        <a:rPr lang="en-US" sz="1600" u="none" strike="noStrike" smtClean="0">
                          <a:solidFill>
                            <a:srgbClr val="3298D6"/>
                          </a:solidFill>
                          <a:effectLst/>
                          <a:hlinkClick r:id="rId15" tooltip="DEBUG SEGFAULT"/>
                        </a:rPr>
                        <a:t>DEBUG SEGFAULT</a:t>
                      </a:r>
                      <a:endParaRPr lang="en-US" sz="160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1600" dirty="0" smtClean="0">
                          <a:effectLst/>
                        </a:rPr>
                        <a:t>使服务器崩溃</a:t>
                      </a:r>
                      <a:endParaRPr lang="zh-CN" altLang="en-US" sz="1600" dirty="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34982">
                <a:tc>
                  <a:txBody>
                    <a:bodyPr/>
                    <a:lstStyle/>
                    <a:p>
                      <a:r>
                        <a:rPr lang="en-US" sz="1600" u="none" strike="noStrike" dirty="0" smtClean="0">
                          <a:solidFill>
                            <a:srgbClr val="3298D6"/>
                          </a:solidFill>
                          <a:effectLst/>
                          <a:hlinkClick r:id="rId16" tooltip="FLUSHALL"/>
                        </a:rPr>
                        <a:t>FLUSHALL</a:t>
                      </a:r>
                      <a:endParaRPr lang="en-US" sz="1600" dirty="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1600" dirty="0" smtClean="0">
                          <a:effectLst/>
                        </a:rPr>
                        <a:t>从所有数据库中删除所有键</a:t>
                      </a:r>
                      <a:endParaRPr lang="zh-CN" altLang="en-US" sz="1600" dirty="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34982">
                <a:tc>
                  <a:txBody>
                    <a:bodyPr/>
                    <a:lstStyle/>
                    <a:p>
                      <a:r>
                        <a:rPr lang="en-US" sz="1600" u="none" strike="noStrike" smtClean="0">
                          <a:solidFill>
                            <a:srgbClr val="3298D6"/>
                          </a:solidFill>
                          <a:effectLst/>
                          <a:hlinkClick r:id="rId17" tooltip="FLUSHDB"/>
                        </a:rPr>
                        <a:t>FLUSHDB</a:t>
                      </a:r>
                      <a:endParaRPr lang="en-US" sz="160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1600" smtClean="0">
                          <a:effectLst/>
                        </a:rPr>
                        <a:t>删除当前数据库中的所有键</a:t>
                      </a:r>
                      <a:endParaRPr lang="zh-CN" altLang="en-US" sz="160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34982">
                <a:tc>
                  <a:txBody>
                    <a:bodyPr/>
                    <a:lstStyle/>
                    <a:p>
                      <a:r>
                        <a:rPr lang="en-US" sz="1600" u="none" strike="noStrike" smtClean="0">
                          <a:solidFill>
                            <a:srgbClr val="3298D6"/>
                          </a:solidFill>
                          <a:effectLst/>
                          <a:hlinkClick r:id="rId18" tooltip="INFO [section]"/>
                        </a:rPr>
                        <a:t>INFO [section]</a:t>
                      </a:r>
                      <a:endParaRPr lang="en-US" sz="1600" dirty="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1600" smtClean="0">
                          <a:effectLst/>
                        </a:rPr>
                        <a:t>获取有关服务器的信息和统计信息</a:t>
                      </a:r>
                      <a:endParaRPr lang="zh-CN" altLang="en-US" sz="160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34982">
                <a:tc>
                  <a:txBody>
                    <a:bodyPr/>
                    <a:lstStyle/>
                    <a:p>
                      <a:r>
                        <a:rPr lang="en-US" sz="1600" u="none" strike="noStrike" smtClean="0">
                          <a:solidFill>
                            <a:srgbClr val="3298D6"/>
                          </a:solidFill>
                          <a:effectLst/>
                          <a:hlinkClick r:id="rId19" tooltip="LASTSAVE"/>
                        </a:rPr>
                        <a:t>LASTSAVE</a:t>
                      </a:r>
                      <a:endParaRPr lang="en-US" sz="160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1600" smtClean="0">
                          <a:effectLst/>
                        </a:rPr>
                        <a:t>获取上次成功保存到磁盘的</a:t>
                      </a:r>
                      <a:r>
                        <a:rPr lang="en-US" altLang="zh-CN" sz="1600" smtClean="0">
                          <a:effectLst/>
                        </a:rPr>
                        <a:t>UNIX</a:t>
                      </a:r>
                      <a:r>
                        <a:rPr lang="zh-CN" altLang="en-US" sz="1600" smtClean="0">
                          <a:effectLst/>
                        </a:rPr>
                        <a:t>时间戳</a:t>
                      </a:r>
                      <a:endParaRPr lang="zh-CN" altLang="en-US" sz="160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34982">
                <a:tc>
                  <a:txBody>
                    <a:bodyPr/>
                    <a:lstStyle/>
                    <a:p>
                      <a:r>
                        <a:rPr lang="en-US" sz="1600" u="none" strike="noStrike" smtClean="0">
                          <a:solidFill>
                            <a:srgbClr val="3298D6"/>
                          </a:solidFill>
                          <a:effectLst/>
                          <a:hlinkClick r:id="rId20" tooltip="MONITOR"/>
                        </a:rPr>
                        <a:t>MONITOR</a:t>
                      </a:r>
                      <a:endParaRPr lang="en-US" sz="160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1600" smtClean="0">
                          <a:effectLst/>
                        </a:rPr>
                        <a:t>监听服务器实时接收的所有请求</a:t>
                      </a:r>
                      <a:endParaRPr lang="zh-CN" altLang="en-US" sz="160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34982">
                <a:tc>
                  <a:txBody>
                    <a:bodyPr/>
                    <a:lstStyle/>
                    <a:p>
                      <a:r>
                        <a:rPr lang="en-US" sz="1600" u="none" strike="noStrike" smtClean="0">
                          <a:solidFill>
                            <a:srgbClr val="3298D6"/>
                          </a:solidFill>
                          <a:effectLst/>
                          <a:hlinkClick r:id="rId21" tooltip="ROLE"/>
                        </a:rPr>
                        <a:t>ROLE</a:t>
                      </a:r>
                      <a:endParaRPr lang="en-US" sz="160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1600" smtClean="0">
                          <a:effectLst/>
                        </a:rPr>
                        <a:t>返回实例在复制上下文中的角色</a:t>
                      </a:r>
                      <a:endParaRPr lang="zh-CN" altLang="en-US" sz="160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34982">
                <a:tc>
                  <a:txBody>
                    <a:bodyPr/>
                    <a:lstStyle/>
                    <a:p>
                      <a:r>
                        <a:rPr lang="en-US" sz="1600" u="none" strike="noStrike" smtClean="0">
                          <a:solidFill>
                            <a:srgbClr val="3298D6"/>
                          </a:solidFill>
                          <a:effectLst/>
                          <a:hlinkClick r:id="rId22" tooltip="SAVE"/>
                        </a:rPr>
                        <a:t>SAVE</a:t>
                      </a:r>
                      <a:endParaRPr lang="en-US" sz="160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zh-CN" altLang="en-US" sz="1600" dirty="0" smtClean="0">
                          <a:effectLst/>
                        </a:rPr>
                        <a:t>将数据集同步保存到磁盘</a:t>
                      </a:r>
                      <a:endParaRPr lang="zh-CN" altLang="en-US" sz="1600" dirty="0">
                        <a:effectLst/>
                      </a:endParaRPr>
                    </a:p>
                  </a:txBody>
                  <a:tcPr marL="22304" marR="22304" marT="11152" marB="1115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208083721"/>
              </p:ext>
            </p:extLst>
          </p:nvPr>
        </p:nvGraphicFramePr>
        <p:xfrm>
          <a:off x="10391775" y="5429250"/>
          <a:ext cx="1500188" cy="709613"/>
        </p:xfrm>
        <a:graphic>
          <a:graphicData uri="http://schemas.openxmlformats.org/presentationml/2006/ole">
            <mc:AlternateContent xmlns:mc="http://schemas.openxmlformats.org/markup-compatibility/2006">
              <mc:Choice xmlns:v="urn:schemas-microsoft-com:vml" Requires="v">
                <p:oleObj spid="_x0000_s6309" name="包装程序外壳对象" showAsIcon="1" r:id="rId23" imgW="1499400" imgH="710280" progId="Package">
                  <p:embed/>
                </p:oleObj>
              </mc:Choice>
              <mc:Fallback>
                <p:oleObj name="包装程序外壳对象" showAsIcon="1" r:id="rId23" imgW="1499400" imgH="710280" progId="Package">
                  <p:embed/>
                  <p:pic>
                    <p:nvPicPr>
                      <p:cNvPr id="0" name=""/>
                      <p:cNvPicPr/>
                      <p:nvPr/>
                    </p:nvPicPr>
                    <p:blipFill>
                      <a:blip r:embed="rId24"/>
                      <a:stretch>
                        <a:fillRect/>
                      </a:stretch>
                    </p:blipFill>
                    <p:spPr>
                      <a:xfrm>
                        <a:off x="10391775" y="5429250"/>
                        <a:ext cx="1500188" cy="709613"/>
                      </a:xfrm>
                      <a:prstGeom prst="rect">
                        <a:avLst/>
                      </a:prstGeom>
                    </p:spPr>
                  </p:pic>
                </p:oleObj>
              </mc:Fallback>
            </mc:AlternateContent>
          </a:graphicData>
        </a:graphic>
      </p:graphicFrame>
    </p:spTree>
    <p:extLst>
      <p:ext uri="{BB962C8B-B14F-4D97-AF65-F5344CB8AC3E}">
        <p14:creationId xmlns:p14="http://schemas.microsoft.com/office/powerpoint/2010/main" val="316501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1" y="2499"/>
            <a:ext cx="3957851" cy="523220"/>
          </a:xfrm>
          <a:prstGeom prst="rect">
            <a:avLst/>
          </a:prstGeom>
          <a:solidFill>
            <a:srgbClr val="519CD6"/>
          </a:solidFill>
        </p:spPr>
        <p:txBody>
          <a:bodyPr wrap="square">
            <a:spAutoFit/>
          </a:bodyPr>
          <a:lstStyle/>
          <a:p>
            <a:pPr algn="ctr" fontAlgn="base"/>
            <a:r>
              <a:rPr lang="en-US" altLang="zh-CN" sz="2800" b="1" dirty="0" err="1" smtClean="0"/>
              <a:t>Redis</a:t>
            </a:r>
            <a:r>
              <a:rPr lang="zh-CN" altLang="en-US" sz="2800" b="1" dirty="0" smtClean="0"/>
              <a:t>高级应用</a:t>
            </a:r>
            <a:endParaRPr lang="zh-CN" altLang="en-US" sz="2800" b="1" dirty="0"/>
          </a:p>
        </p:txBody>
      </p:sp>
      <p:sp>
        <p:nvSpPr>
          <p:cNvPr id="5" name="TextBox 4"/>
          <p:cNvSpPr txBox="1"/>
          <p:nvPr/>
        </p:nvSpPr>
        <p:spPr>
          <a:xfrm>
            <a:off x="766975" y="806829"/>
            <a:ext cx="8905876" cy="923330"/>
          </a:xfrm>
          <a:prstGeom prst="rect">
            <a:avLst/>
          </a:prstGeom>
          <a:noFill/>
        </p:spPr>
        <p:txBody>
          <a:bodyPr wrap="square" rtlCol="0">
            <a:spAutoFit/>
          </a:bodyPr>
          <a:lstStyle/>
          <a:p>
            <a:r>
              <a:rPr lang="en-US" altLang="zh-CN" b="1" dirty="0" smtClean="0"/>
              <a:t>1</a:t>
            </a:r>
            <a:r>
              <a:rPr lang="zh-CN" altLang="en-US" b="1" dirty="0" smtClean="0"/>
              <a:t>、</a:t>
            </a:r>
            <a:r>
              <a:rPr lang="en-US" altLang="zh-CN" b="1" dirty="0" err="1" smtClean="0"/>
              <a:t>Redis</a:t>
            </a:r>
            <a:r>
              <a:rPr lang="zh-CN" altLang="en-US" b="1" dirty="0" smtClean="0"/>
              <a:t>安全</a:t>
            </a:r>
            <a:endParaRPr lang="en-US" altLang="zh-CN" b="1" dirty="0" smtClean="0"/>
          </a:p>
          <a:p>
            <a:r>
              <a:rPr lang="zh-CN" altLang="en-US" dirty="0"/>
              <a:t>通过 </a:t>
            </a:r>
            <a:r>
              <a:rPr lang="en-US" altLang="zh-CN" dirty="0" err="1"/>
              <a:t>redis</a:t>
            </a:r>
            <a:r>
              <a:rPr lang="en-US" altLang="zh-CN" dirty="0"/>
              <a:t> </a:t>
            </a:r>
            <a:r>
              <a:rPr lang="zh-CN" altLang="en-US" dirty="0"/>
              <a:t>的配置文件设置密码参数</a:t>
            </a:r>
            <a:r>
              <a:rPr lang="zh-CN" altLang="en-US" dirty="0" smtClean="0"/>
              <a:t>，客户端</a:t>
            </a:r>
            <a:r>
              <a:rPr lang="zh-CN" altLang="en-US" dirty="0"/>
              <a:t>连接到 </a:t>
            </a:r>
            <a:r>
              <a:rPr lang="en-US" altLang="zh-CN" dirty="0" err="1"/>
              <a:t>redis</a:t>
            </a:r>
            <a:r>
              <a:rPr lang="en-US" altLang="zh-CN" dirty="0"/>
              <a:t> </a:t>
            </a:r>
            <a:r>
              <a:rPr lang="zh-CN" altLang="en-US" dirty="0"/>
              <a:t>服务就需要密码</a:t>
            </a:r>
            <a:r>
              <a:rPr lang="zh-CN" altLang="en-US" dirty="0" smtClean="0"/>
              <a:t>验证</a:t>
            </a:r>
            <a:endParaRPr lang="en-US" altLang="zh-CN" dirty="0" smtClean="0"/>
          </a:p>
          <a:p>
            <a:r>
              <a:rPr lang="en-US" altLang="zh-CN" dirty="0"/>
              <a:t>CONFIG set </a:t>
            </a:r>
            <a:r>
              <a:rPr lang="en-US" altLang="zh-CN" dirty="0" err="1"/>
              <a:t>requirepass</a:t>
            </a:r>
            <a:r>
              <a:rPr lang="en-US" altLang="zh-CN" dirty="0"/>
              <a:t> </a:t>
            </a:r>
            <a:r>
              <a:rPr lang="en-US" altLang="zh-CN" dirty="0" smtClean="0"/>
              <a:t>“xxx"</a:t>
            </a:r>
            <a:endParaRPr lang="en-US" altLang="zh-CN" dirty="0" smtClean="0"/>
          </a:p>
        </p:txBody>
      </p:sp>
      <p:sp>
        <p:nvSpPr>
          <p:cNvPr id="4" name="TextBox 3"/>
          <p:cNvSpPr txBox="1"/>
          <p:nvPr/>
        </p:nvSpPr>
        <p:spPr>
          <a:xfrm>
            <a:off x="766975" y="1730159"/>
            <a:ext cx="9129500" cy="923330"/>
          </a:xfrm>
          <a:prstGeom prst="rect">
            <a:avLst/>
          </a:prstGeom>
          <a:noFill/>
        </p:spPr>
        <p:txBody>
          <a:bodyPr wrap="square" rtlCol="0">
            <a:spAutoFit/>
          </a:bodyPr>
          <a:lstStyle/>
          <a:p>
            <a:r>
              <a:rPr lang="en-US" altLang="zh-CN" b="1" dirty="0"/>
              <a:t>2</a:t>
            </a:r>
            <a:r>
              <a:rPr lang="zh-CN" altLang="en-US" b="1" dirty="0" smtClean="0"/>
              <a:t>、</a:t>
            </a:r>
            <a:r>
              <a:rPr lang="en-US" altLang="zh-CN" b="1" dirty="0" err="1" smtClean="0"/>
              <a:t>Redis</a:t>
            </a:r>
            <a:r>
              <a:rPr lang="zh-CN" altLang="en-US" b="1" dirty="0" smtClean="0"/>
              <a:t>备份与恢复</a:t>
            </a:r>
            <a:endParaRPr lang="en-US" altLang="zh-CN" b="1" dirty="0" smtClean="0"/>
          </a:p>
          <a:p>
            <a:r>
              <a:rPr lang="en-US" altLang="zh-CN" dirty="0" err="1"/>
              <a:t>Redis</a:t>
            </a:r>
            <a:r>
              <a:rPr lang="en-US" altLang="zh-CN" dirty="0"/>
              <a:t> </a:t>
            </a:r>
            <a:r>
              <a:rPr lang="en-US" altLang="zh-CN" dirty="0" smtClean="0"/>
              <a:t>:</a:t>
            </a:r>
            <a:r>
              <a:rPr lang="en-US" altLang="zh-CN" b="1" dirty="0" smtClean="0"/>
              <a:t>SAVE</a:t>
            </a:r>
            <a:r>
              <a:rPr lang="zh-CN" altLang="en-US" dirty="0"/>
              <a:t> 命令用于创建当前数据库的</a:t>
            </a:r>
            <a:r>
              <a:rPr lang="zh-CN" altLang="en-US" dirty="0" smtClean="0"/>
              <a:t>备份</a:t>
            </a:r>
            <a:endParaRPr lang="en-US" altLang="zh-CN" dirty="0" smtClean="0"/>
          </a:p>
          <a:p>
            <a:r>
              <a:rPr lang="zh-CN" altLang="en-US" dirty="0" smtClean="0"/>
              <a:t>数据恢复</a:t>
            </a:r>
            <a:r>
              <a:rPr lang="en-US" altLang="zh-CN" dirty="0" smtClean="0"/>
              <a:t>:</a:t>
            </a:r>
            <a:r>
              <a:rPr lang="zh-CN" altLang="en-US" dirty="0"/>
              <a:t>需将备份文件 </a:t>
            </a:r>
            <a:r>
              <a:rPr lang="en-US" altLang="zh-CN" dirty="0"/>
              <a:t>(</a:t>
            </a:r>
            <a:r>
              <a:rPr lang="en-US" altLang="zh-CN" dirty="0" err="1"/>
              <a:t>dump.rdb</a:t>
            </a:r>
            <a:r>
              <a:rPr lang="en-US" altLang="zh-CN" dirty="0"/>
              <a:t>) </a:t>
            </a:r>
            <a:r>
              <a:rPr lang="zh-CN" altLang="en-US" dirty="0"/>
              <a:t>移动到 </a:t>
            </a:r>
            <a:r>
              <a:rPr lang="en-US" altLang="zh-CN" dirty="0" err="1"/>
              <a:t>redis</a:t>
            </a:r>
            <a:r>
              <a:rPr lang="en-US" altLang="zh-CN" dirty="0"/>
              <a:t> </a:t>
            </a:r>
            <a:r>
              <a:rPr lang="zh-CN" altLang="en-US" dirty="0"/>
              <a:t>安装目录并启动</a:t>
            </a:r>
            <a:r>
              <a:rPr lang="zh-CN" altLang="en-US" dirty="0" smtClean="0"/>
              <a:t>服务  </a:t>
            </a:r>
            <a:r>
              <a:rPr lang="en-US" altLang="zh-CN" dirty="0" smtClean="0"/>
              <a:t>CONFIG </a:t>
            </a:r>
            <a:r>
              <a:rPr lang="en-US" altLang="zh-CN" dirty="0"/>
              <a:t>GET </a:t>
            </a:r>
            <a:r>
              <a:rPr lang="en-US" altLang="zh-CN" dirty="0" err="1"/>
              <a:t>dir</a:t>
            </a:r>
            <a:endParaRPr lang="en-US" altLang="zh-CN" dirty="0" smtClean="0"/>
          </a:p>
        </p:txBody>
      </p:sp>
      <p:sp>
        <p:nvSpPr>
          <p:cNvPr id="6" name="TextBox 5"/>
          <p:cNvSpPr txBox="1"/>
          <p:nvPr/>
        </p:nvSpPr>
        <p:spPr>
          <a:xfrm>
            <a:off x="766975" y="2743926"/>
            <a:ext cx="10887076" cy="1200329"/>
          </a:xfrm>
          <a:prstGeom prst="rect">
            <a:avLst/>
          </a:prstGeom>
          <a:noFill/>
        </p:spPr>
        <p:txBody>
          <a:bodyPr wrap="square" rtlCol="0">
            <a:spAutoFit/>
          </a:bodyPr>
          <a:lstStyle/>
          <a:p>
            <a:r>
              <a:rPr lang="en-US" altLang="zh-CN" b="1" dirty="0" smtClean="0"/>
              <a:t>3</a:t>
            </a:r>
            <a:r>
              <a:rPr lang="zh-CN" altLang="en-US" b="1" dirty="0" smtClean="0"/>
              <a:t>、</a:t>
            </a:r>
            <a:r>
              <a:rPr lang="en-US" altLang="zh-CN" b="1" dirty="0" err="1" smtClean="0"/>
              <a:t>Redis</a:t>
            </a:r>
            <a:r>
              <a:rPr lang="zh-CN" altLang="en-US" b="1" dirty="0" smtClean="0"/>
              <a:t>基准（性能测试）</a:t>
            </a:r>
            <a:endParaRPr lang="en-US" altLang="zh-CN" b="1" dirty="0" smtClean="0"/>
          </a:p>
          <a:p>
            <a:r>
              <a:rPr lang="en-US" altLang="zh-CN" dirty="0" err="1"/>
              <a:t>Redis</a:t>
            </a:r>
            <a:r>
              <a:rPr lang="zh-CN" altLang="en-US" dirty="0"/>
              <a:t>基准测试是通过同时运行</a:t>
            </a:r>
            <a:r>
              <a:rPr lang="en-US" altLang="zh-CN" dirty="0"/>
              <a:t>n</a:t>
            </a:r>
            <a:r>
              <a:rPr lang="zh-CN" altLang="en-US" dirty="0"/>
              <a:t>个命令来检查</a:t>
            </a:r>
            <a:r>
              <a:rPr lang="en-US" altLang="zh-CN" dirty="0" err="1"/>
              <a:t>Redis</a:t>
            </a:r>
            <a:r>
              <a:rPr lang="zh-CN" altLang="en-US" dirty="0"/>
              <a:t>的性能的实用程序</a:t>
            </a:r>
            <a:r>
              <a:rPr lang="zh-CN" altLang="en-US" dirty="0" smtClean="0"/>
              <a:t>。</a:t>
            </a:r>
            <a:endParaRPr lang="en-US" altLang="zh-CN" dirty="0" smtClean="0"/>
          </a:p>
          <a:p>
            <a:r>
              <a:rPr lang="en-US" altLang="zh-CN" dirty="0" err="1"/>
              <a:t>redis</a:t>
            </a:r>
            <a:r>
              <a:rPr lang="en-US" altLang="zh-CN" dirty="0"/>
              <a:t>-benchmark [option] [option value</a:t>
            </a:r>
            <a:r>
              <a:rPr lang="en-US" altLang="zh-CN" dirty="0" smtClean="0"/>
              <a:t>]</a:t>
            </a:r>
          </a:p>
          <a:p>
            <a:r>
              <a:rPr lang="en-US" altLang="zh-CN" dirty="0" smtClean="0"/>
              <a:t>Option</a:t>
            </a:r>
            <a:r>
              <a:rPr lang="zh-CN" altLang="en-US" dirty="0" smtClean="0"/>
              <a:t>： </a:t>
            </a:r>
            <a:r>
              <a:rPr lang="en-US" altLang="zh-CN" dirty="0" smtClean="0"/>
              <a:t>-h</a:t>
            </a:r>
            <a:r>
              <a:rPr lang="zh-CN" altLang="en-US" dirty="0" smtClean="0"/>
              <a:t>：主机名、 </a:t>
            </a:r>
            <a:r>
              <a:rPr lang="en-US" altLang="zh-CN" dirty="0" smtClean="0"/>
              <a:t>-p</a:t>
            </a:r>
            <a:r>
              <a:rPr lang="zh-CN" altLang="en-US" dirty="0" smtClean="0"/>
              <a:t>：端口号、</a:t>
            </a:r>
            <a:r>
              <a:rPr lang="en-US" altLang="zh-CN" dirty="0" smtClean="0"/>
              <a:t>-s</a:t>
            </a:r>
            <a:r>
              <a:rPr lang="zh-CN" altLang="en-US" dirty="0" smtClean="0"/>
              <a:t>：指定服务器</a:t>
            </a:r>
            <a:r>
              <a:rPr lang="en-US" altLang="zh-CN" dirty="0" smtClean="0"/>
              <a:t>socket </a:t>
            </a:r>
            <a:r>
              <a:rPr lang="zh-CN" altLang="en-US" dirty="0" smtClean="0"/>
              <a:t>、</a:t>
            </a:r>
            <a:r>
              <a:rPr lang="en-US" altLang="zh-CN" dirty="0" smtClean="0"/>
              <a:t>-c</a:t>
            </a:r>
            <a:r>
              <a:rPr lang="zh-CN" altLang="en-US" dirty="0" smtClean="0"/>
              <a:t>：指定并发连接数、</a:t>
            </a:r>
            <a:r>
              <a:rPr lang="en-US" altLang="zh-CN" dirty="0" smtClean="0"/>
              <a:t>-n</a:t>
            </a:r>
            <a:r>
              <a:rPr lang="zh-CN" altLang="en-US" dirty="0" smtClean="0"/>
              <a:t>指定请求书</a:t>
            </a:r>
            <a:r>
              <a:rPr lang="en-US" altLang="zh-CN" dirty="0" smtClean="0"/>
              <a:t>…….</a:t>
            </a:r>
          </a:p>
        </p:txBody>
      </p:sp>
      <p:sp>
        <p:nvSpPr>
          <p:cNvPr id="7" name="TextBox 6"/>
          <p:cNvSpPr txBox="1"/>
          <p:nvPr/>
        </p:nvSpPr>
        <p:spPr>
          <a:xfrm>
            <a:off x="766974" y="4126972"/>
            <a:ext cx="11234525" cy="1754326"/>
          </a:xfrm>
          <a:prstGeom prst="rect">
            <a:avLst/>
          </a:prstGeom>
          <a:noFill/>
        </p:spPr>
        <p:txBody>
          <a:bodyPr wrap="square" rtlCol="0">
            <a:spAutoFit/>
          </a:bodyPr>
          <a:lstStyle/>
          <a:p>
            <a:r>
              <a:rPr lang="en-US" altLang="zh-CN" b="1" dirty="0" smtClean="0"/>
              <a:t>4</a:t>
            </a:r>
            <a:r>
              <a:rPr lang="zh-CN" altLang="en-US" b="1" dirty="0" smtClean="0"/>
              <a:t>、</a:t>
            </a:r>
            <a:r>
              <a:rPr lang="en-US" altLang="zh-CN" b="1" dirty="0" err="1" smtClean="0"/>
              <a:t>Redis</a:t>
            </a:r>
            <a:r>
              <a:rPr lang="zh-CN" altLang="en-US" b="1" dirty="0" smtClean="0"/>
              <a:t>客户端链接</a:t>
            </a:r>
            <a:endParaRPr lang="en-US" altLang="zh-CN" b="1" dirty="0" smtClean="0"/>
          </a:p>
          <a:p>
            <a:r>
              <a:rPr lang="en-US" altLang="zh-CN" dirty="0" err="1"/>
              <a:t>Redis</a:t>
            </a:r>
            <a:r>
              <a:rPr lang="en-US" altLang="zh-CN" dirty="0"/>
              <a:t> </a:t>
            </a:r>
            <a:r>
              <a:rPr lang="zh-CN" altLang="en-US" dirty="0"/>
              <a:t>通过监听一个 </a:t>
            </a:r>
            <a:r>
              <a:rPr lang="en-US" altLang="zh-CN" dirty="0"/>
              <a:t>TCP </a:t>
            </a:r>
            <a:r>
              <a:rPr lang="zh-CN" altLang="en-US" dirty="0"/>
              <a:t>端口或者 </a:t>
            </a:r>
            <a:r>
              <a:rPr lang="en-US" altLang="zh-CN" dirty="0"/>
              <a:t>Unix socket </a:t>
            </a:r>
            <a:r>
              <a:rPr lang="zh-CN" altLang="en-US" dirty="0"/>
              <a:t>的方式来接收来自客户端的</a:t>
            </a:r>
            <a:r>
              <a:rPr lang="zh-CN" altLang="en-US" dirty="0" smtClean="0"/>
              <a:t>连接。</a:t>
            </a:r>
            <a:endParaRPr lang="en-US" altLang="zh-CN" dirty="0" smtClean="0"/>
          </a:p>
          <a:p>
            <a:pPr marL="285750" indent="-285750">
              <a:buFont typeface="Arial" panose="020B0604020202020204" pitchFamily="34" charset="0"/>
              <a:buChar char="•"/>
            </a:pPr>
            <a:r>
              <a:rPr lang="zh-CN" altLang="en-US" dirty="0"/>
              <a:t>首先，客户端 </a:t>
            </a:r>
            <a:r>
              <a:rPr lang="en-US" altLang="zh-CN" dirty="0"/>
              <a:t>socket </a:t>
            </a:r>
            <a:r>
              <a:rPr lang="zh-CN" altLang="en-US" dirty="0"/>
              <a:t>会被设置为非阻塞模式，因为 </a:t>
            </a:r>
            <a:r>
              <a:rPr lang="en-US" altLang="zh-CN" dirty="0" err="1"/>
              <a:t>Redis</a:t>
            </a:r>
            <a:r>
              <a:rPr lang="en-US" altLang="zh-CN" dirty="0"/>
              <a:t> </a:t>
            </a:r>
            <a:r>
              <a:rPr lang="zh-CN" altLang="en-US" dirty="0"/>
              <a:t>在网络事件处理上采用的是非阻塞多路复用模型。</a:t>
            </a:r>
          </a:p>
          <a:p>
            <a:pPr marL="285750" indent="-285750">
              <a:buFont typeface="Arial" panose="020B0604020202020204" pitchFamily="34" charset="0"/>
              <a:buChar char="•"/>
            </a:pPr>
            <a:r>
              <a:rPr lang="zh-CN" altLang="en-US" dirty="0"/>
              <a:t>然后</a:t>
            </a:r>
            <a:r>
              <a:rPr lang="zh-CN" altLang="en-US" dirty="0" smtClean="0"/>
              <a:t>为 </a:t>
            </a:r>
            <a:r>
              <a:rPr lang="en-US" altLang="zh-CN" dirty="0"/>
              <a:t>socket </a:t>
            </a:r>
            <a:r>
              <a:rPr lang="zh-CN" altLang="en-US" dirty="0"/>
              <a:t>设置 </a:t>
            </a:r>
            <a:r>
              <a:rPr lang="en-US" altLang="zh-CN" dirty="0"/>
              <a:t>TCP_NODELAY </a:t>
            </a:r>
            <a:r>
              <a:rPr lang="zh-CN" altLang="en-US" dirty="0"/>
              <a:t>属性，禁用 </a:t>
            </a:r>
            <a:r>
              <a:rPr lang="en-US" altLang="zh-CN" dirty="0"/>
              <a:t>Nagle </a:t>
            </a:r>
            <a:r>
              <a:rPr lang="zh-CN" altLang="en-US" dirty="0"/>
              <a:t>算法</a:t>
            </a:r>
          </a:p>
          <a:p>
            <a:pPr marL="285750" indent="-285750">
              <a:buFont typeface="Arial" panose="020B0604020202020204" pitchFamily="34" charset="0"/>
              <a:buChar char="•"/>
            </a:pPr>
            <a:r>
              <a:rPr lang="zh-CN" altLang="en-US" dirty="0"/>
              <a:t>然后创建一个可读的文件事件用于监听这个客户端 </a:t>
            </a:r>
            <a:r>
              <a:rPr lang="en-US" altLang="zh-CN" dirty="0"/>
              <a:t>socket </a:t>
            </a:r>
            <a:r>
              <a:rPr lang="zh-CN" altLang="en-US" dirty="0"/>
              <a:t>的数据发送</a:t>
            </a:r>
          </a:p>
          <a:p>
            <a:r>
              <a:rPr lang="en-US" altLang="zh-CN" dirty="0" err="1"/>
              <a:t>redis</a:t>
            </a:r>
            <a:r>
              <a:rPr lang="en-US" altLang="zh-CN" dirty="0"/>
              <a:t>-server --</a:t>
            </a:r>
            <a:r>
              <a:rPr lang="en-US" altLang="zh-CN" dirty="0" err="1"/>
              <a:t>maxclients</a:t>
            </a:r>
            <a:r>
              <a:rPr lang="en-US" altLang="zh-CN" dirty="0"/>
              <a:t> </a:t>
            </a:r>
            <a:r>
              <a:rPr lang="en-US" altLang="zh-CN" dirty="0" smtClean="0"/>
              <a:t>100000   #</a:t>
            </a:r>
            <a:r>
              <a:rPr lang="zh-CN" altLang="en-US" dirty="0"/>
              <a:t>在服务启动时设置最大连接数为 </a:t>
            </a:r>
            <a:r>
              <a:rPr lang="en-US" altLang="zh-CN" dirty="0"/>
              <a:t>100000</a:t>
            </a:r>
            <a:endParaRPr lang="en-US" altLang="zh-CN" dirty="0" smtClean="0"/>
          </a:p>
        </p:txBody>
      </p:sp>
    </p:spTree>
    <p:extLst>
      <p:ext uri="{BB962C8B-B14F-4D97-AF65-F5344CB8AC3E}">
        <p14:creationId xmlns:p14="http://schemas.microsoft.com/office/powerpoint/2010/main" val="3945368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1" y="2499"/>
            <a:ext cx="3957851" cy="523220"/>
          </a:xfrm>
          <a:prstGeom prst="rect">
            <a:avLst/>
          </a:prstGeom>
          <a:solidFill>
            <a:srgbClr val="519CD6"/>
          </a:solidFill>
        </p:spPr>
        <p:txBody>
          <a:bodyPr wrap="square">
            <a:spAutoFit/>
          </a:bodyPr>
          <a:lstStyle/>
          <a:p>
            <a:pPr algn="ctr" fontAlgn="base"/>
            <a:r>
              <a:rPr lang="en-US" altLang="zh-CN" sz="2800" b="1" dirty="0" err="1" smtClean="0"/>
              <a:t>Redis</a:t>
            </a:r>
            <a:r>
              <a:rPr lang="zh-CN" altLang="en-US" sz="2800" b="1" dirty="0" smtClean="0"/>
              <a:t>高级应用</a:t>
            </a:r>
            <a:endParaRPr lang="zh-CN" altLang="en-US" sz="2800" b="1" dirty="0"/>
          </a:p>
        </p:txBody>
      </p:sp>
      <p:sp>
        <p:nvSpPr>
          <p:cNvPr id="8" name="TextBox 7"/>
          <p:cNvSpPr txBox="1"/>
          <p:nvPr/>
        </p:nvSpPr>
        <p:spPr>
          <a:xfrm>
            <a:off x="714376" y="4014041"/>
            <a:ext cx="10839450" cy="2585323"/>
          </a:xfrm>
          <a:prstGeom prst="rect">
            <a:avLst/>
          </a:prstGeom>
          <a:noFill/>
        </p:spPr>
        <p:txBody>
          <a:bodyPr wrap="square" rtlCol="0">
            <a:spAutoFit/>
          </a:bodyPr>
          <a:lstStyle/>
          <a:p>
            <a:r>
              <a:rPr lang="en-US" altLang="zh-CN" b="1" dirty="0"/>
              <a:t>7</a:t>
            </a:r>
            <a:r>
              <a:rPr lang="zh-CN" altLang="en-US" b="1" dirty="0" smtClean="0"/>
              <a:t>、</a:t>
            </a:r>
            <a:r>
              <a:rPr lang="en-US" altLang="zh-CN" b="1" dirty="0" err="1" smtClean="0"/>
              <a:t>Redis</a:t>
            </a:r>
            <a:r>
              <a:rPr lang="zh-CN" altLang="en-US" b="1" dirty="0" smtClean="0"/>
              <a:t>分区</a:t>
            </a:r>
            <a:endParaRPr lang="en-US" altLang="zh-CN" b="1" dirty="0" smtClean="0"/>
          </a:p>
          <a:p>
            <a:r>
              <a:rPr lang="en-US" altLang="zh-CN" dirty="0" err="1"/>
              <a:t>Redis</a:t>
            </a:r>
            <a:r>
              <a:rPr lang="en-US" altLang="zh-CN" dirty="0"/>
              <a:t> Cluster</a:t>
            </a:r>
            <a:r>
              <a:rPr lang="zh-CN" altLang="en-US" dirty="0"/>
              <a:t>是由多个同时服务于一个数据集合的</a:t>
            </a:r>
            <a:r>
              <a:rPr lang="en-US" altLang="zh-CN" dirty="0" err="1"/>
              <a:t>Redis</a:t>
            </a:r>
            <a:r>
              <a:rPr lang="zh-CN" altLang="en-US" dirty="0"/>
              <a:t>实例组成的整体，对于用户来说，用户只关注这个数据集合，而整个数据集合的某个数据子集存储在哪个节点对于用户来说是透明的。</a:t>
            </a:r>
            <a:r>
              <a:rPr lang="en-US" altLang="zh-CN" dirty="0" err="1"/>
              <a:t>Redis</a:t>
            </a:r>
            <a:r>
              <a:rPr lang="en-US" altLang="zh-CN" dirty="0"/>
              <a:t> Cluster</a:t>
            </a:r>
            <a:r>
              <a:rPr lang="zh-CN" altLang="en-US" dirty="0"/>
              <a:t>具有分布式系统的特点，也具有分布式系统如何实现高可用性与数据一致性的</a:t>
            </a:r>
            <a:r>
              <a:rPr lang="zh-CN" altLang="en-US" dirty="0" smtClean="0"/>
              <a:t>难点</a:t>
            </a:r>
            <a:r>
              <a:rPr lang="en-US" altLang="zh-CN" dirty="0" smtClean="0"/>
              <a:t>.</a:t>
            </a:r>
          </a:p>
          <a:p>
            <a:r>
              <a:rPr lang="zh-CN" altLang="en-US" b="1" dirty="0" smtClean="0"/>
              <a:t>  分区目的</a:t>
            </a:r>
            <a:r>
              <a:rPr lang="zh-CN" altLang="en-US" dirty="0" smtClean="0"/>
              <a:t>：</a:t>
            </a:r>
            <a:endParaRPr lang="en-US" altLang="zh-CN" dirty="0" smtClean="0"/>
          </a:p>
          <a:p>
            <a:pPr marL="285750" indent="-285750">
              <a:buFont typeface="Arial" panose="020B0604020202020204" pitchFamily="34" charset="0"/>
              <a:buChar char="•"/>
            </a:pPr>
            <a:r>
              <a:rPr lang="zh-CN" altLang="en-US" dirty="0"/>
              <a:t>分区利用多台机器的内存构建一个更大数据库。如果不使用分区，数据库大小受限于单个计算机内存。</a:t>
            </a:r>
          </a:p>
          <a:p>
            <a:pPr marL="285750" indent="-285750">
              <a:buFont typeface="Arial" panose="020B0604020202020204" pitchFamily="34" charset="0"/>
              <a:buChar char="•"/>
            </a:pPr>
            <a:r>
              <a:rPr lang="zh-CN" altLang="en-US" dirty="0"/>
              <a:t>分区可以在多核和多计算机之间弹性扩展计算能力，并且分区可以在多计算机和网络适配器之间弹性扩展网络带宽。</a:t>
            </a:r>
          </a:p>
          <a:p>
            <a:endParaRPr lang="en-US" altLang="zh-CN" b="1" dirty="0" smtClean="0"/>
          </a:p>
        </p:txBody>
      </p:sp>
      <p:sp>
        <p:nvSpPr>
          <p:cNvPr id="9" name="TextBox 8"/>
          <p:cNvSpPr txBox="1"/>
          <p:nvPr/>
        </p:nvSpPr>
        <p:spPr>
          <a:xfrm>
            <a:off x="714375" y="2050875"/>
            <a:ext cx="9858376" cy="1754326"/>
          </a:xfrm>
          <a:prstGeom prst="rect">
            <a:avLst/>
          </a:prstGeom>
          <a:noFill/>
        </p:spPr>
        <p:txBody>
          <a:bodyPr wrap="square" rtlCol="0">
            <a:spAutoFit/>
          </a:bodyPr>
          <a:lstStyle/>
          <a:p>
            <a:r>
              <a:rPr lang="en-US" altLang="zh-CN" b="1" dirty="0" smtClean="0"/>
              <a:t>6</a:t>
            </a:r>
            <a:r>
              <a:rPr lang="zh-CN" altLang="en-US" b="1" dirty="0" smtClean="0"/>
              <a:t>、</a:t>
            </a:r>
            <a:r>
              <a:rPr lang="en-US" altLang="zh-CN" b="1" dirty="0" err="1" smtClean="0"/>
              <a:t>Redis</a:t>
            </a:r>
            <a:r>
              <a:rPr lang="zh-CN" altLang="en-US" b="1" dirty="0" smtClean="0"/>
              <a:t>管道</a:t>
            </a:r>
            <a:endParaRPr lang="en-US" altLang="zh-CN" b="1" dirty="0" smtClean="0"/>
          </a:p>
          <a:p>
            <a:r>
              <a:rPr lang="en-US" altLang="zh-CN" dirty="0" err="1"/>
              <a:t>Redis</a:t>
            </a:r>
            <a:r>
              <a:rPr lang="zh-CN" altLang="en-US" dirty="0"/>
              <a:t>是一种基于客户端</a:t>
            </a:r>
            <a:r>
              <a:rPr lang="en-US" altLang="zh-CN" dirty="0"/>
              <a:t>-</a:t>
            </a:r>
            <a:r>
              <a:rPr lang="zh-CN" altLang="en-US" dirty="0"/>
              <a:t>服务端模型以及请求</a:t>
            </a:r>
            <a:r>
              <a:rPr lang="en-US" altLang="zh-CN" dirty="0"/>
              <a:t>/</a:t>
            </a:r>
            <a:r>
              <a:rPr lang="zh-CN" altLang="en-US" dirty="0"/>
              <a:t>响应协议的</a:t>
            </a:r>
            <a:r>
              <a:rPr lang="en-US" altLang="zh-CN" dirty="0"/>
              <a:t>TCP</a:t>
            </a:r>
            <a:r>
              <a:rPr lang="zh-CN" altLang="en-US" dirty="0"/>
              <a:t>服务</a:t>
            </a:r>
            <a:r>
              <a:rPr lang="zh-CN" altLang="en-US" dirty="0" smtClean="0"/>
              <a:t>。</a:t>
            </a:r>
            <a:endParaRPr lang="en-US" altLang="zh-CN" dirty="0" smtClean="0"/>
          </a:p>
          <a:p>
            <a:pPr marL="285750" indent="-285750">
              <a:buFont typeface="Arial" panose="020B0604020202020204" pitchFamily="34" charset="0"/>
              <a:buChar char="•"/>
            </a:pPr>
            <a:r>
              <a:rPr lang="zh-CN" altLang="en-US" dirty="0"/>
              <a:t>客户端向服务端发送一个查询请求，并监听</a:t>
            </a:r>
            <a:r>
              <a:rPr lang="en-US" altLang="zh-CN" dirty="0"/>
              <a:t>Socket</a:t>
            </a:r>
            <a:r>
              <a:rPr lang="zh-CN" altLang="en-US" dirty="0"/>
              <a:t>返回，通常是以阻塞模式，等待服务端响应。</a:t>
            </a:r>
          </a:p>
          <a:p>
            <a:pPr marL="285750" indent="-285750">
              <a:buFont typeface="Arial" panose="020B0604020202020204" pitchFamily="34" charset="0"/>
              <a:buChar char="•"/>
            </a:pPr>
            <a:r>
              <a:rPr lang="zh-CN" altLang="en-US" dirty="0"/>
              <a:t>服务端处理命令，并将结果返回给</a:t>
            </a:r>
            <a:r>
              <a:rPr lang="zh-CN" altLang="en-US" dirty="0" smtClean="0"/>
              <a:t>客户端</a:t>
            </a:r>
            <a:endParaRPr lang="en-US" altLang="zh-CN" dirty="0" smtClean="0"/>
          </a:p>
          <a:p>
            <a:r>
              <a:rPr lang="en-US" altLang="zh-CN" dirty="0" err="1"/>
              <a:t>Redis</a:t>
            </a:r>
            <a:r>
              <a:rPr lang="en-US" altLang="zh-CN" dirty="0"/>
              <a:t> </a:t>
            </a:r>
            <a:r>
              <a:rPr lang="zh-CN" altLang="en-US" dirty="0"/>
              <a:t>管道技术可以在服务端未响应时，客户端可以继续向服务端发送请求，并最终一次性读取所有服务端的响应。</a:t>
            </a:r>
            <a:endParaRPr lang="en-US" altLang="zh-CN" dirty="0" smtClean="0"/>
          </a:p>
        </p:txBody>
      </p:sp>
      <p:sp>
        <p:nvSpPr>
          <p:cNvPr id="10" name="TextBox 9"/>
          <p:cNvSpPr txBox="1"/>
          <p:nvPr/>
        </p:nvSpPr>
        <p:spPr>
          <a:xfrm>
            <a:off x="714375" y="948940"/>
            <a:ext cx="9791700" cy="923330"/>
          </a:xfrm>
          <a:prstGeom prst="rect">
            <a:avLst/>
          </a:prstGeom>
          <a:noFill/>
        </p:spPr>
        <p:txBody>
          <a:bodyPr wrap="square" rtlCol="0">
            <a:spAutoFit/>
          </a:bodyPr>
          <a:lstStyle/>
          <a:p>
            <a:r>
              <a:rPr lang="en-US" altLang="zh-CN" b="1" dirty="0"/>
              <a:t>5</a:t>
            </a:r>
            <a:r>
              <a:rPr lang="zh-CN" altLang="en-US" b="1" dirty="0" smtClean="0"/>
              <a:t>、</a:t>
            </a:r>
            <a:r>
              <a:rPr lang="en-US" altLang="zh-CN" b="1" dirty="0" err="1" smtClean="0"/>
              <a:t>Redis</a:t>
            </a:r>
            <a:r>
              <a:rPr lang="en-US" altLang="zh-CN" b="1" dirty="0" smtClean="0"/>
              <a:t> LUA</a:t>
            </a:r>
            <a:r>
              <a:rPr lang="zh-CN" altLang="en-US" b="1" dirty="0" smtClean="0"/>
              <a:t>脚本</a:t>
            </a:r>
            <a:endParaRPr lang="en-US" altLang="zh-CN" b="1" dirty="0" smtClean="0"/>
          </a:p>
          <a:p>
            <a:r>
              <a:rPr lang="en-US" altLang="zh-CN" dirty="0" err="1"/>
              <a:t>Redis</a:t>
            </a:r>
            <a:r>
              <a:rPr lang="en-US" altLang="zh-CN" dirty="0"/>
              <a:t> </a:t>
            </a:r>
            <a:r>
              <a:rPr lang="zh-CN" altLang="en-US" dirty="0"/>
              <a:t>脚本使用 </a:t>
            </a:r>
            <a:r>
              <a:rPr lang="en-US" altLang="zh-CN" dirty="0" err="1"/>
              <a:t>Lua</a:t>
            </a:r>
            <a:r>
              <a:rPr lang="en-US" altLang="zh-CN" dirty="0"/>
              <a:t> </a:t>
            </a:r>
            <a:r>
              <a:rPr lang="zh-CN" altLang="en-US" dirty="0"/>
              <a:t>解释器来执行</a:t>
            </a:r>
            <a:r>
              <a:rPr lang="zh-CN" altLang="en-US" dirty="0" smtClean="0"/>
              <a:t>脚本，通过</a:t>
            </a:r>
            <a:r>
              <a:rPr lang="zh-CN" altLang="en-US" dirty="0"/>
              <a:t>内嵌支持 </a:t>
            </a:r>
            <a:r>
              <a:rPr lang="en-US" altLang="zh-CN" dirty="0" err="1"/>
              <a:t>Lua</a:t>
            </a:r>
            <a:r>
              <a:rPr lang="en-US" altLang="zh-CN" dirty="0"/>
              <a:t> </a:t>
            </a:r>
            <a:r>
              <a:rPr lang="zh-CN" altLang="en-US" dirty="0"/>
              <a:t>环境。执行脚本的常</a:t>
            </a:r>
            <a:r>
              <a:rPr lang="zh-CN" altLang="en-US" dirty="0" smtClean="0"/>
              <a:t>用命令为</a:t>
            </a:r>
            <a:r>
              <a:rPr lang="zh-CN" altLang="en-US" dirty="0"/>
              <a:t> </a:t>
            </a:r>
            <a:r>
              <a:rPr lang="en-US" altLang="zh-CN" b="1" dirty="0"/>
              <a:t>EVAL</a:t>
            </a:r>
            <a:r>
              <a:rPr lang="zh-CN" altLang="en-US" dirty="0" smtClean="0"/>
              <a:t>。</a:t>
            </a:r>
            <a:endParaRPr lang="en-US" altLang="zh-CN" dirty="0" smtClean="0"/>
          </a:p>
          <a:p>
            <a:r>
              <a:rPr lang="en-US" altLang="zh-CN" dirty="0"/>
              <a:t>EVAL script </a:t>
            </a:r>
            <a:r>
              <a:rPr lang="en-US" altLang="zh-CN" dirty="0" err="1"/>
              <a:t>numkeys</a:t>
            </a:r>
            <a:r>
              <a:rPr lang="en-US" altLang="zh-CN" dirty="0"/>
              <a:t> key [key ...] </a:t>
            </a:r>
            <a:r>
              <a:rPr lang="en-US" altLang="zh-CN" dirty="0" err="1"/>
              <a:t>arg</a:t>
            </a:r>
            <a:r>
              <a:rPr lang="en-US" altLang="zh-CN" dirty="0"/>
              <a:t> [</a:t>
            </a:r>
            <a:r>
              <a:rPr lang="en-US" altLang="zh-CN" dirty="0" err="1"/>
              <a:t>arg</a:t>
            </a:r>
            <a:r>
              <a:rPr lang="en-US" altLang="zh-CN" dirty="0"/>
              <a:t> ...]</a:t>
            </a:r>
            <a:endParaRPr lang="zh-CN" altLang="en-US" dirty="0"/>
          </a:p>
        </p:txBody>
      </p:sp>
    </p:spTree>
    <p:extLst>
      <p:ext uri="{BB962C8B-B14F-4D97-AF65-F5344CB8AC3E}">
        <p14:creationId xmlns:p14="http://schemas.microsoft.com/office/powerpoint/2010/main" val="282576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6069562" y="1587117"/>
            <a:ext cx="1408064" cy="2215991"/>
          </a:xfrm>
          <a:prstGeom prst="rect">
            <a:avLst/>
          </a:prstGeom>
          <a:noFill/>
        </p:spPr>
        <p:txBody>
          <a:bodyPr wrap="square" rtlCol="0">
            <a:spAutoFit/>
          </a:bodyPr>
          <a:lstStyle/>
          <a:p>
            <a:r>
              <a:rPr lang="en-US" altLang="zh-CN" sz="13800" dirty="0" smtClean="0">
                <a:solidFill>
                  <a:srgbClr val="DDA44F"/>
                </a:solidFill>
                <a:latin typeface="方正大黑简体" panose="03000509000000000000" pitchFamily="65" charset="-122"/>
                <a:ea typeface="方正大黑简体" panose="03000509000000000000" pitchFamily="65" charset="-122"/>
              </a:rPr>
              <a:t>P</a:t>
            </a:r>
            <a:endParaRPr lang="zh-CN" altLang="en-US" sz="13800" dirty="0">
              <a:solidFill>
                <a:srgbClr val="DDA44F"/>
              </a:solidFill>
              <a:latin typeface="方正大黑简体" panose="03000509000000000000" pitchFamily="65" charset="-122"/>
              <a:ea typeface="方正大黑简体" panose="03000509000000000000" pitchFamily="65" charset="-122"/>
            </a:endParaRPr>
          </a:p>
        </p:txBody>
      </p:sp>
      <p:sp>
        <p:nvSpPr>
          <p:cNvPr id="15" name="文本框 14"/>
          <p:cNvSpPr txBox="1"/>
          <p:nvPr/>
        </p:nvSpPr>
        <p:spPr>
          <a:xfrm>
            <a:off x="6926243" y="2462566"/>
            <a:ext cx="1357786" cy="1015663"/>
          </a:xfrm>
          <a:prstGeom prst="rect">
            <a:avLst/>
          </a:prstGeom>
          <a:noFill/>
        </p:spPr>
        <p:txBody>
          <a:bodyPr wrap="square" rtlCol="0">
            <a:spAutoFit/>
          </a:bodyPr>
          <a:lstStyle>
            <a:defPPr>
              <a:defRPr lang="zh-CN"/>
            </a:defPPr>
            <a:lvl1pPr>
              <a:defRPr sz="11500">
                <a:solidFill>
                  <a:srgbClr val="E36A6C"/>
                </a:solidFill>
                <a:latin typeface="方正大黑简体" panose="03000509000000000000" pitchFamily="65" charset="-122"/>
                <a:ea typeface="方正大黑简体" panose="03000509000000000000" pitchFamily="65" charset="-122"/>
              </a:defRPr>
            </a:lvl1pPr>
          </a:lstStyle>
          <a:p>
            <a:r>
              <a:rPr lang="en-US" altLang="zh-CN" sz="6000" dirty="0">
                <a:solidFill>
                  <a:srgbClr val="DDA44F"/>
                </a:solidFill>
              </a:rPr>
              <a:t>art</a:t>
            </a:r>
            <a:endParaRPr lang="zh-CN" altLang="en-US" sz="6000" dirty="0">
              <a:solidFill>
                <a:srgbClr val="DDA44F"/>
              </a:solidFill>
            </a:endParaRPr>
          </a:p>
        </p:txBody>
      </p:sp>
      <p:sp>
        <p:nvSpPr>
          <p:cNvPr id="16" name="文本框 15"/>
          <p:cNvSpPr txBox="1"/>
          <p:nvPr/>
        </p:nvSpPr>
        <p:spPr>
          <a:xfrm>
            <a:off x="8065773" y="1764088"/>
            <a:ext cx="403906" cy="1862048"/>
          </a:xfrm>
          <a:prstGeom prst="rect">
            <a:avLst/>
          </a:prstGeom>
          <a:noFill/>
        </p:spPr>
        <p:txBody>
          <a:bodyPr wrap="square" rtlCol="0">
            <a:spAutoFit/>
          </a:bodyPr>
          <a:lstStyle/>
          <a:p>
            <a:r>
              <a:rPr lang="en-US" altLang="zh-CN" sz="11500" b="1" dirty="0">
                <a:solidFill>
                  <a:srgbClr val="519CD6"/>
                </a:solidFill>
                <a:latin typeface="Helvetica LT Std" panose="020B0504020202020204" pitchFamily="34" charset="0"/>
                <a:ea typeface="Hiragino Sans GB W3" panose="020B0300000000000000" pitchFamily="34" charset="-122"/>
              </a:rPr>
              <a:t>4</a:t>
            </a:r>
            <a:endParaRPr lang="zh-CN" altLang="en-US" sz="11500" b="1" dirty="0">
              <a:solidFill>
                <a:srgbClr val="519CD6"/>
              </a:solidFill>
              <a:latin typeface="Helvetica LT Std" panose="020B0504020202020204" pitchFamily="34" charset="0"/>
              <a:ea typeface="Hiragino Sans GB W3" panose="020B0300000000000000" pitchFamily="34" charset="-122"/>
            </a:endParaRPr>
          </a:p>
        </p:txBody>
      </p:sp>
      <p:sp>
        <p:nvSpPr>
          <p:cNvPr id="17" name="文本框 16"/>
          <p:cNvSpPr txBox="1"/>
          <p:nvPr/>
        </p:nvSpPr>
        <p:spPr>
          <a:xfrm>
            <a:off x="6100800" y="3582723"/>
            <a:ext cx="5548894" cy="646331"/>
          </a:xfrm>
          <a:prstGeom prst="rect">
            <a:avLst/>
          </a:prstGeom>
          <a:noFill/>
        </p:spPr>
        <p:txBody>
          <a:bodyPr wrap="square" rtlCol="0">
            <a:spAutoFit/>
          </a:bodyPr>
          <a:lstStyle/>
          <a:p>
            <a:r>
              <a:rPr lang="en-US" altLang="zh-CN" sz="3600" b="1" dirty="0" err="1" smtClean="0">
                <a:solidFill>
                  <a:srgbClr val="519CD6"/>
                </a:solidFill>
                <a:latin typeface="微软雅黑" panose="020B0503020204020204" pitchFamily="34" charset="-122"/>
                <a:ea typeface="微软雅黑" panose="020B0503020204020204" pitchFamily="34" charset="-122"/>
              </a:rPr>
              <a:t>Redis</a:t>
            </a:r>
            <a:r>
              <a:rPr lang="zh-CN" altLang="en-US" sz="3600" b="1" dirty="0">
                <a:solidFill>
                  <a:srgbClr val="519CD6"/>
                </a:solidFill>
                <a:latin typeface="微软雅黑" panose="020B0503020204020204" pitchFamily="34" charset="-122"/>
                <a:ea typeface="微软雅黑" panose="020B0503020204020204" pitchFamily="34" charset="-122"/>
              </a:rPr>
              <a:t>浅</a:t>
            </a:r>
            <a:r>
              <a:rPr lang="zh-CN" altLang="en-US" sz="3600" b="1" dirty="0" smtClean="0">
                <a:solidFill>
                  <a:srgbClr val="519CD6"/>
                </a:solidFill>
                <a:latin typeface="微软雅黑" panose="020B0503020204020204" pitchFamily="34" charset="-122"/>
                <a:ea typeface="微软雅黑" panose="020B0503020204020204" pitchFamily="34" charset="-122"/>
              </a:rPr>
              <a:t>入篇</a:t>
            </a:r>
            <a:endParaRPr lang="zh-CN" altLang="en-US" sz="3600" b="1" dirty="0">
              <a:solidFill>
                <a:srgbClr val="519CD6"/>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2817815" y="1854758"/>
            <a:ext cx="2542903" cy="2823396"/>
            <a:chOff x="907956" y="1083233"/>
            <a:chExt cx="2542903" cy="2823396"/>
          </a:xfrm>
        </p:grpSpPr>
        <p:sp>
          <p:nvSpPr>
            <p:cNvPr id="7" name="圆角矩形 6"/>
            <p:cNvSpPr/>
            <p:nvPr/>
          </p:nvSpPr>
          <p:spPr>
            <a:xfrm>
              <a:off x="907956" y="1083233"/>
              <a:ext cx="2542903" cy="2542903"/>
            </a:xfrm>
            <a:prstGeom prst="roundRect">
              <a:avLst>
                <a:gd name="adj" fmla="val 7763"/>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rot="2700000">
              <a:off x="1354021" y="1945953"/>
              <a:ext cx="2386795" cy="1534558"/>
            </a:xfrm>
            <a:custGeom>
              <a:avLst/>
              <a:gdLst>
                <a:gd name="connsiteX0" fmla="*/ 0 w 2386795"/>
                <a:gd name="connsiteY0" fmla="*/ 0 h 1534558"/>
                <a:gd name="connsiteX1" fmla="*/ 1712713 w 2386795"/>
                <a:gd name="connsiteY1" fmla="*/ 10255 h 1534558"/>
                <a:gd name="connsiteX2" fmla="*/ 2328976 w 2386795"/>
                <a:gd name="connsiteY2" fmla="*/ 626518 h 1534558"/>
                <a:gd name="connsiteX3" fmla="*/ 2328976 w 2386795"/>
                <a:gd name="connsiteY3" fmla="*/ 905692 h 1534558"/>
                <a:gd name="connsiteX4" fmla="*/ 1700110 w 2386795"/>
                <a:gd name="connsiteY4" fmla="*/ 1534558 h 1534558"/>
                <a:gd name="connsiteX5" fmla="*/ 825725 w 2386795"/>
                <a:gd name="connsiteY5" fmla="*/ 1534558 h 1534558"/>
                <a:gd name="connsiteX6" fmla="*/ 825725 w 2386795"/>
                <a:gd name="connsiteY6" fmla="*/ 825725 h 153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6795" h="1534558">
                  <a:moveTo>
                    <a:pt x="0" y="0"/>
                  </a:moveTo>
                  <a:lnTo>
                    <a:pt x="1712713" y="10255"/>
                  </a:lnTo>
                  <a:lnTo>
                    <a:pt x="2328976" y="626518"/>
                  </a:lnTo>
                  <a:cubicBezTo>
                    <a:pt x="2406068" y="703610"/>
                    <a:pt x="2406068" y="828601"/>
                    <a:pt x="2328976" y="905692"/>
                  </a:cubicBezTo>
                  <a:lnTo>
                    <a:pt x="1700110" y="1534558"/>
                  </a:lnTo>
                  <a:lnTo>
                    <a:pt x="825725" y="1534558"/>
                  </a:lnTo>
                  <a:lnTo>
                    <a:pt x="825725" y="825725"/>
                  </a:lnTo>
                  <a:close/>
                </a:path>
              </a:pathLst>
            </a:custGeom>
            <a:solidFill>
              <a:srgbClr val="3A8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饼形 3"/>
            <p:cNvSpPr/>
            <p:nvPr/>
          </p:nvSpPr>
          <p:spPr>
            <a:xfrm>
              <a:off x="1353023" y="1332637"/>
              <a:ext cx="1811384" cy="1811384"/>
            </a:xfrm>
            <a:prstGeom prst="pie">
              <a:avLst/>
            </a:prstGeom>
            <a:solidFill>
              <a:srgbClr val="FFF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12" name="直接连接符 11"/>
          <p:cNvCxnSpPr/>
          <p:nvPr/>
        </p:nvCxnSpPr>
        <p:spPr>
          <a:xfrm flipV="1">
            <a:off x="6076950" y="3478229"/>
            <a:ext cx="3581400" cy="6258"/>
          </a:xfrm>
          <a:prstGeom prst="line">
            <a:avLst/>
          </a:prstGeom>
          <a:ln w="12700">
            <a:solidFill>
              <a:schemeClr val="tx2">
                <a:lumMod val="60000"/>
                <a:lumOff val="40000"/>
              </a:schemeClr>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076950" y="4278980"/>
            <a:ext cx="3581400" cy="0"/>
          </a:xfrm>
          <a:prstGeom prst="line">
            <a:avLst/>
          </a:prstGeom>
          <a:ln w="12700">
            <a:solidFill>
              <a:srgbClr val="519CD6"/>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0875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1" y="2499"/>
            <a:ext cx="3957851" cy="523220"/>
          </a:xfrm>
          <a:prstGeom prst="rect">
            <a:avLst/>
          </a:prstGeom>
          <a:solidFill>
            <a:srgbClr val="519CD6"/>
          </a:solidFill>
        </p:spPr>
        <p:txBody>
          <a:bodyPr wrap="square">
            <a:spAutoFit/>
          </a:bodyPr>
          <a:lstStyle/>
          <a:p>
            <a:pPr algn="ctr" fontAlgn="base"/>
            <a:r>
              <a:rPr lang="en-US" altLang="zh-CN" sz="2800" b="1" dirty="0" err="1" smtClean="0"/>
              <a:t>Redis</a:t>
            </a:r>
            <a:r>
              <a:rPr lang="zh-CN" altLang="en-US" sz="2800" b="1" dirty="0" smtClean="0"/>
              <a:t>分区技术</a:t>
            </a:r>
            <a:endParaRPr lang="zh-CN" altLang="en-US" sz="2800" b="1"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86339"/>
            <a:ext cx="4096159" cy="477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186075" y="817007"/>
            <a:ext cx="2524125" cy="369332"/>
          </a:xfrm>
          <a:prstGeom prst="rect">
            <a:avLst/>
          </a:prstGeom>
          <a:noFill/>
        </p:spPr>
        <p:txBody>
          <a:bodyPr wrap="square" rtlCol="0">
            <a:spAutoFit/>
          </a:bodyPr>
          <a:lstStyle/>
          <a:p>
            <a:pPr algn="ctr"/>
            <a:r>
              <a:rPr lang="en-US" altLang="zh-CN" b="1" dirty="0" err="1"/>
              <a:t>Redis</a:t>
            </a:r>
            <a:r>
              <a:rPr lang="en-US" altLang="zh-CN" b="1" dirty="0"/>
              <a:t> Cluster</a:t>
            </a:r>
            <a:endParaRPr lang="zh-CN" altLang="en-US" dirty="0"/>
          </a:p>
        </p:txBody>
      </p:sp>
      <p:sp>
        <p:nvSpPr>
          <p:cNvPr id="3" name="TextBox 2"/>
          <p:cNvSpPr txBox="1"/>
          <p:nvPr/>
        </p:nvSpPr>
        <p:spPr>
          <a:xfrm>
            <a:off x="5972584" y="916305"/>
            <a:ext cx="5466941" cy="4801314"/>
          </a:xfrm>
          <a:prstGeom prst="rect">
            <a:avLst/>
          </a:prstGeom>
          <a:noFill/>
        </p:spPr>
        <p:txBody>
          <a:bodyPr wrap="square" rtlCol="0">
            <a:spAutoFit/>
          </a:bodyPr>
          <a:lstStyle/>
          <a:p>
            <a:r>
              <a:rPr lang="en-US" altLang="zh-CN" b="1" dirty="0" err="1"/>
              <a:t>Redis</a:t>
            </a:r>
            <a:r>
              <a:rPr lang="en-US" altLang="zh-CN" b="1" dirty="0"/>
              <a:t> Cluster</a:t>
            </a:r>
            <a:r>
              <a:rPr lang="zh-CN" altLang="en-US" b="1" dirty="0"/>
              <a:t>特点如下：</a:t>
            </a:r>
          </a:p>
          <a:p>
            <a:pPr marL="285750" indent="-285750">
              <a:buFont typeface="Arial" panose="020B0604020202020204" pitchFamily="34" charset="0"/>
              <a:buChar char="•"/>
            </a:pPr>
            <a:r>
              <a:rPr lang="zh-CN" altLang="en-US" dirty="0"/>
              <a:t>所有的节点相互连接；</a:t>
            </a:r>
          </a:p>
          <a:p>
            <a:pPr marL="285750" indent="-285750">
              <a:buFont typeface="Arial" panose="020B0604020202020204" pitchFamily="34" charset="0"/>
              <a:buChar char="•"/>
            </a:pPr>
            <a:r>
              <a:rPr lang="zh-CN" altLang="en-US" dirty="0"/>
              <a:t>集群消息通信通过集群总线</a:t>
            </a:r>
            <a:r>
              <a:rPr lang="zh-CN" altLang="en-US" dirty="0" smtClean="0"/>
              <a:t>通信；</a:t>
            </a:r>
            <a:endParaRPr lang="en-US" altLang="zh-CN" dirty="0"/>
          </a:p>
          <a:p>
            <a:pPr marL="285750" indent="-285750">
              <a:buFont typeface="Arial" panose="020B0604020202020204" pitchFamily="34" charset="0"/>
              <a:buChar char="•"/>
            </a:pPr>
            <a:r>
              <a:rPr lang="zh-CN" altLang="en-US" dirty="0" smtClean="0"/>
              <a:t>节点</a:t>
            </a:r>
            <a:r>
              <a:rPr lang="zh-CN" altLang="en-US" dirty="0"/>
              <a:t>与节点之间通过二进制协议进行通信；</a:t>
            </a:r>
          </a:p>
          <a:p>
            <a:pPr marL="285750" indent="-285750">
              <a:buFont typeface="Arial" panose="020B0604020202020204" pitchFamily="34" charset="0"/>
              <a:buChar char="•"/>
            </a:pPr>
            <a:r>
              <a:rPr lang="zh-CN" altLang="en-US" dirty="0"/>
              <a:t>客户端和集群节点</a:t>
            </a:r>
            <a:r>
              <a:rPr lang="zh-CN" altLang="en-US" dirty="0" smtClean="0"/>
              <a:t>之间通过</a:t>
            </a:r>
            <a:r>
              <a:rPr lang="zh-CN" altLang="en-US" dirty="0"/>
              <a:t>文本协议进行；</a:t>
            </a:r>
          </a:p>
          <a:p>
            <a:pPr marL="285750" indent="-285750">
              <a:buFont typeface="Arial" panose="020B0604020202020204" pitchFamily="34" charset="0"/>
              <a:buChar char="•"/>
            </a:pPr>
            <a:r>
              <a:rPr lang="zh-CN" altLang="en-US" dirty="0"/>
              <a:t>集群节点不会代理查询</a:t>
            </a:r>
            <a:r>
              <a:rPr lang="zh-CN" altLang="en-US" dirty="0" smtClean="0"/>
              <a:t>；</a:t>
            </a:r>
            <a:endParaRPr lang="en-US" altLang="zh-CN" dirty="0" smtClean="0"/>
          </a:p>
          <a:p>
            <a:pPr marL="285750" indent="-285750">
              <a:buFont typeface="Arial" panose="020B0604020202020204" pitchFamily="34" charset="0"/>
              <a:buChar char="•"/>
            </a:pPr>
            <a:endParaRPr lang="en-US" altLang="zh-CN" dirty="0"/>
          </a:p>
          <a:p>
            <a:r>
              <a:rPr lang="zh-CN" altLang="en-US" b="1" dirty="0"/>
              <a:t>分区实现</a:t>
            </a:r>
            <a:r>
              <a:rPr lang="zh-CN" altLang="en-US" b="1" dirty="0" smtClean="0"/>
              <a:t>原理</a:t>
            </a:r>
            <a:r>
              <a:rPr lang="en-US" altLang="zh-CN" b="1" dirty="0" smtClean="0"/>
              <a:t>:</a:t>
            </a:r>
          </a:p>
          <a:p>
            <a:pPr marL="342900" indent="-342900">
              <a:buFont typeface="+mj-lt"/>
              <a:buAutoNum type="arabicPeriod"/>
            </a:pPr>
            <a:r>
              <a:rPr lang="zh-CN" altLang="en-US" dirty="0"/>
              <a:t>槽（</a:t>
            </a:r>
            <a:r>
              <a:rPr lang="en-US" altLang="zh-CN" dirty="0"/>
              <a:t>slot</a:t>
            </a:r>
            <a:r>
              <a:rPr lang="zh-CN" altLang="en-US" dirty="0" smtClean="0"/>
              <a:t>）</a:t>
            </a:r>
            <a:endParaRPr lang="en-US" altLang="zh-CN" dirty="0" smtClean="0"/>
          </a:p>
          <a:p>
            <a:pPr marL="342900" indent="-342900">
              <a:buFont typeface="+mj-lt"/>
              <a:buAutoNum type="arabicPeriod"/>
            </a:pPr>
            <a:r>
              <a:rPr lang="zh-CN" altLang="en-US" dirty="0"/>
              <a:t>位序列</a:t>
            </a:r>
            <a:r>
              <a:rPr lang="zh-CN" altLang="en-US" dirty="0" smtClean="0"/>
              <a:t>结构</a:t>
            </a:r>
            <a:endParaRPr lang="en-US" altLang="zh-CN" dirty="0"/>
          </a:p>
          <a:p>
            <a:pPr marL="342900" indent="-342900">
              <a:buFont typeface="+mj-lt"/>
              <a:buAutoNum type="arabicPeriod"/>
            </a:pPr>
            <a:r>
              <a:rPr lang="zh-CN" altLang="en-US" dirty="0"/>
              <a:t>键空间分布基本</a:t>
            </a:r>
            <a:r>
              <a:rPr lang="zh-CN" altLang="en-US" dirty="0" smtClean="0"/>
              <a:t>算法</a:t>
            </a:r>
            <a:endParaRPr lang="en-US" altLang="zh-CN" dirty="0" smtClean="0"/>
          </a:p>
          <a:p>
            <a:r>
              <a:rPr lang="zh-CN" altLang="en-US" dirty="0" smtClean="0"/>
              <a:t>         键</a:t>
            </a:r>
            <a:r>
              <a:rPr lang="zh-CN" altLang="en-US" dirty="0"/>
              <a:t>到</a:t>
            </a:r>
            <a:r>
              <a:rPr lang="en-US" altLang="zh-CN" dirty="0"/>
              <a:t>slot</a:t>
            </a:r>
            <a:r>
              <a:rPr lang="zh-CN" altLang="en-US" dirty="0"/>
              <a:t>的基本映射</a:t>
            </a:r>
            <a:r>
              <a:rPr lang="zh-CN" altLang="en-US" dirty="0" smtClean="0"/>
              <a:t>算法：</a:t>
            </a:r>
            <a:endParaRPr lang="en-US" altLang="zh-CN" dirty="0" smtClean="0"/>
          </a:p>
          <a:p>
            <a:pPr lvl="1"/>
            <a:r>
              <a:rPr lang="en-US" altLang="zh-CN" dirty="0" smtClean="0"/>
              <a:t>HASH_SLOT </a:t>
            </a:r>
            <a:r>
              <a:rPr lang="en-US" altLang="zh-CN" dirty="0"/>
              <a:t>= CRC16(key) mod </a:t>
            </a:r>
            <a:r>
              <a:rPr lang="en-US" altLang="zh-CN" dirty="0" smtClean="0"/>
              <a:t>16384</a:t>
            </a:r>
          </a:p>
          <a:p>
            <a:pPr lvl="1"/>
            <a:r>
              <a:rPr lang="en-US" altLang="zh-CN" dirty="0"/>
              <a:t>crc16(key) &amp; </a:t>
            </a:r>
            <a:r>
              <a:rPr lang="en-US" altLang="zh-CN" dirty="0" smtClean="0"/>
              <a:t>0x3FFF</a:t>
            </a:r>
            <a:endParaRPr lang="en-US" altLang="zh-CN" dirty="0"/>
          </a:p>
          <a:p>
            <a:r>
              <a:rPr lang="en-US" altLang="zh-CN" dirty="0" smtClean="0"/>
              <a:t>4.    </a:t>
            </a:r>
            <a:r>
              <a:rPr lang="zh-CN" altLang="en-US" dirty="0" smtClean="0"/>
              <a:t>键</a:t>
            </a:r>
            <a:r>
              <a:rPr lang="zh-CN" altLang="en-US" dirty="0"/>
              <a:t>哈希标签原理</a:t>
            </a:r>
          </a:p>
          <a:p>
            <a:r>
              <a:rPr lang="en-US" altLang="zh-CN" dirty="0" smtClean="0"/>
              <a:t>5.    </a:t>
            </a:r>
            <a:r>
              <a:rPr lang="zh-CN" altLang="en-US" dirty="0" smtClean="0"/>
              <a:t>重定向</a:t>
            </a:r>
            <a:r>
              <a:rPr lang="zh-CN" altLang="en-US" dirty="0"/>
              <a:t>客户端</a:t>
            </a:r>
          </a:p>
          <a:p>
            <a:r>
              <a:rPr lang="en-US" altLang="zh-CN" dirty="0" smtClean="0"/>
              <a:t>6.    </a:t>
            </a:r>
            <a:r>
              <a:rPr lang="zh-CN" altLang="en-US" dirty="0" smtClean="0"/>
              <a:t>重新</a:t>
            </a:r>
            <a:r>
              <a:rPr lang="zh-CN" altLang="en-US" dirty="0"/>
              <a:t>分片（</a:t>
            </a:r>
            <a:r>
              <a:rPr lang="en-US" altLang="zh-CN" dirty="0" err="1"/>
              <a:t>Resharding</a:t>
            </a:r>
            <a:r>
              <a:rPr lang="zh-CN" altLang="en-US" dirty="0" smtClean="0"/>
              <a:t>）</a:t>
            </a:r>
            <a:endParaRPr lang="zh-CN" altLang="en-US" dirty="0"/>
          </a:p>
        </p:txBody>
      </p:sp>
    </p:spTree>
    <p:extLst>
      <p:ext uri="{BB962C8B-B14F-4D97-AF65-F5344CB8AC3E}">
        <p14:creationId xmlns:p14="http://schemas.microsoft.com/office/powerpoint/2010/main" val="2512440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 calcmode="lin" valueType="num">
                                      <p:cBhvr>
                                        <p:cTn id="7" dur="500" fill="hold"/>
                                        <p:tgtEl>
                                          <p:spTgt spid="8195"/>
                                        </p:tgtEl>
                                        <p:attrNameLst>
                                          <p:attrName>ppt_w</p:attrName>
                                        </p:attrNameLst>
                                      </p:cBhvr>
                                      <p:tavLst>
                                        <p:tav tm="0">
                                          <p:val>
                                            <p:fltVal val="0"/>
                                          </p:val>
                                        </p:tav>
                                        <p:tav tm="100000">
                                          <p:val>
                                            <p:strVal val="#ppt_w"/>
                                          </p:val>
                                        </p:tav>
                                      </p:tavLst>
                                    </p:anim>
                                    <p:anim calcmode="lin" valueType="num">
                                      <p:cBhvr>
                                        <p:cTn id="8" dur="500" fill="hold"/>
                                        <p:tgtEl>
                                          <p:spTgt spid="8195"/>
                                        </p:tgtEl>
                                        <p:attrNameLst>
                                          <p:attrName>ppt_h</p:attrName>
                                        </p:attrNameLst>
                                      </p:cBhvr>
                                      <p:tavLst>
                                        <p:tav tm="0">
                                          <p:val>
                                            <p:fltVal val="0"/>
                                          </p:val>
                                        </p:tav>
                                        <p:tav tm="100000">
                                          <p:val>
                                            <p:strVal val="#ppt_h"/>
                                          </p:val>
                                        </p:tav>
                                      </p:tavLst>
                                    </p:anim>
                                    <p:animEffect transition="in" filter="fade">
                                      <p:cBhvr>
                                        <p:cTn id="9" dur="500"/>
                                        <p:tgtEl>
                                          <p:spTgt spid="819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1" y="2499"/>
            <a:ext cx="3957851" cy="523220"/>
          </a:xfrm>
          <a:prstGeom prst="rect">
            <a:avLst/>
          </a:prstGeom>
          <a:solidFill>
            <a:srgbClr val="519CD6"/>
          </a:solidFill>
        </p:spPr>
        <p:txBody>
          <a:bodyPr wrap="square">
            <a:spAutoFit/>
          </a:bodyPr>
          <a:lstStyle/>
          <a:p>
            <a:pPr algn="ctr" fontAlgn="base"/>
            <a:r>
              <a:rPr lang="en-US" altLang="zh-CN" sz="2800" b="1" dirty="0" err="1" smtClean="0"/>
              <a:t>Redis</a:t>
            </a:r>
            <a:r>
              <a:rPr lang="zh-CN" altLang="en-US" sz="2800" b="1" dirty="0" smtClean="0"/>
              <a:t>主从复制</a:t>
            </a:r>
            <a:endParaRPr lang="zh-CN" altLang="en-US" sz="2800" b="1"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38435"/>
            <a:ext cx="4596251" cy="30477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descr="Redis全量同步过程"/>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2744" y="1189861"/>
            <a:ext cx="7531497" cy="4306266"/>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http://images.cnitblog.com/blog/609388/201502/22112545564835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429000"/>
            <a:ext cx="4027253" cy="2827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440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0-#ppt_w/2"/>
                                          </p:val>
                                        </p:tav>
                                        <p:tav tm="100000">
                                          <p:val>
                                            <p:strVal val="#ppt_x"/>
                                          </p:val>
                                        </p:tav>
                                      </p:tavLst>
                                    </p:anim>
                                    <p:anim calcmode="lin" valueType="num">
                                      <p:cBhvr additive="base">
                                        <p:cTn id="8" dur="500" fill="hold"/>
                                        <p:tgtEl>
                                          <p:spTgt spid="92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222"/>
                                        </p:tgtEl>
                                        <p:attrNameLst>
                                          <p:attrName>style.visibility</p:attrName>
                                        </p:attrNameLst>
                                      </p:cBhvr>
                                      <p:to>
                                        <p:strVal val="visible"/>
                                      </p:to>
                                    </p:set>
                                    <p:anim calcmode="lin" valueType="num">
                                      <p:cBhvr additive="base">
                                        <p:cTn id="13" dur="500" fill="hold"/>
                                        <p:tgtEl>
                                          <p:spTgt spid="9222"/>
                                        </p:tgtEl>
                                        <p:attrNameLst>
                                          <p:attrName>ppt_x</p:attrName>
                                        </p:attrNameLst>
                                      </p:cBhvr>
                                      <p:tavLst>
                                        <p:tav tm="0">
                                          <p:val>
                                            <p:strVal val="0-#ppt_w/2"/>
                                          </p:val>
                                        </p:tav>
                                        <p:tav tm="100000">
                                          <p:val>
                                            <p:strVal val="#ppt_x"/>
                                          </p:val>
                                        </p:tav>
                                      </p:tavLst>
                                    </p:anim>
                                    <p:anim calcmode="lin" valueType="num">
                                      <p:cBhvr additive="base">
                                        <p:cTn id="14" dur="500" fill="hold"/>
                                        <p:tgtEl>
                                          <p:spTgt spid="922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220"/>
                                        </p:tgtEl>
                                        <p:attrNameLst>
                                          <p:attrName>style.visibility</p:attrName>
                                        </p:attrNameLst>
                                      </p:cBhvr>
                                      <p:to>
                                        <p:strVal val="visible"/>
                                      </p:to>
                                    </p:set>
                                    <p:animEffect transition="in" filter="fade">
                                      <p:cBhvr>
                                        <p:cTn id="19" dur="1000"/>
                                        <p:tgtEl>
                                          <p:spTgt spid="9220"/>
                                        </p:tgtEl>
                                      </p:cBhvr>
                                    </p:animEffect>
                                    <p:anim calcmode="lin" valueType="num">
                                      <p:cBhvr>
                                        <p:cTn id="20" dur="1000" fill="hold"/>
                                        <p:tgtEl>
                                          <p:spTgt spid="9220"/>
                                        </p:tgtEl>
                                        <p:attrNameLst>
                                          <p:attrName>ppt_x</p:attrName>
                                        </p:attrNameLst>
                                      </p:cBhvr>
                                      <p:tavLst>
                                        <p:tav tm="0">
                                          <p:val>
                                            <p:strVal val="#ppt_x"/>
                                          </p:val>
                                        </p:tav>
                                        <p:tav tm="100000">
                                          <p:val>
                                            <p:strVal val="#ppt_x"/>
                                          </p:val>
                                        </p:tav>
                                      </p:tavLst>
                                    </p:anim>
                                    <p:anim calcmode="lin" valueType="num">
                                      <p:cBhvr>
                                        <p:cTn id="21" dur="1000" fill="hold"/>
                                        <p:tgtEl>
                                          <p:spTgt spid="92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6069563" y="1587121"/>
            <a:ext cx="1408064" cy="2215991"/>
          </a:xfrm>
          <a:prstGeom prst="rect">
            <a:avLst/>
          </a:prstGeom>
          <a:noFill/>
        </p:spPr>
        <p:txBody>
          <a:bodyPr wrap="square" rtlCol="0">
            <a:spAutoFit/>
          </a:bodyPr>
          <a:lstStyle/>
          <a:p>
            <a:r>
              <a:rPr lang="en-US" altLang="zh-CN" sz="13800" dirty="0" smtClean="0">
                <a:solidFill>
                  <a:srgbClr val="DDA44F"/>
                </a:solidFill>
                <a:latin typeface="方正大黑简体" panose="03000509000000000000" pitchFamily="65" charset="-122"/>
                <a:ea typeface="方正大黑简体" panose="03000509000000000000" pitchFamily="65" charset="-122"/>
              </a:rPr>
              <a:t>P</a:t>
            </a:r>
            <a:endParaRPr lang="zh-CN" altLang="en-US" sz="13800" dirty="0">
              <a:solidFill>
                <a:srgbClr val="DDA44F"/>
              </a:solidFill>
              <a:latin typeface="方正大黑简体" panose="03000509000000000000" pitchFamily="65" charset="-122"/>
              <a:ea typeface="方正大黑简体" panose="03000509000000000000" pitchFamily="65" charset="-122"/>
            </a:endParaRPr>
          </a:p>
        </p:txBody>
      </p:sp>
      <p:sp>
        <p:nvSpPr>
          <p:cNvPr id="15" name="文本框 14"/>
          <p:cNvSpPr txBox="1"/>
          <p:nvPr/>
        </p:nvSpPr>
        <p:spPr>
          <a:xfrm>
            <a:off x="6926244" y="2462568"/>
            <a:ext cx="1357787" cy="1015663"/>
          </a:xfrm>
          <a:prstGeom prst="rect">
            <a:avLst/>
          </a:prstGeom>
          <a:noFill/>
        </p:spPr>
        <p:txBody>
          <a:bodyPr wrap="square" rtlCol="0">
            <a:spAutoFit/>
          </a:bodyPr>
          <a:lstStyle>
            <a:defPPr>
              <a:defRPr lang="zh-CN"/>
            </a:defPPr>
            <a:lvl1pPr>
              <a:defRPr sz="11500">
                <a:solidFill>
                  <a:srgbClr val="E36A6C"/>
                </a:solidFill>
                <a:latin typeface="方正大黑简体" panose="03000509000000000000" pitchFamily="65" charset="-122"/>
                <a:ea typeface="方正大黑简体" panose="03000509000000000000" pitchFamily="65" charset="-122"/>
              </a:defRPr>
            </a:lvl1pPr>
          </a:lstStyle>
          <a:p>
            <a:r>
              <a:rPr lang="en-US" altLang="zh-CN" sz="6000" dirty="0">
                <a:solidFill>
                  <a:srgbClr val="DDA44F"/>
                </a:solidFill>
              </a:rPr>
              <a:t>art</a:t>
            </a:r>
            <a:endParaRPr lang="zh-CN" altLang="en-US" sz="6000" dirty="0">
              <a:solidFill>
                <a:srgbClr val="DDA44F"/>
              </a:solidFill>
            </a:endParaRPr>
          </a:p>
        </p:txBody>
      </p:sp>
      <p:sp>
        <p:nvSpPr>
          <p:cNvPr id="16" name="文本框 15"/>
          <p:cNvSpPr txBox="1"/>
          <p:nvPr/>
        </p:nvSpPr>
        <p:spPr>
          <a:xfrm>
            <a:off x="8065773" y="1764088"/>
            <a:ext cx="403907" cy="1862048"/>
          </a:xfrm>
          <a:prstGeom prst="rect">
            <a:avLst/>
          </a:prstGeom>
          <a:noFill/>
        </p:spPr>
        <p:txBody>
          <a:bodyPr wrap="square" rtlCol="0">
            <a:spAutoFit/>
          </a:bodyPr>
          <a:lstStyle/>
          <a:p>
            <a:r>
              <a:rPr lang="en-US" altLang="zh-CN" sz="11500" b="1" dirty="0" smtClean="0">
                <a:solidFill>
                  <a:srgbClr val="519CD6"/>
                </a:solidFill>
                <a:latin typeface="Helvetica LT Std" panose="020B0504020202020204" pitchFamily="34" charset="0"/>
                <a:ea typeface="Hiragino Sans GB W3" panose="020B0300000000000000" pitchFamily="34" charset="-122"/>
              </a:rPr>
              <a:t>5</a:t>
            </a:r>
            <a:endParaRPr lang="zh-CN" altLang="en-US" sz="11500" b="1" dirty="0">
              <a:solidFill>
                <a:srgbClr val="519CD6"/>
              </a:solidFill>
              <a:latin typeface="Helvetica LT Std" panose="020B0504020202020204" pitchFamily="34" charset="0"/>
              <a:ea typeface="Hiragino Sans GB W3" panose="020B0300000000000000" pitchFamily="34" charset="-122"/>
            </a:endParaRPr>
          </a:p>
        </p:txBody>
      </p:sp>
      <p:sp>
        <p:nvSpPr>
          <p:cNvPr id="17" name="文本框 16"/>
          <p:cNvSpPr txBox="1"/>
          <p:nvPr/>
        </p:nvSpPr>
        <p:spPr>
          <a:xfrm>
            <a:off x="6100803" y="3582725"/>
            <a:ext cx="3469917" cy="646331"/>
          </a:xfrm>
          <a:prstGeom prst="rect">
            <a:avLst/>
          </a:prstGeom>
          <a:noFill/>
        </p:spPr>
        <p:txBody>
          <a:bodyPr wrap="square" rtlCol="0">
            <a:spAutoFit/>
          </a:bodyPr>
          <a:lstStyle/>
          <a:p>
            <a:r>
              <a:rPr lang="en-US" altLang="zh-CN" sz="3600" b="1" dirty="0" smtClean="0">
                <a:solidFill>
                  <a:srgbClr val="E8B161"/>
                </a:solidFill>
                <a:latin typeface="微软雅黑" panose="020B0503020204020204" pitchFamily="34" charset="-122"/>
                <a:ea typeface="微软雅黑" panose="020B0503020204020204" pitchFamily="34" charset="-122"/>
              </a:rPr>
              <a:t>Java</a:t>
            </a:r>
            <a:r>
              <a:rPr lang="zh-CN" altLang="en-US" sz="3600" b="1" dirty="0" smtClean="0">
                <a:solidFill>
                  <a:srgbClr val="E8B161"/>
                </a:solidFill>
                <a:latin typeface="微软雅黑" panose="020B0503020204020204" pitchFamily="34" charset="-122"/>
                <a:ea typeface="微软雅黑" panose="020B0503020204020204" pitchFamily="34" charset="-122"/>
              </a:rPr>
              <a:t>配</a:t>
            </a:r>
            <a:r>
              <a:rPr lang="en-US" altLang="zh-CN" sz="3600" b="1" dirty="0" err="1" smtClean="0">
                <a:solidFill>
                  <a:srgbClr val="E8B161"/>
                </a:solidFill>
                <a:latin typeface="微软雅黑" panose="020B0503020204020204" pitchFamily="34" charset="-122"/>
                <a:ea typeface="微软雅黑" panose="020B0503020204020204" pitchFamily="34" charset="-122"/>
              </a:rPr>
              <a:t>Redis</a:t>
            </a:r>
            <a:endParaRPr lang="zh-CN" altLang="en-US" sz="3600" b="1" dirty="0">
              <a:solidFill>
                <a:srgbClr val="E8B16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2817818" y="1854758"/>
            <a:ext cx="2542903" cy="2823396"/>
            <a:chOff x="907956" y="1083233"/>
            <a:chExt cx="2542903" cy="2823396"/>
          </a:xfrm>
        </p:grpSpPr>
        <p:sp>
          <p:nvSpPr>
            <p:cNvPr id="7" name="圆角矩形 6"/>
            <p:cNvSpPr/>
            <p:nvPr/>
          </p:nvSpPr>
          <p:spPr>
            <a:xfrm>
              <a:off x="907956" y="1083233"/>
              <a:ext cx="2542903" cy="2542903"/>
            </a:xfrm>
            <a:prstGeom prst="roundRect">
              <a:avLst>
                <a:gd name="adj" fmla="val 7763"/>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rot="2700000">
              <a:off x="1354021" y="1945953"/>
              <a:ext cx="2386795" cy="1534558"/>
            </a:xfrm>
            <a:custGeom>
              <a:avLst/>
              <a:gdLst>
                <a:gd name="connsiteX0" fmla="*/ 0 w 2386795"/>
                <a:gd name="connsiteY0" fmla="*/ 0 h 1534558"/>
                <a:gd name="connsiteX1" fmla="*/ 1712713 w 2386795"/>
                <a:gd name="connsiteY1" fmla="*/ 10255 h 1534558"/>
                <a:gd name="connsiteX2" fmla="*/ 2328976 w 2386795"/>
                <a:gd name="connsiteY2" fmla="*/ 626518 h 1534558"/>
                <a:gd name="connsiteX3" fmla="*/ 2328976 w 2386795"/>
                <a:gd name="connsiteY3" fmla="*/ 905692 h 1534558"/>
                <a:gd name="connsiteX4" fmla="*/ 1700110 w 2386795"/>
                <a:gd name="connsiteY4" fmla="*/ 1534558 h 1534558"/>
                <a:gd name="connsiteX5" fmla="*/ 825725 w 2386795"/>
                <a:gd name="connsiteY5" fmla="*/ 1534558 h 1534558"/>
                <a:gd name="connsiteX6" fmla="*/ 825725 w 2386795"/>
                <a:gd name="connsiteY6" fmla="*/ 825725 h 153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6795" h="1534558">
                  <a:moveTo>
                    <a:pt x="0" y="0"/>
                  </a:moveTo>
                  <a:lnTo>
                    <a:pt x="1712713" y="10255"/>
                  </a:lnTo>
                  <a:lnTo>
                    <a:pt x="2328976" y="626518"/>
                  </a:lnTo>
                  <a:cubicBezTo>
                    <a:pt x="2406068" y="703610"/>
                    <a:pt x="2406068" y="828601"/>
                    <a:pt x="2328976" y="905692"/>
                  </a:cubicBezTo>
                  <a:lnTo>
                    <a:pt x="1700110" y="1534558"/>
                  </a:lnTo>
                  <a:lnTo>
                    <a:pt x="825725" y="1534558"/>
                  </a:lnTo>
                  <a:lnTo>
                    <a:pt x="825725" y="825725"/>
                  </a:lnTo>
                  <a:close/>
                </a:path>
              </a:pathLst>
            </a:custGeom>
            <a:solidFill>
              <a:srgbClr val="3A8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饼形 3"/>
            <p:cNvSpPr/>
            <p:nvPr/>
          </p:nvSpPr>
          <p:spPr>
            <a:xfrm>
              <a:off x="1353023" y="1332637"/>
              <a:ext cx="1811384" cy="1811384"/>
            </a:xfrm>
            <a:prstGeom prst="pie">
              <a:avLst/>
            </a:prstGeom>
            <a:solidFill>
              <a:srgbClr val="FFF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18" name="直接连接符 17"/>
          <p:cNvCxnSpPr/>
          <p:nvPr/>
        </p:nvCxnSpPr>
        <p:spPr>
          <a:xfrm>
            <a:off x="6076950" y="3484486"/>
            <a:ext cx="3270250" cy="271"/>
          </a:xfrm>
          <a:prstGeom prst="line">
            <a:avLst/>
          </a:prstGeom>
          <a:ln w="12700">
            <a:solidFill>
              <a:schemeClr val="tx2">
                <a:lumMod val="60000"/>
                <a:lumOff val="40000"/>
              </a:schemeClr>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076950" y="4278980"/>
            <a:ext cx="3270250" cy="0"/>
          </a:xfrm>
          <a:prstGeom prst="line">
            <a:avLst/>
          </a:prstGeom>
          <a:ln w="12700">
            <a:solidFill>
              <a:srgbClr val="519CD6"/>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6069563" y="1587121"/>
            <a:ext cx="1408064" cy="2215991"/>
          </a:xfrm>
          <a:prstGeom prst="rect">
            <a:avLst/>
          </a:prstGeom>
          <a:noFill/>
        </p:spPr>
        <p:txBody>
          <a:bodyPr wrap="square" rtlCol="0">
            <a:spAutoFit/>
          </a:bodyPr>
          <a:lstStyle/>
          <a:p>
            <a:r>
              <a:rPr lang="en-US" altLang="zh-CN" sz="13800" dirty="0" smtClean="0">
                <a:solidFill>
                  <a:srgbClr val="DDA44F"/>
                </a:solidFill>
                <a:latin typeface="方正大黑简体" panose="03000509000000000000" pitchFamily="65" charset="-122"/>
                <a:ea typeface="方正大黑简体" panose="03000509000000000000" pitchFamily="65" charset="-122"/>
              </a:rPr>
              <a:t>P</a:t>
            </a:r>
            <a:endParaRPr lang="zh-CN" altLang="en-US" sz="13800" dirty="0">
              <a:solidFill>
                <a:srgbClr val="DDA44F"/>
              </a:solidFill>
              <a:latin typeface="方正大黑简体" panose="03000509000000000000" pitchFamily="65" charset="-122"/>
              <a:ea typeface="方正大黑简体" panose="03000509000000000000" pitchFamily="65" charset="-122"/>
            </a:endParaRPr>
          </a:p>
        </p:txBody>
      </p:sp>
      <p:sp>
        <p:nvSpPr>
          <p:cNvPr id="15" name="文本框 14"/>
          <p:cNvSpPr txBox="1"/>
          <p:nvPr/>
        </p:nvSpPr>
        <p:spPr>
          <a:xfrm>
            <a:off x="6926244" y="2462568"/>
            <a:ext cx="1357787" cy="1015663"/>
          </a:xfrm>
          <a:prstGeom prst="rect">
            <a:avLst/>
          </a:prstGeom>
          <a:noFill/>
        </p:spPr>
        <p:txBody>
          <a:bodyPr wrap="square" rtlCol="0">
            <a:spAutoFit/>
          </a:bodyPr>
          <a:lstStyle>
            <a:defPPr>
              <a:defRPr lang="zh-CN"/>
            </a:defPPr>
            <a:lvl1pPr>
              <a:defRPr sz="11500">
                <a:solidFill>
                  <a:srgbClr val="E36A6C"/>
                </a:solidFill>
                <a:latin typeface="方正大黑简体" panose="03000509000000000000" pitchFamily="65" charset="-122"/>
                <a:ea typeface="方正大黑简体" panose="03000509000000000000" pitchFamily="65" charset="-122"/>
              </a:defRPr>
            </a:lvl1pPr>
          </a:lstStyle>
          <a:p>
            <a:r>
              <a:rPr lang="en-US" altLang="zh-CN" sz="6000" dirty="0">
                <a:solidFill>
                  <a:srgbClr val="DDA44F"/>
                </a:solidFill>
              </a:rPr>
              <a:t>art</a:t>
            </a:r>
            <a:endParaRPr lang="zh-CN" altLang="en-US" sz="6000" dirty="0">
              <a:solidFill>
                <a:srgbClr val="DDA44F"/>
              </a:solidFill>
            </a:endParaRPr>
          </a:p>
        </p:txBody>
      </p:sp>
      <p:sp>
        <p:nvSpPr>
          <p:cNvPr id="16" name="文本框 15"/>
          <p:cNvSpPr txBox="1"/>
          <p:nvPr/>
        </p:nvSpPr>
        <p:spPr>
          <a:xfrm>
            <a:off x="8065773" y="1764088"/>
            <a:ext cx="403907" cy="1862048"/>
          </a:xfrm>
          <a:prstGeom prst="rect">
            <a:avLst/>
          </a:prstGeom>
          <a:noFill/>
        </p:spPr>
        <p:txBody>
          <a:bodyPr wrap="square" rtlCol="0">
            <a:spAutoFit/>
          </a:bodyPr>
          <a:lstStyle/>
          <a:p>
            <a:r>
              <a:rPr lang="en-US" altLang="zh-CN" sz="11500" b="1" dirty="0">
                <a:solidFill>
                  <a:srgbClr val="519CD6"/>
                </a:solidFill>
                <a:latin typeface="Helvetica LT Std" panose="020B0504020202020204" pitchFamily="34" charset="0"/>
                <a:ea typeface="Hiragino Sans GB W3" panose="020B0300000000000000" pitchFamily="34" charset="-122"/>
              </a:rPr>
              <a:t>6</a:t>
            </a:r>
            <a:endParaRPr lang="zh-CN" altLang="en-US" sz="11500" b="1" dirty="0">
              <a:solidFill>
                <a:srgbClr val="519CD6"/>
              </a:solidFill>
              <a:latin typeface="Helvetica LT Std" panose="020B0504020202020204" pitchFamily="34" charset="0"/>
              <a:ea typeface="Hiragino Sans GB W3" panose="020B0300000000000000" pitchFamily="34" charset="-122"/>
            </a:endParaRPr>
          </a:p>
        </p:txBody>
      </p:sp>
      <p:sp>
        <p:nvSpPr>
          <p:cNvPr id="17" name="文本框 16"/>
          <p:cNvSpPr txBox="1"/>
          <p:nvPr/>
        </p:nvSpPr>
        <p:spPr>
          <a:xfrm>
            <a:off x="6100802" y="3582724"/>
            <a:ext cx="3347998" cy="646331"/>
          </a:xfrm>
          <a:prstGeom prst="rect">
            <a:avLst/>
          </a:prstGeom>
          <a:noFill/>
        </p:spPr>
        <p:txBody>
          <a:bodyPr wrap="square" rtlCol="0">
            <a:spAutoFit/>
          </a:bodyPr>
          <a:lstStyle/>
          <a:p>
            <a:r>
              <a:rPr lang="zh-CN" altLang="en-US" sz="3600" b="1" dirty="0" smtClean="0">
                <a:solidFill>
                  <a:srgbClr val="E8B161"/>
                </a:solidFill>
                <a:latin typeface="微软雅黑" panose="020B0503020204020204" pitchFamily="34" charset="-122"/>
                <a:ea typeface="微软雅黑" panose="020B0503020204020204" pitchFamily="34" charset="-122"/>
              </a:rPr>
              <a:t>微服务配</a:t>
            </a:r>
            <a:r>
              <a:rPr lang="en-US" altLang="zh-CN" sz="3600" b="1" dirty="0" err="1" smtClean="0">
                <a:solidFill>
                  <a:srgbClr val="E8B161"/>
                </a:solidFill>
                <a:latin typeface="微软雅黑" panose="020B0503020204020204" pitchFamily="34" charset="-122"/>
                <a:ea typeface="微软雅黑" panose="020B0503020204020204" pitchFamily="34" charset="-122"/>
              </a:rPr>
              <a:t>Redis</a:t>
            </a:r>
            <a:endParaRPr lang="zh-CN" altLang="en-US" sz="3600" b="1" dirty="0">
              <a:solidFill>
                <a:srgbClr val="E8B16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2817818" y="1854758"/>
            <a:ext cx="2542903" cy="2823396"/>
            <a:chOff x="907956" y="1083233"/>
            <a:chExt cx="2542903" cy="2823396"/>
          </a:xfrm>
        </p:grpSpPr>
        <p:sp>
          <p:nvSpPr>
            <p:cNvPr id="7" name="圆角矩形 6"/>
            <p:cNvSpPr/>
            <p:nvPr/>
          </p:nvSpPr>
          <p:spPr>
            <a:xfrm>
              <a:off x="907956" y="1083233"/>
              <a:ext cx="2542903" cy="2542903"/>
            </a:xfrm>
            <a:prstGeom prst="roundRect">
              <a:avLst>
                <a:gd name="adj" fmla="val 7763"/>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rot="2700000">
              <a:off x="1354021" y="1945953"/>
              <a:ext cx="2386795" cy="1534558"/>
            </a:xfrm>
            <a:custGeom>
              <a:avLst/>
              <a:gdLst>
                <a:gd name="connsiteX0" fmla="*/ 0 w 2386795"/>
                <a:gd name="connsiteY0" fmla="*/ 0 h 1534558"/>
                <a:gd name="connsiteX1" fmla="*/ 1712713 w 2386795"/>
                <a:gd name="connsiteY1" fmla="*/ 10255 h 1534558"/>
                <a:gd name="connsiteX2" fmla="*/ 2328976 w 2386795"/>
                <a:gd name="connsiteY2" fmla="*/ 626518 h 1534558"/>
                <a:gd name="connsiteX3" fmla="*/ 2328976 w 2386795"/>
                <a:gd name="connsiteY3" fmla="*/ 905692 h 1534558"/>
                <a:gd name="connsiteX4" fmla="*/ 1700110 w 2386795"/>
                <a:gd name="connsiteY4" fmla="*/ 1534558 h 1534558"/>
                <a:gd name="connsiteX5" fmla="*/ 825725 w 2386795"/>
                <a:gd name="connsiteY5" fmla="*/ 1534558 h 1534558"/>
                <a:gd name="connsiteX6" fmla="*/ 825725 w 2386795"/>
                <a:gd name="connsiteY6" fmla="*/ 825725 h 153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6795" h="1534558">
                  <a:moveTo>
                    <a:pt x="0" y="0"/>
                  </a:moveTo>
                  <a:lnTo>
                    <a:pt x="1712713" y="10255"/>
                  </a:lnTo>
                  <a:lnTo>
                    <a:pt x="2328976" y="626518"/>
                  </a:lnTo>
                  <a:cubicBezTo>
                    <a:pt x="2406068" y="703610"/>
                    <a:pt x="2406068" y="828601"/>
                    <a:pt x="2328976" y="905692"/>
                  </a:cubicBezTo>
                  <a:lnTo>
                    <a:pt x="1700110" y="1534558"/>
                  </a:lnTo>
                  <a:lnTo>
                    <a:pt x="825725" y="1534558"/>
                  </a:lnTo>
                  <a:lnTo>
                    <a:pt x="825725" y="825725"/>
                  </a:lnTo>
                  <a:close/>
                </a:path>
              </a:pathLst>
            </a:custGeom>
            <a:solidFill>
              <a:srgbClr val="3A8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饼形 3"/>
            <p:cNvSpPr/>
            <p:nvPr/>
          </p:nvSpPr>
          <p:spPr>
            <a:xfrm>
              <a:off x="1353023" y="1332637"/>
              <a:ext cx="1811384" cy="1811384"/>
            </a:xfrm>
            <a:prstGeom prst="pie">
              <a:avLst/>
            </a:prstGeom>
            <a:solidFill>
              <a:srgbClr val="FFF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18" name="直接连接符 17"/>
          <p:cNvCxnSpPr/>
          <p:nvPr/>
        </p:nvCxnSpPr>
        <p:spPr>
          <a:xfrm>
            <a:off x="6076950" y="3484486"/>
            <a:ext cx="3290570" cy="271"/>
          </a:xfrm>
          <a:prstGeom prst="line">
            <a:avLst/>
          </a:prstGeom>
          <a:ln w="12700">
            <a:solidFill>
              <a:schemeClr val="tx2">
                <a:lumMod val="60000"/>
                <a:lumOff val="40000"/>
              </a:schemeClr>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076950" y="4278980"/>
            <a:ext cx="3290570" cy="0"/>
          </a:xfrm>
          <a:prstGeom prst="line">
            <a:avLst/>
          </a:prstGeom>
          <a:ln w="12700">
            <a:solidFill>
              <a:srgbClr val="519CD6"/>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78743" y="1714086"/>
            <a:ext cx="7750631" cy="1323439"/>
          </a:xfrm>
          <a:prstGeom prst="rect">
            <a:avLst/>
          </a:prstGeom>
          <a:noFill/>
        </p:spPr>
        <p:txBody>
          <a:bodyPr wrap="square" rtlCol="0">
            <a:spAutoFit/>
          </a:bodyPr>
          <a:lstStyle/>
          <a:p>
            <a:pPr algn="ctr"/>
            <a:r>
              <a:rPr lang="zh-CN" altLang="en-US" sz="4800" b="1" dirty="0" smtClean="0">
                <a:solidFill>
                  <a:prstClr val="black"/>
                </a:solidFill>
              </a:rPr>
              <a:t>共享应用研发中心</a:t>
            </a:r>
            <a:endParaRPr lang="en-US" altLang="zh-CN" sz="4800" b="1" dirty="0" smtClean="0">
              <a:solidFill>
                <a:prstClr val="black"/>
              </a:solidFill>
            </a:endParaRPr>
          </a:p>
          <a:p>
            <a:pPr algn="ctr"/>
            <a:r>
              <a:rPr lang="zh-CN" altLang="en-US" sz="3200" b="1" dirty="0">
                <a:solidFill>
                  <a:prstClr val="black"/>
                </a:solidFill>
              </a:rPr>
              <a:t>销售业务研发部销售系统研发组</a:t>
            </a:r>
          </a:p>
        </p:txBody>
      </p:sp>
      <p:sp>
        <p:nvSpPr>
          <p:cNvPr id="3" name="TextBox 2"/>
          <p:cNvSpPr txBox="1"/>
          <p:nvPr/>
        </p:nvSpPr>
        <p:spPr>
          <a:xfrm>
            <a:off x="4095887" y="3165563"/>
            <a:ext cx="3585031" cy="1200329"/>
          </a:xfrm>
          <a:prstGeom prst="rect">
            <a:avLst/>
          </a:prstGeom>
          <a:noFill/>
        </p:spPr>
        <p:txBody>
          <a:bodyPr wrap="square" rtlCol="0">
            <a:spAutoFit/>
          </a:bodyPr>
          <a:lstStyle/>
          <a:p>
            <a:pPr algn="ctr"/>
            <a:r>
              <a:rPr lang="zh-CN" altLang="en-US" sz="4800" b="1" dirty="0">
                <a:solidFill>
                  <a:prstClr val="black"/>
                </a:solidFill>
              </a:rPr>
              <a:t>马海</a:t>
            </a:r>
            <a:r>
              <a:rPr lang="zh-CN" altLang="en-US" sz="4800" b="1" dirty="0" smtClean="0">
                <a:solidFill>
                  <a:prstClr val="black"/>
                </a:solidFill>
              </a:rPr>
              <a:t>旭</a:t>
            </a:r>
            <a:endParaRPr lang="en-US" altLang="zh-CN" sz="4800" b="1" dirty="0" smtClean="0">
              <a:solidFill>
                <a:prstClr val="black"/>
              </a:solidFill>
            </a:endParaRPr>
          </a:p>
          <a:p>
            <a:pPr algn="ctr"/>
            <a:r>
              <a:rPr lang="en-US" altLang="zh-CN" sz="2400" b="1" dirty="0" smtClean="0">
                <a:solidFill>
                  <a:prstClr val="black"/>
                </a:solidFill>
              </a:rPr>
              <a:t>01083449</a:t>
            </a:r>
            <a:endParaRPr lang="zh-CN" altLang="en-US" sz="2400" b="1" dirty="0">
              <a:solidFill>
                <a:prstClr val="black"/>
              </a:solidFill>
            </a:endParaRPr>
          </a:p>
        </p:txBody>
      </p:sp>
      <p:sp>
        <p:nvSpPr>
          <p:cNvPr id="4" name="TextBox 3"/>
          <p:cNvSpPr txBox="1"/>
          <p:nvPr/>
        </p:nvSpPr>
        <p:spPr>
          <a:xfrm>
            <a:off x="2278741" y="4473663"/>
            <a:ext cx="7652659" cy="830997"/>
          </a:xfrm>
          <a:prstGeom prst="rect">
            <a:avLst/>
          </a:prstGeom>
          <a:noFill/>
        </p:spPr>
        <p:txBody>
          <a:bodyPr wrap="square" rtlCol="0">
            <a:spAutoFit/>
          </a:bodyPr>
          <a:lstStyle/>
          <a:p>
            <a:pPr algn="ctr"/>
            <a:r>
              <a:rPr lang="en-US" altLang="zh-CN" sz="4800" b="1" dirty="0">
                <a:solidFill>
                  <a:prstClr val="black"/>
                </a:solidFill>
              </a:rPr>
              <a:t>mahaixu</a:t>
            </a:r>
            <a:r>
              <a:rPr lang="en-US" altLang="zh-CN" sz="4800" b="1" dirty="0" smtClean="0">
                <a:solidFill>
                  <a:prstClr val="black"/>
                </a:solidFill>
              </a:rPr>
              <a:t>@sf-express.com</a:t>
            </a:r>
            <a:endParaRPr lang="zh-CN" altLang="en-US" sz="4800" b="1" dirty="0">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
            <a:ext cx="12192000" cy="6858001"/>
          </a:xfrm>
          <a:prstGeom prst="rect">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2013046" y="2330143"/>
            <a:ext cx="8598089" cy="1678674"/>
          </a:xfrm>
          <a:custGeom>
            <a:avLst/>
            <a:gdLst>
              <a:gd name="connsiteX0" fmla="*/ 0 w 7710985"/>
              <a:gd name="connsiteY0" fmla="*/ 0 h 1678674"/>
              <a:gd name="connsiteX1" fmla="*/ 7710985 w 7710985"/>
              <a:gd name="connsiteY1" fmla="*/ 0 h 1678674"/>
              <a:gd name="connsiteX2" fmla="*/ 7710985 w 7710985"/>
              <a:gd name="connsiteY2" fmla="*/ 8202 h 1678674"/>
              <a:gd name="connsiteX3" fmla="*/ 6885302 w 7710985"/>
              <a:gd name="connsiteY3" fmla="*/ 833885 h 1678674"/>
              <a:gd name="connsiteX4" fmla="*/ 7710985 w 7710985"/>
              <a:gd name="connsiteY4" fmla="*/ 1659569 h 1678674"/>
              <a:gd name="connsiteX5" fmla="*/ 7710985 w 7710985"/>
              <a:gd name="connsiteY5" fmla="*/ 1678674 h 1678674"/>
              <a:gd name="connsiteX6" fmla="*/ 0 w 7710985"/>
              <a:gd name="connsiteY6" fmla="*/ 1678674 h 1678674"/>
              <a:gd name="connsiteX7" fmla="*/ 0 w 7710985"/>
              <a:gd name="connsiteY7" fmla="*/ 1659567 h 1678674"/>
              <a:gd name="connsiteX8" fmla="*/ 825683 w 7710985"/>
              <a:gd name="connsiteY8" fmla="*/ 833884 h 1678674"/>
              <a:gd name="connsiteX9" fmla="*/ 0 w 7710985"/>
              <a:gd name="connsiteY9" fmla="*/ 8202 h 1678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0985" h="1678674">
                <a:moveTo>
                  <a:pt x="0" y="0"/>
                </a:moveTo>
                <a:lnTo>
                  <a:pt x="7710985" y="0"/>
                </a:lnTo>
                <a:lnTo>
                  <a:pt x="7710985" y="8202"/>
                </a:lnTo>
                <a:lnTo>
                  <a:pt x="6885302" y="833885"/>
                </a:lnTo>
                <a:lnTo>
                  <a:pt x="7710985" y="1659569"/>
                </a:lnTo>
                <a:lnTo>
                  <a:pt x="7710985" y="1678674"/>
                </a:lnTo>
                <a:lnTo>
                  <a:pt x="0" y="1678674"/>
                </a:lnTo>
                <a:lnTo>
                  <a:pt x="0" y="1659567"/>
                </a:lnTo>
                <a:lnTo>
                  <a:pt x="825683" y="833884"/>
                </a:lnTo>
                <a:lnTo>
                  <a:pt x="0" y="8202"/>
                </a:lnTo>
                <a:close/>
              </a:path>
            </a:pathLst>
          </a:custGeom>
          <a:solidFill>
            <a:srgbClr val="FFF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545309" y="2761273"/>
            <a:ext cx="7101384" cy="923330"/>
          </a:xfrm>
          <a:prstGeom prst="rect">
            <a:avLst/>
          </a:prstGeom>
          <a:noFill/>
        </p:spPr>
        <p:txBody>
          <a:bodyPr wrap="square" rtlCol="0">
            <a:spAutoFit/>
          </a:bodyPr>
          <a:lstStyle/>
          <a:p>
            <a:pPr algn="ctr"/>
            <a:r>
              <a:rPr lang="en-US" altLang="zh-CN" sz="5400" dirty="0" smtClean="0">
                <a:solidFill>
                  <a:srgbClr val="3A87C5"/>
                </a:solidFill>
                <a:latin typeface="微软雅黑" panose="020B0503020204020204" pitchFamily="34" charset="-122"/>
                <a:ea typeface="微软雅黑" panose="020B0503020204020204" pitchFamily="34" charset="-122"/>
              </a:rPr>
              <a:t>Thank  You</a:t>
            </a:r>
            <a:endParaRPr lang="zh-CN" altLang="en-US" sz="5400" dirty="0">
              <a:solidFill>
                <a:srgbClr val="3A87C5"/>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228603" y="4311370"/>
            <a:ext cx="3734795" cy="1384995"/>
          </a:xfrm>
          <a:prstGeom prst="rect">
            <a:avLst/>
          </a:prstGeom>
          <a:noFill/>
        </p:spPr>
        <p:txBody>
          <a:bodyPr wrap="square" rtlCol="0">
            <a:spAutoFit/>
          </a:bodyPr>
          <a:lstStyle/>
          <a:p>
            <a:pPr algn="ctr"/>
            <a:r>
              <a:rPr lang="zh-CN" altLang="en-US" sz="2800" dirty="0" smtClean="0">
                <a:solidFill>
                  <a:srgbClr val="FFFFCF"/>
                </a:solidFill>
                <a:latin typeface="Arial Unicode MS" panose="020B0604020202020204" pitchFamily="34" charset="-122"/>
                <a:ea typeface="Arial Unicode MS" panose="020B0604020202020204" pitchFamily="34" charset="-122"/>
                <a:cs typeface="Arial Unicode MS" panose="020B0604020202020204" pitchFamily="34" charset="-122"/>
              </a:rPr>
              <a:t>共享应用研发中心</a:t>
            </a:r>
            <a:endParaRPr lang="en-US" altLang="zh-CN" sz="2800" dirty="0" smtClean="0">
              <a:solidFill>
                <a:srgbClr val="FFFFCF"/>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ctr"/>
            <a:r>
              <a:rPr lang="zh-CN" altLang="en-US" sz="2800" dirty="0">
                <a:solidFill>
                  <a:srgbClr val="FFFFCF"/>
                </a:solidFill>
                <a:latin typeface="Arial Unicode MS" panose="020B0604020202020204" pitchFamily="34" charset="-122"/>
                <a:ea typeface="Arial Unicode MS" panose="020B0604020202020204" pitchFamily="34" charset="-122"/>
                <a:cs typeface="Arial Unicode MS" panose="020B0604020202020204" pitchFamily="34" charset="-122"/>
              </a:rPr>
              <a:t>马海</a:t>
            </a:r>
            <a:r>
              <a:rPr lang="zh-CN" altLang="en-US" sz="2800" dirty="0" smtClean="0">
                <a:solidFill>
                  <a:srgbClr val="FFFFCF"/>
                </a:solidFill>
                <a:latin typeface="Arial Unicode MS" panose="020B0604020202020204" pitchFamily="34" charset="-122"/>
                <a:ea typeface="Arial Unicode MS" panose="020B0604020202020204" pitchFamily="34" charset="-122"/>
                <a:cs typeface="Arial Unicode MS" panose="020B0604020202020204" pitchFamily="34" charset="-122"/>
              </a:rPr>
              <a:t>旭</a:t>
            </a:r>
            <a:endParaRPr lang="en-US" altLang="zh-CN" sz="2800" dirty="0" smtClean="0">
              <a:solidFill>
                <a:srgbClr val="FFFFCF"/>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ctr"/>
            <a:r>
              <a:rPr lang="en-US" altLang="zh-CN" sz="2800" dirty="0" smtClean="0">
                <a:solidFill>
                  <a:srgbClr val="FFFFCF"/>
                </a:solidFill>
                <a:latin typeface="Arial Unicode MS" panose="020B0604020202020204" pitchFamily="34" charset="-122"/>
                <a:ea typeface="Arial Unicode MS" panose="020B0604020202020204" pitchFamily="34" charset="-122"/>
                <a:cs typeface="Arial Unicode MS" panose="020B0604020202020204" pitchFamily="34" charset="-122"/>
              </a:rPr>
              <a:t>01083449</a:t>
            </a:r>
            <a:endParaRPr lang="zh-CN" altLang="en-US" sz="2800" dirty="0">
              <a:solidFill>
                <a:srgbClr val="FFFFC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3988687" y="389825"/>
            <a:ext cx="900752" cy="900752"/>
          </a:xfrm>
          <a:prstGeom prst="ellipse">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988687" y="1831016"/>
            <a:ext cx="900752" cy="900752"/>
          </a:xfrm>
          <a:prstGeom prst="ellipse">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988687" y="3285854"/>
            <a:ext cx="900752" cy="900752"/>
          </a:xfrm>
          <a:prstGeom prst="ellipse">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947744" y="432286"/>
            <a:ext cx="1023539" cy="830997"/>
          </a:xfrm>
          <a:prstGeom prst="rect">
            <a:avLst/>
          </a:prstGeom>
          <a:noFill/>
        </p:spPr>
        <p:txBody>
          <a:bodyPr wrap="square" rtlCol="0">
            <a:spAutoFit/>
          </a:bodyPr>
          <a:lstStyle/>
          <a:p>
            <a:r>
              <a:rPr lang="en-US" altLang="zh-CN" sz="4800" b="1" i="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01</a:t>
            </a:r>
            <a:endParaRPr lang="zh-CN" altLang="en-US" sz="4800" b="1" i="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3" name="文本框 12"/>
          <p:cNvSpPr txBox="1"/>
          <p:nvPr/>
        </p:nvSpPr>
        <p:spPr>
          <a:xfrm>
            <a:off x="3947744" y="1879543"/>
            <a:ext cx="1023539" cy="830997"/>
          </a:xfrm>
          <a:prstGeom prst="rect">
            <a:avLst/>
          </a:prstGeom>
          <a:noFill/>
        </p:spPr>
        <p:txBody>
          <a:bodyPr wrap="square" rtlCol="0">
            <a:spAutoFit/>
          </a:bodyPr>
          <a:lstStyle/>
          <a:p>
            <a:r>
              <a:rPr lang="en-US" altLang="zh-CN" sz="4800" b="1" i="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02</a:t>
            </a:r>
            <a:endParaRPr lang="zh-CN" altLang="en-US" sz="4800" b="1" i="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4" name="文本框 13"/>
          <p:cNvSpPr txBox="1"/>
          <p:nvPr/>
        </p:nvSpPr>
        <p:spPr>
          <a:xfrm>
            <a:off x="3947744" y="3355611"/>
            <a:ext cx="1023539" cy="830997"/>
          </a:xfrm>
          <a:prstGeom prst="rect">
            <a:avLst/>
          </a:prstGeom>
          <a:noFill/>
        </p:spPr>
        <p:txBody>
          <a:bodyPr wrap="square" rtlCol="0">
            <a:spAutoFit/>
          </a:bodyPr>
          <a:lstStyle/>
          <a:p>
            <a:r>
              <a:rPr lang="en-US" altLang="zh-CN" sz="4800" b="1" i="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03</a:t>
            </a:r>
            <a:endParaRPr lang="zh-CN" altLang="en-US" sz="4800" b="1" i="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cxnSp>
        <p:nvCxnSpPr>
          <p:cNvPr id="16" name="直接连接符 15"/>
          <p:cNvCxnSpPr/>
          <p:nvPr/>
        </p:nvCxnSpPr>
        <p:spPr>
          <a:xfrm>
            <a:off x="4794437" y="1232489"/>
            <a:ext cx="2562487" cy="0"/>
          </a:xfrm>
          <a:prstGeom prst="line">
            <a:avLst/>
          </a:prstGeom>
          <a:ln>
            <a:solidFill>
              <a:srgbClr val="529DD7"/>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794436" y="2694719"/>
            <a:ext cx="2562488" cy="0"/>
          </a:xfrm>
          <a:prstGeom prst="line">
            <a:avLst/>
          </a:prstGeom>
          <a:ln>
            <a:solidFill>
              <a:srgbClr val="529DD7"/>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794434" y="4147553"/>
            <a:ext cx="2562490" cy="0"/>
          </a:xfrm>
          <a:prstGeom prst="line">
            <a:avLst/>
          </a:prstGeom>
          <a:ln>
            <a:solidFill>
              <a:srgbClr val="529DD7"/>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967877" y="631351"/>
            <a:ext cx="2389047" cy="400110"/>
          </a:xfrm>
          <a:prstGeom prst="rect">
            <a:avLst/>
          </a:prstGeom>
          <a:noFill/>
        </p:spPr>
        <p:txBody>
          <a:bodyPr wrap="square" rtlCol="0">
            <a:spAutoFit/>
          </a:bodyPr>
          <a:lstStyle/>
          <a:p>
            <a:r>
              <a:rPr lang="en-US" altLang="zh-CN" sz="2000" b="1" dirty="0" err="1" smtClean="0">
                <a:solidFill>
                  <a:srgbClr val="519CD6"/>
                </a:solidFill>
                <a:latin typeface="微软雅黑" panose="020B0503020204020204" pitchFamily="34" charset="-122"/>
                <a:ea typeface="微软雅黑" panose="020B0503020204020204" pitchFamily="34" charset="-122"/>
              </a:rPr>
              <a:t>Redis</a:t>
            </a:r>
            <a:r>
              <a:rPr lang="zh-CN" altLang="en-US" sz="2000" b="1" dirty="0" smtClean="0">
                <a:solidFill>
                  <a:srgbClr val="519CD6"/>
                </a:solidFill>
                <a:latin typeface="微软雅黑" panose="020B0503020204020204" pitchFamily="34" charset="-122"/>
                <a:ea typeface="微软雅黑" panose="020B0503020204020204" pitchFamily="34" charset="-122"/>
              </a:rPr>
              <a:t>简介篇</a:t>
            </a:r>
            <a:endParaRPr lang="zh-CN" altLang="en-US" sz="2000" b="1" dirty="0">
              <a:solidFill>
                <a:srgbClr val="519CD6"/>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4978608" y="2072501"/>
            <a:ext cx="2657575" cy="400110"/>
          </a:xfrm>
          <a:prstGeom prst="rect">
            <a:avLst/>
          </a:prstGeom>
          <a:noFill/>
        </p:spPr>
        <p:txBody>
          <a:bodyPr wrap="square" rtlCol="0">
            <a:spAutoFit/>
          </a:bodyPr>
          <a:lstStyle/>
          <a:p>
            <a:r>
              <a:rPr lang="en-US" altLang="zh-CN" sz="2000" b="1" dirty="0" err="1" smtClean="0">
                <a:solidFill>
                  <a:srgbClr val="519CD6"/>
                </a:solidFill>
                <a:latin typeface="微软雅黑" panose="020B0503020204020204" pitchFamily="34" charset="-122"/>
                <a:ea typeface="微软雅黑" panose="020B0503020204020204" pitchFamily="34" charset="-122"/>
              </a:rPr>
              <a:t>Redis</a:t>
            </a:r>
            <a:r>
              <a:rPr lang="zh-CN" altLang="en-US" sz="2000" b="1" dirty="0" smtClean="0">
                <a:solidFill>
                  <a:srgbClr val="519CD6"/>
                </a:solidFill>
                <a:latin typeface="微软雅黑" panose="020B0503020204020204" pitchFamily="34" charset="-122"/>
                <a:ea typeface="微软雅黑" panose="020B0503020204020204" pitchFamily="34" charset="-122"/>
              </a:rPr>
              <a:t>搭建篇</a:t>
            </a:r>
            <a:endParaRPr lang="zh-CN" altLang="en-US" sz="2000" b="1" dirty="0">
              <a:solidFill>
                <a:srgbClr val="519CD6"/>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4978607" y="3571052"/>
            <a:ext cx="2930707" cy="400110"/>
          </a:xfrm>
          <a:prstGeom prst="rect">
            <a:avLst/>
          </a:prstGeom>
          <a:noFill/>
        </p:spPr>
        <p:txBody>
          <a:bodyPr wrap="square" rtlCol="0">
            <a:spAutoFit/>
          </a:bodyPr>
          <a:lstStyle/>
          <a:p>
            <a:r>
              <a:rPr lang="en-US" altLang="zh-CN" sz="2000" b="1" dirty="0" err="1" smtClean="0">
                <a:solidFill>
                  <a:srgbClr val="519CD6"/>
                </a:solidFill>
                <a:latin typeface="微软雅黑" panose="020B0503020204020204" pitchFamily="34" charset="-122"/>
                <a:ea typeface="微软雅黑" panose="020B0503020204020204" pitchFamily="34" charset="-122"/>
              </a:rPr>
              <a:t>Redis</a:t>
            </a:r>
            <a:r>
              <a:rPr lang="zh-CN" altLang="en-US" sz="2000" b="1" dirty="0" smtClean="0">
                <a:solidFill>
                  <a:srgbClr val="519CD6"/>
                </a:solidFill>
                <a:latin typeface="微软雅黑" panose="020B0503020204020204" pitchFamily="34" charset="-122"/>
                <a:ea typeface="微软雅黑" panose="020B0503020204020204" pitchFamily="34" charset="-122"/>
              </a:rPr>
              <a:t>入门篇</a:t>
            </a:r>
            <a:endParaRPr lang="zh-CN" altLang="en-US" sz="2000" b="1" dirty="0">
              <a:solidFill>
                <a:srgbClr val="519CD6"/>
              </a:solidFill>
              <a:latin typeface="微软雅黑" panose="020B0503020204020204" pitchFamily="34" charset="-122"/>
              <a:ea typeface="微软雅黑" panose="020B0503020204020204" pitchFamily="34" charset="-122"/>
            </a:endParaRPr>
          </a:p>
        </p:txBody>
      </p:sp>
      <p:sp>
        <p:nvSpPr>
          <p:cNvPr id="40" name="椭圆 39"/>
          <p:cNvSpPr/>
          <p:nvPr/>
        </p:nvSpPr>
        <p:spPr>
          <a:xfrm>
            <a:off x="3977311" y="4611982"/>
            <a:ext cx="900752" cy="900752"/>
          </a:xfrm>
          <a:prstGeom prst="ellipse">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13"/>
          <p:cNvSpPr txBox="1"/>
          <p:nvPr/>
        </p:nvSpPr>
        <p:spPr>
          <a:xfrm>
            <a:off x="3936368" y="4681739"/>
            <a:ext cx="1023539" cy="830997"/>
          </a:xfrm>
          <a:prstGeom prst="rect">
            <a:avLst/>
          </a:prstGeom>
          <a:noFill/>
        </p:spPr>
        <p:txBody>
          <a:bodyPr wrap="square" rtlCol="0">
            <a:spAutoFit/>
          </a:bodyPr>
          <a:lstStyle/>
          <a:p>
            <a:r>
              <a:rPr lang="en-US" altLang="zh-CN" sz="4800" b="1" i="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04</a:t>
            </a:r>
            <a:endParaRPr lang="zh-CN" altLang="en-US" sz="4800" b="1" i="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cxnSp>
        <p:nvCxnSpPr>
          <p:cNvPr id="42" name="直接连接符 41"/>
          <p:cNvCxnSpPr/>
          <p:nvPr/>
        </p:nvCxnSpPr>
        <p:spPr>
          <a:xfrm>
            <a:off x="4783058" y="5473681"/>
            <a:ext cx="2573866" cy="0"/>
          </a:xfrm>
          <a:prstGeom prst="line">
            <a:avLst/>
          </a:prstGeom>
          <a:ln>
            <a:solidFill>
              <a:srgbClr val="529DD7"/>
            </a:solidFill>
          </a:ln>
        </p:spPr>
        <p:style>
          <a:lnRef idx="1">
            <a:schemeClr val="accent1"/>
          </a:lnRef>
          <a:fillRef idx="0">
            <a:schemeClr val="accent1"/>
          </a:fillRef>
          <a:effectRef idx="0">
            <a:schemeClr val="accent1"/>
          </a:effectRef>
          <a:fontRef idx="minor">
            <a:schemeClr val="tx1"/>
          </a:fontRef>
        </p:style>
      </p:cxnSp>
      <p:sp>
        <p:nvSpPr>
          <p:cNvPr id="43" name="文本框 22"/>
          <p:cNvSpPr txBox="1"/>
          <p:nvPr/>
        </p:nvSpPr>
        <p:spPr>
          <a:xfrm>
            <a:off x="4967231" y="4862303"/>
            <a:ext cx="2930707" cy="400110"/>
          </a:xfrm>
          <a:prstGeom prst="rect">
            <a:avLst/>
          </a:prstGeom>
          <a:noFill/>
        </p:spPr>
        <p:txBody>
          <a:bodyPr wrap="square" rtlCol="0">
            <a:spAutoFit/>
          </a:bodyPr>
          <a:lstStyle/>
          <a:p>
            <a:r>
              <a:rPr lang="en-US" altLang="zh-CN" sz="2000" b="1" dirty="0" err="1" smtClean="0">
                <a:solidFill>
                  <a:srgbClr val="519CD6"/>
                </a:solidFill>
                <a:latin typeface="微软雅黑" panose="020B0503020204020204" pitchFamily="34" charset="-122"/>
                <a:ea typeface="微软雅黑" panose="020B0503020204020204" pitchFamily="34" charset="-122"/>
              </a:rPr>
              <a:t>Redis</a:t>
            </a:r>
            <a:r>
              <a:rPr lang="zh-CN" altLang="en-US" sz="2000" b="1" dirty="0">
                <a:solidFill>
                  <a:srgbClr val="519CD6"/>
                </a:solidFill>
                <a:latin typeface="微软雅黑" panose="020B0503020204020204" pitchFamily="34" charset="-122"/>
                <a:ea typeface="微软雅黑" panose="020B0503020204020204" pitchFamily="34" charset="-122"/>
              </a:rPr>
              <a:t>浅入篇</a:t>
            </a:r>
            <a:endParaRPr lang="zh-CN" altLang="en-US" sz="2000" b="1" dirty="0">
              <a:solidFill>
                <a:srgbClr val="519CD6"/>
              </a:solidFill>
              <a:latin typeface="微软雅黑" panose="020B0503020204020204" pitchFamily="34" charset="-122"/>
              <a:ea typeface="微软雅黑" panose="020B0503020204020204" pitchFamily="34" charset="-122"/>
            </a:endParaRPr>
          </a:p>
        </p:txBody>
      </p:sp>
      <p:sp>
        <p:nvSpPr>
          <p:cNvPr id="48" name="文本框 18"/>
          <p:cNvSpPr txBox="1"/>
          <p:nvPr/>
        </p:nvSpPr>
        <p:spPr>
          <a:xfrm>
            <a:off x="438150" y="2387497"/>
            <a:ext cx="2834959" cy="1015663"/>
          </a:xfrm>
          <a:prstGeom prst="rect">
            <a:avLst/>
          </a:prstGeom>
          <a:noFill/>
        </p:spPr>
        <p:txBody>
          <a:bodyPr wrap="square" rtlCol="0">
            <a:spAutoFit/>
          </a:bodyPr>
          <a:lstStyle/>
          <a:p>
            <a:r>
              <a:rPr lang="en-US" altLang="zh-CN" sz="6000" b="1" dirty="0" err="1" smtClean="0">
                <a:solidFill>
                  <a:srgbClr val="519CD6"/>
                </a:solidFill>
                <a:latin typeface="微软雅黑" panose="020B0503020204020204" pitchFamily="34" charset="-122"/>
                <a:ea typeface="微软雅黑" panose="020B0503020204020204" pitchFamily="34" charset="-122"/>
              </a:rPr>
              <a:t>Redis</a:t>
            </a:r>
            <a:r>
              <a:rPr lang="zh-CN" altLang="en-US" sz="6000" b="1" dirty="0" smtClean="0">
                <a:solidFill>
                  <a:srgbClr val="519CD6"/>
                </a:solidFill>
                <a:latin typeface="微软雅黑" panose="020B0503020204020204" pitchFamily="34" charset="-122"/>
                <a:ea typeface="微软雅黑" panose="020B0503020204020204" pitchFamily="34" charset="-122"/>
              </a:rPr>
              <a:t>？</a:t>
            </a:r>
            <a:endParaRPr lang="zh-CN" altLang="en-US" sz="6000" b="1" dirty="0">
              <a:solidFill>
                <a:srgbClr val="519CD6"/>
              </a:solidFill>
              <a:latin typeface="微软雅黑" panose="020B0503020204020204" pitchFamily="34" charset="-122"/>
              <a:ea typeface="微软雅黑" panose="020B0503020204020204" pitchFamily="34" charset="-122"/>
            </a:endParaRPr>
          </a:p>
        </p:txBody>
      </p:sp>
      <p:cxnSp>
        <p:nvCxnSpPr>
          <p:cNvPr id="34" name="直接连接符 33"/>
          <p:cNvCxnSpPr/>
          <p:nvPr/>
        </p:nvCxnSpPr>
        <p:spPr>
          <a:xfrm>
            <a:off x="9105586" y="1207037"/>
            <a:ext cx="2064764" cy="0"/>
          </a:xfrm>
          <a:prstGeom prst="line">
            <a:avLst/>
          </a:prstGeom>
          <a:ln>
            <a:solidFill>
              <a:srgbClr val="E8B16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9105587" y="2653696"/>
            <a:ext cx="2064763" cy="0"/>
          </a:xfrm>
          <a:prstGeom prst="line">
            <a:avLst/>
          </a:prstGeom>
          <a:ln>
            <a:solidFill>
              <a:srgbClr val="E8B161"/>
            </a:solidFill>
          </a:ln>
        </p:spPr>
        <p:style>
          <a:lnRef idx="1">
            <a:schemeClr val="accent1"/>
          </a:lnRef>
          <a:fillRef idx="0">
            <a:schemeClr val="accent1"/>
          </a:fillRef>
          <a:effectRef idx="0">
            <a:schemeClr val="accent1"/>
          </a:effectRef>
          <a:fontRef idx="minor">
            <a:schemeClr val="tx1"/>
          </a:fontRef>
        </p:style>
      </p:cxnSp>
      <p:sp>
        <p:nvSpPr>
          <p:cNvPr id="37" name="文本框 27"/>
          <p:cNvSpPr txBox="1"/>
          <p:nvPr/>
        </p:nvSpPr>
        <p:spPr>
          <a:xfrm>
            <a:off x="9149331" y="632281"/>
            <a:ext cx="2423544" cy="400110"/>
          </a:xfrm>
          <a:prstGeom prst="rect">
            <a:avLst/>
          </a:prstGeom>
          <a:noFill/>
        </p:spPr>
        <p:txBody>
          <a:bodyPr wrap="square" rtlCol="0">
            <a:spAutoFit/>
          </a:bodyPr>
          <a:lstStyle/>
          <a:p>
            <a:r>
              <a:rPr lang="en-US" altLang="zh-CN" sz="2000" b="1" dirty="0" smtClean="0">
                <a:solidFill>
                  <a:srgbClr val="E8B161"/>
                </a:solidFill>
                <a:latin typeface="微软雅黑" panose="020B0503020204020204" pitchFamily="34" charset="-122"/>
                <a:ea typeface="微软雅黑" panose="020B0503020204020204" pitchFamily="34" charset="-122"/>
              </a:rPr>
              <a:t>Java</a:t>
            </a:r>
            <a:r>
              <a:rPr lang="zh-CN" altLang="en-US" sz="2000" b="1" dirty="0" smtClean="0">
                <a:solidFill>
                  <a:srgbClr val="E8B161"/>
                </a:solidFill>
                <a:latin typeface="微软雅黑" panose="020B0503020204020204" pitchFamily="34" charset="-122"/>
                <a:ea typeface="微软雅黑" panose="020B0503020204020204" pitchFamily="34" charset="-122"/>
              </a:rPr>
              <a:t>配</a:t>
            </a:r>
            <a:r>
              <a:rPr lang="en-US" altLang="zh-CN" sz="2000" b="1" dirty="0" err="1" smtClean="0">
                <a:solidFill>
                  <a:srgbClr val="E8B161"/>
                </a:solidFill>
                <a:latin typeface="微软雅黑" panose="020B0503020204020204" pitchFamily="34" charset="-122"/>
                <a:ea typeface="微软雅黑" panose="020B0503020204020204" pitchFamily="34" charset="-122"/>
              </a:rPr>
              <a:t>Redis</a:t>
            </a:r>
            <a:endParaRPr lang="zh-CN" altLang="en-US" sz="2000" b="1" dirty="0">
              <a:solidFill>
                <a:srgbClr val="E8B161"/>
              </a:solidFill>
              <a:latin typeface="微软雅黑" panose="020B0503020204020204" pitchFamily="34" charset="-122"/>
              <a:ea typeface="微软雅黑" panose="020B0503020204020204" pitchFamily="34" charset="-122"/>
            </a:endParaRPr>
          </a:p>
        </p:txBody>
      </p:sp>
      <p:sp>
        <p:nvSpPr>
          <p:cNvPr id="38" name="文本框 29"/>
          <p:cNvSpPr txBox="1"/>
          <p:nvPr/>
        </p:nvSpPr>
        <p:spPr>
          <a:xfrm>
            <a:off x="9149332" y="2076518"/>
            <a:ext cx="2499743" cy="400110"/>
          </a:xfrm>
          <a:prstGeom prst="rect">
            <a:avLst/>
          </a:prstGeom>
          <a:noFill/>
        </p:spPr>
        <p:txBody>
          <a:bodyPr wrap="square" rtlCol="0">
            <a:spAutoFit/>
          </a:bodyPr>
          <a:lstStyle/>
          <a:p>
            <a:r>
              <a:rPr lang="zh-CN" altLang="en-US" sz="2000" b="1" dirty="0">
                <a:solidFill>
                  <a:srgbClr val="E8B161"/>
                </a:solidFill>
                <a:latin typeface="微软雅黑" panose="020B0503020204020204" pitchFamily="34" charset="-122"/>
                <a:ea typeface="微软雅黑" panose="020B0503020204020204" pitchFamily="34" charset="-122"/>
              </a:rPr>
              <a:t>微</a:t>
            </a:r>
            <a:r>
              <a:rPr lang="zh-CN" altLang="en-US" sz="2000" b="1" dirty="0" smtClean="0">
                <a:solidFill>
                  <a:srgbClr val="E8B161"/>
                </a:solidFill>
                <a:latin typeface="微软雅黑" panose="020B0503020204020204" pitchFamily="34" charset="-122"/>
                <a:ea typeface="微软雅黑" panose="020B0503020204020204" pitchFamily="34" charset="-122"/>
              </a:rPr>
              <a:t>服务配</a:t>
            </a:r>
            <a:r>
              <a:rPr lang="en-US" altLang="zh-CN" sz="2000" b="1" dirty="0" err="1" smtClean="0">
                <a:solidFill>
                  <a:srgbClr val="E8B161"/>
                </a:solidFill>
                <a:latin typeface="微软雅黑" panose="020B0503020204020204" pitchFamily="34" charset="-122"/>
                <a:ea typeface="微软雅黑" panose="020B0503020204020204" pitchFamily="34" charset="-122"/>
              </a:rPr>
              <a:t>Redis</a:t>
            </a:r>
            <a:endParaRPr lang="en-US" altLang="zh-CN" sz="2000" b="1" dirty="0" smtClean="0">
              <a:solidFill>
                <a:srgbClr val="E8B161"/>
              </a:solidFill>
              <a:latin typeface="微软雅黑" panose="020B0503020204020204" pitchFamily="34" charset="-122"/>
              <a:ea typeface="微软雅黑" panose="020B0503020204020204" pitchFamily="34" charset="-122"/>
            </a:endParaRPr>
          </a:p>
        </p:txBody>
      </p:sp>
      <p:sp>
        <p:nvSpPr>
          <p:cNvPr id="44" name="椭圆 43"/>
          <p:cNvSpPr/>
          <p:nvPr/>
        </p:nvSpPr>
        <p:spPr>
          <a:xfrm>
            <a:off x="8100555" y="399822"/>
            <a:ext cx="900752" cy="900752"/>
          </a:xfrm>
          <a:prstGeom prst="ellipse">
            <a:avLst/>
          </a:prstGeom>
          <a:solidFill>
            <a:srgbClr val="E8B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19CD6"/>
              </a:solidFill>
            </a:endParaRPr>
          </a:p>
        </p:txBody>
      </p:sp>
      <p:sp>
        <p:nvSpPr>
          <p:cNvPr id="45" name="椭圆 44"/>
          <p:cNvSpPr/>
          <p:nvPr/>
        </p:nvSpPr>
        <p:spPr>
          <a:xfrm>
            <a:off x="8100555" y="1841013"/>
            <a:ext cx="900752" cy="900752"/>
          </a:xfrm>
          <a:prstGeom prst="ellipse">
            <a:avLst/>
          </a:prstGeom>
          <a:solidFill>
            <a:srgbClr val="E8B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36"/>
          <p:cNvSpPr txBox="1"/>
          <p:nvPr/>
        </p:nvSpPr>
        <p:spPr>
          <a:xfrm>
            <a:off x="8059611" y="442281"/>
            <a:ext cx="1023539" cy="830997"/>
          </a:xfrm>
          <a:prstGeom prst="rect">
            <a:avLst/>
          </a:prstGeom>
          <a:noFill/>
        </p:spPr>
        <p:txBody>
          <a:bodyPr wrap="square" rtlCol="0">
            <a:spAutoFit/>
          </a:bodyPr>
          <a:lstStyle/>
          <a:p>
            <a:r>
              <a:rPr lang="en-US" altLang="zh-CN" sz="4800" b="1" i="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05</a:t>
            </a:r>
            <a:endParaRPr lang="zh-CN" altLang="en-US" sz="4800" b="1" i="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9" name="文本框 37"/>
          <p:cNvSpPr txBox="1"/>
          <p:nvPr/>
        </p:nvSpPr>
        <p:spPr>
          <a:xfrm>
            <a:off x="8059611" y="1889538"/>
            <a:ext cx="1023539" cy="830997"/>
          </a:xfrm>
          <a:prstGeom prst="rect">
            <a:avLst/>
          </a:prstGeom>
          <a:noFill/>
        </p:spPr>
        <p:txBody>
          <a:bodyPr wrap="square" rtlCol="0">
            <a:spAutoFit/>
          </a:bodyPr>
          <a:lstStyle/>
          <a:p>
            <a:r>
              <a:rPr lang="en-US" altLang="zh-CN" sz="4800" b="1" i="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06</a:t>
            </a:r>
            <a:endParaRPr lang="zh-CN" altLang="en-US" sz="4800" b="1" i="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6069563" y="1587121"/>
            <a:ext cx="1408064" cy="2215991"/>
          </a:xfrm>
          <a:prstGeom prst="rect">
            <a:avLst/>
          </a:prstGeom>
          <a:noFill/>
        </p:spPr>
        <p:txBody>
          <a:bodyPr wrap="square" rtlCol="0">
            <a:spAutoFit/>
          </a:bodyPr>
          <a:lstStyle/>
          <a:p>
            <a:r>
              <a:rPr lang="en-US" altLang="zh-CN" sz="13800" dirty="0" smtClean="0">
                <a:solidFill>
                  <a:srgbClr val="DDA44F"/>
                </a:solidFill>
                <a:latin typeface="方正大黑简体" panose="03000509000000000000" pitchFamily="65" charset="-122"/>
                <a:ea typeface="方正大黑简体" panose="03000509000000000000" pitchFamily="65" charset="-122"/>
              </a:rPr>
              <a:t>P</a:t>
            </a:r>
            <a:endParaRPr lang="zh-CN" altLang="en-US" sz="13800" dirty="0">
              <a:solidFill>
                <a:srgbClr val="DDA44F"/>
              </a:solidFill>
              <a:latin typeface="方正大黑简体" panose="03000509000000000000" pitchFamily="65" charset="-122"/>
              <a:ea typeface="方正大黑简体" panose="03000509000000000000" pitchFamily="65" charset="-122"/>
            </a:endParaRPr>
          </a:p>
        </p:txBody>
      </p:sp>
      <p:sp>
        <p:nvSpPr>
          <p:cNvPr id="15" name="文本框 14"/>
          <p:cNvSpPr txBox="1"/>
          <p:nvPr/>
        </p:nvSpPr>
        <p:spPr>
          <a:xfrm>
            <a:off x="6926244" y="2462568"/>
            <a:ext cx="1357787" cy="1015663"/>
          </a:xfrm>
          <a:prstGeom prst="rect">
            <a:avLst/>
          </a:prstGeom>
          <a:noFill/>
        </p:spPr>
        <p:txBody>
          <a:bodyPr wrap="square" rtlCol="0">
            <a:spAutoFit/>
          </a:bodyPr>
          <a:lstStyle>
            <a:defPPr>
              <a:defRPr lang="zh-CN"/>
            </a:defPPr>
            <a:lvl1pPr>
              <a:defRPr sz="11500">
                <a:solidFill>
                  <a:srgbClr val="E36A6C"/>
                </a:solidFill>
                <a:latin typeface="方正大黑简体" panose="03000509000000000000" pitchFamily="65" charset="-122"/>
                <a:ea typeface="方正大黑简体" panose="03000509000000000000" pitchFamily="65" charset="-122"/>
              </a:defRPr>
            </a:lvl1pPr>
          </a:lstStyle>
          <a:p>
            <a:r>
              <a:rPr lang="en-US" altLang="zh-CN" sz="6000" dirty="0">
                <a:solidFill>
                  <a:srgbClr val="DDA44F"/>
                </a:solidFill>
              </a:rPr>
              <a:t>art</a:t>
            </a:r>
            <a:endParaRPr lang="zh-CN" altLang="en-US" sz="6000" dirty="0">
              <a:solidFill>
                <a:srgbClr val="DDA44F"/>
              </a:solidFill>
            </a:endParaRPr>
          </a:p>
        </p:txBody>
      </p:sp>
      <p:sp>
        <p:nvSpPr>
          <p:cNvPr id="16" name="文本框 15"/>
          <p:cNvSpPr txBox="1"/>
          <p:nvPr/>
        </p:nvSpPr>
        <p:spPr>
          <a:xfrm>
            <a:off x="8065773" y="1764088"/>
            <a:ext cx="403907" cy="1862048"/>
          </a:xfrm>
          <a:prstGeom prst="rect">
            <a:avLst/>
          </a:prstGeom>
          <a:noFill/>
        </p:spPr>
        <p:txBody>
          <a:bodyPr wrap="square" rtlCol="0">
            <a:spAutoFit/>
          </a:bodyPr>
          <a:lstStyle/>
          <a:p>
            <a:r>
              <a:rPr lang="en-US" altLang="zh-CN" sz="11500" b="1" dirty="0" smtClean="0">
                <a:solidFill>
                  <a:srgbClr val="519CD6"/>
                </a:solidFill>
                <a:latin typeface="Helvetica LT Std" panose="020B0504020202020204" pitchFamily="34" charset="0"/>
                <a:ea typeface="Hiragino Sans GB W3" panose="020B0300000000000000" pitchFamily="34" charset="-122"/>
              </a:rPr>
              <a:t>1</a:t>
            </a:r>
            <a:endParaRPr lang="zh-CN" altLang="en-US" sz="11500" b="1" dirty="0">
              <a:solidFill>
                <a:srgbClr val="519CD6"/>
              </a:solidFill>
              <a:latin typeface="Helvetica LT Std" panose="020B0504020202020204" pitchFamily="34" charset="0"/>
              <a:ea typeface="Hiragino Sans GB W3" panose="020B0300000000000000" pitchFamily="34" charset="-122"/>
            </a:endParaRPr>
          </a:p>
        </p:txBody>
      </p:sp>
      <p:sp>
        <p:nvSpPr>
          <p:cNvPr id="17" name="文本框 16"/>
          <p:cNvSpPr txBox="1"/>
          <p:nvPr/>
        </p:nvSpPr>
        <p:spPr>
          <a:xfrm>
            <a:off x="5950676" y="3582725"/>
            <a:ext cx="3903008" cy="646331"/>
          </a:xfrm>
          <a:prstGeom prst="rect">
            <a:avLst/>
          </a:prstGeom>
          <a:noFill/>
        </p:spPr>
        <p:txBody>
          <a:bodyPr wrap="square" rtlCol="0">
            <a:spAutoFit/>
          </a:bodyPr>
          <a:lstStyle/>
          <a:p>
            <a:r>
              <a:rPr lang="en-US" altLang="zh-CN" sz="3600" b="1" dirty="0" err="1" smtClean="0">
                <a:solidFill>
                  <a:srgbClr val="519CD6"/>
                </a:solidFill>
                <a:latin typeface="微软雅黑" panose="020B0503020204020204" pitchFamily="34" charset="-122"/>
                <a:ea typeface="微软雅黑" panose="020B0503020204020204" pitchFamily="34" charset="-122"/>
              </a:rPr>
              <a:t>Redis</a:t>
            </a:r>
            <a:r>
              <a:rPr lang="zh-CN" altLang="en-US" sz="3600" b="1" dirty="0">
                <a:solidFill>
                  <a:srgbClr val="519CD6"/>
                </a:solidFill>
                <a:latin typeface="微软雅黑" panose="020B0503020204020204" pitchFamily="34" charset="-122"/>
                <a:ea typeface="微软雅黑" panose="020B0503020204020204" pitchFamily="34" charset="-122"/>
              </a:rPr>
              <a:t>简介</a:t>
            </a:r>
            <a:r>
              <a:rPr lang="zh-CN" altLang="en-US" sz="3600" b="1" dirty="0" smtClean="0">
                <a:solidFill>
                  <a:srgbClr val="519CD6"/>
                </a:solidFill>
                <a:latin typeface="微软雅黑" panose="020B0503020204020204" pitchFamily="34" charset="-122"/>
                <a:ea typeface="微软雅黑" panose="020B0503020204020204" pitchFamily="34" charset="-122"/>
              </a:rPr>
              <a:t>篇</a:t>
            </a:r>
            <a:endParaRPr lang="zh-CN" altLang="en-US" sz="3600" b="1" dirty="0">
              <a:solidFill>
                <a:srgbClr val="519CD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6076950" y="3484486"/>
            <a:ext cx="2980879" cy="0"/>
          </a:xfrm>
          <a:prstGeom prst="line">
            <a:avLst/>
          </a:prstGeom>
          <a:ln w="12700">
            <a:solidFill>
              <a:schemeClr val="tx2">
                <a:lumMod val="60000"/>
                <a:lumOff val="40000"/>
              </a:schemeClr>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076950" y="4278980"/>
            <a:ext cx="2980879" cy="0"/>
          </a:xfrm>
          <a:prstGeom prst="line">
            <a:avLst/>
          </a:prstGeom>
          <a:ln w="12700">
            <a:solidFill>
              <a:srgbClr val="519CD6"/>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2817818" y="1854758"/>
            <a:ext cx="2542903" cy="2823396"/>
            <a:chOff x="907956" y="1083233"/>
            <a:chExt cx="2542903" cy="2823396"/>
          </a:xfrm>
        </p:grpSpPr>
        <p:sp>
          <p:nvSpPr>
            <p:cNvPr id="7" name="圆角矩形 6"/>
            <p:cNvSpPr/>
            <p:nvPr/>
          </p:nvSpPr>
          <p:spPr>
            <a:xfrm>
              <a:off x="907956" y="1083233"/>
              <a:ext cx="2542903" cy="2542903"/>
            </a:xfrm>
            <a:prstGeom prst="roundRect">
              <a:avLst>
                <a:gd name="adj" fmla="val 7763"/>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rot="2700000">
              <a:off x="1354021" y="1945953"/>
              <a:ext cx="2386795" cy="1534558"/>
            </a:xfrm>
            <a:custGeom>
              <a:avLst/>
              <a:gdLst>
                <a:gd name="connsiteX0" fmla="*/ 0 w 2386795"/>
                <a:gd name="connsiteY0" fmla="*/ 0 h 1534558"/>
                <a:gd name="connsiteX1" fmla="*/ 1712713 w 2386795"/>
                <a:gd name="connsiteY1" fmla="*/ 10255 h 1534558"/>
                <a:gd name="connsiteX2" fmla="*/ 2328976 w 2386795"/>
                <a:gd name="connsiteY2" fmla="*/ 626518 h 1534558"/>
                <a:gd name="connsiteX3" fmla="*/ 2328976 w 2386795"/>
                <a:gd name="connsiteY3" fmla="*/ 905692 h 1534558"/>
                <a:gd name="connsiteX4" fmla="*/ 1700110 w 2386795"/>
                <a:gd name="connsiteY4" fmla="*/ 1534558 h 1534558"/>
                <a:gd name="connsiteX5" fmla="*/ 825725 w 2386795"/>
                <a:gd name="connsiteY5" fmla="*/ 1534558 h 1534558"/>
                <a:gd name="connsiteX6" fmla="*/ 825725 w 2386795"/>
                <a:gd name="connsiteY6" fmla="*/ 825725 h 153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6795" h="1534558">
                  <a:moveTo>
                    <a:pt x="0" y="0"/>
                  </a:moveTo>
                  <a:lnTo>
                    <a:pt x="1712713" y="10255"/>
                  </a:lnTo>
                  <a:lnTo>
                    <a:pt x="2328976" y="626518"/>
                  </a:lnTo>
                  <a:cubicBezTo>
                    <a:pt x="2406068" y="703610"/>
                    <a:pt x="2406068" y="828601"/>
                    <a:pt x="2328976" y="905692"/>
                  </a:cubicBezTo>
                  <a:lnTo>
                    <a:pt x="1700110" y="1534558"/>
                  </a:lnTo>
                  <a:lnTo>
                    <a:pt x="825725" y="1534558"/>
                  </a:lnTo>
                  <a:lnTo>
                    <a:pt x="825725" y="825725"/>
                  </a:lnTo>
                  <a:close/>
                </a:path>
              </a:pathLst>
            </a:custGeom>
            <a:solidFill>
              <a:srgbClr val="3A8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饼形 3"/>
            <p:cNvSpPr/>
            <p:nvPr/>
          </p:nvSpPr>
          <p:spPr>
            <a:xfrm>
              <a:off x="1353023" y="1332637"/>
              <a:ext cx="1811384" cy="1811384"/>
            </a:xfrm>
            <a:prstGeom prst="pie">
              <a:avLst/>
            </a:prstGeom>
            <a:solidFill>
              <a:srgbClr val="FFF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2423" y="1491611"/>
            <a:ext cx="11325225" cy="2369880"/>
          </a:xfrm>
          <a:prstGeom prst="rect">
            <a:avLst/>
          </a:prstGeom>
          <a:noFill/>
        </p:spPr>
        <p:txBody>
          <a:bodyPr wrap="square" lIns="91440" tIns="45720" rIns="91440" bIns="45720">
            <a:spAutoFit/>
          </a:bodyPr>
          <a:lstStyle/>
          <a:p>
            <a:r>
              <a:rPr lang="en-US" altLang="zh-CN" sz="2800" dirty="0" smtClean="0"/>
              <a:t>         </a:t>
            </a:r>
            <a:r>
              <a:rPr lang="en-US" altLang="zh-CN" sz="2400" dirty="0" err="1"/>
              <a:t>Redis</a:t>
            </a:r>
            <a:r>
              <a:rPr lang="en-US" altLang="zh-CN" sz="2400" dirty="0"/>
              <a:t> is an open source (BSD licensed), </a:t>
            </a:r>
            <a:r>
              <a:rPr lang="en-US" altLang="zh-CN" sz="2400" b="1" dirty="0"/>
              <a:t>in-memory data structure store</a:t>
            </a:r>
            <a:r>
              <a:rPr lang="en-US" altLang="zh-CN" sz="2400" dirty="0"/>
              <a:t>, used as a database, cache and message broker. It supports data structures such as strings, hashes, lists, sets, sorted sets with range queries, bitmaps, </a:t>
            </a:r>
            <a:r>
              <a:rPr lang="en-US" altLang="zh-CN" sz="2400" dirty="0" err="1"/>
              <a:t>hyperloglogs</a:t>
            </a:r>
            <a:r>
              <a:rPr lang="en-US" altLang="zh-CN" sz="2400" dirty="0"/>
              <a:t> and geospatial indexes with radius queries. </a:t>
            </a:r>
            <a:r>
              <a:rPr lang="en-US" altLang="zh-CN" sz="2400" dirty="0" err="1"/>
              <a:t>Redis</a:t>
            </a:r>
            <a:r>
              <a:rPr lang="en-US" altLang="zh-CN" sz="2400" dirty="0"/>
              <a:t> has built-in replication, </a:t>
            </a:r>
            <a:r>
              <a:rPr lang="en-US" altLang="zh-CN" sz="2400" dirty="0" err="1"/>
              <a:t>Lua</a:t>
            </a:r>
            <a:r>
              <a:rPr lang="en-US" altLang="zh-CN" sz="2400" dirty="0"/>
              <a:t> scripting, LRU eviction, transactions and different levels of on-disk persistence, and provides high availability via </a:t>
            </a:r>
            <a:r>
              <a:rPr lang="en-US" altLang="zh-CN" sz="2400" dirty="0" err="1"/>
              <a:t>Redis</a:t>
            </a:r>
            <a:r>
              <a:rPr lang="en-US" altLang="zh-CN" sz="2400" dirty="0"/>
              <a:t> Sentinel and automatic partitioning with </a:t>
            </a:r>
            <a:r>
              <a:rPr lang="en-US" altLang="zh-CN" sz="2400" dirty="0" err="1"/>
              <a:t>Redis</a:t>
            </a:r>
            <a:r>
              <a:rPr lang="en-US" altLang="zh-CN" sz="2400" dirty="0"/>
              <a:t> Cluster</a:t>
            </a:r>
            <a:r>
              <a:rPr lang="en-US" altLang="zh-CN" sz="2400" dirty="0" smtClean="0"/>
              <a:t>.</a:t>
            </a:r>
          </a:p>
        </p:txBody>
      </p:sp>
      <p:sp>
        <p:nvSpPr>
          <p:cNvPr id="2" name="TextBox 1"/>
          <p:cNvSpPr txBox="1"/>
          <p:nvPr/>
        </p:nvSpPr>
        <p:spPr>
          <a:xfrm>
            <a:off x="428624" y="3920366"/>
            <a:ext cx="10972800" cy="1754326"/>
          </a:xfrm>
          <a:prstGeom prst="rect">
            <a:avLst/>
          </a:prstGeom>
          <a:noFill/>
        </p:spPr>
        <p:txBody>
          <a:bodyPr wrap="square" rtlCol="0">
            <a:spAutoFit/>
          </a:bodyPr>
          <a:lstStyle/>
          <a:p>
            <a:r>
              <a:rPr lang="en-US" altLang="zh-CN" b="1" dirty="0" smtClean="0">
                <a:ln w="10541" cmpd="sng">
                  <a:solidFill>
                    <a:schemeClr val="accent1">
                      <a:shade val="88000"/>
                      <a:satMod val="110000"/>
                    </a:schemeClr>
                  </a:solidFill>
                  <a:prstDash val="solid"/>
                </a:ln>
              </a:rPr>
              <a:t>          </a:t>
            </a:r>
            <a:r>
              <a:rPr lang="en-US" altLang="zh-CN" dirty="0" err="1">
                <a:ln w="10541" cmpd="sng">
                  <a:solidFill>
                    <a:schemeClr val="accent1">
                      <a:shade val="88000"/>
                      <a:satMod val="110000"/>
                    </a:schemeClr>
                  </a:solidFill>
                  <a:prstDash val="solid"/>
                </a:ln>
              </a:rPr>
              <a:t>Redis</a:t>
            </a:r>
            <a:r>
              <a:rPr lang="en-US" altLang="zh-CN" dirty="0">
                <a:ln w="10541" cmpd="sng">
                  <a:solidFill>
                    <a:schemeClr val="accent1">
                      <a:shade val="88000"/>
                      <a:satMod val="110000"/>
                    </a:schemeClr>
                  </a:solidFill>
                  <a:prstDash val="solid"/>
                </a:ln>
              </a:rPr>
              <a:t> </a:t>
            </a:r>
            <a:r>
              <a:rPr lang="zh-CN" altLang="en-US" dirty="0">
                <a:ln w="10541" cmpd="sng">
                  <a:solidFill>
                    <a:schemeClr val="accent1">
                      <a:shade val="88000"/>
                      <a:satMod val="110000"/>
                    </a:schemeClr>
                  </a:solidFill>
                  <a:prstDash val="solid"/>
                </a:ln>
              </a:rPr>
              <a:t>是一个开源（</a:t>
            </a:r>
            <a:r>
              <a:rPr lang="en-US" altLang="zh-CN" dirty="0">
                <a:ln w="10541" cmpd="sng">
                  <a:solidFill>
                    <a:schemeClr val="accent1">
                      <a:shade val="88000"/>
                      <a:satMod val="110000"/>
                    </a:schemeClr>
                  </a:solidFill>
                  <a:prstDash val="solid"/>
                </a:ln>
              </a:rPr>
              <a:t>BSD</a:t>
            </a:r>
            <a:r>
              <a:rPr lang="zh-CN" altLang="en-US" dirty="0">
                <a:ln w="10541" cmpd="sng">
                  <a:solidFill>
                    <a:schemeClr val="accent1">
                      <a:shade val="88000"/>
                      <a:satMod val="110000"/>
                    </a:schemeClr>
                  </a:solidFill>
                  <a:prstDash val="solid"/>
                </a:ln>
              </a:rPr>
              <a:t>许可）的，内存中的</a:t>
            </a:r>
            <a:r>
              <a:rPr lang="zh-CN" altLang="en-US" b="1" dirty="0">
                <a:ln w="10541" cmpd="sng">
                  <a:solidFill>
                    <a:schemeClr val="accent1">
                      <a:shade val="88000"/>
                      <a:satMod val="110000"/>
                    </a:schemeClr>
                  </a:solidFill>
                  <a:prstDash val="solid"/>
                </a:ln>
              </a:rPr>
              <a:t>数据结构存储系统</a:t>
            </a:r>
            <a:r>
              <a:rPr lang="zh-CN" altLang="en-US" dirty="0">
                <a:ln w="10541" cmpd="sng">
                  <a:solidFill>
                    <a:schemeClr val="accent1">
                      <a:shade val="88000"/>
                      <a:satMod val="110000"/>
                    </a:schemeClr>
                  </a:solidFill>
                  <a:prstDash val="solid"/>
                </a:ln>
              </a:rPr>
              <a:t>，它可以用作</a:t>
            </a:r>
            <a:r>
              <a:rPr lang="zh-CN" altLang="en-US" b="1" dirty="0">
                <a:ln w="10541" cmpd="sng">
                  <a:solidFill>
                    <a:schemeClr val="accent1">
                      <a:shade val="88000"/>
                      <a:satMod val="110000"/>
                    </a:schemeClr>
                  </a:solidFill>
                  <a:prstDash val="solid"/>
                </a:ln>
              </a:rPr>
              <a:t>数据库</a:t>
            </a:r>
            <a:r>
              <a:rPr lang="zh-CN" altLang="en-US" dirty="0">
                <a:ln w="10541" cmpd="sng">
                  <a:solidFill>
                    <a:schemeClr val="accent1">
                      <a:shade val="88000"/>
                      <a:satMod val="110000"/>
                    </a:schemeClr>
                  </a:solidFill>
                  <a:prstDash val="solid"/>
                </a:ln>
              </a:rPr>
              <a:t>、</a:t>
            </a:r>
            <a:r>
              <a:rPr lang="zh-CN" altLang="en-US" b="1" dirty="0">
                <a:ln w="10541" cmpd="sng">
                  <a:solidFill>
                    <a:schemeClr val="accent1">
                      <a:shade val="88000"/>
                      <a:satMod val="110000"/>
                    </a:schemeClr>
                  </a:solidFill>
                  <a:prstDash val="solid"/>
                </a:ln>
              </a:rPr>
              <a:t>缓存</a:t>
            </a:r>
            <a:r>
              <a:rPr lang="zh-CN" altLang="en-US" dirty="0">
                <a:ln w="10541" cmpd="sng">
                  <a:solidFill>
                    <a:schemeClr val="accent1">
                      <a:shade val="88000"/>
                      <a:satMod val="110000"/>
                    </a:schemeClr>
                  </a:solidFill>
                  <a:prstDash val="solid"/>
                </a:ln>
              </a:rPr>
              <a:t>和</a:t>
            </a:r>
            <a:r>
              <a:rPr lang="zh-CN" altLang="en-US" b="1" dirty="0">
                <a:ln w="10541" cmpd="sng">
                  <a:solidFill>
                    <a:schemeClr val="accent1">
                      <a:shade val="88000"/>
                      <a:satMod val="110000"/>
                    </a:schemeClr>
                  </a:solidFill>
                  <a:prstDash val="solid"/>
                </a:ln>
              </a:rPr>
              <a:t>消息中间件</a:t>
            </a:r>
            <a:r>
              <a:rPr lang="zh-CN" altLang="en-US" dirty="0">
                <a:ln w="10541" cmpd="sng">
                  <a:solidFill>
                    <a:schemeClr val="accent1">
                      <a:shade val="88000"/>
                      <a:satMod val="110000"/>
                    </a:schemeClr>
                  </a:solidFill>
                  <a:prstDash val="solid"/>
                </a:ln>
              </a:rPr>
              <a:t>。 它支持多种类型的数据结构，如 字符串（</a:t>
            </a:r>
            <a:r>
              <a:rPr lang="en-US" altLang="zh-CN" dirty="0">
                <a:ln w="10541" cmpd="sng">
                  <a:solidFill>
                    <a:schemeClr val="accent1">
                      <a:shade val="88000"/>
                      <a:satMod val="110000"/>
                    </a:schemeClr>
                  </a:solidFill>
                  <a:prstDash val="solid"/>
                </a:ln>
              </a:rPr>
              <a:t>strings</a:t>
            </a:r>
            <a:r>
              <a:rPr lang="zh-CN" altLang="en-US" dirty="0">
                <a:ln w="10541" cmpd="sng">
                  <a:solidFill>
                    <a:schemeClr val="accent1">
                      <a:shade val="88000"/>
                      <a:satMod val="110000"/>
                    </a:schemeClr>
                  </a:solidFill>
                  <a:prstDash val="solid"/>
                </a:ln>
              </a:rPr>
              <a:t>）， 散列（</a:t>
            </a:r>
            <a:r>
              <a:rPr lang="en-US" altLang="zh-CN" dirty="0">
                <a:ln w="10541" cmpd="sng">
                  <a:solidFill>
                    <a:schemeClr val="accent1">
                      <a:shade val="88000"/>
                      <a:satMod val="110000"/>
                    </a:schemeClr>
                  </a:solidFill>
                  <a:prstDash val="solid"/>
                </a:ln>
              </a:rPr>
              <a:t>hashes</a:t>
            </a:r>
            <a:r>
              <a:rPr lang="zh-CN" altLang="en-US" dirty="0">
                <a:ln w="10541" cmpd="sng">
                  <a:solidFill>
                    <a:schemeClr val="accent1">
                      <a:shade val="88000"/>
                      <a:satMod val="110000"/>
                    </a:schemeClr>
                  </a:solidFill>
                  <a:prstDash val="solid"/>
                </a:ln>
              </a:rPr>
              <a:t>）， 列表（</a:t>
            </a:r>
            <a:r>
              <a:rPr lang="en-US" altLang="zh-CN" dirty="0">
                <a:ln w="10541" cmpd="sng">
                  <a:solidFill>
                    <a:schemeClr val="accent1">
                      <a:shade val="88000"/>
                      <a:satMod val="110000"/>
                    </a:schemeClr>
                  </a:solidFill>
                  <a:prstDash val="solid"/>
                </a:ln>
              </a:rPr>
              <a:t>lists</a:t>
            </a:r>
            <a:r>
              <a:rPr lang="zh-CN" altLang="en-US" dirty="0">
                <a:ln w="10541" cmpd="sng">
                  <a:solidFill>
                    <a:schemeClr val="accent1">
                      <a:shade val="88000"/>
                      <a:satMod val="110000"/>
                    </a:schemeClr>
                  </a:solidFill>
                  <a:prstDash val="solid"/>
                </a:ln>
              </a:rPr>
              <a:t>）， 集合（</a:t>
            </a:r>
            <a:r>
              <a:rPr lang="en-US" altLang="zh-CN" dirty="0">
                <a:ln w="10541" cmpd="sng">
                  <a:solidFill>
                    <a:schemeClr val="accent1">
                      <a:shade val="88000"/>
                      <a:satMod val="110000"/>
                    </a:schemeClr>
                  </a:solidFill>
                  <a:prstDash val="solid"/>
                </a:ln>
              </a:rPr>
              <a:t>sets</a:t>
            </a:r>
            <a:r>
              <a:rPr lang="zh-CN" altLang="en-US" dirty="0">
                <a:ln w="10541" cmpd="sng">
                  <a:solidFill>
                    <a:schemeClr val="accent1">
                      <a:shade val="88000"/>
                      <a:satMod val="110000"/>
                    </a:schemeClr>
                  </a:solidFill>
                  <a:prstDash val="solid"/>
                </a:ln>
              </a:rPr>
              <a:t>）， 有序集合（</a:t>
            </a:r>
            <a:r>
              <a:rPr lang="en-US" altLang="zh-CN" dirty="0">
                <a:ln w="10541" cmpd="sng">
                  <a:solidFill>
                    <a:schemeClr val="accent1">
                      <a:shade val="88000"/>
                      <a:satMod val="110000"/>
                    </a:schemeClr>
                  </a:solidFill>
                  <a:prstDash val="solid"/>
                </a:ln>
              </a:rPr>
              <a:t>sorted sets</a:t>
            </a:r>
            <a:r>
              <a:rPr lang="zh-CN" altLang="en-US" dirty="0">
                <a:ln w="10541" cmpd="sng">
                  <a:solidFill>
                    <a:schemeClr val="accent1">
                      <a:shade val="88000"/>
                      <a:satMod val="110000"/>
                    </a:schemeClr>
                  </a:solidFill>
                  <a:prstDash val="solid"/>
                </a:ln>
              </a:rPr>
              <a:t>）与范围查询， </a:t>
            </a:r>
            <a:r>
              <a:rPr lang="en-US" altLang="zh-CN" dirty="0">
                <a:ln w="10541" cmpd="sng">
                  <a:solidFill>
                    <a:schemeClr val="accent1">
                      <a:shade val="88000"/>
                      <a:satMod val="110000"/>
                    </a:schemeClr>
                  </a:solidFill>
                  <a:prstDash val="solid"/>
                </a:ln>
              </a:rPr>
              <a:t>bitmaps</a:t>
            </a:r>
            <a:r>
              <a:rPr lang="zh-CN" altLang="en-US" dirty="0">
                <a:ln w="10541" cmpd="sng">
                  <a:solidFill>
                    <a:schemeClr val="accent1">
                      <a:shade val="88000"/>
                      <a:satMod val="110000"/>
                    </a:schemeClr>
                  </a:solidFill>
                  <a:prstDash val="solid"/>
                </a:ln>
              </a:rPr>
              <a:t>， </a:t>
            </a:r>
            <a:r>
              <a:rPr lang="en-US" altLang="zh-CN" dirty="0" err="1">
                <a:ln w="10541" cmpd="sng">
                  <a:solidFill>
                    <a:schemeClr val="accent1">
                      <a:shade val="88000"/>
                      <a:satMod val="110000"/>
                    </a:schemeClr>
                  </a:solidFill>
                  <a:prstDash val="solid"/>
                </a:ln>
              </a:rPr>
              <a:t>hyperloglogs</a:t>
            </a:r>
            <a:r>
              <a:rPr lang="en-US" altLang="zh-CN" dirty="0">
                <a:ln w="10541" cmpd="sng">
                  <a:solidFill>
                    <a:schemeClr val="accent1">
                      <a:shade val="88000"/>
                      <a:satMod val="110000"/>
                    </a:schemeClr>
                  </a:solidFill>
                  <a:prstDash val="solid"/>
                </a:ln>
              </a:rPr>
              <a:t> </a:t>
            </a:r>
            <a:r>
              <a:rPr lang="zh-CN" altLang="en-US" dirty="0">
                <a:ln w="10541" cmpd="sng">
                  <a:solidFill>
                    <a:schemeClr val="accent1">
                      <a:shade val="88000"/>
                      <a:satMod val="110000"/>
                    </a:schemeClr>
                  </a:solidFill>
                  <a:prstDash val="solid"/>
                </a:ln>
              </a:rPr>
              <a:t>和 地理空间（</a:t>
            </a:r>
            <a:r>
              <a:rPr lang="en-US" altLang="zh-CN" dirty="0">
                <a:ln w="10541" cmpd="sng">
                  <a:solidFill>
                    <a:schemeClr val="accent1">
                      <a:shade val="88000"/>
                      <a:satMod val="110000"/>
                    </a:schemeClr>
                  </a:solidFill>
                  <a:prstDash val="solid"/>
                </a:ln>
              </a:rPr>
              <a:t>geospatial</a:t>
            </a:r>
            <a:r>
              <a:rPr lang="zh-CN" altLang="en-US" dirty="0">
                <a:ln w="10541" cmpd="sng">
                  <a:solidFill>
                    <a:schemeClr val="accent1">
                      <a:shade val="88000"/>
                      <a:satMod val="110000"/>
                    </a:schemeClr>
                  </a:solidFill>
                  <a:prstDash val="solid"/>
                </a:ln>
              </a:rPr>
              <a:t>） 索引半径查询。 </a:t>
            </a:r>
            <a:r>
              <a:rPr lang="en-US" altLang="zh-CN" dirty="0" err="1">
                <a:ln w="10541" cmpd="sng">
                  <a:solidFill>
                    <a:schemeClr val="accent1">
                      <a:shade val="88000"/>
                      <a:satMod val="110000"/>
                    </a:schemeClr>
                  </a:solidFill>
                  <a:prstDash val="solid"/>
                </a:ln>
              </a:rPr>
              <a:t>Redis</a:t>
            </a:r>
            <a:r>
              <a:rPr lang="en-US" altLang="zh-CN" dirty="0">
                <a:ln w="10541" cmpd="sng">
                  <a:solidFill>
                    <a:schemeClr val="accent1">
                      <a:shade val="88000"/>
                      <a:satMod val="110000"/>
                    </a:schemeClr>
                  </a:solidFill>
                  <a:prstDash val="solid"/>
                </a:ln>
              </a:rPr>
              <a:t> </a:t>
            </a:r>
            <a:r>
              <a:rPr lang="zh-CN" altLang="en-US" dirty="0">
                <a:ln w="10541" cmpd="sng">
                  <a:solidFill>
                    <a:schemeClr val="accent1">
                      <a:shade val="88000"/>
                      <a:satMod val="110000"/>
                    </a:schemeClr>
                  </a:solidFill>
                  <a:prstDash val="solid"/>
                </a:ln>
              </a:rPr>
              <a:t>内置了 复制（</a:t>
            </a:r>
            <a:r>
              <a:rPr lang="en-US" altLang="zh-CN" dirty="0">
                <a:ln w="10541" cmpd="sng">
                  <a:solidFill>
                    <a:schemeClr val="accent1">
                      <a:shade val="88000"/>
                      <a:satMod val="110000"/>
                    </a:schemeClr>
                  </a:solidFill>
                  <a:prstDash val="solid"/>
                </a:ln>
              </a:rPr>
              <a:t>replication</a:t>
            </a:r>
            <a:r>
              <a:rPr lang="zh-CN" altLang="en-US" dirty="0">
                <a:ln w="10541" cmpd="sng">
                  <a:solidFill>
                    <a:schemeClr val="accent1">
                      <a:shade val="88000"/>
                      <a:satMod val="110000"/>
                    </a:schemeClr>
                  </a:solidFill>
                  <a:prstDash val="solid"/>
                </a:ln>
              </a:rPr>
              <a:t>），</a:t>
            </a:r>
            <a:r>
              <a:rPr lang="en-US" altLang="zh-CN" dirty="0">
                <a:ln w="10541" cmpd="sng">
                  <a:solidFill>
                    <a:schemeClr val="accent1">
                      <a:shade val="88000"/>
                      <a:satMod val="110000"/>
                    </a:schemeClr>
                  </a:solidFill>
                  <a:prstDash val="solid"/>
                </a:ln>
              </a:rPr>
              <a:t>LUA</a:t>
            </a:r>
            <a:r>
              <a:rPr lang="zh-CN" altLang="en-US" dirty="0">
                <a:ln w="10541" cmpd="sng">
                  <a:solidFill>
                    <a:schemeClr val="accent1">
                      <a:shade val="88000"/>
                      <a:satMod val="110000"/>
                    </a:schemeClr>
                  </a:solidFill>
                  <a:prstDash val="solid"/>
                </a:ln>
              </a:rPr>
              <a:t>脚本（</a:t>
            </a:r>
            <a:r>
              <a:rPr lang="en-US" altLang="zh-CN" dirty="0" err="1">
                <a:ln w="10541" cmpd="sng">
                  <a:solidFill>
                    <a:schemeClr val="accent1">
                      <a:shade val="88000"/>
                      <a:satMod val="110000"/>
                    </a:schemeClr>
                  </a:solidFill>
                  <a:prstDash val="solid"/>
                </a:ln>
              </a:rPr>
              <a:t>Lua</a:t>
            </a:r>
            <a:r>
              <a:rPr lang="en-US" altLang="zh-CN" dirty="0">
                <a:ln w="10541" cmpd="sng">
                  <a:solidFill>
                    <a:schemeClr val="accent1">
                      <a:shade val="88000"/>
                      <a:satMod val="110000"/>
                    </a:schemeClr>
                  </a:solidFill>
                  <a:prstDash val="solid"/>
                </a:ln>
              </a:rPr>
              <a:t> scripting</a:t>
            </a:r>
            <a:r>
              <a:rPr lang="zh-CN" altLang="en-US" dirty="0">
                <a:ln w="10541" cmpd="sng">
                  <a:solidFill>
                    <a:schemeClr val="accent1">
                      <a:shade val="88000"/>
                      <a:satMod val="110000"/>
                    </a:schemeClr>
                  </a:solidFill>
                  <a:prstDash val="solid"/>
                </a:ln>
              </a:rPr>
              <a:t>）， </a:t>
            </a:r>
            <a:r>
              <a:rPr lang="en-US" altLang="zh-CN" dirty="0">
                <a:ln w="10541" cmpd="sng">
                  <a:solidFill>
                    <a:schemeClr val="accent1">
                      <a:shade val="88000"/>
                      <a:satMod val="110000"/>
                    </a:schemeClr>
                  </a:solidFill>
                  <a:prstDash val="solid"/>
                </a:ln>
              </a:rPr>
              <a:t>LRU</a:t>
            </a:r>
            <a:r>
              <a:rPr lang="zh-CN" altLang="en-US" dirty="0">
                <a:ln w="10541" cmpd="sng">
                  <a:solidFill>
                    <a:schemeClr val="accent1">
                      <a:shade val="88000"/>
                      <a:satMod val="110000"/>
                    </a:schemeClr>
                  </a:solidFill>
                  <a:prstDash val="solid"/>
                </a:ln>
              </a:rPr>
              <a:t>驱动事件（</a:t>
            </a:r>
            <a:r>
              <a:rPr lang="en-US" altLang="zh-CN" dirty="0">
                <a:ln w="10541" cmpd="sng">
                  <a:solidFill>
                    <a:schemeClr val="accent1">
                      <a:shade val="88000"/>
                      <a:satMod val="110000"/>
                    </a:schemeClr>
                  </a:solidFill>
                  <a:prstDash val="solid"/>
                </a:ln>
              </a:rPr>
              <a:t>LRU eviction</a:t>
            </a:r>
            <a:r>
              <a:rPr lang="zh-CN" altLang="en-US" dirty="0">
                <a:ln w="10541" cmpd="sng">
                  <a:solidFill>
                    <a:schemeClr val="accent1">
                      <a:shade val="88000"/>
                      <a:satMod val="110000"/>
                    </a:schemeClr>
                  </a:solidFill>
                  <a:prstDash val="solid"/>
                </a:ln>
              </a:rPr>
              <a:t>），事务（</a:t>
            </a:r>
            <a:r>
              <a:rPr lang="en-US" altLang="zh-CN" dirty="0">
                <a:ln w="10541" cmpd="sng">
                  <a:solidFill>
                    <a:schemeClr val="accent1">
                      <a:shade val="88000"/>
                      <a:satMod val="110000"/>
                    </a:schemeClr>
                  </a:solidFill>
                  <a:prstDash val="solid"/>
                </a:ln>
              </a:rPr>
              <a:t>transactions</a:t>
            </a:r>
            <a:r>
              <a:rPr lang="zh-CN" altLang="en-US" dirty="0">
                <a:ln w="10541" cmpd="sng">
                  <a:solidFill>
                    <a:schemeClr val="accent1">
                      <a:shade val="88000"/>
                      <a:satMod val="110000"/>
                    </a:schemeClr>
                  </a:solidFill>
                  <a:prstDash val="solid"/>
                </a:ln>
              </a:rPr>
              <a:t>） 和不同级别的 磁盘持久化（</a:t>
            </a:r>
            <a:r>
              <a:rPr lang="en-US" altLang="zh-CN" dirty="0">
                <a:ln w="10541" cmpd="sng">
                  <a:solidFill>
                    <a:schemeClr val="accent1">
                      <a:shade val="88000"/>
                      <a:satMod val="110000"/>
                    </a:schemeClr>
                  </a:solidFill>
                  <a:prstDash val="solid"/>
                </a:ln>
              </a:rPr>
              <a:t>persistence</a:t>
            </a:r>
            <a:r>
              <a:rPr lang="zh-CN" altLang="en-US" dirty="0">
                <a:ln w="10541" cmpd="sng">
                  <a:solidFill>
                    <a:schemeClr val="accent1">
                      <a:shade val="88000"/>
                      <a:satMod val="110000"/>
                    </a:schemeClr>
                  </a:solidFill>
                  <a:prstDash val="solid"/>
                </a:ln>
              </a:rPr>
              <a:t>）， 并通过 </a:t>
            </a:r>
            <a:r>
              <a:rPr lang="en-US" altLang="zh-CN" dirty="0" err="1">
                <a:ln w="10541" cmpd="sng">
                  <a:solidFill>
                    <a:schemeClr val="accent1">
                      <a:shade val="88000"/>
                      <a:satMod val="110000"/>
                    </a:schemeClr>
                  </a:solidFill>
                  <a:prstDash val="solid"/>
                </a:ln>
              </a:rPr>
              <a:t>Redis</a:t>
            </a:r>
            <a:r>
              <a:rPr lang="zh-CN" altLang="en-US" dirty="0">
                <a:ln w="10541" cmpd="sng">
                  <a:solidFill>
                    <a:schemeClr val="accent1">
                      <a:shade val="88000"/>
                      <a:satMod val="110000"/>
                    </a:schemeClr>
                  </a:solidFill>
                  <a:prstDash val="solid"/>
                </a:ln>
              </a:rPr>
              <a:t>哨兵（</a:t>
            </a:r>
            <a:r>
              <a:rPr lang="en-US" altLang="zh-CN" dirty="0">
                <a:ln w="10541" cmpd="sng">
                  <a:solidFill>
                    <a:schemeClr val="accent1">
                      <a:shade val="88000"/>
                      <a:satMod val="110000"/>
                    </a:schemeClr>
                  </a:solidFill>
                  <a:prstDash val="solid"/>
                </a:ln>
              </a:rPr>
              <a:t>Sentinel</a:t>
            </a:r>
            <a:r>
              <a:rPr lang="zh-CN" altLang="en-US" dirty="0">
                <a:ln w="10541" cmpd="sng">
                  <a:solidFill>
                    <a:schemeClr val="accent1">
                      <a:shade val="88000"/>
                      <a:satMod val="110000"/>
                    </a:schemeClr>
                  </a:solidFill>
                  <a:prstDash val="solid"/>
                </a:ln>
              </a:rPr>
              <a:t>）和自动 分区（</a:t>
            </a:r>
            <a:r>
              <a:rPr lang="en-US" altLang="zh-CN" dirty="0">
                <a:ln w="10541" cmpd="sng">
                  <a:solidFill>
                    <a:schemeClr val="accent1">
                      <a:shade val="88000"/>
                      <a:satMod val="110000"/>
                    </a:schemeClr>
                  </a:solidFill>
                  <a:prstDash val="solid"/>
                </a:ln>
              </a:rPr>
              <a:t>Cluster</a:t>
            </a:r>
            <a:r>
              <a:rPr lang="zh-CN" altLang="en-US" dirty="0">
                <a:ln w="10541" cmpd="sng">
                  <a:solidFill>
                    <a:schemeClr val="accent1">
                      <a:shade val="88000"/>
                      <a:satMod val="110000"/>
                    </a:schemeClr>
                  </a:solidFill>
                  <a:prstDash val="solid"/>
                </a:ln>
              </a:rPr>
              <a:t>）提供高可用性（</a:t>
            </a:r>
            <a:r>
              <a:rPr lang="en-US" altLang="zh-CN" dirty="0">
                <a:ln w="10541" cmpd="sng">
                  <a:solidFill>
                    <a:schemeClr val="accent1">
                      <a:shade val="88000"/>
                      <a:satMod val="110000"/>
                    </a:schemeClr>
                  </a:solidFill>
                  <a:prstDash val="solid"/>
                </a:ln>
              </a:rPr>
              <a:t>high availability</a:t>
            </a:r>
            <a:r>
              <a:rPr lang="zh-CN" altLang="en-US" dirty="0">
                <a:ln w="10541" cmpd="sng">
                  <a:solidFill>
                    <a:schemeClr val="accent1">
                      <a:shade val="88000"/>
                      <a:satMod val="110000"/>
                    </a:schemeClr>
                  </a:solidFill>
                  <a:prstDash val="solid"/>
                </a:ln>
              </a:rPr>
              <a:t>）</a:t>
            </a:r>
            <a:endParaRPr lang="zh-CN" altLang="en-US" dirty="0"/>
          </a:p>
        </p:txBody>
      </p:sp>
      <p:pic>
        <p:nvPicPr>
          <p:cNvPr id="3" name="Picture 2" descr="d:\user\01083449\桌面\wKiom1dEBxOA0S20AAEssnAb-YM223.jpg-wh_651x-s_40290197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516" y="320984"/>
            <a:ext cx="2873210" cy="9577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6069563" y="1587121"/>
            <a:ext cx="1408064" cy="2215991"/>
          </a:xfrm>
          <a:prstGeom prst="rect">
            <a:avLst/>
          </a:prstGeom>
          <a:noFill/>
        </p:spPr>
        <p:txBody>
          <a:bodyPr wrap="square" rtlCol="0">
            <a:spAutoFit/>
          </a:bodyPr>
          <a:lstStyle/>
          <a:p>
            <a:r>
              <a:rPr lang="en-US" altLang="zh-CN" sz="13800" dirty="0" smtClean="0">
                <a:solidFill>
                  <a:srgbClr val="DDA44F"/>
                </a:solidFill>
                <a:latin typeface="方正大黑简体" panose="03000509000000000000" pitchFamily="65" charset="-122"/>
                <a:ea typeface="方正大黑简体" panose="03000509000000000000" pitchFamily="65" charset="-122"/>
              </a:rPr>
              <a:t>P</a:t>
            </a:r>
            <a:endParaRPr lang="zh-CN" altLang="en-US" sz="13800" dirty="0">
              <a:solidFill>
                <a:srgbClr val="DDA44F"/>
              </a:solidFill>
              <a:latin typeface="方正大黑简体" panose="03000509000000000000" pitchFamily="65" charset="-122"/>
              <a:ea typeface="方正大黑简体" panose="03000509000000000000" pitchFamily="65" charset="-122"/>
            </a:endParaRPr>
          </a:p>
        </p:txBody>
      </p:sp>
      <p:sp>
        <p:nvSpPr>
          <p:cNvPr id="15" name="文本框 14"/>
          <p:cNvSpPr txBox="1"/>
          <p:nvPr/>
        </p:nvSpPr>
        <p:spPr>
          <a:xfrm>
            <a:off x="6926244" y="2462568"/>
            <a:ext cx="1357787" cy="1015663"/>
          </a:xfrm>
          <a:prstGeom prst="rect">
            <a:avLst/>
          </a:prstGeom>
          <a:noFill/>
        </p:spPr>
        <p:txBody>
          <a:bodyPr wrap="square" rtlCol="0">
            <a:spAutoFit/>
          </a:bodyPr>
          <a:lstStyle>
            <a:defPPr>
              <a:defRPr lang="zh-CN"/>
            </a:defPPr>
            <a:lvl1pPr>
              <a:defRPr sz="11500">
                <a:solidFill>
                  <a:srgbClr val="E36A6C"/>
                </a:solidFill>
                <a:latin typeface="方正大黑简体" panose="03000509000000000000" pitchFamily="65" charset="-122"/>
                <a:ea typeface="方正大黑简体" panose="03000509000000000000" pitchFamily="65" charset="-122"/>
              </a:defRPr>
            </a:lvl1pPr>
          </a:lstStyle>
          <a:p>
            <a:r>
              <a:rPr lang="en-US" altLang="zh-CN" sz="6000" dirty="0">
                <a:solidFill>
                  <a:srgbClr val="DDA44F"/>
                </a:solidFill>
              </a:rPr>
              <a:t>art</a:t>
            </a:r>
            <a:endParaRPr lang="zh-CN" altLang="en-US" sz="6000" dirty="0">
              <a:solidFill>
                <a:srgbClr val="DDA44F"/>
              </a:solidFill>
            </a:endParaRPr>
          </a:p>
        </p:txBody>
      </p:sp>
      <p:sp>
        <p:nvSpPr>
          <p:cNvPr id="16" name="文本框 15"/>
          <p:cNvSpPr txBox="1"/>
          <p:nvPr/>
        </p:nvSpPr>
        <p:spPr>
          <a:xfrm>
            <a:off x="8065773" y="1764088"/>
            <a:ext cx="403907" cy="1862048"/>
          </a:xfrm>
          <a:prstGeom prst="rect">
            <a:avLst/>
          </a:prstGeom>
          <a:noFill/>
        </p:spPr>
        <p:txBody>
          <a:bodyPr wrap="square" rtlCol="0">
            <a:spAutoFit/>
          </a:bodyPr>
          <a:lstStyle/>
          <a:p>
            <a:r>
              <a:rPr lang="en-US" altLang="zh-CN" sz="11500" b="1" dirty="0">
                <a:solidFill>
                  <a:srgbClr val="519CD6"/>
                </a:solidFill>
                <a:latin typeface="Helvetica LT Std" panose="020B0504020202020204" pitchFamily="34" charset="0"/>
                <a:ea typeface="Hiragino Sans GB W3" panose="020B0300000000000000" pitchFamily="34" charset="-122"/>
              </a:rPr>
              <a:t>2</a:t>
            </a:r>
            <a:endParaRPr lang="zh-CN" altLang="en-US" sz="11500" b="1" dirty="0">
              <a:solidFill>
                <a:srgbClr val="519CD6"/>
              </a:solidFill>
              <a:latin typeface="Helvetica LT Std" panose="020B0504020202020204" pitchFamily="34" charset="0"/>
              <a:ea typeface="Hiragino Sans GB W3" panose="020B0300000000000000" pitchFamily="34" charset="-122"/>
            </a:endParaRPr>
          </a:p>
        </p:txBody>
      </p:sp>
      <p:sp>
        <p:nvSpPr>
          <p:cNvPr id="17" name="文本框 16"/>
          <p:cNvSpPr txBox="1"/>
          <p:nvPr/>
        </p:nvSpPr>
        <p:spPr>
          <a:xfrm>
            <a:off x="6100801" y="3582725"/>
            <a:ext cx="3357524" cy="584775"/>
          </a:xfrm>
          <a:prstGeom prst="rect">
            <a:avLst/>
          </a:prstGeom>
          <a:noFill/>
        </p:spPr>
        <p:txBody>
          <a:bodyPr wrap="square" rtlCol="0">
            <a:spAutoFit/>
          </a:bodyPr>
          <a:lstStyle/>
          <a:p>
            <a:r>
              <a:rPr lang="en-US" altLang="zh-CN" sz="3200" b="1" dirty="0" err="1" smtClean="0">
                <a:solidFill>
                  <a:srgbClr val="519CD6"/>
                </a:solidFill>
                <a:latin typeface="微软雅黑" panose="020B0503020204020204" pitchFamily="34" charset="-122"/>
                <a:ea typeface="微软雅黑" panose="020B0503020204020204" pitchFamily="34" charset="-122"/>
              </a:rPr>
              <a:t>Redis</a:t>
            </a:r>
            <a:r>
              <a:rPr lang="zh-CN" altLang="en-US" sz="3200" b="1" dirty="0" smtClean="0">
                <a:solidFill>
                  <a:srgbClr val="519CD6"/>
                </a:solidFill>
                <a:latin typeface="微软雅黑" panose="020B0503020204020204" pitchFamily="34" charset="-122"/>
                <a:ea typeface="微软雅黑" panose="020B0503020204020204" pitchFamily="34" charset="-122"/>
              </a:rPr>
              <a:t>搭建篇</a:t>
            </a:r>
            <a:endParaRPr lang="zh-CN" altLang="en-US" sz="3200" b="1" dirty="0">
              <a:solidFill>
                <a:srgbClr val="519CD6"/>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2817818" y="1854758"/>
            <a:ext cx="2542903" cy="2823396"/>
            <a:chOff x="907956" y="1083233"/>
            <a:chExt cx="2542903" cy="2823396"/>
          </a:xfrm>
        </p:grpSpPr>
        <p:sp>
          <p:nvSpPr>
            <p:cNvPr id="7" name="圆角矩形 6"/>
            <p:cNvSpPr/>
            <p:nvPr/>
          </p:nvSpPr>
          <p:spPr>
            <a:xfrm>
              <a:off x="907956" y="1083233"/>
              <a:ext cx="2542903" cy="2542903"/>
            </a:xfrm>
            <a:prstGeom prst="roundRect">
              <a:avLst>
                <a:gd name="adj" fmla="val 7763"/>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rot="2700000">
              <a:off x="1354021" y="1945953"/>
              <a:ext cx="2386795" cy="1534558"/>
            </a:xfrm>
            <a:custGeom>
              <a:avLst/>
              <a:gdLst>
                <a:gd name="connsiteX0" fmla="*/ 0 w 2386795"/>
                <a:gd name="connsiteY0" fmla="*/ 0 h 1534558"/>
                <a:gd name="connsiteX1" fmla="*/ 1712713 w 2386795"/>
                <a:gd name="connsiteY1" fmla="*/ 10255 h 1534558"/>
                <a:gd name="connsiteX2" fmla="*/ 2328976 w 2386795"/>
                <a:gd name="connsiteY2" fmla="*/ 626518 h 1534558"/>
                <a:gd name="connsiteX3" fmla="*/ 2328976 w 2386795"/>
                <a:gd name="connsiteY3" fmla="*/ 905692 h 1534558"/>
                <a:gd name="connsiteX4" fmla="*/ 1700110 w 2386795"/>
                <a:gd name="connsiteY4" fmla="*/ 1534558 h 1534558"/>
                <a:gd name="connsiteX5" fmla="*/ 825725 w 2386795"/>
                <a:gd name="connsiteY5" fmla="*/ 1534558 h 1534558"/>
                <a:gd name="connsiteX6" fmla="*/ 825725 w 2386795"/>
                <a:gd name="connsiteY6" fmla="*/ 825725 h 153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6795" h="1534558">
                  <a:moveTo>
                    <a:pt x="0" y="0"/>
                  </a:moveTo>
                  <a:lnTo>
                    <a:pt x="1712713" y="10255"/>
                  </a:lnTo>
                  <a:lnTo>
                    <a:pt x="2328976" y="626518"/>
                  </a:lnTo>
                  <a:cubicBezTo>
                    <a:pt x="2406068" y="703610"/>
                    <a:pt x="2406068" y="828601"/>
                    <a:pt x="2328976" y="905692"/>
                  </a:cubicBezTo>
                  <a:lnTo>
                    <a:pt x="1700110" y="1534558"/>
                  </a:lnTo>
                  <a:lnTo>
                    <a:pt x="825725" y="1534558"/>
                  </a:lnTo>
                  <a:lnTo>
                    <a:pt x="825725" y="825725"/>
                  </a:lnTo>
                  <a:close/>
                </a:path>
              </a:pathLst>
            </a:custGeom>
            <a:solidFill>
              <a:srgbClr val="3A8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饼形 3"/>
            <p:cNvSpPr/>
            <p:nvPr/>
          </p:nvSpPr>
          <p:spPr>
            <a:xfrm>
              <a:off x="1353023" y="1332637"/>
              <a:ext cx="1811384" cy="1811384"/>
            </a:xfrm>
            <a:prstGeom prst="pie">
              <a:avLst/>
            </a:prstGeom>
            <a:solidFill>
              <a:srgbClr val="FFF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21" name="直接连接符 20"/>
          <p:cNvCxnSpPr/>
          <p:nvPr/>
        </p:nvCxnSpPr>
        <p:spPr>
          <a:xfrm>
            <a:off x="6076950" y="3484486"/>
            <a:ext cx="3249930" cy="271"/>
          </a:xfrm>
          <a:prstGeom prst="line">
            <a:avLst/>
          </a:prstGeom>
          <a:ln w="12700">
            <a:solidFill>
              <a:schemeClr val="tx2">
                <a:lumMod val="60000"/>
                <a:lumOff val="40000"/>
              </a:schemeClr>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076950" y="4278980"/>
            <a:ext cx="3249930" cy="0"/>
          </a:xfrm>
          <a:prstGeom prst="line">
            <a:avLst/>
          </a:prstGeom>
          <a:ln w="12700">
            <a:solidFill>
              <a:srgbClr val="519CD6"/>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p:cNvSpPr txBox="1"/>
          <p:nvPr/>
        </p:nvSpPr>
        <p:spPr>
          <a:xfrm>
            <a:off x="1692296" y="399593"/>
            <a:ext cx="10061553" cy="1365365"/>
          </a:xfrm>
          <a:prstGeom prst="rect">
            <a:avLst/>
          </a:prstGeom>
          <a:noFill/>
        </p:spPr>
        <p:txBody>
          <a:bodyPr wrap="square" tIns="72000" rtlCol="0">
            <a:spAutoFit/>
          </a:bodyPr>
          <a:lstStyle/>
          <a:p>
            <a:pPr>
              <a:lnSpc>
                <a:spcPct val="150000"/>
              </a:lnSpc>
            </a:pPr>
            <a:r>
              <a:rPr lang="en-US" altLang="zh-CN" b="1" dirty="0" smtClean="0"/>
              <a:t>1</a:t>
            </a:r>
            <a:r>
              <a:rPr lang="zh-CN" altLang="en-US" dirty="0" smtClean="0">
                <a:latin typeface="+mn-ea"/>
              </a:rPr>
              <a:t>、</a:t>
            </a:r>
            <a:r>
              <a:rPr lang="zh-CN" altLang="en-US" b="1" dirty="0" smtClean="0">
                <a:latin typeface="+mn-ea"/>
              </a:rPr>
              <a:t>下载</a:t>
            </a:r>
            <a:r>
              <a:rPr lang="en-US" altLang="zh-CN" b="1" dirty="0" err="1" smtClean="0">
                <a:latin typeface="+mn-ea"/>
              </a:rPr>
              <a:t>redis</a:t>
            </a:r>
            <a:r>
              <a:rPr lang="zh-CN" altLang="en-US" b="1" dirty="0" smtClean="0">
                <a:latin typeface="+mn-ea"/>
              </a:rPr>
              <a:t>包</a:t>
            </a:r>
            <a:r>
              <a:rPr lang="en-US" altLang="zh-CN" dirty="0">
                <a:hlinkClick r:id="rId4"/>
              </a:rPr>
              <a:t>http://www.redis.io/</a:t>
            </a:r>
            <a:r>
              <a:rPr lang="en-US" altLang="zh-CN" dirty="0"/>
              <a:t> </a:t>
            </a:r>
            <a:endParaRPr lang="en-US" altLang="zh-CN" b="1" dirty="0" smtClean="0">
              <a:latin typeface="+mn-ea"/>
            </a:endParaRPr>
          </a:p>
          <a:p>
            <a:pPr>
              <a:lnSpc>
                <a:spcPct val="150000"/>
              </a:lnSpc>
            </a:pPr>
            <a:r>
              <a:rPr lang="en-US" altLang="zh-CN" b="1" dirty="0" smtClean="0"/>
              <a:t>2</a:t>
            </a:r>
            <a:r>
              <a:rPr lang="zh-CN" altLang="en-US" b="1" dirty="0"/>
              <a:t>、解压包到指定目录：</a:t>
            </a:r>
            <a:r>
              <a:rPr lang="en-US" altLang="zh-CN" b="1" dirty="0">
                <a:solidFill>
                  <a:srgbClr val="00B050"/>
                </a:solidFill>
              </a:rPr>
              <a:t>tar -</a:t>
            </a:r>
            <a:r>
              <a:rPr lang="en-US" altLang="zh-CN" b="1" dirty="0" err="1">
                <a:solidFill>
                  <a:srgbClr val="00B050"/>
                </a:solidFill>
              </a:rPr>
              <a:t>zxvf</a:t>
            </a:r>
            <a:r>
              <a:rPr lang="en-US" altLang="zh-CN" b="1" dirty="0">
                <a:solidFill>
                  <a:srgbClr val="00B050"/>
                </a:solidFill>
              </a:rPr>
              <a:t> redis-3.2.9.tar.gz -C /app/e-bill</a:t>
            </a:r>
            <a:endParaRPr lang="en-US" altLang="zh-CN" b="1" dirty="0" smtClean="0">
              <a:solidFill>
                <a:srgbClr val="00B050"/>
              </a:solidFill>
            </a:endParaRPr>
          </a:p>
          <a:p>
            <a:pPr>
              <a:lnSpc>
                <a:spcPct val="150000"/>
              </a:lnSpc>
            </a:pPr>
            <a:r>
              <a:rPr lang="en-US" altLang="zh-CN" b="1" dirty="0" smtClean="0"/>
              <a:t>3</a:t>
            </a:r>
            <a:r>
              <a:rPr lang="zh-CN" altLang="en-US" b="1" dirty="0" smtClean="0"/>
              <a:t>、</a:t>
            </a:r>
            <a:r>
              <a:rPr lang="zh-CN" altLang="en-US" b="1" dirty="0"/>
              <a:t>进入</a:t>
            </a:r>
            <a:r>
              <a:rPr lang="en-US" altLang="zh-CN" b="1" dirty="0" err="1"/>
              <a:t>src</a:t>
            </a:r>
            <a:r>
              <a:rPr lang="zh-CN" altLang="en-US" b="1" dirty="0" smtClean="0"/>
              <a:t>目录</a:t>
            </a:r>
            <a:r>
              <a:rPr lang="en-US" altLang="zh-CN" b="1" dirty="0"/>
              <a:t>, </a:t>
            </a:r>
            <a:r>
              <a:rPr lang="en-US" altLang="zh-CN" b="1" dirty="0" smtClean="0"/>
              <a:t> </a:t>
            </a:r>
            <a:r>
              <a:rPr lang="en-US" altLang="zh-CN" b="1" dirty="0" smtClean="0">
                <a:solidFill>
                  <a:srgbClr val="00B050"/>
                </a:solidFill>
              </a:rPr>
              <a:t>cd /app/</a:t>
            </a:r>
            <a:r>
              <a:rPr lang="en-US" altLang="zh-CN" b="1" dirty="0" err="1" smtClean="0">
                <a:solidFill>
                  <a:srgbClr val="00B050"/>
                </a:solidFill>
              </a:rPr>
              <a:t>redis</a:t>
            </a:r>
            <a:r>
              <a:rPr lang="en-US" altLang="zh-CN" b="1" dirty="0" smtClean="0">
                <a:solidFill>
                  <a:srgbClr val="00B050"/>
                </a:solidFill>
              </a:rPr>
              <a:t>/redis-3.2.9 /</a:t>
            </a:r>
            <a:r>
              <a:rPr lang="en-US" altLang="zh-CN" b="1" dirty="0" err="1" smtClean="0">
                <a:solidFill>
                  <a:srgbClr val="00B050"/>
                </a:solidFill>
              </a:rPr>
              <a:t>src</a:t>
            </a:r>
            <a:r>
              <a:rPr lang="en-US" altLang="zh-CN" b="1" dirty="0">
                <a:solidFill>
                  <a:srgbClr val="00B050"/>
                </a:solidFill>
              </a:rPr>
              <a:t> </a:t>
            </a:r>
            <a:r>
              <a:rPr lang="en-US" altLang="zh-CN" b="1" dirty="0" smtClean="0"/>
              <a:t>,  </a:t>
            </a:r>
            <a:r>
              <a:rPr lang="zh-CN" altLang="en-US" b="1" dirty="0" smtClean="0"/>
              <a:t>编译</a:t>
            </a:r>
            <a:r>
              <a:rPr lang="en-US" altLang="zh-CN" b="1" dirty="0" err="1" smtClean="0"/>
              <a:t>Redis</a:t>
            </a:r>
            <a:r>
              <a:rPr lang="en-US" altLang="zh-CN" b="1" dirty="0" smtClean="0"/>
              <a:t> </a:t>
            </a:r>
            <a:r>
              <a:rPr lang="en-US" altLang="zh-CN" dirty="0" smtClean="0"/>
              <a:t>: </a:t>
            </a:r>
            <a:r>
              <a:rPr lang="en-US" altLang="zh-CN" dirty="0" smtClean="0">
                <a:solidFill>
                  <a:srgbClr val="00B050"/>
                </a:solidFill>
              </a:rPr>
              <a:t>make</a:t>
            </a:r>
            <a:r>
              <a:rPr lang="en-US" altLang="zh-CN" b="1" dirty="0" smtClean="0"/>
              <a:t>,  </a:t>
            </a:r>
            <a:r>
              <a:rPr lang="zh-CN" altLang="en-US" b="1" dirty="0" smtClean="0"/>
              <a:t>测试</a:t>
            </a:r>
            <a:r>
              <a:rPr lang="en-US" altLang="zh-CN" b="1" dirty="0" smtClean="0"/>
              <a:t>:</a:t>
            </a:r>
            <a:r>
              <a:rPr lang="en-US" altLang="zh-CN" b="1" dirty="0" smtClean="0">
                <a:solidFill>
                  <a:srgbClr val="00B050"/>
                </a:solidFill>
              </a:rPr>
              <a:t>make test</a:t>
            </a:r>
            <a:r>
              <a:rPr lang="en-US" altLang="zh-CN" b="1" dirty="0" smtClean="0"/>
              <a:t>, </a:t>
            </a:r>
            <a:r>
              <a:rPr lang="zh-CN" altLang="en-US" b="1" dirty="0" smtClean="0"/>
              <a:t>安装</a:t>
            </a:r>
            <a:r>
              <a:rPr lang="en-US" altLang="zh-CN" dirty="0" smtClean="0"/>
              <a:t>: </a:t>
            </a:r>
            <a:r>
              <a:rPr lang="en-US" altLang="zh-CN" b="1" dirty="0" smtClean="0">
                <a:solidFill>
                  <a:srgbClr val="00B050"/>
                </a:solidFill>
              </a:rPr>
              <a:t>make install</a:t>
            </a:r>
          </a:p>
        </p:txBody>
      </p:sp>
      <p:sp>
        <p:nvSpPr>
          <p:cNvPr id="64" name="TextBox 63"/>
          <p:cNvSpPr txBox="1"/>
          <p:nvPr/>
        </p:nvSpPr>
        <p:spPr>
          <a:xfrm>
            <a:off x="353283" y="975430"/>
            <a:ext cx="1378424" cy="369332"/>
          </a:xfrm>
          <a:prstGeom prst="rect">
            <a:avLst/>
          </a:prstGeom>
          <a:noFill/>
        </p:spPr>
        <p:txBody>
          <a:bodyPr wrap="square" rtlCol="0">
            <a:spAutoFit/>
          </a:bodyPr>
          <a:lstStyle/>
          <a:p>
            <a:r>
              <a:rPr lang="zh-CN" altLang="en-US" b="1" dirty="0">
                <a:solidFill>
                  <a:srgbClr val="00B050"/>
                </a:solidFill>
                <a:latin typeface="微软雅黑" panose="020B0503020204020204" pitchFamily="34" charset="-122"/>
                <a:ea typeface="微软雅黑" panose="020B0503020204020204" pitchFamily="34" charset="-122"/>
              </a:rPr>
              <a:t>安装</a:t>
            </a:r>
            <a:r>
              <a:rPr lang="zh-CN" altLang="en-US" b="1" dirty="0" smtClean="0">
                <a:solidFill>
                  <a:srgbClr val="00B050"/>
                </a:solidFill>
                <a:latin typeface="微软雅黑" panose="020B0503020204020204" pitchFamily="34" charset="-122"/>
                <a:ea typeface="微软雅黑" panose="020B0503020204020204" pitchFamily="34" charset="-122"/>
              </a:rPr>
              <a:t>篇</a:t>
            </a:r>
            <a:endParaRPr lang="zh-CN" altLang="en-US" b="1" dirty="0">
              <a:solidFill>
                <a:srgbClr val="00B050"/>
              </a:solidFill>
              <a:latin typeface="微软雅黑" panose="020B0503020204020204" pitchFamily="34" charset="-122"/>
              <a:ea typeface="微软雅黑" panose="020B0503020204020204" pitchFamily="34" charset="-122"/>
            </a:endParaRPr>
          </a:p>
        </p:txBody>
      </p:sp>
      <p:sp>
        <p:nvSpPr>
          <p:cNvPr id="65" name="TextBox 64"/>
          <p:cNvSpPr txBox="1"/>
          <p:nvPr/>
        </p:nvSpPr>
        <p:spPr>
          <a:xfrm>
            <a:off x="394219" y="2453406"/>
            <a:ext cx="1023207" cy="369332"/>
          </a:xfrm>
          <a:prstGeom prst="rect">
            <a:avLst/>
          </a:prstGeom>
          <a:noFill/>
        </p:spPr>
        <p:txBody>
          <a:bodyPr wrap="square" rtlCol="0">
            <a:spAutoFit/>
          </a:bodyPr>
          <a:lstStyle>
            <a:defPPr>
              <a:defRPr lang="zh-CN"/>
            </a:defPPr>
            <a:lvl1pPr>
              <a:defRPr b="1">
                <a:latin typeface="微软雅黑" panose="020B0503020204020204" pitchFamily="34" charset="-122"/>
                <a:ea typeface="微软雅黑" panose="020B0503020204020204" pitchFamily="34" charset="-122"/>
              </a:defRPr>
            </a:lvl1pPr>
          </a:lstStyle>
          <a:p>
            <a:r>
              <a:rPr lang="zh-CN" altLang="en-US" dirty="0">
                <a:solidFill>
                  <a:srgbClr val="00B050"/>
                </a:solidFill>
              </a:rPr>
              <a:t>启动</a:t>
            </a:r>
            <a:r>
              <a:rPr lang="zh-CN" altLang="en-US" dirty="0" smtClean="0">
                <a:solidFill>
                  <a:srgbClr val="00B050"/>
                </a:solidFill>
              </a:rPr>
              <a:t>篇</a:t>
            </a:r>
            <a:endParaRPr lang="zh-CN" altLang="en-US" dirty="0">
              <a:solidFill>
                <a:srgbClr val="00B050"/>
              </a:solidFill>
            </a:endParaRPr>
          </a:p>
        </p:txBody>
      </p:sp>
      <p:sp>
        <p:nvSpPr>
          <p:cNvPr id="67" name="TextBox 66"/>
          <p:cNvSpPr txBox="1"/>
          <p:nvPr/>
        </p:nvSpPr>
        <p:spPr>
          <a:xfrm>
            <a:off x="356880" y="3992258"/>
            <a:ext cx="1060546" cy="369332"/>
          </a:xfrm>
          <a:prstGeom prst="rect">
            <a:avLst/>
          </a:prstGeom>
          <a:noFill/>
        </p:spPr>
        <p:txBody>
          <a:bodyPr wrap="square" rtlCol="0">
            <a:spAutoFit/>
          </a:bodyPr>
          <a:lstStyle>
            <a:defPPr>
              <a:defRPr lang="zh-CN"/>
            </a:defPPr>
            <a:lvl1pPr>
              <a:defRPr b="1">
                <a:latin typeface="微软雅黑" panose="020B0503020204020204" pitchFamily="34" charset="-122"/>
                <a:ea typeface="微软雅黑" panose="020B0503020204020204" pitchFamily="34" charset="-122"/>
              </a:defRPr>
            </a:lvl1pPr>
          </a:lstStyle>
          <a:p>
            <a:r>
              <a:rPr lang="zh-CN" altLang="en-US" dirty="0" smtClean="0">
                <a:solidFill>
                  <a:srgbClr val="00B050"/>
                </a:solidFill>
              </a:rPr>
              <a:t>配置篇</a:t>
            </a:r>
            <a:endParaRPr lang="zh-CN" altLang="en-US" dirty="0">
              <a:solidFill>
                <a:srgbClr val="00B050"/>
              </a:solidFill>
            </a:endParaRPr>
          </a:p>
        </p:txBody>
      </p:sp>
      <p:sp>
        <p:nvSpPr>
          <p:cNvPr id="70" name="左大括号 69"/>
          <p:cNvSpPr/>
          <p:nvPr/>
        </p:nvSpPr>
        <p:spPr>
          <a:xfrm>
            <a:off x="1387470" y="555234"/>
            <a:ext cx="284347" cy="1209724"/>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左大括号 70"/>
          <p:cNvSpPr/>
          <p:nvPr/>
        </p:nvSpPr>
        <p:spPr>
          <a:xfrm>
            <a:off x="1407952" y="1868537"/>
            <a:ext cx="263865" cy="1532674"/>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左大括号 74"/>
          <p:cNvSpPr/>
          <p:nvPr/>
        </p:nvSpPr>
        <p:spPr>
          <a:xfrm>
            <a:off x="1360385" y="3589033"/>
            <a:ext cx="292887" cy="1165808"/>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1692297" y="1714904"/>
            <a:ext cx="9975828" cy="1754326"/>
          </a:xfrm>
          <a:prstGeom prst="rect">
            <a:avLst/>
          </a:prstGeom>
          <a:noFill/>
        </p:spPr>
        <p:txBody>
          <a:bodyPr wrap="square" rtlCol="0">
            <a:spAutoFit/>
          </a:bodyPr>
          <a:lstStyle/>
          <a:p>
            <a:pPr>
              <a:lnSpc>
                <a:spcPct val="150000"/>
              </a:lnSpc>
            </a:pPr>
            <a:r>
              <a:rPr lang="en-US" altLang="zh-CN" b="1" dirty="0"/>
              <a:t>4</a:t>
            </a:r>
            <a:r>
              <a:rPr lang="zh-CN" altLang="en-US" b="1" dirty="0" smtClean="0"/>
              <a:t>、 </a:t>
            </a:r>
            <a:r>
              <a:rPr lang="en-US" altLang="zh-CN" b="1" dirty="0">
                <a:solidFill>
                  <a:srgbClr val="00B050"/>
                </a:solidFill>
              </a:rPr>
              <a:t>cd /</a:t>
            </a:r>
            <a:r>
              <a:rPr lang="en-US" altLang="zh-CN" b="1" dirty="0" err="1">
                <a:solidFill>
                  <a:srgbClr val="00B050"/>
                </a:solidFill>
              </a:rPr>
              <a:t>usr</a:t>
            </a:r>
            <a:r>
              <a:rPr lang="en-US" altLang="zh-CN" b="1" dirty="0">
                <a:solidFill>
                  <a:srgbClr val="00B050"/>
                </a:solidFill>
              </a:rPr>
              <a:t>/local</a:t>
            </a:r>
            <a:r>
              <a:rPr lang="en-US" altLang="zh-CN" b="1" dirty="0" smtClean="0">
                <a:solidFill>
                  <a:srgbClr val="00B050"/>
                </a:solidFill>
              </a:rPr>
              <a:t>/  </a:t>
            </a:r>
            <a:r>
              <a:rPr lang="en-US" altLang="zh-CN" b="1" dirty="0" smtClean="0"/>
              <a:t>,   </a:t>
            </a:r>
            <a:r>
              <a:rPr lang="en-US" altLang="zh-CN" b="1" dirty="0" err="1" smtClean="0">
                <a:solidFill>
                  <a:srgbClr val="00B050"/>
                </a:solidFill>
              </a:rPr>
              <a:t>mkdir</a:t>
            </a:r>
            <a:r>
              <a:rPr lang="en-US" altLang="zh-CN" b="1" dirty="0" smtClean="0">
                <a:solidFill>
                  <a:srgbClr val="00B050"/>
                </a:solidFill>
              </a:rPr>
              <a:t> </a:t>
            </a:r>
            <a:r>
              <a:rPr lang="en-US" altLang="zh-CN" b="1" dirty="0" err="1" smtClean="0">
                <a:solidFill>
                  <a:srgbClr val="00B050"/>
                </a:solidFill>
              </a:rPr>
              <a:t>redis</a:t>
            </a:r>
            <a:r>
              <a:rPr lang="en-US" altLang="zh-CN" b="1" dirty="0" smtClean="0">
                <a:solidFill>
                  <a:srgbClr val="00B050"/>
                </a:solidFill>
              </a:rPr>
              <a:t>  </a:t>
            </a:r>
            <a:r>
              <a:rPr lang="en-US" altLang="zh-CN" b="1" dirty="0" smtClean="0"/>
              <a:t>,   </a:t>
            </a:r>
            <a:r>
              <a:rPr lang="en-US" altLang="zh-CN" b="1" dirty="0" err="1" smtClean="0">
                <a:solidFill>
                  <a:srgbClr val="00B050"/>
                </a:solidFill>
              </a:rPr>
              <a:t>cp</a:t>
            </a:r>
            <a:r>
              <a:rPr lang="en-US" altLang="zh-CN" b="1" dirty="0" smtClean="0">
                <a:solidFill>
                  <a:srgbClr val="00B050"/>
                </a:solidFill>
              </a:rPr>
              <a:t> </a:t>
            </a:r>
            <a:r>
              <a:rPr lang="en-US" altLang="zh-CN" b="1" dirty="0">
                <a:solidFill>
                  <a:srgbClr val="00B050"/>
                </a:solidFill>
              </a:rPr>
              <a:t>-</a:t>
            </a:r>
            <a:r>
              <a:rPr lang="en-US" altLang="zh-CN" b="1" dirty="0" err="1">
                <a:solidFill>
                  <a:srgbClr val="00B050"/>
                </a:solidFill>
              </a:rPr>
              <a:t>rf</a:t>
            </a:r>
            <a:r>
              <a:rPr lang="en-US" altLang="zh-CN" b="1" dirty="0">
                <a:solidFill>
                  <a:srgbClr val="00B050"/>
                </a:solidFill>
              </a:rPr>
              <a:t> bin ./</a:t>
            </a:r>
            <a:r>
              <a:rPr lang="en-US" altLang="zh-CN" b="1" dirty="0" err="1" smtClean="0">
                <a:solidFill>
                  <a:srgbClr val="00B050"/>
                </a:solidFill>
              </a:rPr>
              <a:t>redis</a:t>
            </a:r>
            <a:r>
              <a:rPr lang="en-US" altLang="zh-CN" b="1" dirty="0" smtClean="0">
                <a:solidFill>
                  <a:srgbClr val="00B050"/>
                </a:solidFill>
              </a:rPr>
              <a:t> </a:t>
            </a:r>
            <a:r>
              <a:rPr lang="en-US" altLang="zh-CN" b="1" dirty="0">
                <a:solidFill>
                  <a:srgbClr val="00B050"/>
                </a:solidFill>
              </a:rPr>
              <a:t> </a:t>
            </a:r>
            <a:r>
              <a:rPr lang="en-US" altLang="zh-CN" b="1" dirty="0" smtClean="0"/>
              <a:t>, </a:t>
            </a:r>
          </a:p>
          <a:p>
            <a:pPr>
              <a:lnSpc>
                <a:spcPct val="150000"/>
              </a:lnSpc>
            </a:pPr>
            <a:r>
              <a:rPr lang="en-US" altLang="zh-CN" b="1" dirty="0" smtClean="0"/>
              <a:t>5</a:t>
            </a:r>
            <a:r>
              <a:rPr lang="zh-CN" altLang="en-US" b="1" dirty="0"/>
              <a:t>、 </a:t>
            </a:r>
            <a:r>
              <a:rPr lang="en-US" altLang="zh-CN" b="1" dirty="0" smtClean="0">
                <a:solidFill>
                  <a:srgbClr val="00B050"/>
                </a:solidFill>
              </a:rPr>
              <a:t>cd </a:t>
            </a:r>
            <a:r>
              <a:rPr lang="en-US" altLang="zh-CN" b="1" dirty="0" err="1" smtClean="0">
                <a:solidFill>
                  <a:srgbClr val="00B050"/>
                </a:solidFill>
              </a:rPr>
              <a:t>redis</a:t>
            </a:r>
            <a:r>
              <a:rPr lang="en-US" altLang="zh-CN" b="1" dirty="0" smtClean="0">
                <a:solidFill>
                  <a:srgbClr val="00B050"/>
                </a:solidFill>
              </a:rPr>
              <a:t>/ </a:t>
            </a:r>
            <a:r>
              <a:rPr lang="en-US" altLang="zh-CN" b="1" dirty="0" smtClean="0"/>
              <a:t>, </a:t>
            </a:r>
            <a:r>
              <a:rPr lang="en-US" altLang="zh-CN" b="1" dirty="0" err="1" smtClean="0">
                <a:solidFill>
                  <a:srgbClr val="00B050"/>
                </a:solidFill>
              </a:rPr>
              <a:t>mkdir</a:t>
            </a:r>
            <a:r>
              <a:rPr lang="en-US" altLang="zh-CN" b="1" dirty="0" smtClean="0">
                <a:solidFill>
                  <a:srgbClr val="00B050"/>
                </a:solidFill>
              </a:rPr>
              <a:t> </a:t>
            </a:r>
            <a:r>
              <a:rPr lang="en-US" altLang="zh-CN" b="1" dirty="0" err="1" smtClean="0">
                <a:solidFill>
                  <a:srgbClr val="00B050"/>
                </a:solidFill>
              </a:rPr>
              <a:t>etc</a:t>
            </a:r>
            <a:r>
              <a:rPr lang="en-US" altLang="zh-CN" b="1" dirty="0">
                <a:solidFill>
                  <a:srgbClr val="00B050"/>
                </a:solidFill>
              </a:rPr>
              <a:t> </a:t>
            </a:r>
            <a:r>
              <a:rPr lang="en-US" altLang="zh-CN" b="1" dirty="0" smtClean="0"/>
              <a:t>, </a:t>
            </a:r>
            <a:r>
              <a:rPr lang="en-US" altLang="zh-CN" b="1" dirty="0" err="1" smtClean="0">
                <a:solidFill>
                  <a:srgbClr val="00B050"/>
                </a:solidFill>
              </a:rPr>
              <a:t>cp</a:t>
            </a:r>
            <a:r>
              <a:rPr lang="en-US" altLang="zh-CN" b="1" dirty="0">
                <a:solidFill>
                  <a:srgbClr val="00B050"/>
                </a:solidFill>
              </a:rPr>
              <a:t> /</a:t>
            </a:r>
            <a:r>
              <a:rPr lang="en-US" altLang="zh-CN" b="1" dirty="0" smtClean="0">
                <a:solidFill>
                  <a:srgbClr val="00B050"/>
                </a:solidFill>
              </a:rPr>
              <a:t>app/</a:t>
            </a:r>
            <a:r>
              <a:rPr lang="en-US" altLang="zh-CN" b="1" dirty="0" err="1" smtClean="0">
                <a:solidFill>
                  <a:srgbClr val="00B050"/>
                </a:solidFill>
              </a:rPr>
              <a:t>redis</a:t>
            </a:r>
            <a:r>
              <a:rPr lang="en-US" altLang="zh-CN" b="1" dirty="0" smtClean="0">
                <a:solidFill>
                  <a:srgbClr val="00B050"/>
                </a:solidFill>
              </a:rPr>
              <a:t>/redis-3.2.9/</a:t>
            </a:r>
            <a:r>
              <a:rPr lang="en-US" altLang="zh-CN" b="1" dirty="0" err="1" smtClean="0">
                <a:solidFill>
                  <a:srgbClr val="00B050"/>
                </a:solidFill>
              </a:rPr>
              <a:t>redis.conf</a:t>
            </a:r>
            <a:r>
              <a:rPr lang="en-US" altLang="zh-CN" b="1" dirty="0">
                <a:solidFill>
                  <a:srgbClr val="00B050"/>
                </a:solidFill>
              </a:rPr>
              <a:t> </a:t>
            </a:r>
            <a:r>
              <a:rPr lang="en-US" altLang="zh-CN" b="1" dirty="0" smtClean="0">
                <a:solidFill>
                  <a:srgbClr val="00B050"/>
                </a:solidFill>
              </a:rPr>
              <a:t>/</a:t>
            </a:r>
            <a:r>
              <a:rPr lang="en-US" altLang="zh-CN" b="1" dirty="0" err="1" smtClean="0">
                <a:solidFill>
                  <a:srgbClr val="00B050"/>
                </a:solidFill>
              </a:rPr>
              <a:t>usr</a:t>
            </a:r>
            <a:r>
              <a:rPr lang="en-US" altLang="zh-CN" b="1" dirty="0" smtClean="0">
                <a:solidFill>
                  <a:srgbClr val="00B050"/>
                </a:solidFill>
              </a:rPr>
              <a:t>/local/</a:t>
            </a:r>
            <a:r>
              <a:rPr lang="en-US" altLang="zh-CN" b="1" dirty="0" err="1" smtClean="0">
                <a:solidFill>
                  <a:srgbClr val="00B050"/>
                </a:solidFill>
              </a:rPr>
              <a:t>redis</a:t>
            </a:r>
            <a:r>
              <a:rPr lang="en-US" altLang="zh-CN" b="1" dirty="0" smtClean="0">
                <a:solidFill>
                  <a:srgbClr val="00B050"/>
                </a:solidFill>
              </a:rPr>
              <a:t>/</a:t>
            </a:r>
            <a:r>
              <a:rPr lang="en-US" altLang="zh-CN" b="1" dirty="0" err="1" smtClean="0">
                <a:solidFill>
                  <a:srgbClr val="00B050"/>
                </a:solidFill>
              </a:rPr>
              <a:t>etc</a:t>
            </a:r>
            <a:endParaRPr lang="en-US" altLang="zh-CN" b="1" dirty="0" smtClean="0">
              <a:solidFill>
                <a:srgbClr val="00B050"/>
              </a:solidFill>
            </a:endParaRPr>
          </a:p>
          <a:p>
            <a:pPr>
              <a:lnSpc>
                <a:spcPct val="150000"/>
              </a:lnSpc>
            </a:pPr>
            <a:r>
              <a:rPr lang="en-US" altLang="zh-CN" b="1" dirty="0" smtClean="0"/>
              <a:t>6</a:t>
            </a:r>
            <a:r>
              <a:rPr lang="zh-CN" altLang="en-US" b="1" dirty="0" smtClean="0"/>
              <a:t>、</a:t>
            </a:r>
            <a:r>
              <a:rPr lang="zh-CN" altLang="en-US" b="1" dirty="0"/>
              <a:t>启动</a:t>
            </a:r>
            <a:r>
              <a:rPr lang="en-US" altLang="zh-CN" b="1" dirty="0" err="1"/>
              <a:t>Redis</a:t>
            </a:r>
            <a:r>
              <a:rPr lang="zh-CN" altLang="en-US" b="1" dirty="0" smtClean="0"/>
              <a:t>服务</a:t>
            </a:r>
            <a:r>
              <a:rPr lang="en-US" altLang="zh-CN" dirty="0" smtClean="0"/>
              <a:t>: </a:t>
            </a:r>
            <a:r>
              <a:rPr lang="en-US" altLang="zh-CN" b="1" dirty="0" smtClean="0">
                <a:solidFill>
                  <a:srgbClr val="00B050"/>
                </a:solidFill>
              </a:rPr>
              <a:t>cd </a:t>
            </a:r>
            <a:r>
              <a:rPr lang="en-US" altLang="zh-CN" b="1" dirty="0">
                <a:solidFill>
                  <a:srgbClr val="00B050"/>
                </a:solidFill>
              </a:rPr>
              <a:t>/</a:t>
            </a:r>
            <a:r>
              <a:rPr lang="en-US" altLang="zh-CN" b="1" dirty="0" err="1" smtClean="0">
                <a:solidFill>
                  <a:srgbClr val="00B050"/>
                </a:solidFill>
              </a:rPr>
              <a:t>usr</a:t>
            </a:r>
            <a:r>
              <a:rPr lang="en-US" altLang="zh-CN" b="1" dirty="0" smtClean="0">
                <a:solidFill>
                  <a:srgbClr val="00B050"/>
                </a:solidFill>
              </a:rPr>
              <a:t>/local/</a:t>
            </a:r>
            <a:r>
              <a:rPr lang="en-US" altLang="zh-CN" b="1" dirty="0" err="1" smtClean="0">
                <a:solidFill>
                  <a:srgbClr val="00B050"/>
                </a:solidFill>
              </a:rPr>
              <a:t>redis</a:t>
            </a:r>
            <a:r>
              <a:rPr lang="en-US" altLang="zh-CN" b="1" dirty="0" smtClean="0">
                <a:solidFill>
                  <a:srgbClr val="00B050"/>
                </a:solidFill>
              </a:rPr>
              <a:t>  </a:t>
            </a:r>
            <a:r>
              <a:rPr lang="en-US" altLang="zh-CN" b="1" dirty="0">
                <a:solidFill>
                  <a:srgbClr val="00B050"/>
                </a:solidFill>
              </a:rPr>
              <a:t> </a:t>
            </a:r>
            <a:r>
              <a:rPr lang="en-US" altLang="zh-CN" b="1" dirty="0"/>
              <a:t>, </a:t>
            </a:r>
            <a:r>
              <a:rPr lang="en-US" altLang="zh-CN" dirty="0" smtClean="0"/>
              <a:t>  </a:t>
            </a:r>
            <a:r>
              <a:rPr lang="en-US" altLang="zh-CN" b="1" dirty="0" smtClean="0">
                <a:solidFill>
                  <a:srgbClr val="00B050"/>
                </a:solidFill>
              </a:rPr>
              <a:t>./</a:t>
            </a:r>
            <a:r>
              <a:rPr lang="en-US" altLang="zh-CN" b="1" dirty="0">
                <a:solidFill>
                  <a:srgbClr val="00B050"/>
                </a:solidFill>
              </a:rPr>
              <a:t>bin/</a:t>
            </a:r>
            <a:r>
              <a:rPr lang="en-US" altLang="zh-CN" b="1" dirty="0" err="1">
                <a:solidFill>
                  <a:srgbClr val="00B050"/>
                </a:solidFill>
              </a:rPr>
              <a:t>redis</a:t>
            </a:r>
            <a:r>
              <a:rPr lang="en-US" altLang="zh-CN" b="1" dirty="0">
                <a:solidFill>
                  <a:srgbClr val="00B050"/>
                </a:solidFill>
              </a:rPr>
              <a:t>-server ./</a:t>
            </a:r>
            <a:r>
              <a:rPr lang="en-US" altLang="zh-CN" b="1" dirty="0" err="1" smtClean="0">
                <a:solidFill>
                  <a:srgbClr val="00B050"/>
                </a:solidFill>
              </a:rPr>
              <a:t>etc</a:t>
            </a:r>
            <a:r>
              <a:rPr lang="en-US" altLang="zh-CN" b="1" dirty="0" smtClean="0">
                <a:solidFill>
                  <a:srgbClr val="00B050"/>
                </a:solidFill>
              </a:rPr>
              <a:t>/</a:t>
            </a:r>
            <a:r>
              <a:rPr lang="en-US" altLang="zh-CN" b="1" dirty="0" err="1" smtClean="0">
                <a:solidFill>
                  <a:srgbClr val="00B050"/>
                </a:solidFill>
              </a:rPr>
              <a:t>redis.conf</a:t>
            </a:r>
            <a:endParaRPr lang="en-US" altLang="zh-CN" b="1" dirty="0" smtClean="0">
              <a:solidFill>
                <a:srgbClr val="00B050"/>
              </a:solidFill>
            </a:endParaRPr>
          </a:p>
          <a:p>
            <a:pPr>
              <a:lnSpc>
                <a:spcPct val="150000"/>
              </a:lnSpc>
            </a:pPr>
            <a:r>
              <a:rPr lang="en-US" altLang="zh-CN" b="1" dirty="0" smtClean="0">
                <a:latin typeface="+mn-ea"/>
              </a:rPr>
              <a:t>7</a:t>
            </a:r>
            <a:r>
              <a:rPr lang="zh-CN" altLang="en-US" b="1" dirty="0" smtClean="0">
                <a:latin typeface="+mn-ea"/>
              </a:rPr>
              <a:t>、启动</a:t>
            </a:r>
            <a:r>
              <a:rPr lang="en-US" altLang="zh-CN" b="1" dirty="0" err="1" smtClean="0">
                <a:latin typeface="+mn-ea"/>
              </a:rPr>
              <a:t>Redis</a:t>
            </a:r>
            <a:r>
              <a:rPr lang="zh-CN" altLang="en-US" b="1" dirty="0" smtClean="0">
                <a:latin typeface="+mn-ea"/>
              </a:rPr>
              <a:t>客户端：</a:t>
            </a:r>
            <a:r>
              <a:rPr lang="en-US" altLang="zh-CN" b="1" dirty="0" smtClean="0">
                <a:solidFill>
                  <a:srgbClr val="00B050"/>
                </a:solidFill>
              </a:rPr>
              <a:t>cd /app/</a:t>
            </a:r>
            <a:r>
              <a:rPr lang="en-US" altLang="zh-CN" b="1" dirty="0" err="1" smtClean="0">
                <a:solidFill>
                  <a:srgbClr val="00B050"/>
                </a:solidFill>
              </a:rPr>
              <a:t>redis</a:t>
            </a:r>
            <a:r>
              <a:rPr lang="en-US" altLang="zh-CN" b="1" dirty="0" smtClean="0">
                <a:solidFill>
                  <a:srgbClr val="00B050"/>
                </a:solidFill>
              </a:rPr>
              <a:t>/redis-3.2.9/</a:t>
            </a:r>
            <a:r>
              <a:rPr lang="en-US" altLang="zh-CN" b="1" dirty="0" err="1" smtClean="0">
                <a:solidFill>
                  <a:srgbClr val="00B050"/>
                </a:solidFill>
              </a:rPr>
              <a:t>src</a:t>
            </a:r>
            <a:r>
              <a:rPr lang="en-US" altLang="zh-CN" b="1" dirty="0" smtClean="0">
                <a:solidFill>
                  <a:srgbClr val="00B050"/>
                </a:solidFill>
              </a:rPr>
              <a:t>/ </a:t>
            </a:r>
            <a:r>
              <a:rPr lang="en-US" altLang="zh-CN" b="1" dirty="0">
                <a:solidFill>
                  <a:srgbClr val="00B050"/>
                </a:solidFill>
              </a:rPr>
              <a:t> </a:t>
            </a:r>
            <a:r>
              <a:rPr lang="en-US" altLang="zh-CN" b="1" dirty="0"/>
              <a:t>, </a:t>
            </a:r>
            <a:r>
              <a:rPr lang="en-US" altLang="zh-CN" b="1" dirty="0" smtClean="0"/>
              <a:t> </a:t>
            </a:r>
            <a:r>
              <a:rPr lang="en-US" altLang="zh-CN" b="1" dirty="0" err="1" smtClean="0">
                <a:solidFill>
                  <a:srgbClr val="00B050"/>
                </a:solidFill>
              </a:rPr>
              <a:t>redis</a:t>
            </a:r>
            <a:r>
              <a:rPr lang="en-US" altLang="zh-CN" b="1" dirty="0" smtClean="0">
                <a:solidFill>
                  <a:srgbClr val="00B050"/>
                </a:solidFill>
              </a:rPr>
              <a:t>-cli</a:t>
            </a:r>
            <a:endParaRPr lang="en-US" altLang="zh-CN" b="1" dirty="0">
              <a:solidFill>
                <a:srgbClr val="00B050"/>
              </a:solidFill>
              <a:latin typeface="+mn-ea"/>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297234522"/>
              </p:ext>
            </p:extLst>
          </p:nvPr>
        </p:nvGraphicFramePr>
        <p:xfrm>
          <a:off x="2971800" y="3822117"/>
          <a:ext cx="736600" cy="709613"/>
        </p:xfrm>
        <a:graphic>
          <a:graphicData uri="http://schemas.openxmlformats.org/presentationml/2006/ole">
            <mc:AlternateContent xmlns:mc="http://schemas.openxmlformats.org/markup-compatibility/2006">
              <mc:Choice xmlns:v="urn:schemas-microsoft-com:vml" Requires="v">
                <p:oleObj spid="_x0000_s3779" name="包装程序外壳对象" showAsIcon="1" r:id="rId5" imgW="736920" imgH="710280" progId="Package">
                  <p:embed/>
                </p:oleObj>
              </mc:Choice>
              <mc:Fallback>
                <p:oleObj name="包装程序外壳对象" showAsIcon="1" r:id="rId5" imgW="736920" imgH="710280" progId="Package">
                  <p:embed/>
                  <p:pic>
                    <p:nvPicPr>
                      <p:cNvPr id="0" name=""/>
                      <p:cNvPicPr/>
                      <p:nvPr/>
                    </p:nvPicPr>
                    <p:blipFill>
                      <a:blip r:embed="rId6"/>
                      <a:stretch>
                        <a:fillRect/>
                      </a:stretch>
                    </p:blipFill>
                    <p:spPr>
                      <a:xfrm>
                        <a:off x="2971800" y="3822117"/>
                        <a:ext cx="736600" cy="709613"/>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09584564"/>
              </p:ext>
            </p:extLst>
          </p:nvPr>
        </p:nvGraphicFramePr>
        <p:xfrm>
          <a:off x="5529828" y="3789851"/>
          <a:ext cx="914400" cy="709613"/>
        </p:xfrm>
        <a:graphic>
          <a:graphicData uri="http://schemas.openxmlformats.org/presentationml/2006/ole">
            <mc:AlternateContent xmlns:mc="http://schemas.openxmlformats.org/markup-compatibility/2006">
              <mc:Choice xmlns:v="urn:schemas-microsoft-com:vml" Requires="v">
                <p:oleObj spid="_x0000_s3780" name="包装程序外壳对象" showAsIcon="1" r:id="rId7" imgW="914760" imgH="710280" progId="Package">
                  <p:embed/>
                </p:oleObj>
              </mc:Choice>
              <mc:Fallback>
                <p:oleObj name="包装程序外壳对象" showAsIcon="1" r:id="rId7" imgW="914760" imgH="710280" progId="Package">
                  <p:embed/>
                  <p:pic>
                    <p:nvPicPr>
                      <p:cNvPr id="0" name=""/>
                      <p:cNvPicPr/>
                      <p:nvPr/>
                    </p:nvPicPr>
                    <p:blipFill>
                      <a:blip r:embed="rId8"/>
                      <a:stretch>
                        <a:fillRect/>
                      </a:stretch>
                    </p:blipFill>
                    <p:spPr>
                      <a:xfrm>
                        <a:off x="5529828" y="3789851"/>
                        <a:ext cx="914400" cy="709613"/>
                      </a:xfrm>
                      <a:prstGeom prst="rect">
                        <a:avLst/>
                      </a:prstGeom>
                    </p:spPr>
                  </p:pic>
                </p:oleObj>
              </mc:Fallback>
            </mc:AlternateContent>
          </a:graphicData>
        </a:graphic>
      </p:graphicFrame>
      <p:sp>
        <p:nvSpPr>
          <p:cNvPr id="11" name="TextBox 10"/>
          <p:cNvSpPr txBox="1"/>
          <p:nvPr/>
        </p:nvSpPr>
        <p:spPr>
          <a:xfrm>
            <a:off x="2000250" y="3992258"/>
            <a:ext cx="1107996" cy="369332"/>
          </a:xfrm>
          <a:prstGeom prst="rect">
            <a:avLst/>
          </a:prstGeom>
          <a:noFill/>
        </p:spPr>
        <p:txBody>
          <a:bodyPr wrap="none" rtlCol="0">
            <a:spAutoFit/>
          </a:bodyPr>
          <a:lstStyle/>
          <a:p>
            <a:r>
              <a:rPr lang="zh-CN" altLang="en-US" dirty="0" smtClean="0"/>
              <a:t>配置详解</a:t>
            </a:r>
            <a:endParaRPr lang="zh-CN" altLang="en-US" dirty="0"/>
          </a:p>
        </p:txBody>
      </p:sp>
      <p:sp>
        <p:nvSpPr>
          <p:cNvPr id="23" name="TextBox 22"/>
          <p:cNvSpPr txBox="1"/>
          <p:nvPr/>
        </p:nvSpPr>
        <p:spPr>
          <a:xfrm>
            <a:off x="4191000" y="3959992"/>
            <a:ext cx="1338828" cy="369332"/>
          </a:xfrm>
          <a:prstGeom prst="rect">
            <a:avLst/>
          </a:prstGeom>
          <a:noFill/>
        </p:spPr>
        <p:txBody>
          <a:bodyPr wrap="none" rtlCol="0">
            <a:spAutoFit/>
          </a:bodyPr>
          <a:lstStyle/>
          <a:p>
            <a:r>
              <a:rPr lang="zh-CN" altLang="en-US" dirty="0" smtClean="0"/>
              <a:t>配置源文件</a:t>
            </a:r>
            <a:endParaRPr lang="zh-CN" altLang="en-US" dirty="0"/>
          </a:p>
        </p:txBody>
      </p:sp>
      <p:sp>
        <p:nvSpPr>
          <p:cNvPr id="24" name="TextBox 23"/>
          <p:cNvSpPr txBox="1"/>
          <p:nvPr/>
        </p:nvSpPr>
        <p:spPr>
          <a:xfrm>
            <a:off x="358926" y="5332691"/>
            <a:ext cx="1060546" cy="369332"/>
          </a:xfrm>
          <a:prstGeom prst="rect">
            <a:avLst/>
          </a:prstGeom>
          <a:noFill/>
        </p:spPr>
        <p:txBody>
          <a:bodyPr wrap="square" rtlCol="0">
            <a:spAutoFit/>
          </a:bodyPr>
          <a:lstStyle>
            <a:defPPr>
              <a:defRPr lang="zh-CN"/>
            </a:defPPr>
            <a:lvl1pPr>
              <a:defRPr b="1">
                <a:latin typeface="微软雅黑" panose="020B0503020204020204" pitchFamily="34" charset="-122"/>
                <a:ea typeface="微软雅黑" panose="020B0503020204020204" pitchFamily="34" charset="-122"/>
              </a:defRPr>
            </a:lvl1pPr>
          </a:lstStyle>
          <a:p>
            <a:r>
              <a:rPr lang="zh-CN" altLang="en-US" dirty="0" smtClean="0">
                <a:solidFill>
                  <a:srgbClr val="00B050"/>
                </a:solidFill>
              </a:rPr>
              <a:t>操作篇</a:t>
            </a:r>
            <a:endParaRPr lang="zh-CN" altLang="en-US" dirty="0">
              <a:solidFill>
                <a:srgbClr val="00B050"/>
              </a:solidFill>
            </a:endParaRPr>
          </a:p>
        </p:txBody>
      </p:sp>
      <p:sp>
        <p:nvSpPr>
          <p:cNvPr id="25" name="左大括号 24"/>
          <p:cNvSpPr/>
          <p:nvPr/>
        </p:nvSpPr>
        <p:spPr>
          <a:xfrm>
            <a:off x="1362431" y="4929466"/>
            <a:ext cx="292887" cy="1165808"/>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矩形 11"/>
          <p:cNvSpPr/>
          <p:nvPr/>
        </p:nvSpPr>
        <p:spPr>
          <a:xfrm>
            <a:off x="1731707" y="4850176"/>
            <a:ext cx="5453352" cy="507831"/>
          </a:xfrm>
          <a:prstGeom prst="rect">
            <a:avLst/>
          </a:prstGeom>
        </p:spPr>
        <p:txBody>
          <a:bodyPr wrap="none">
            <a:spAutoFit/>
          </a:bodyPr>
          <a:lstStyle/>
          <a:p>
            <a:pPr>
              <a:lnSpc>
                <a:spcPct val="150000"/>
              </a:lnSpc>
            </a:pPr>
            <a:r>
              <a:rPr lang="zh-CN" altLang="en-US" b="1" dirty="0" smtClean="0">
                <a:solidFill>
                  <a:srgbClr val="00B050"/>
                </a:solidFill>
              </a:rPr>
              <a:t>启动客户端：</a:t>
            </a:r>
            <a:r>
              <a:rPr lang="en-US" altLang="zh-CN" b="1" dirty="0" smtClean="0">
                <a:solidFill>
                  <a:srgbClr val="00B050"/>
                </a:solidFill>
              </a:rPr>
              <a:t>cd </a:t>
            </a:r>
            <a:r>
              <a:rPr lang="en-US" altLang="zh-CN" b="1" dirty="0">
                <a:solidFill>
                  <a:srgbClr val="00B050"/>
                </a:solidFill>
              </a:rPr>
              <a:t>/app/</a:t>
            </a:r>
            <a:r>
              <a:rPr lang="en-US" altLang="zh-CN" b="1" dirty="0" err="1">
                <a:solidFill>
                  <a:srgbClr val="00B050"/>
                </a:solidFill>
              </a:rPr>
              <a:t>redis</a:t>
            </a:r>
            <a:r>
              <a:rPr lang="en-US" altLang="zh-CN" b="1" dirty="0">
                <a:solidFill>
                  <a:srgbClr val="00B050"/>
                </a:solidFill>
              </a:rPr>
              <a:t>/redis-3.2.9/</a:t>
            </a:r>
            <a:r>
              <a:rPr lang="en-US" altLang="zh-CN" b="1" dirty="0" err="1">
                <a:solidFill>
                  <a:srgbClr val="00B050"/>
                </a:solidFill>
              </a:rPr>
              <a:t>src</a:t>
            </a:r>
            <a:r>
              <a:rPr lang="en-US" altLang="zh-CN" b="1" dirty="0">
                <a:solidFill>
                  <a:srgbClr val="00B050"/>
                </a:solidFill>
              </a:rPr>
              <a:t>/  </a:t>
            </a:r>
            <a:r>
              <a:rPr lang="en-US" altLang="zh-CN" b="1" dirty="0"/>
              <a:t>,  </a:t>
            </a:r>
            <a:r>
              <a:rPr lang="en-US" altLang="zh-CN" b="1" dirty="0" err="1">
                <a:solidFill>
                  <a:srgbClr val="00B050"/>
                </a:solidFill>
              </a:rPr>
              <a:t>redis</a:t>
            </a:r>
            <a:r>
              <a:rPr lang="en-US" altLang="zh-CN" b="1" dirty="0">
                <a:solidFill>
                  <a:srgbClr val="00B050"/>
                </a:solidFill>
              </a:rPr>
              <a:t>-cli</a:t>
            </a:r>
            <a:endParaRPr lang="en-US" altLang="zh-CN" b="1" dirty="0">
              <a:solidFill>
                <a:srgbClr val="00B050"/>
              </a:solidFill>
              <a:latin typeface="+mn-ea"/>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400169812"/>
              </p:ext>
            </p:extLst>
          </p:nvPr>
        </p:nvGraphicFramePr>
        <p:xfrm>
          <a:off x="3108246" y="5446157"/>
          <a:ext cx="1881188" cy="709613"/>
        </p:xfrm>
        <a:graphic>
          <a:graphicData uri="http://schemas.openxmlformats.org/presentationml/2006/ole">
            <mc:AlternateContent xmlns:mc="http://schemas.openxmlformats.org/markup-compatibility/2006">
              <mc:Choice xmlns:v="urn:schemas-microsoft-com:vml" Requires="v">
                <p:oleObj spid="_x0000_s3781" name="包装程序外壳对象" showAsIcon="1" r:id="rId9" imgW="1880640" imgH="710280" progId="Package">
                  <p:embed/>
                </p:oleObj>
              </mc:Choice>
              <mc:Fallback>
                <p:oleObj name="包装程序外壳对象" showAsIcon="1" r:id="rId9" imgW="1880640" imgH="710280" progId="Package">
                  <p:embed/>
                  <p:pic>
                    <p:nvPicPr>
                      <p:cNvPr id="0" name=""/>
                      <p:cNvPicPr/>
                      <p:nvPr/>
                    </p:nvPicPr>
                    <p:blipFill>
                      <a:blip r:embed="rId10"/>
                      <a:stretch>
                        <a:fillRect/>
                      </a:stretch>
                    </p:blipFill>
                    <p:spPr>
                      <a:xfrm>
                        <a:off x="3108246" y="5446157"/>
                        <a:ext cx="1881188" cy="709613"/>
                      </a:xfrm>
                      <a:prstGeom prst="rect">
                        <a:avLst/>
                      </a:prstGeom>
                    </p:spPr>
                  </p:pic>
                </p:oleObj>
              </mc:Fallback>
            </mc:AlternateContent>
          </a:graphicData>
        </a:graphic>
      </p:graphicFrame>
      <p:sp>
        <p:nvSpPr>
          <p:cNvPr id="14" name="TextBox 13"/>
          <p:cNvSpPr txBox="1"/>
          <p:nvPr/>
        </p:nvSpPr>
        <p:spPr>
          <a:xfrm>
            <a:off x="1731707" y="5616298"/>
            <a:ext cx="1378070" cy="369332"/>
          </a:xfrm>
          <a:prstGeom prst="rect">
            <a:avLst/>
          </a:prstGeom>
          <a:noFill/>
        </p:spPr>
        <p:txBody>
          <a:bodyPr wrap="none" rtlCol="0">
            <a:spAutoFit/>
          </a:bodyPr>
          <a:lstStyle/>
          <a:p>
            <a:r>
              <a:rPr lang="en-US" altLang="zh-CN" dirty="0" err="1" smtClean="0"/>
              <a:t>Redis</a:t>
            </a:r>
            <a:r>
              <a:rPr lang="zh-CN" altLang="en-US" dirty="0" smtClean="0"/>
              <a:t>命令：</a:t>
            </a:r>
            <a:endParaRPr lang="zh-CN" altLang="en-US" dirty="0"/>
          </a:p>
        </p:txBody>
      </p:sp>
      <p:sp>
        <p:nvSpPr>
          <p:cNvPr id="29" name="矩形 28"/>
          <p:cNvSpPr/>
          <p:nvPr/>
        </p:nvSpPr>
        <p:spPr>
          <a:xfrm>
            <a:off x="0" y="0"/>
            <a:ext cx="3848172" cy="523220"/>
          </a:xfrm>
          <a:prstGeom prst="rect">
            <a:avLst/>
          </a:prstGeom>
          <a:solidFill>
            <a:srgbClr val="519CD6"/>
          </a:solidFill>
        </p:spPr>
        <p:txBody>
          <a:bodyPr wrap="square">
            <a:spAutoFit/>
          </a:bodyPr>
          <a:lstStyle/>
          <a:p>
            <a:pPr algn="ctr" fontAlgn="base"/>
            <a:r>
              <a:rPr lang="en-US" altLang="zh-CN" sz="2800" b="1" dirty="0" err="1" smtClean="0"/>
              <a:t>Redis</a:t>
            </a:r>
            <a:r>
              <a:rPr lang="zh-CN" altLang="en-US" sz="2800" b="1" dirty="0"/>
              <a:t>搭建</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7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7"/>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7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additive="base">
                                        <p:cTn id="42" dur="500" fill="hold"/>
                                        <p:tgtEl>
                                          <p:spTgt spid="6"/>
                                        </p:tgtEl>
                                        <p:attrNameLst>
                                          <p:attrName>ppt_x</p:attrName>
                                        </p:attrNameLst>
                                      </p:cBhvr>
                                      <p:tavLst>
                                        <p:tav tm="0">
                                          <p:val>
                                            <p:strVal val="1+#ppt_w/2"/>
                                          </p:val>
                                        </p:tav>
                                        <p:tav tm="100000">
                                          <p:val>
                                            <p:strVal val="#ppt_x"/>
                                          </p:val>
                                        </p:tav>
                                      </p:tavLst>
                                    </p:anim>
                                    <p:anim calcmode="lin" valueType="num">
                                      <p:cBhvr additive="base">
                                        <p:cTn id="43" dur="500" fill="hold"/>
                                        <p:tgtEl>
                                          <p:spTgt spid="6"/>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1+#ppt_w/2"/>
                                          </p:val>
                                        </p:tav>
                                        <p:tav tm="100000">
                                          <p:val>
                                            <p:strVal val="#ppt_x"/>
                                          </p:val>
                                        </p:tav>
                                      </p:tavLst>
                                    </p:anim>
                                    <p:anim calcmode="lin" valueType="num">
                                      <p:cBhvr additive="base">
                                        <p:cTn id="47" dur="500" fill="hold"/>
                                        <p:tgtEl>
                                          <p:spTgt spid="11"/>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500" fill="hold"/>
                                        <p:tgtEl>
                                          <p:spTgt spid="23"/>
                                        </p:tgtEl>
                                        <p:attrNameLst>
                                          <p:attrName>ppt_x</p:attrName>
                                        </p:attrNameLst>
                                      </p:cBhvr>
                                      <p:tavLst>
                                        <p:tav tm="0">
                                          <p:val>
                                            <p:strVal val="1+#ppt_w/2"/>
                                          </p:val>
                                        </p:tav>
                                        <p:tav tm="100000">
                                          <p:val>
                                            <p:strVal val="#ppt_x"/>
                                          </p:val>
                                        </p:tav>
                                      </p:tavLst>
                                    </p:anim>
                                    <p:anim calcmode="lin" valueType="num">
                                      <p:cBhvr additive="base">
                                        <p:cTn id="51" dur="500" fill="hold"/>
                                        <p:tgtEl>
                                          <p:spTgt spid="23"/>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0"/>
                                  </p:stCondLst>
                                  <p:childTnLst>
                                    <p:set>
                                      <p:cBhvr>
                                        <p:cTn id="53" dur="1" fill="hold">
                                          <p:stCondLst>
                                            <p:cond delay="0"/>
                                          </p:stCondLst>
                                        </p:cTn>
                                        <p:tgtEl>
                                          <p:spTgt spid="8"/>
                                        </p:tgtEl>
                                        <p:attrNameLst>
                                          <p:attrName>style.visibility</p:attrName>
                                        </p:attrNameLst>
                                      </p:cBhvr>
                                      <p:to>
                                        <p:strVal val="visible"/>
                                      </p:to>
                                    </p:set>
                                    <p:anim calcmode="lin" valueType="num">
                                      <p:cBhvr additive="base">
                                        <p:cTn id="54" dur="500" fill="hold"/>
                                        <p:tgtEl>
                                          <p:spTgt spid="8"/>
                                        </p:tgtEl>
                                        <p:attrNameLst>
                                          <p:attrName>ppt_x</p:attrName>
                                        </p:attrNameLst>
                                      </p:cBhvr>
                                      <p:tavLst>
                                        <p:tav tm="0">
                                          <p:val>
                                            <p:strVal val="1+#ppt_w/2"/>
                                          </p:val>
                                        </p:tav>
                                        <p:tav tm="100000">
                                          <p:val>
                                            <p:strVal val="#ppt_x"/>
                                          </p:val>
                                        </p:tav>
                                      </p:tavLst>
                                    </p:anim>
                                    <p:anim calcmode="lin" valueType="num">
                                      <p:cBhvr additive="base">
                                        <p:cTn id="55"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anim calcmode="lin" valueType="num">
                                      <p:cBhvr additive="base">
                                        <p:cTn id="60" dur="500" fill="hold"/>
                                        <p:tgtEl>
                                          <p:spTgt spid="12"/>
                                        </p:tgtEl>
                                        <p:attrNameLst>
                                          <p:attrName>ppt_x</p:attrName>
                                        </p:attrNameLst>
                                      </p:cBhvr>
                                      <p:tavLst>
                                        <p:tav tm="0">
                                          <p:val>
                                            <p:strVal val="#ppt_x"/>
                                          </p:val>
                                        </p:tav>
                                        <p:tav tm="100000">
                                          <p:val>
                                            <p:strVal val="#ppt_x"/>
                                          </p:val>
                                        </p:tav>
                                      </p:tavLst>
                                    </p:anim>
                                    <p:anim calcmode="lin" valueType="num">
                                      <p:cBhvr additive="base">
                                        <p:cTn id="61" dur="500" fill="hold"/>
                                        <p:tgtEl>
                                          <p:spTgt spid="12"/>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500" fill="hold"/>
                                        <p:tgtEl>
                                          <p:spTgt spid="14"/>
                                        </p:tgtEl>
                                        <p:attrNameLst>
                                          <p:attrName>ppt_x</p:attrName>
                                        </p:attrNameLst>
                                      </p:cBhvr>
                                      <p:tavLst>
                                        <p:tav tm="0">
                                          <p:val>
                                            <p:strVal val="#ppt_x"/>
                                          </p:val>
                                        </p:tav>
                                        <p:tav tm="100000">
                                          <p:val>
                                            <p:strVal val="#ppt_x"/>
                                          </p:val>
                                        </p:tav>
                                      </p:tavLst>
                                    </p:anim>
                                    <p:anim calcmode="lin" valueType="num">
                                      <p:cBhvr additive="base">
                                        <p:cTn id="65" dur="500" fill="hold"/>
                                        <p:tgtEl>
                                          <p:spTgt spid="14"/>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13"/>
                                        </p:tgtEl>
                                        <p:attrNameLst>
                                          <p:attrName>style.visibility</p:attrName>
                                        </p:attrNameLst>
                                      </p:cBhvr>
                                      <p:to>
                                        <p:strVal val="visible"/>
                                      </p:to>
                                    </p:set>
                                    <p:anim calcmode="lin" valueType="num">
                                      <p:cBhvr additive="base">
                                        <p:cTn id="68" dur="500" fill="hold"/>
                                        <p:tgtEl>
                                          <p:spTgt spid="13"/>
                                        </p:tgtEl>
                                        <p:attrNameLst>
                                          <p:attrName>ppt_x</p:attrName>
                                        </p:attrNameLst>
                                      </p:cBhvr>
                                      <p:tavLst>
                                        <p:tav tm="0">
                                          <p:val>
                                            <p:strVal val="#ppt_x"/>
                                          </p:val>
                                        </p:tav>
                                        <p:tav tm="100000">
                                          <p:val>
                                            <p:strVal val="#ppt_x"/>
                                          </p:val>
                                        </p:tav>
                                      </p:tavLst>
                                    </p:anim>
                                    <p:anim calcmode="lin" valueType="num">
                                      <p:cBhvr additive="base">
                                        <p:cTn id="6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4" grpId="0"/>
      <p:bldP spid="65" grpId="0"/>
      <p:bldP spid="67" grpId="0"/>
      <p:bldP spid="70" grpId="0" animBg="1"/>
      <p:bldP spid="71" grpId="0" animBg="1"/>
      <p:bldP spid="75" grpId="0" animBg="1"/>
      <p:bldP spid="7" grpId="0"/>
      <p:bldP spid="11" grpId="0"/>
      <p:bldP spid="23" grpId="0"/>
      <p:bldP spid="24" grpId="0"/>
      <p:bldP spid="25" grpId="0" animBg="1"/>
      <p:bldP spid="12"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6069563" y="1587121"/>
            <a:ext cx="1408064" cy="2215991"/>
          </a:xfrm>
          <a:prstGeom prst="rect">
            <a:avLst/>
          </a:prstGeom>
          <a:noFill/>
        </p:spPr>
        <p:txBody>
          <a:bodyPr wrap="square" rtlCol="0">
            <a:spAutoFit/>
          </a:bodyPr>
          <a:lstStyle/>
          <a:p>
            <a:r>
              <a:rPr lang="en-US" altLang="zh-CN" sz="13800" dirty="0" smtClean="0">
                <a:solidFill>
                  <a:srgbClr val="DDA44F"/>
                </a:solidFill>
                <a:latin typeface="方正大黑简体" panose="03000509000000000000" pitchFamily="65" charset="-122"/>
                <a:ea typeface="方正大黑简体" panose="03000509000000000000" pitchFamily="65" charset="-122"/>
              </a:rPr>
              <a:t>P</a:t>
            </a:r>
            <a:endParaRPr lang="zh-CN" altLang="en-US" sz="13800" dirty="0">
              <a:solidFill>
                <a:srgbClr val="DDA44F"/>
              </a:solidFill>
              <a:latin typeface="方正大黑简体" panose="03000509000000000000" pitchFamily="65" charset="-122"/>
              <a:ea typeface="方正大黑简体" panose="03000509000000000000" pitchFamily="65" charset="-122"/>
            </a:endParaRPr>
          </a:p>
        </p:txBody>
      </p:sp>
      <p:sp>
        <p:nvSpPr>
          <p:cNvPr id="15" name="文本框 14"/>
          <p:cNvSpPr txBox="1"/>
          <p:nvPr/>
        </p:nvSpPr>
        <p:spPr>
          <a:xfrm>
            <a:off x="6926244" y="2462568"/>
            <a:ext cx="1357787" cy="1015663"/>
          </a:xfrm>
          <a:prstGeom prst="rect">
            <a:avLst/>
          </a:prstGeom>
          <a:noFill/>
        </p:spPr>
        <p:txBody>
          <a:bodyPr wrap="square" rtlCol="0">
            <a:spAutoFit/>
          </a:bodyPr>
          <a:lstStyle>
            <a:defPPr>
              <a:defRPr lang="zh-CN"/>
            </a:defPPr>
            <a:lvl1pPr>
              <a:defRPr sz="11500">
                <a:solidFill>
                  <a:srgbClr val="E36A6C"/>
                </a:solidFill>
                <a:latin typeface="方正大黑简体" panose="03000509000000000000" pitchFamily="65" charset="-122"/>
                <a:ea typeface="方正大黑简体" panose="03000509000000000000" pitchFamily="65" charset="-122"/>
              </a:defRPr>
            </a:lvl1pPr>
          </a:lstStyle>
          <a:p>
            <a:r>
              <a:rPr lang="en-US" altLang="zh-CN" sz="6000" dirty="0">
                <a:solidFill>
                  <a:srgbClr val="DDA44F"/>
                </a:solidFill>
              </a:rPr>
              <a:t>art</a:t>
            </a:r>
            <a:endParaRPr lang="zh-CN" altLang="en-US" sz="6000" dirty="0">
              <a:solidFill>
                <a:srgbClr val="DDA44F"/>
              </a:solidFill>
            </a:endParaRPr>
          </a:p>
        </p:txBody>
      </p:sp>
      <p:sp>
        <p:nvSpPr>
          <p:cNvPr id="16" name="文本框 15"/>
          <p:cNvSpPr txBox="1"/>
          <p:nvPr/>
        </p:nvSpPr>
        <p:spPr>
          <a:xfrm>
            <a:off x="8065773" y="1764088"/>
            <a:ext cx="403907" cy="1862048"/>
          </a:xfrm>
          <a:prstGeom prst="rect">
            <a:avLst/>
          </a:prstGeom>
          <a:noFill/>
        </p:spPr>
        <p:txBody>
          <a:bodyPr wrap="square" rtlCol="0">
            <a:spAutoFit/>
          </a:bodyPr>
          <a:lstStyle/>
          <a:p>
            <a:r>
              <a:rPr lang="en-US" altLang="zh-CN" sz="11500" b="1" dirty="0" smtClean="0">
                <a:solidFill>
                  <a:srgbClr val="519CD6"/>
                </a:solidFill>
                <a:latin typeface="Helvetica LT Std" panose="020B0504020202020204" pitchFamily="34" charset="0"/>
                <a:ea typeface="Hiragino Sans GB W3" panose="020B0300000000000000" pitchFamily="34" charset="-122"/>
              </a:rPr>
              <a:t>3</a:t>
            </a:r>
            <a:endParaRPr lang="zh-CN" altLang="en-US" sz="11500" b="1" dirty="0">
              <a:solidFill>
                <a:srgbClr val="519CD6"/>
              </a:solidFill>
              <a:latin typeface="Helvetica LT Std" panose="020B0504020202020204" pitchFamily="34" charset="0"/>
              <a:ea typeface="Hiragino Sans GB W3" panose="020B0300000000000000" pitchFamily="34" charset="-122"/>
            </a:endParaRPr>
          </a:p>
        </p:txBody>
      </p:sp>
      <p:sp>
        <p:nvSpPr>
          <p:cNvPr id="17" name="文本框 16"/>
          <p:cNvSpPr txBox="1"/>
          <p:nvPr/>
        </p:nvSpPr>
        <p:spPr>
          <a:xfrm>
            <a:off x="6100800" y="3582725"/>
            <a:ext cx="4430565" cy="646331"/>
          </a:xfrm>
          <a:prstGeom prst="rect">
            <a:avLst/>
          </a:prstGeom>
          <a:noFill/>
        </p:spPr>
        <p:txBody>
          <a:bodyPr wrap="square" rtlCol="0">
            <a:spAutoFit/>
          </a:bodyPr>
          <a:lstStyle/>
          <a:p>
            <a:r>
              <a:rPr lang="en-US" altLang="zh-CN" sz="3600" b="1" dirty="0" err="1" smtClean="0">
                <a:solidFill>
                  <a:srgbClr val="519CD6"/>
                </a:solidFill>
                <a:latin typeface="微软雅黑" panose="020B0503020204020204" pitchFamily="34" charset="-122"/>
                <a:ea typeface="微软雅黑" panose="020B0503020204020204" pitchFamily="34" charset="-122"/>
              </a:rPr>
              <a:t>Redis</a:t>
            </a:r>
            <a:r>
              <a:rPr lang="zh-CN" altLang="en-US" sz="3600" b="1" dirty="0" smtClean="0">
                <a:solidFill>
                  <a:srgbClr val="519CD6"/>
                </a:solidFill>
                <a:latin typeface="微软雅黑" panose="020B0503020204020204" pitchFamily="34" charset="-122"/>
                <a:ea typeface="微软雅黑" panose="020B0503020204020204" pitchFamily="34" charset="-122"/>
              </a:rPr>
              <a:t>入门篇</a:t>
            </a:r>
            <a:endParaRPr lang="zh-CN" altLang="en-US" sz="3600" b="1" dirty="0">
              <a:solidFill>
                <a:srgbClr val="519CD6"/>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2817818" y="1854758"/>
            <a:ext cx="2542903" cy="2823396"/>
            <a:chOff x="907956" y="1083233"/>
            <a:chExt cx="2542903" cy="2823396"/>
          </a:xfrm>
        </p:grpSpPr>
        <p:sp>
          <p:nvSpPr>
            <p:cNvPr id="7" name="圆角矩形 6"/>
            <p:cNvSpPr/>
            <p:nvPr/>
          </p:nvSpPr>
          <p:spPr>
            <a:xfrm>
              <a:off x="907956" y="1083233"/>
              <a:ext cx="2542903" cy="2542903"/>
            </a:xfrm>
            <a:prstGeom prst="roundRect">
              <a:avLst>
                <a:gd name="adj" fmla="val 7763"/>
              </a:avLst>
            </a:prstGeom>
            <a:solidFill>
              <a:srgbClr val="51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rot="2700000">
              <a:off x="1354021" y="1945953"/>
              <a:ext cx="2386795" cy="1534558"/>
            </a:xfrm>
            <a:custGeom>
              <a:avLst/>
              <a:gdLst>
                <a:gd name="connsiteX0" fmla="*/ 0 w 2386795"/>
                <a:gd name="connsiteY0" fmla="*/ 0 h 1534558"/>
                <a:gd name="connsiteX1" fmla="*/ 1712713 w 2386795"/>
                <a:gd name="connsiteY1" fmla="*/ 10255 h 1534558"/>
                <a:gd name="connsiteX2" fmla="*/ 2328976 w 2386795"/>
                <a:gd name="connsiteY2" fmla="*/ 626518 h 1534558"/>
                <a:gd name="connsiteX3" fmla="*/ 2328976 w 2386795"/>
                <a:gd name="connsiteY3" fmla="*/ 905692 h 1534558"/>
                <a:gd name="connsiteX4" fmla="*/ 1700110 w 2386795"/>
                <a:gd name="connsiteY4" fmla="*/ 1534558 h 1534558"/>
                <a:gd name="connsiteX5" fmla="*/ 825725 w 2386795"/>
                <a:gd name="connsiteY5" fmla="*/ 1534558 h 1534558"/>
                <a:gd name="connsiteX6" fmla="*/ 825725 w 2386795"/>
                <a:gd name="connsiteY6" fmla="*/ 825725 h 153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6795" h="1534558">
                  <a:moveTo>
                    <a:pt x="0" y="0"/>
                  </a:moveTo>
                  <a:lnTo>
                    <a:pt x="1712713" y="10255"/>
                  </a:lnTo>
                  <a:lnTo>
                    <a:pt x="2328976" y="626518"/>
                  </a:lnTo>
                  <a:cubicBezTo>
                    <a:pt x="2406068" y="703610"/>
                    <a:pt x="2406068" y="828601"/>
                    <a:pt x="2328976" y="905692"/>
                  </a:cubicBezTo>
                  <a:lnTo>
                    <a:pt x="1700110" y="1534558"/>
                  </a:lnTo>
                  <a:lnTo>
                    <a:pt x="825725" y="1534558"/>
                  </a:lnTo>
                  <a:lnTo>
                    <a:pt x="825725" y="825725"/>
                  </a:lnTo>
                  <a:close/>
                </a:path>
              </a:pathLst>
            </a:custGeom>
            <a:solidFill>
              <a:srgbClr val="3A8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饼形 3"/>
            <p:cNvSpPr/>
            <p:nvPr/>
          </p:nvSpPr>
          <p:spPr>
            <a:xfrm>
              <a:off x="1353023" y="1332637"/>
              <a:ext cx="1811384" cy="1811384"/>
            </a:xfrm>
            <a:prstGeom prst="pie">
              <a:avLst/>
            </a:prstGeom>
            <a:solidFill>
              <a:srgbClr val="FFF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12" name="直接连接符 11"/>
          <p:cNvCxnSpPr/>
          <p:nvPr/>
        </p:nvCxnSpPr>
        <p:spPr>
          <a:xfrm>
            <a:off x="6076950" y="3484486"/>
            <a:ext cx="3280410" cy="271"/>
          </a:xfrm>
          <a:prstGeom prst="line">
            <a:avLst/>
          </a:prstGeom>
          <a:ln w="12700">
            <a:solidFill>
              <a:schemeClr val="tx2">
                <a:lumMod val="60000"/>
                <a:lumOff val="40000"/>
              </a:schemeClr>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076950" y="4278980"/>
            <a:ext cx="3280410" cy="0"/>
          </a:xfrm>
          <a:prstGeom prst="line">
            <a:avLst/>
          </a:prstGeom>
          <a:ln w="12700">
            <a:solidFill>
              <a:srgbClr val="519CD6"/>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3848172" cy="523220"/>
          </a:xfrm>
          <a:prstGeom prst="rect">
            <a:avLst/>
          </a:prstGeom>
          <a:solidFill>
            <a:srgbClr val="519CD6"/>
          </a:solidFill>
        </p:spPr>
        <p:txBody>
          <a:bodyPr wrap="square">
            <a:spAutoFit/>
          </a:bodyPr>
          <a:lstStyle/>
          <a:p>
            <a:pPr algn="ctr" fontAlgn="base"/>
            <a:r>
              <a:rPr lang="en-US" altLang="zh-CN" sz="2800" b="1" dirty="0" err="1" smtClean="0"/>
              <a:t>Redis</a:t>
            </a:r>
            <a:r>
              <a:rPr lang="zh-CN" altLang="en-US" sz="2800" b="1" dirty="0" smtClean="0"/>
              <a:t>存储形式</a:t>
            </a:r>
            <a:endParaRPr lang="zh-CN" altLang="en-US" sz="2800" b="1" dirty="0"/>
          </a:p>
        </p:txBody>
      </p:sp>
      <p:pic>
        <p:nvPicPr>
          <p:cNvPr id="3" name="Picture 2" descr="d:\user\01083449\桌面\wKiom1SvUaiAGz1-AADTt6pnZyY57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847" y="1528762"/>
            <a:ext cx="5813278" cy="30241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372225" y="4343578"/>
            <a:ext cx="5257800" cy="1477328"/>
          </a:xfrm>
          <a:prstGeom prst="rect">
            <a:avLst/>
          </a:prstGeom>
          <a:noFill/>
        </p:spPr>
        <p:txBody>
          <a:bodyPr wrap="square" rtlCol="0">
            <a:spAutoFit/>
          </a:bodyPr>
          <a:lstStyle/>
          <a:p>
            <a:r>
              <a:rPr lang="en-US" altLang="zh-CN" dirty="0" err="1"/>
              <a:t>Redis</a:t>
            </a:r>
            <a:r>
              <a:rPr lang="zh-CN" altLang="en-US" dirty="0"/>
              <a:t>核心对象</a:t>
            </a:r>
            <a:r>
              <a:rPr lang="zh-CN" altLang="en-US" dirty="0" smtClean="0"/>
              <a:t>：</a:t>
            </a:r>
            <a:endParaRPr lang="en-US" altLang="zh-CN" dirty="0" smtClean="0"/>
          </a:p>
          <a:p>
            <a:r>
              <a:rPr lang="en-US" altLang="zh-CN" dirty="0" smtClean="0"/>
              <a:t>type </a:t>
            </a:r>
            <a:r>
              <a:rPr lang="zh-CN" altLang="en-US" dirty="0"/>
              <a:t>代表一个</a:t>
            </a:r>
            <a:r>
              <a:rPr lang="en-US" altLang="zh-CN" dirty="0"/>
              <a:t>value</a:t>
            </a:r>
            <a:r>
              <a:rPr lang="zh-CN" altLang="en-US" dirty="0"/>
              <a:t>对象具体是何种</a:t>
            </a:r>
            <a:r>
              <a:rPr lang="zh-CN" altLang="en-US" dirty="0" smtClean="0"/>
              <a:t>数据类型</a:t>
            </a:r>
            <a:endParaRPr lang="en-US" altLang="zh-CN" dirty="0" smtClean="0"/>
          </a:p>
          <a:p>
            <a:r>
              <a:rPr lang="en-US" altLang="zh-CN" dirty="0"/>
              <a:t>encoding</a:t>
            </a:r>
            <a:r>
              <a:rPr lang="zh-CN" altLang="en-US" dirty="0"/>
              <a:t>是不同数据类型在</a:t>
            </a:r>
            <a:r>
              <a:rPr lang="en-US" altLang="zh-CN" dirty="0" err="1"/>
              <a:t>redis</a:t>
            </a:r>
            <a:r>
              <a:rPr lang="zh-CN" altLang="en-US" dirty="0"/>
              <a:t>内部的存储</a:t>
            </a:r>
            <a:r>
              <a:rPr lang="zh-CN" altLang="en-US" dirty="0" smtClean="0"/>
              <a:t>方式</a:t>
            </a:r>
            <a:endParaRPr lang="en-US" altLang="zh-CN" dirty="0" smtClean="0"/>
          </a:p>
          <a:p>
            <a:r>
              <a:rPr lang="en-US" altLang="zh-CN" dirty="0" err="1"/>
              <a:t>vm</a:t>
            </a:r>
            <a:r>
              <a:rPr lang="zh-CN" altLang="en-US" dirty="0"/>
              <a:t>决定</a:t>
            </a:r>
            <a:r>
              <a:rPr lang="en-US" altLang="zh-CN" dirty="0" err="1"/>
              <a:t>Redis</a:t>
            </a:r>
            <a:r>
              <a:rPr lang="zh-CN" altLang="en-US" dirty="0"/>
              <a:t>的是否分配虚拟内存功能，该功能默认是关闭状态</a:t>
            </a:r>
            <a:r>
              <a:rPr lang="zh-CN" altLang="en-US" dirty="0" smtClean="0"/>
              <a:t>的</a:t>
            </a:r>
            <a:endParaRPr lang="zh-CN" altLang="en-US" dirty="0"/>
          </a:p>
        </p:txBody>
      </p:sp>
      <p:sp>
        <p:nvSpPr>
          <p:cNvPr id="7" name="矩形 6"/>
          <p:cNvSpPr/>
          <p:nvPr/>
        </p:nvSpPr>
        <p:spPr>
          <a:xfrm>
            <a:off x="6372225" y="254019"/>
            <a:ext cx="3705225" cy="1754326"/>
          </a:xfrm>
          <a:prstGeom prst="rect">
            <a:avLst/>
          </a:prstGeom>
        </p:spPr>
        <p:txBody>
          <a:bodyPr wrap="square">
            <a:spAutoFit/>
          </a:bodyPr>
          <a:lstStyle/>
          <a:p>
            <a:r>
              <a:rPr lang="en-US" altLang="zh-CN" dirty="0" err="1" smtClean="0"/>
              <a:t>Redis</a:t>
            </a:r>
            <a:r>
              <a:rPr lang="zh-CN" altLang="en-US" dirty="0" smtClean="0"/>
              <a:t>数据类型</a:t>
            </a:r>
            <a:r>
              <a:rPr lang="zh-CN" altLang="en-US" dirty="0"/>
              <a:t>主要有以下五种：</a:t>
            </a:r>
          </a:p>
          <a:p>
            <a:r>
              <a:rPr lang="en-US" altLang="zh-CN" dirty="0"/>
              <a:t>String</a:t>
            </a:r>
          </a:p>
          <a:p>
            <a:r>
              <a:rPr lang="en-US" altLang="zh-CN" dirty="0"/>
              <a:t>Hash</a:t>
            </a:r>
          </a:p>
          <a:p>
            <a:r>
              <a:rPr lang="en-US" altLang="zh-CN" dirty="0"/>
              <a:t>List</a:t>
            </a:r>
          </a:p>
          <a:p>
            <a:r>
              <a:rPr lang="en-US" altLang="zh-CN" dirty="0"/>
              <a:t>Set</a:t>
            </a:r>
          </a:p>
          <a:p>
            <a:r>
              <a:rPr lang="en-US" altLang="zh-CN" dirty="0"/>
              <a:t>Sorted set</a:t>
            </a:r>
          </a:p>
        </p:txBody>
      </p:sp>
      <p:sp>
        <p:nvSpPr>
          <p:cNvPr id="8" name="矩形 7"/>
          <p:cNvSpPr/>
          <p:nvPr/>
        </p:nvSpPr>
        <p:spPr>
          <a:xfrm>
            <a:off x="6372225" y="2148959"/>
            <a:ext cx="3600450" cy="2031325"/>
          </a:xfrm>
          <a:prstGeom prst="rect">
            <a:avLst/>
          </a:prstGeom>
        </p:spPr>
        <p:txBody>
          <a:bodyPr wrap="square">
            <a:spAutoFit/>
          </a:bodyPr>
          <a:lstStyle/>
          <a:p>
            <a:r>
              <a:rPr lang="en-US" altLang="zh-CN" dirty="0" err="1" smtClean="0"/>
              <a:t>Redis</a:t>
            </a:r>
            <a:r>
              <a:rPr lang="zh-CN" altLang="en-US" dirty="0" smtClean="0"/>
              <a:t>编码方式：</a:t>
            </a:r>
            <a:endParaRPr lang="en-US" altLang="zh-CN" dirty="0" smtClean="0"/>
          </a:p>
          <a:p>
            <a:r>
              <a:rPr lang="en-US" altLang="zh-CN" dirty="0" smtClean="0"/>
              <a:t>Raw</a:t>
            </a:r>
          </a:p>
          <a:p>
            <a:r>
              <a:rPr lang="en-US" altLang="zh-CN" dirty="0" err="1" smtClean="0"/>
              <a:t>Int</a:t>
            </a:r>
            <a:endParaRPr lang="en-US" altLang="zh-CN" dirty="0" smtClean="0"/>
          </a:p>
          <a:p>
            <a:r>
              <a:rPr lang="en-US" altLang="zh-CN" dirty="0" err="1" smtClean="0"/>
              <a:t>Zipmap</a:t>
            </a:r>
            <a:endParaRPr lang="en-US" altLang="zh-CN" dirty="0" smtClean="0"/>
          </a:p>
          <a:p>
            <a:r>
              <a:rPr lang="en-US" altLang="zh-CN" dirty="0" err="1" smtClean="0"/>
              <a:t>Linkedlist</a:t>
            </a:r>
            <a:endParaRPr lang="en-US" altLang="zh-CN" dirty="0" smtClean="0"/>
          </a:p>
          <a:p>
            <a:r>
              <a:rPr lang="en-US" altLang="zh-CN" dirty="0" err="1" smtClean="0"/>
              <a:t>Ziplist</a:t>
            </a:r>
            <a:endParaRPr lang="en-US" altLang="zh-CN" dirty="0" smtClean="0"/>
          </a:p>
          <a:p>
            <a:r>
              <a:rPr lang="en-US" altLang="zh-CN" dirty="0" err="1" smtClean="0"/>
              <a:t>Intset</a:t>
            </a:r>
            <a:endParaRPr lang="en-US" altLang="zh-CN"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11662</TotalTime>
  <Words>1520</Words>
  <Application>Microsoft Office PowerPoint</Application>
  <PresentationFormat>自定义</PresentationFormat>
  <Paragraphs>232</Paragraphs>
  <Slides>20</Slides>
  <Notes>3</Notes>
  <HiddenSlides>0</HiddenSlides>
  <MMClips>0</MMClips>
  <ScaleCrop>false</ScaleCrop>
  <HeadingPairs>
    <vt:vector size="6" baseType="variant">
      <vt:variant>
        <vt:lpstr>主题</vt:lpstr>
      </vt:variant>
      <vt:variant>
        <vt:i4>5</vt:i4>
      </vt:variant>
      <vt:variant>
        <vt:lpstr>嵌入 OLE 服务器</vt:lpstr>
      </vt:variant>
      <vt:variant>
        <vt:i4>1</vt:i4>
      </vt:variant>
      <vt:variant>
        <vt:lpstr>幻灯片标题</vt:lpstr>
      </vt:variant>
      <vt:variant>
        <vt:i4>20</vt:i4>
      </vt:variant>
    </vt:vector>
  </HeadingPairs>
  <TitlesOfParts>
    <vt:vector size="26" baseType="lpstr">
      <vt:lpstr>Office 主题</vt:lpstr>
      <vt:lpstr>自定义设计方案</vt:lpstr>
      <vt:lpstr>1_自定义设计方案</vt:lpstr>
      <vt:lpstr>2_自定义设计方案</vt:lpstr>
      <vt:lpstr>Office 主题​​</vt:lpstr>
      <vt:lpstr>包装程序外壳对象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Nee</dc:creator>
  <cp:lastModifiedBy>马海旭</cp:lastModifiedBy>
  <cp:revision>368</cp:revision>
  <dcterms:created xsi:type="dcterms:W3CDTF">2013-10-24T14:40:00Z</dcterms:created>
  <dcterms:modified xsi:type="dcterms:W3CDTF">2017-07-07T10:14:09Z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