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397" r:id="rId2"/>
    <p:sldId id="508" r:id="rId3"/>
    <p:sldId id="505" r:id="rId4"/>
    <p:sldId id="518" r:id="rId5"/>
    <p:sldId id="520" r:id="rId6"/>
    <p:sldId id="515" r:id="rId7"/>
    <p:sldId id="527" r:id="rId8"/>
    <p:sldId id="531" r:id="rId9"/>
    <p:sldId id="509" r:id="rId10"/>
    <p:sldId id="528" r:id="rId11"/>
    <p:sldId id="517" r:id="rId12"/>
    <p:sldId id="39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8976F2E-97DD-4EAF-8490-E300BF118024}">
          <p14:sldIdLst>
            <p14:sldId id="397"/>
            <p14:sldId id="508"/>
            <p14:sldId id="505"/>
            <p14:sldId id="518"/>
            <p14:sldId id="520"/>
            <p14:sldId id="515"/>
            <p14:sldId id="527"/>
            <p14:sldId id="531"/>
            <p14:sldId id="509"/>
            <p14:sldId id="528"/>
            <p14:sldId id="517"/>
            <p14:sldId id="3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6C0C"/>
    <a:srgbClr val="D9D9D9"/>
    <a:srgbClr val="646464"/>
    <a:srgbClr val="E9F1F7"/>
    <a:srgbClr val="203C4F"/>
    <a:srgbClr val="24445A"/>
    <a:srgbClr val="1A3242"/>
    <a:srgbClr val="8CB7D4"/>
    <a:srgbClr val="B9D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5519" autoAdjust="0"/>
  </p:normalViewPr>
  <p:slideViewPr>
    <p:cSldViewPr snapToGrid="0">
      <p:cViewPr varScale="1">
        <p:scale>
          <a:sx n="82" d="100"/>
          <a:sy n="82" d="100"/>
        </p:scale>
        <p:origin x="96" y="27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DAC6DD-0CA8-4413-BA1B-15B6F6A9F64D}" type="datetimeFigureOut">
              <a:rPr lang="en-US" smtClean="0"/>
              <a:t>7/23/2021</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990D19-7D29-4686-8EB5-8402946B0FA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E1F58-D4E6-44C0-812C-E664AF43216B}" type="datetimeFigureOut">
              <a:rPr lang="zh-CN" altLang="en-US" smtClean="0"/>
              <a:t>2021/7/23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5BBFF-A05B-4648-A70C-C43094FDBFF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a:solidFill>
                <a:srgbClr val="222226"/>
              </a:solidFill>
              <a:effectLst/>
              <a:latin typeface="PingFang SC"/>
            </a:endParaRPr>
          </a:p>
        </p:txBody>
      </p:sp>
      <p:sp>
        <p:nvSpPr>
          <p:cNvPr id="4" name="灯片编号占位符 3"/>
          <p:cNvSpPr>
            <a:spLocks noGrp="1"/>
          </p:cNvSpPr>
          <p:nvPr>
            <p:ph type="sldNum" sz="quarter" idx="5"/>
          </p:nvPr>
        </p:nvSpPr>
        <p:spPr/>
        <p:txBody>
          <a:bodyPr/>
          <a:lstStyle/>
          <a:p>
            <a:fld id="{DDD5BBFF-A05B-4648-A70C-C43094FDBFF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defRPr/>
            </a:pPr>
            <a:endParaRPr lang="zh-CN" altLang="en-US"/>
          </a:p>
        </p:txBody>
      </p:sp>
      <p:sp>
        <p:nvSpPr>
          <p:cNvPr id="4" name="灯片编号占位符 3"/>
          <p:cNvSpPr>
            <a:spLocks noGrp="1"/>
          </p:cNvSpPr>
          <p:nvPr>
            <p:ph type="sldNum" sz="quarter" idx="5"/>
          </p:nvPr>
        </p:nvSpPr>
        <p:spPr/>
        <p:txBody>
          <a:bodyPr/>
          <a:lstStyle/>
          <a:p>
            <a:fld id="{DDD5BBFF-A05B-4648-A70C-C43094FDBFF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DDD5BBFF-A05B-4648-A70C-C43094FDBFFD}" type="slidenum">
              <a:rPr lang="zh-CN" altLang="en-US" smtClean="0"/>
              <a:t>10</a:t>
            </a:fld>
            <a:endParaRPr lang="zh-CN" altLang="en-US"/>
          </a:p>
        </p:txBody>
      </p:sp>
    </p:spTree>
    <p:extLst>
      <p:ext uri="{BB962C8B-B14F-4D97-AF65-F5344CB8AC3E}">
        <p14:creationId xmlns:p14="http://schemas.microsoft.com/office/powerpoint/2010/main" val="289420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defRPr/>
            </a:pPr>
            <a:endParaRPr lang="zh-CN" altLang="en-US"/>
          </a:p>
        </p:txBody>
      </p:sp>
      <p:sp>
        <p:nvSpPr>
          <p:cNvPr id="4" name="灯片编号占位符 3"/>
          <p:cNvSpPr>
            <a:spLocks noGrp="1"/>
          </p:cNvSpPr>
          <p:nvPr>
            <p:ph type="sldNum" sz="quarter" idx="5"/>
          </p:nvPr>
        </p:nvSpPr>
        <p:spPr/>
        <p:txBody>
          <a:bodyPr/>
          <a:lstStyle/>
          <a:p>
            <a:fld id="{DDD5BBFF-A05B-4648-A70C-C43094FDBFFD}"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31"/>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8CCFC863-8FB7-488D-A960-17ACFD215ACA}" type="datetimeFigureOut">
              <a:rPr lang="zh-CN" altLang="en-US" smtClean="0"/>
              <a:t>2021/7/23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826CCF-AEE7-4FD7-AA33-E222D4FE0C02}"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8" y="0"/>
            <a:ext cx="12192020" cy="6858000"/>
            <a:chOff x="-20" y="0"/>
            <a:chExt cx="12192020" cy="6858000"/>
          </a:xfrm>
        </p:grpSpPr>
        <p:pic>
          <p:nvPicPr>
            <p:cNvPr id="8" name="Picture 7" descr="A picture containing invertebrate, animal, arthropod&#10;&#10;Description automatically generated"/>
            <p:cNvPicPr>
              <a:picLocks noChangeAspect="1"/>
            </p:cNvPicPr>
            <p:nvPr userDrawn="1"/>
          </p:nvPicPr>
          <p:blipFill rotWithShape="1">
            <a:blip r:embed="rId13">
              <a:alphaModFix amt="50000"/>
              <a:extLst>
                <a:ext uri="{28A0092B-C50C-407E-A947-70E740481C1C}">
                  <a14:useLocalDpi xmlns:a14="http://schemas.microsoft.com/office/drawing/2010/main" val="0"/>
                </a:ext>
              </a:extLst>
            </a:blip>
            <a:srcRect l="10469" r="22865"/>
            <a:stretch>
              <a:fillRect/>
            </a:stretch>
          </p:blipFill>
          <p:spPr>
            <a:xfrm>
              <a:off x="20" y="1"/>
              <a:ext cx="12191980" cy="6857999"/>
            </a:xfrm>
            <a:prstGeom prst="rect">
              <a:avLst/>
            </a:prstGeom>
          </p:spPr>
        </p:pic>
        <p:sp>
          <p:nvSpPr>
            <p:cNvPr id="9" name="Rectangle 8"/>
            <p:cNvSpPr/>
            <p:nvPr userDrawn="1"/>
          </p:nvSpPr>
          <p:spPr>
            <a:xfrm>
              <a:off x="-20" y="0"/>
              <a:ext cx="12192000" cy="6858000"/>
            </a:xfrm>
            <a:prstGeom prst="rect">
              <a:avLst/>
            </a:prstGeom>
            <a:solidFill>
              <a:schemeClr val="bg2">
                <a:lumMod val="5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0" name="Rectangle 9"/>
          <p:cNvSpPr/>
          <p:nvPr userDrawn="1"/>
        </p:nvSpPr>
        <p:spPr>
          <a:xfrm>
            <a:off x="-40" y="0"/>
            <a:ext cx="12192000" cy="6858000"/>
          </a:xfrm>
          <a:prstGeom prst="rect">
            <a:avLst/>
          </a:prstGeom>
          <a:solidFill>
            <a:srgbClr val="24445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FC863-8FB7-488D-A960-17ACFD215ACA}" type="datetimeFigureOut">
              <a:rPr lang="zh-CN" altLang="en-US" smtClean="0"/>
              <a:t>2021/7/23</a:t>
            </a:fld>
            <a:endParaRPr lang="zh-CN"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26CCF-AEE7-4FD7-AA33-E222D4FE0C02}"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32657" y="2368857"/>
            <a:ext cx="12126686" cy="20133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altLang="zh-CN" sz="5400" b="1">
                <a:latin typeface="Tw Cen MT" panose="020B0602020104020603" pitchFamily="34" charset="0"/>
                <a:ea typeface="微软雅黑" panose="020B0503020204020204" pitchFamily="34" charset="-122"/>
                <a:cs typeface="Times New Roman" panose="02020603050405020304" pitchFamily="18" charset="0"/>
              </a:rPr>
              <a:t>Mouse of Interest: </a:t>
            </a:r>
          </a:p>
          <a:p>
            <a:pPr algn="ctr">
              <a:lnSpc>
                <a:spcPct val="100000"/>
              </a:lnSpc>
            </a:pPr>
            <a:r>
              <a:rPr lang="en-US" altLang="zh-CN" sz="4800" b="1">
                <a:latin typeface="Tw Cen MT" panose="020B0602020104020603" pitchFamily="34" charset="0"/>
                <a:ea typeface="微软雅黑" panose="020B0503020204020204" pitchFamily="34" charset="-122"/>
                <a:cs typeface="Times New Roman" panose="02020603050405020304" pitchFamily="18" charset="0"/>
              </a:rPr>
              <a:t>The Mouse Dangerous Action Recognition System (MADRS)</a:t>
            </a:r>
            <a:endParaRPr lang="en-US" altLang="zh-CN" sz="4800" b="1">
              <a:latin typeface="Tw Cen MT" panose="020B0602020104020603" pitchFamily="34" charset="0"/>
              <a:ea typeface="楷体" panose="02010609060101010101" pitchFamily="49" charset="-122"/>
              <a:cs typeface="Times New Roman" panose="02020603050405020304" pitchFamily="18" charset="0"/>
            </a:endParaRPr>
          </a:p>
        </p:txBody>
      </p:sp>
      <p:pic>
        <p:nvPicPr>
          <p:cNvPr id="29" name="图片 28"/>
          <p:cNvPicPr>
            <a:picLocks noChangeAspect="1"/>
          </p:cNvPicPr>
          <p:nvPr/>
        </p:nvPicPr>
        <p:blipFill rotWithShape="1">
          <a:blip r:embed="rId3"/>
          <a:srcRect l="15053" t="13309" r="14245" b="14770"/>
          <a:stretch>
            <a:fillRect/>
          </a:stretch>
        </p:blipFill>
        <p:spPr>
          <a:xfrm>
            <a:off x="9509760" y="510710"/>
            <a:ext cx="1979143" cy="2013348"/>
          </a:xfrm>
          <a:prstGeom prst="rect">
            <a:avLst/>
          </a:prstGeom>
        </p:spPr>
      </p:pic>
      <p:sp>
        <p:nvSpPr>
          <p:cNvPr id="27" name="TextBox 4"/>
          <p:cNvSpPr txBox="1"/>
          <p:nvPr/>
        </p:nvSpPr>
        <p:spPr>
          <a:xfrm>
            <a:off x="5290823" y="5566963"/>
            <a:ext cx="6708138" cy="523220"/>
          </a:xfrm>
          <a:prstGeom prst="rect">
            <a:avLst/>
          </a:prstGeom>
          <a:noFill/>
        </p:spPr>
        <p:txBody>
          <a:bodyPr wrap="square" rtlCol="0">
            <a:spAutoFit/>
          </a:bodyPr>
          <a:lstStyle/>
          <a:p>
            <a:r>
              <a:rPr lang="en-US" altLang="zh-CN" sz="2800" b="1">
                <a:latin typeface="Tw Cen MT" panose="020B0602020104020603" pitchFamily="34" charset="0"/>
                <a:ea typeface="华文中宋" panose="02010600040101010101" pitchFamily="2" charset="-122"/>
                <a:cs typeface="Adobe Gurmukhi" panose="01010101010101010101" pitchFamily="50" charset="0"/>
              </a:rPr>
              <a:t>by MiumiuMickey (pod-rundown mandrills)</a:t>
            </a:r>
          </a:p>
        </p:txBody>
      </p:sp>
      <p:pic>
        <p:nvPicPr>
          <p:cNvPr id="31" name="图片 30"/>
          <p:cNvPicPr>
            <a:picLocks noChangeAspect="1"/>
          </p:cNvPicPr>
          <p:nvPr/>
        </p:nvPicPr>
        <p:blipFill>
          <a:blip r:embed="rId4"/>
          <a:stretch>
            <a:fillRect/>
          </a:stretch>
        </p:blipFill>
        <p:spPr>
          <a:xfrm>
            <a:off x="650240" y="4464512"/>
            <a:ext cx="1905000" cy="1905000"/>
          </a:xfrm>
          <a:prstGeom prst="ellipse">
            <a:avLst/>
          </a:prstGeom>
        </p:spPr>
      </p:pic>
      <p:pic>
        <p:nvPicPr>
          <p:cNvPr id="36" name="图片 35"/>
          <p:cNvPicPr>
            <a:picLocks noChangeAspect="1"/>
          </p:cNvPicPr>
          <p:nvPr/>
        </p:nvPicPr>
        <p:blipFill>
          <a:blip r:embed="rId5">
            <a:extLst>
              <a:ext uri="{BEBA8EAE-BF5A-486C-A8C5-ECC9F3942E4B}">
                <a14:imgProps xmlns:a14="http://schemas.microsoft.com/office/drawing/2010/main">
                  <a14:imgLayer r:embed="rId6">
                    <a14:imgEffect>
                      <a14:backgroundRemoval t="3175" b="95238" l="1202" r="98558">
                        <a14:foregroundMark x1="6250" y1="19841" x2="6250" y2="19841"/>
                        <a14:foregroundMark x1="9135" y1="17460" x2="9135" y2="17460"/>
                        <a14:foregroundMark x1="15385" y1="50794" x2="15385" y2="50794"/>
                        <a14:foregroundMark x1="89904" y1="69048" x2="89904" y2="69048"/>
                        <a14:foregroundMark x1="92308" y1="68254" x2="92308" y2="68254"/>
                        <a14:foregroundMark x1="92308" y1="65873" x2="92308" y2="65873"/>
                        <a14:foregroundMark x1="92067" y1="69841" x2="92067" y2="69841"/>
                        <a14:foregroundMark x1="91827" y1="72222" x2="91827" y2="72222"/>
                        <a14:foregroundMark x1="91587" y1="74603" x2="91587" y2="74603"/>
                        <a14:foregroundMark x1="89423" y1="66667" x2="89423" y2="66667"/>
                        <a14:foregroundMark x1="89423" y1="65873" x2="89423" y2="65873"/>
                        <a14:foregroundMark x1="90625" y1="77778" x2="90625" y2="77778"/>
                        <a14:foregroundMark x1="90144" y1="80159" x2="90144" y2="80159"/>
                        <a14:foregroundMark x1="64423" y1="73810" x2="64423" y2="73810"/>
                        <a14:foregroundMark x1="62981" y1="65079" x2="62981" y2="65079"/>
                        <a14:foregroundMark x1="61538" y1="65873" x2="61538" y2="65873"/>
                        <a14:foregroundMark x1="66587" y1="65873" x2="66587" y2="65873"/>
                        <a14:foregroundMark x1="67548" y1="66667" x2="67548" y2="66667"/>
                        <a14:foregroundMark x1="75481" y1="65873" x2="75481" y2="65873"/>
                        <a14:foregroundMark x1="79327" y1="66667" x2="79327" y2="66667"/>
                        <a14:foregroundMark x1="80048" y1="76984" x2="80048" y2="76984"/>
                        <a14:foregroundMark x1="84135" y1="65079" x2="84135" y2="65079"/>
                        <a14:foregroundMark x1="82692" y1="73016" x2="82692" y2="73016"/>
                        <a14:foregroundMark x1="85096" y1="66667" x2="85096" y2="66667"/>
                        <a14:foregroundMark x1="87260" y1="65873" x2="87260" y2="65873"/>
                        <a14:foregroundMark x1="87740" y1="69048" x2="87740" y2="69048"/>
                        <a14:foregroundMark x1="87260" y1="31746" x2="87260" y2="31746"/>
                        <a14:foregroundMark x1="81731" y1="29365" x2="81731" y2="29365"/>
                        <a14:foregroundMark x1="77163" y1="26984" x2="77163" y2="26984"/>
                        <a14:foregroundMark x1="73558" y1="30159" x2="73558" y2="30159"/>
                        <a14:foregroundMark x1="51202" y1="27778" x2="51202" y2="27778"/>
                        <a14:foregroundMark x1="44712" y1="30159" x2="44712" y2="30159"/>
                        <a14:foregroundMark x1="41346" y1="44444" x2="41346" y2="44444"/>
                        <a14:foregroundMark x1="29808" y1="35714" x2="29808" y2="35714"/>
                        <a14:foregroundMark x1="21875" y1="30952" x2="21875" y2="30952"/>
                        <a14:foregroundMark x1="76683" y1="60317" x2="76683" y2="60317"/>
                        <a14:foregroundMark x1="88221" y1="74603" x2="88221" y2="74603"/>
                        <a14:foregroundMark x1="71875" y1="66667" x2="71875" y2="66667"/>
                        <a14:foregroundMark x1="76923" y1="68254" x2="76923" y2="68254"/>
                        <a14:foregroundMark x1="76923" y1="75397" x2="76923" y2="75397"/>
                        <a14:foregroundMark x1="74279" y1="69841" x2="74279" y2="69841"/>
                        <a14:foregroundMark x1="62019" y1="73810" x2="62019" y2="73810"/>
                        <a14:foregroundMark x1="62500" y1="70635" x2="62500" y2="70635"/>
                        <a14:foregroundMark x1="66106" y1="72222" x2="66106" y2="72222"/>
                        <a14:foregroundMark x1="67067" y1="75397" x2="67067" y2="75397"/>
                        <a14:foregroundMark x1="68269" y1="75397" x2="68269" y2="75397"/>
                        <a14:foregroundMark x1="81250" y1="66667" x2="81250" y2="66667"/>
                        <a14:foregroundMark x1="81010" y1="71429" x2="81010" y2="71429"/>
                        <a14:foregroundMark x1="78606" y1="69841" x2="78606" y2="69841"/>
                        <a14:backgroundMark x1="67548" y1="72222" x2="67548" y2="72222"/>
                        <a14:backgroundMark x1="76202" y1="73016" x2="76202" y2="73016"/>
                        <a14:backgroundMark x1="80529" y1="73810" x2="80529" y2="73810"/>
                        <a14:backgroundMark x1="80288" y1="68254" x2="80288" y2="68254"/>
                        <a14:backgroundMark x1="62740" y1="73016" x2="62740" y2="73016"/>
                      </a14:backgroundRemoval>
                    </a14:imgEffect>
                  </a14:imgLayer>
                </a14:imgProps>
              </a:ext>
            </a:extLst>
          </a:blip>
          <a:stretch>
            <a:fillRect/>
          </a:stretch>
        </p:blipFill>
        <p:spPr>
          <a:xfrm>
            <a:off x="611573" y="619196"/>
            <a:ext cx="3255643" cy="986084"/>
          </a:xfrm>
          <a:prstGeom prst="rect">
            <a:avLst/>
          </a:prstGeom>
        </p:spPr>
      </p:pic>
      <p:pic>
        <p:nvPicPr>
          <p:cNvPr id="13" name="图片 12"/>
          <p:cNvPicPr>
            <a:picLocks noChangeAspect="1"/>
          </p:cNvPicPr>
          <p:nvPr/>
        </p:nvPicPr>
        <p:blipFill>
          <a:blip r:embed="rId7"/>
          <a:stretch>
            <a:fillRect/>
          </a:stretch>
        </p:blipFill>
        <p:spPr>
          <a:xfrm>
            <a:off x="9939904" y="957956"/>
            <a:ext cx="1118853" cy="1118856"/>
          </a:xfrm>
          <a:prstGeom prst="rect">
            <a:avLst/>
          </a:prstGeom>
        </p:spPr>
      </p:pic>
      <p:sp>
        <p:nvSpPr>
          <p:cNvPr id="2" name="TextBox 4"/>
          <p:cNvSpPr txBox="1"/>
          <p:nvPr/>
        </p:nvSpPr>
        <p:spPr>
          <a:xfrm>
            <a:off x="4376420" y="6090285"/>
            <a:ext cx="7622540" cy="521970"/>
          </a:xfrm>
          <a:prstGeom prst="rect">
            <a:avLst/>
          </a:prstGeom>
          <a:noFill/>
        </p:spPr>
        <p:txBody>
          <a:bodyPr wrap="square" rtlCol="0">
            <a:spAutoFit/>
          </a:bodyPr>
          <a:lstStyle/>
          <a:p>
            <a:r>
              <a:rPr lang="en-US" altLang="zh-CN" sz="2800">
                <a:latin typeface="Tw Cen MT" panose="020B0602020104020603" pitchFamily="34" charset="0"/>
                <a:ea typeface="华文中宋" panose="02010600040101010101" pitchFamily="2" charset="-122"/>
                <a:cs typeface="Adobe Gurmukhi" panose="01010101010101010101" pitchFamily="50" charset="0"/>
              </a:rPr>
              <a:t>Maven Kong, Shaopeng Jiang, </a:t>
            </a:r>
            <a:r>
              <a:rPr lang="en-US" altLang="zh-CN" sz="2800">
                <a:latin typeface="Tw Cen MT" panose="020B0602020104020603" pitchFamily="34" charset="0"/>
                <a:ea typeface="华文中宋" panose="02010600040101010101" pitchFamily="2" charset="-122"/>
                <a:cs typeface="Adobe Gurmukhi" panose="01010101010101010101" pitchFamily="50" charset="0"/>
                <a:sym typeface="+mn-ea"/>
              </a:rPr>
              <a:t>Zhen Wei, </a:t>
            </a:r>
            <a:r>
              <a:rPr lang="en-US" altLang="zh-CN" sz="2800">
                <a:latin typeface="Tw Cen MT" panose="020B0602020104020603" pitchFamily="34" charset="0"/>
                <a:ea typeface="华文中宋" panose="02010600040101010101" pitchFamily="2" charset="-122"/>
                <a:cs typeface="Adobe Gurmukhi" panose="01010101010101010101" pitchFamily="50" charset="0"/>
              </a:rPr>
              <a:t>Ziqi Xiong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 y="6390496"/>
            <a:ext cx="12192001" cy="461214"/>
            <a:chOff x="-1" y="6319520"/>
            <a:chExt cx="12192001" cy="461214"/>
          </a:xfrm>
        </p:grpSpPr>
        <p:sp>
          <p:nvSpPr>
            <p:cNvPr id="12" name="矩形 11"/>
            <p:cNvSpPr/>
            <p:nvPr/>
          </p:nvSpPr>
          <p:spPr>
            <a:xfrm>
              <a:off x="-1" y="6319520"/>
              <a:ext cx="12192001" cy="461214"/>
            </a:xfrm>
            <a:prstGeom prst="rect">
              <a:avLst/>
            </a:prstGeom>
            <a:solidFill>
              <a:srgbClr val="D9D9D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3" name="图片 12"/>
            <p:cNvPicPr>
              <a:picLocks noChangeAspect="1"/>
            </p:cNvPicPr>
            <p:nvPr/>
          </p:nvPicPr>
          <p:blipFill rotWithShape="1">
            <a:blip r:embed="rId3"/>
            <a:srcRect r="14010" b="6525"/>
            <a:stretch>
              <a:fillRect/>
            </a:stretch>
          </p:blipFill>
          <p:spPr>
            <a:xfrm>
              <a:off x="6389771" y="6354641"/>
              <a:ext cx="636747" cy="411291"/>
            </a:xfrm>
            <a:prstGeom prst="rect">
              <a:avLst/>
            </a:prstGeom>
          </p:spPr>
        </p:pic>
        <p:sp>
          <p:nvSpPr>
            <p:cNvPr id="14" name="TextBox 4"/>
            <p:cNvSpPr txBox="1"/>
            <p:nvPr/>
          </p:nvSpPr>
          <p:spPr>
            <a:xfrm>
              <a:off x="446950" y="6376754"/>
              <a:ext cx="4517876"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rPr>
                <a:t>MiumiuMickey (pod-rundown mandrills)</a:t>
              </a:r>
            </a:p>
          </p:txBody>
        </p:sp>
        <p:sp>
          <p:nvSpPr>
            <p:cNvPr id="15" name="TextBox 4"/>
            <p:cNvSpPr txBox="1"/>
            <p:nvPr/>
          </p:nvSpPr>
          <p:spPr>
            <a:xfrm>
              <a:off x="8864691" y="6360304"/>
              <a:ext cx="2524670"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Times New Roman" panose="02020603050405020304" pitchFamily="18" charset="0"/>
                </a:rPr>
                <a:t>Project Presentation</a:t>
              </a:r>
              <a:endPar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endParaRPr>
            </a:p>
          </p:txBody>
        </p:sp>
      </p:grpSp>
      <p:sp>
        <p:nvSpPr>
          <p:cNvPr id="16" name="文本框 15"/>
          <p:cNvSpPr txBox="1">
            <a:spLocks noChangeArrowheads="1"/>
          </p:cNvSpPr>
          <p:nvPr/>
        </p:nvSpPr>
        <p:spPr bwMode="auto">
          <a:xfrm>
            <a:off x="447040" y="393065"/>
            <a:ext cx="23634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571500" indent="-571500" algn="ctr">
              <a:buFont typeface="Arial" panose="020B0604020202020204" pitchFamily="34" charset="0"/>
              <a:buChar char="•"/>
            </a:pPr>
            <a:r>
              <a:rPr lang="en-US" altLang="zh-CN" sz="4000" b="1">
                <a:latin typeface="+mj-lt"/>
                <a:ea typeface="楷体" panose="02010609060101010101" pitchFamily="49" charset="-122"/>
                <a:cs typeface="Times New Roman" panose="02020603050405020304" pitchFamily="18" charset="0"/>
              </a:rPr>
              <a:t>Result:</a:t>
            </a:r>
            <a:endParaRPr lang="zh-CN" altLang="en-US" sz="4000" b="1">
              <a:latin typeface="+mj-lt"/>
              <a:ea typeface="楷体" panose="02010609060101010101" pitchFamily="49" charset="-122"/>
              <a:cs typeface="Times New Roman" panose="02020603050405020304" pitchFamily="18" charset="0"/>
            </a:endParaRPr>
          </a:p>
        </p:txBody>
      </p:sp>
      <p:grpSp>
        <p:nvGrpSpPr>
          <p:cNvPr id="6" name="组合 5">
            <a:extLst>
              <a:ext uri="{FF2B5EF4-FFF2-40B4-BE49-F238E27FC236}">
                <a16:creationId xmlns:a16="http://schemas.microsoft.com/office/drawing/2014/main" id="{8C87AD05-FDB4-4588-A545-878F4D178905}"/>
              </a:ext>
            </a:extLst>
          </p:cNvPr>
          <p:cNvGrpSpPr/>
          <p:nvPr/>
        </p:nvGrpSpPr>
        <p:grpSpPr>
          <a:xfrm>
            <a:off x="3660357" y="746442"/>
            <a:ext cx="5069205" cy="3590290"/>
            <a:chOff x="1221740" y="1680845"/>
            <a:chExt cx="5069205" cy="3590290"/>
          </a:xfrm>
        </p:grpSpPr>
        <p:sp>
          <p:nvSpPr>
            <p:cNvPr id="5" name="矩形 4"/>
            <p:cNvSpPr/>
            <p:nvPr/>
          </p:nvSpPr>
          <p:spPr>
            <a:xfrm>
              <a:off x="1221740" y="1680845"/>
              <a:ext cx="5069205" cy="3590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6141616D-6C91-48CB-A088-DE57F29A3371}"/>
                </a:ext>
              </a:extLst>
            </p:cNvPr>
            <p:cNvPicPr>
              <a:picLocks noChangeAspect="1"/>
            </p:cNvPicPr>
            <p:nvPr/>
          </p:nvPicPr>
          <p:blipFill>
            <a:blip r:embed="rId4"/>
            <a:stretch>
              <a:fillRect/>
            </a:stretch>
          </p:blipFill>
          <p:spPr>
            <a:xfrm>
              <a:off x="1304683" y="1884301"/>
              <a:ext cx="4903317" cy="3328158"/>
            </a:xfrm>
            <a:prstGeom prst="rect">
              <a:avLst/>
            </a:prstGeom>
          </p:spPr>
        </p:pic>
      </p:grpSp>
      <p:graphicFrame>
        <p:nvGraphicFramePr>
          <p:cNvPr id="8" name="表格 8">
            <a:extLst>
              <a:ext uri="{FF2B5EF4-FFF2-40B4-BE49-F238E27FC236}">
                <a16:creationId xmlns:a16="http://schemas.microsoft.com/office/drawing/2014/main" id="{A1799F03-298E-4C51-BC9B-56BE85654E29}"/>
              </a:ext>
            </a:extLst>
          </p:cNvPr>
          <p:cNvGraphicFramePr>
            <a:graphicFrameLocks noGrp="1"/>
          </p:cNvGraphicFramePr>
          <p:nvPr>
            <p:extLst>
              <p:ext uri="{D42A27DB-BD31-4B8C-83A1-F6EECF244321}">
                <p14:modId xmlns:p14="http://schemas.microsoft.com/office/powerpoint/2010/main" val="2963278033"/>
              </p:ext>
            </p:extLst>
          </p:nvPr>
        </p:nvGraphicFramePr>
        <p:xfrm>
          <a:off x="2225934" y="4786292"/>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69464359"/>
                    </a:ext>
                  </a:extLst>
                </a:gridCol>
                <a:gridCol w="1625600">
                  <a:extLst>
                    <a:ext uri="{9D8B030D-6E8A-4147-A177-3AD203B41FA5}">
                      <a16:colId xmlns:a16="http://schemas.microsoft.com/office/drawing/2014/main" val="1136069537"/>
                    </a:ext>
                  </a:extLst>
                </a:gridCol>
                <a:gridCol w="1625600">
                  <a:extLst>
                    <a:ext uri="{9D8B030D-6E8A-4147-A177-3AD203B41FA5}">
                      <a16:colId xmlns:a16="http://schemas.microsoft.com/office/drawing/2014/main" val="3812027671"/>
                    </a:ext>
                  </a:extLst>
                </a:gridCol>
                <a:gridCol w="1625600">
                  <a:extLst>
                    <a:ext uri="{9D8B030D-6E8A-4147-A177-3AD203B41FA5}">
                      <a16:colId xmlns:a16="http://schemas.microsoft.com/office/drawing/2014/main" val="1025360493"/>
                    </a:ext>
                  </a:extLst>
                </a:gridCol>
                <a:gridCol w="1625600">
                  <a:extLst>
                    <a:ext uri="{9D8B030D-6E8A-4147-A177-3AD203B41FA5}">
                      <a16:colId xmlns:a16="http://schemas.microsoft.com/office/drawing/2014/main" val="3333288351"/>
                    </a:ext>
                  </a:extLst>
                </a:gridCol>
              </a:tblGrid>
              <a:tr h="370840">
                <a:tc>
                  <a:txBody>
                    <a:bodyPr/>
                    <a:lstStyle/>
                    <a:p>
                      <a:pPr algn="ctr"/>
                      <a:r>
                        <a:rPr lang="en-US">
                          <a:latin typeface="+mj-lt"/>
                        </a:rPr>
                        <a:t> lr</a:t>
                      </a:r>
                    </a:p>
                  </a:txBody>
                  <a:tcPr/>
                </a:tc>
                <a:tc>
                  <a:txBody>
                    <a:bodyPr/>
                    <a:lstStyle/>
                    <a:p>
                      <a:pPr algn="ctr"/>
                      <a:r>
                        <a:rPr lang="en-US">
                          <a:latin typeface="+mj-lt"/>
                        </a:rPr>
                        <a:t>0.0002</a:t>
                      </a:r>
                    </a:p>
                  </a:txBody>
                  <a:tcPr/>
                </a:tc>
                <a:tc>
                  <a:txBody>
                    <a:bodyPr/>
                    <a:lstStyle/>
                    <a:p>
                      <a:pPr algn="ctr"/>
                      <a:r>
                        <a:rPr lang="en-US">
                          <a:latin typeface="+mj-lt"/>
                        </a:rPr>
                        <a:t>0.0001</a:t>
                      </a:r>
                    </a:p>
                  </a:txBody>
                  <a:tcPr/>
                </a:tc>
                <a:tc>
                  <a:txBody>
                    <a:bodyPr/>
                    <a:lstStyle/>
                    <a:p>
                      <a:pPr algn="ctr"/>
                      <a:r>
                        <a:rPr lang="en-US">
                          <a:latin typeface="+mj-lt"/>
                        </a:rPr>
                        <a:t>0.0001</a:t>
                      </a:r>
                    </a:p>
                  </a:txBody>
                  <a:tcPr/>
                </a:tc>
                <a:tc>
                  <a:txBody>
                    <a:bodyPr/>
                    <a:lstStyle/>
                    <a:p>
                      <a:pPr algn="ctr"/>
                      <a:r>
                        <a:rPr lang="en-US">
                          <a:latin typeface="+mj-lt"/>
                        </a:rPr>
                        <a:t>0.001</a:t>
                      </a:r>
                    </a:p>
                  </a:txBody>
                  <a:tcPr/>
                </a:tc>
                <a:extLst>
                  <a:ext uri="{0D108BD9-81ED-4DB2-BD59-A6C34878D82A}">
                    <a16:rowId xmlns:a16="http://schemas.microsoft.com/office/drawing/2014/main" val="3130690813"/>
                  </a:ext>
                </a:extLst>
              </a:tr>
              <a:tr h="370840">
                <a:tc>
                  <a:txBody>
                    <a:bodyPr/>
                    <a:lstStyle/>
                    <a:p>
                      <a:pPr algn="ctr"/>
                      <a:r>
                        <a:rPr lang="en-US">
                          <a:latin typeface="+mj-lt"/>
                        </a:rPr>
                        <a:t>momentum</a:t>
                      </a:r>
                    </a:p>
                  </a:txBody>
                  <a:tcPr/>
                </a:tc>
                <a:tc>
                  <a:txBody>
                    <a:bodyPr/>
                    <a:lstStyle/>
                    <a:p>
                      <a:pPr algn="ctr"/>
                      <a:r>
                        <a:rPr lang="en-US">
                          <a:latin typeface="+mj-lt"/>
                        </a:rPr>
                        <a:t>0.00006 </a:t>
                      </a:r>
                    </a:p>
                  </a:txBody>
                  <a:tcPr/>
                </a:tc>
                <a:tc>
                  <a:txBody>
                    <a:bodyPr/>
                    <a:lstStyle/>
                    <a:p>
                      <a:pPr algn="ctr"/>
                      <a:r>
                        <a:rPr lang="en-US">
                          <a:latin typeface="+mj-lt"/>
                        </a:rPr>
                        <a:t>0.00006</a:t>
                      </a:r>
                    </a:p>
                  </a:txBody>
                  <a:tcPr/>
                </a:tc>
                <a:tc>
                  <a:txBody>
                    <a:bodyPr/>
                    <a:lstStyle/>
                    <a:p>
                      <a:pPr algn="ctr"/>
                      <a:r>
                        <a:rPr lang="en-US">
                          <a:latin typeface="+mj-lt"/>
                        </a:rPr>
                        <a:t>0.00009</a:t>
                      </a:r>
                    </a:p>
                  </a:txBody>
                  <a:tcPr/>
                </a:tc>
                <a:tc>
                  <a:txBody>
                    <a:bodyPr/>
                    <a:lstStyle/>
                    <a:p>
                      <a:pPr algn="ctr"/>
                      <a:r>
                        <a:rPr lang="en-US">
                          <a:latin typeface="+mj-lt"/>
                        </a:rPr>
                        <a:t>0.0008</a:t>
                      </a:r>
                    </a:p>
                  </a:txBody>
                  <a:tcPr/>
                </a:tc>
                <a:extLst>
                  <a:ext uri="{0D108BD9-81ED-4DB2-BD59-A6C34878D82A}">
                    <a16:rowId xmlns:a16="http://schemas.microsoft.com/office/drawing/2014/main" val="2518179185"/>
                  </a:ext>
                </a:extLst>
              </a:tr>
              <a:tr h="370840">
                <a:tc>
                  <a:txBody>
                    <a:bodyPr/>
                    <a:lstStyle/>
                    <a:p>
                      <a:pPr algn="ctr"/>
                      <a:r>
                        <a:rPr lang="en-US">
                          <a:latin typeface="+mj-lt"/>
                        </a:rPr>
                        <a:t>accuracy</a:t>
                      </a:r>
                    </a:p>
                  </a:txBody>
                  <a:tcPr/>
                </a:tc>
                <a:tc>
                  <a:txBody>
                    <a:bodyPr/>
                    <a:lstStyle/>
                    <a:p>
                      <a:pPr algn="ctr"/>
                      <a:r>
                        <a:rPr lang="en-US">
                          <a:latin typeface="+mj-lt"/>
                        </a:rPr>
                        <a:t>69%</a:t>
                      </a:r>
                    </a:p>
                  </a:txBody>
                  <a:tcPr/>
                </a:tc>
                <a:tc>
                  <a:txBody>
                    <a:bodyPr/>
                    <a:lstStyle/>
                    <a:p>
                      <a:pPr algn="ctr"/>
                      <a:r>
                        <a:rPr lang="en-US">
                          <a:latin typeface="+mj-lt"/>
                        </a:rPr>
                        <a:t>77%</a:t>
                      </a:r>
                    </a:p>
                  </a:txBody>
                  <a:tcPr/>
                </a:tc>
                <a:tc>
                  <a:txBody>
                    <a:bodyPr/>
                    <a:lstStyle/>
                    <a:p>
                      <a:pPr algn="ctr"/>
                      <a:r>
                        <a:rPr lang="en-US">
                          <a:latin typeface="+mj-lt"/>
                        </a:rPr>
                        <a:t>77%</a:t>
                      </a:r>
                    </a:p>
                  </a:txBody>
                  <a:tcPr/>
                </a:tc>
                <a:tc>
                  <a:txBody>
                    <a:bodyPr/>
                    <a:lstStyle/>
                    <a:p>
                      <a:pPr algn="ctr"/>
                      <a:r>
                        <a:rPr lang="en-US">
                          <a:latin typeface="+mj-lt"/>
                        </a:rPr>
                        <a:t>68%</a:t>
                      </a:r>
                    </a:p>
                  </a:txBody>
                  <a:tcPr/>
                </a:tc>
                <a:extLst>
                  <a:ext uri="{0D108BD9-81ED-4DB2-BD59-A6C34878D82A}">
                    <a16:rowId xmlns:a16="http://schemas.microsoft.com/office/drawing/2014/main" val="2975891462"/>
                  </a:ext>
                </a:extLst>
              </a:tr>
            </a:tbl>
          </a:graphicData>
        </a:graphic>
      </p:graphicFrame>
    </p:spTree>
    <p:extLst>
      <p:ext uri="{BB962C8B-B14F-4D97-AF65-F5344CB8AC3E}">
        <p14:creationId xmlns:p14="http://schemas.microsoft.com/office/powerpoint/2010/main" val="341823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6390496"/>
            <a:ext cx="12192001" cy="461214"/>
            <a:chOff x="-1" y="6319520"/>
            <a:chExt cx="12192001" cy="461214"/>
          </a:xfrm>
        </p:grpSpPr>
        <p:sp>
          <p:nvSpPr>
            <p:cNvPr id="9" name="矩形 8"/>
            <p:cNvSpPr/>
            <p:nvPr/>
          </p:nvSpPr>
          <p:spPr>
            <a:xfrm>
              <a:off x="-1" y="6319520"/>
              <a:ext cx="12192001" cy="461214"/>
            </a:xfrm>
            <a:prstGeom prst="rect">
              <a:avLst/>
            </a:prstGeom>
            <a:solidFill>
              <a:srgbClr val="D9D9D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 name="图片 9"/>
            <p:cNvPicPr>
              <a:picLocks noChangeAspect="1"/>
            </p:cNvPicPr>
            <p:nvPr/>
          </p:nvPicPr>
          <p:blipFill rotWithShape="1">
            <a:blip r:embed="rId3"/>
            <a:srcRect r="14010" b="6525"/>
            <a:stretch>
              <a:fillRect/>
            </a:stretch>
          </p:blipFill>
          <p:spPr>
            <a:xfrm>
              <a:off x="6389771" y="6354641"/>
              <a:ext cx="636747" cy="411291"/>
            </a:xfrm>
            <a:prstGeom prst="rect">
              <a:avLst/>
            </a:prstGeom>
          </p:spPr>
        </p:pic>
        <p:sp>
          <p:nvSpPr>
            <p:cNvPr id="11" name="TextBox 4"/>
            <p:cNvSpPr txBox="1"/>
            <p:nvPr/>
          </p:nvSpPr>
          <p:spPr>
            <a:xfrm>
              <a:off x="446950" y="6376754"/>
              <a:ext cx="4517876"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rPr>
                <a:t>MiumiuMickey (pod-rundown mandrills)</a:t>
              </a:r>
            </a:p>
          </p:txBody>
        </p:sp>
        <p:sp>
          <p:nvSpPr>
            <p:cNvPr id="12" name="TextBox 4"/>
            <p:cNvSpPr txBox="1"/>
            <p:nvPr/>
          </p:nvSpPr>
          <p:spPr>
            <a:xfrm>
              <a:off x="8864691" y="6360304"/>
              <a:ext cx="2524670"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Times New Roman" panose="02020603050405020304" pitchFamily="18" charset="0"/>
                </a:rPr>
                <a:t>Project Presentation</a:t>
              </a:r>
              <a:endPar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endParaRPr>
            </a:p>
          </p:txBody>
        </p:sp>
      </p:grpSp>
      <p:sp>
        <p:nvSpPr>
          <p:cNvPr id="13" name="文本框 12"/>
          <p:cNvSpPr txBox="1">
            <a:spLocks noChangeArrowheads="1"/>
          </p:cNvSpPr>
          <p:nvPr/>
        </p:nvSpPr>
        <p:spPr bwMode="auto">
          <a:xfrm>
            <a:off x="270587" y="677560"/>
            <a:ext cx="306044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4000" b="1">
                <a:latin typeface="+mj-lt"/>
                <a:ea typeface="楷体" panose="02010609060101010101" pitchFamily="49" charset="-122"/>
                <a:cs typeface="Times New Roman" panose="02020603050405020304" pitchFamily="18" charset="0"/>
              </a:rPr>
              <a:t>Future Goal</a:t>
            </a:r>
            <a:endParaRPr lang="zh-CN" altLang="en-US" sz="4000" b="1">
              <a:latin typeface="+mj-lt"/>
              <a:ea typeface="楷体" panose="02010609060101010101" pitchFamily="49" charset="-122"/>
              <a:cs typeface="Times New Roman" panose="02020603050405020304" pitchFamily="18" charset="0"/>
            </a:endParaRPr>
          </a:p>
        </p:txBody>
      </p:sp>
      <p:sp>
        <p:nvSpPr>
          <p:cNvPr id="14" name="Rectangle 4"/>
          <p:cNvSpPr/>
          <p:nvPr/>
        </p:nvSpPr>
        <p:spPr>
          <a:xfrm>
            <a:off x="668601" y="1863687"/>
            <a:ext cx="11239139" cy="2795958"/>
          </a:xfrm>
          <a:prstGeom prst="rect">
            <a:avLst/>
          </a:prstGeom>
        </p:spPr>
        <p:txBody>
          <a:bodyPr wrap="square">
            <a:spAutoFit/>
          </a:bodyPr>
          <a:lstStyle/>
          <a:p>
            <a:pPr indent="457200">
              <a:lnSpc>
                <a:spcPct val="150000"/>
              </a:lnSpc>
            </a:pPr>
            <a:r>
              <a:rPr lang="en-US" sz="2400">
                <a:latin typeface="Times New Roman" panose="02020603050405020304" pitchFamily="18" charset="0"/>
                <a:cs typeface="Times New Roman" panose="02020603050405020304" pitchFamily="18" charset="0"/>
              </a:rPr>
              <a:t>By combining continuous tracking data with machine learning, we can summarize and predict the interactions among animals, and further discover and understand the social behaviors among animals, which can affect or help animals survive and reproduce to a certain extent. And ultimately we can also extrapolate to the prediction and evaluation of human behavior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6390496"/>
            <a:ext cx="12192001" cy="461214"/>
            <a:chOff x="-1" y="6319520"/>
            <a:chExt cx="12192001" cy="461214"/>
          </a:xfrm>
        </p:grpSpPr>
        <p:sp>
          <p:nvSpPr>
            <p:cNvPr id="8" name="矩形 7"/>
            <p:cNvSpPr/>
            <p:nvPr/>
          </p:nvSpPr>
          <p:spPr>
            <a:xfrm>
              <a:off x="-1" y="6319520"/>
              <a:ext cx="12192001" cy="461214"/>
            </a:xfrm>
            <a:prstGeom prst="rect">
              <a:avLst/>
            </a:prstGeom>
            <a:solidFill>
              <a:srgbClr val="D9D9D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9" name="图片 8"/>
            <p:cNvPicPr>
              <a:picLocks noChangeAspect="1"/>
            </p:cNvPicPr>
            <p:nvPr/>
          </p:nvPicPr>
          <p:blipFill rotWithShape="1">
            <a:blip r:embed="rId2"/>
            <a:srcRect r="14010" b="6525"/>
            <a:stretch>
              <a:fillRect/>
            </a:stretch>
          </p:blipFill>
          <p:spPr>
            <a:xfrm>
              <a:off x="6389771" y="6354641"/>
              <a:ext cx="636747" cy="411291"/>
            </a:xfrm>
            <a:prstGeom prst="rect">
              <a:avLst/>
            </a:prstGeom>
          </p:spPr>
        </p:pic>
        <p:sp>
          <p:nvSpPr>
            <p:cNvPr id="10" name="TextBox 4"/>
            <p:cNvSpPr txBox="1"/>
            <p:nvPr/>
          </p:nvSpPr>
          <p:spPr>
            <a:xfrm>
              <a:off x="446950" y="6376754"/>
              <a:ext cx="4517876"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rPr>
                <a:t>MiumiuMickey (pod-rundown mandrills)</a:t>
              </a:r>
            </a:p>
          </p:txBody>
        </p:sp>
        <p:sp>
          <p:nvSpPr>
            <p:cNvPr id="11" name="TextBox 4"/>
            <p:cNvSpPr txBox="1"/>
            <p:nvPr/>
          </p:nvSpPr>
          <p:spPr>
            <a:xfrm>
              <a:off x="8864691" y="6360304"/>
              <a:ext cx="2524670"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Times New Roman" panose="02020603050405020304" pitchFamily="18" charset="0"/>
                </a:rPr>
                <a:t>Project Presentation</a:t>
              </a:r>
              <a:endPar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endParaRPr>
            </a:p>
          </p:txBody>
        </p:sp>
      </p:grpSp>
      <p:sp>
        <p:nvSpPr>
          <p:cNvPr id="12" name="TextBox 4"/>
          <p:cNvSpPr txBox="1"/>
          <p:nvPr/>
        </p:nvSpPr>
        <p:spPr>
          <a:xfrm>
            <a:off x="7511510" y="4873732"/>
            <a:ext cx="4123765" cy="954107"/>
          </a:xfrm>
          <a:prstGeom prst="rect">
            <a:avLst/>
          </a:prstGeom>
          <a:noFill/>
        </p:spPr>
        <p:txBody>
          <a:bodyPr wrap="square" rtlCol="0">
            <a:spAutoFit/>
          </a:bodyPr>
          <a:lstStyle/>
          <a:p>
            <a:pPr algn="r"/>
            <a:r>
              <a:rPr lang="en-US" altLang="zh-CN" sz="2800" b="1">
                <a:latin typeface="Tw Cen MT" panose="020B0602020104020603" pitchFamily="34" charset="0"/>
                <a:ea typeface="华文中宋" panose="02010600040101010101" pitchFamily="2" charset="-122"/>
                <a:cs typeface="Adobe Gurmukhi" panose="01010101010101010101" pitchFamily="50" charset="0"/>
              </a:rPr>
              <a:t>MiumiuMickey</a:t>
            </a:r>
          </a:p>
          <a:p>
            <a:pPr algn="r"/>
            <a:r>
              <a:rPr lang="en-US" altLang="zh-CN" sz="2800" b="1">
                <a:latin typeface="Tw Cen MT" panose="020B0602020104020603" pitchFamily="34" charset="0"/>
                <a:ea typeface="华文中宋" panose="02010600040101010101" pitchFamily="2" charset="-122"/>
                <a:cs typeface="Adobe Gurmukhi" panose="01010101010101010101" pitchFamily="50" charset="0"/>
              </a:rPr>
              <a:t>pod-rundown mandrills</a:t>
            </a:r>
          </a:p>
        </p:txBody>
      </p:sp>
      <p:pic>
        <p:nvPicPr>
          <p:cNvPr id="6" name="图片 5"/>
          <p:cNvPicPr>
            <a:picLocks noChangeAspect="1"/>
          </p:cNvPicPr>
          <p:nvPr/>
        </p:nvPicPr>
        <p:blipFill>
          <a:blip r:embed="rId3"/>
          <a:stretch>
            <a:fillRect/>
          </a:stretch>
        </p:blipFill>
        <p:spPr>
          <a:xfrm>
            <a:off x="2730971" y="2098676"/>
            <a:ext cx="2202965" cy="2202965"/>
          </a:xfrm>
          <a:prstGeom prst="rect">
            <a:avLst/>
          </a:prstGeom>
        </p:spPr>
      </p:pic>
      <p:sp>
        <p:nvSpPr>
          <p:cNvPr id="13" name="TextBox 4"/>
          <p:cNvSpPr txBox="1"/>
          <p:nvPr/>
        </p:nvSpPr>
        <p:spPr>
          <a:xfrm>
            <a:off x="4964826" y="2797751"/>
            <a:ext cx="4490952" cy="954107"/>
          </a:xfrm>
          <a:prstGeom prst="rect">
            <a:avLst/>
          </a:prstGeom>
          <a:noFill/>
        </p:spPr>
        <p:txBody>
          <a:bodyPr wrap="square" rtlCol="0">
            <a:spAutoFit/>
          </a:bodyPr>
          <a:lstStyle/>
          <a:p>
            <a:r>
              <a:rPr lang="zh-CN" altLang="en-US" sz="2800" b="1">
                <a:latin typeface="Tw Cen MT" panose="020B0602020104020603" pitchFamily="34" charset="0"/>
                <a:ea typeface="华文中宋" panose="02010600040101010101" pitchFamily="2" charset="-122"/>
                <a:cs typeface="Adobe Gurmukhi" panose="01010101010101010101" pitchFamily="50" charset="0"/>
              </a:rPr>
              <a:t>𝐓𝐡𝐚𝐭</a:t>
            </a:r>
            <a:r>
              <a:rPr lang="en-US" altLang="zh-CN" sz="2800" b="1">
                <a:latin typeface="Tw Cen MT" panose="020B0602020104020603" pitchFamily="34" charset="0"/>
                <a:ea typeface="华文中宋" panose="02010600040101010101" pitchFamily="2" charset="-122"/>
                <a:cs typeface="Adobe Gurmukhi" panose="01010101010101010101" pitchFamily="50" charset="0"/>
              </a:rPr>
              <a:t>′ </a:t>
            </a:r>
            <a:r>
              <a:rPr lang="zh-CN" altLang="en-US" sz="2800" b="1">
                <a:latin typeface="Tw Cen MT" panose="020B0602020104020603" pitchFamily="34" charset="0"/>
                <a:ea typeface="华文中宋" panose="02010600040101010101" pitchFamily="2" charset="-122"/>
                <a:cs typeface="Adobe Gurmukhi" panose="01010101010101010101" pitchFamily="50" charset="0"/>
              </a:rPr>
              <a:t>𝐬 𝐀𝐥𝐥</a:t>
            </a:r>
            <a:r>
              <a:rPr lang="en-US" altLang="zh-CN" sz="2800" b="1">
                <a:latin typeface="Tw Cen MT" panose="020B0602020104020603" pitchFamily="34" charset="0"/>
                <a:ea typeface="华文中宋" panose="02010600040101010101" pitchFamily="2" charset="-122"/>
                <a:cs typeface="Adobe Gurmukhi" panose="01010101010101010101" pitchFamily="50" charset="0"/>
              </a:rPr>
              <a:t>.</a:t>
            </a:r>
          </a:p>
          <a:p>
            <a:r>
              <a:rPr lang="zh-CN" altLang="en-US" sz="2800" b="1">
                <a:latin typeface="Tw Cen MT" panose="020B0602020104020603" pitchFamily="34" charset="0"/>
                <a:ea typeface="华文中宋" panose="02010600040101010101" pitchFamily="2" charset="-122"/>
                <a:cs typeface="Adobe Gurmukhi" panose="01010101010101010101" pitchFamily="50" charset="0"/>
              </a:rPr>
              <a:t>𝐓𝐡𝐚𝐧𝐤 𝐲𝐨𝐮 𝐟𝐨𝐫 𝐚𝐭𝐭𝐞𝐧𝐭𝐢𝐨𝐧</a:t>
            </a:r>
            <a:r>
              <a:rPr lang="en-US" altLang="zh-CN" sz="2800" b="1">
                <a:latin typeface="Tw Cen MT" panose="020B0602020104020603" pitchFamily="34" charset="0"/>
                <a:ea typeface="华文中宋" panose="02010600040101010101" pitchFamily="2" charset="-122"/>
                <a:cs typeface="Adobe Gurmukhi" panose="01010101010101010101" pitchFamily="50" charset="0"/>
              </a:rPr>
              <a:t>.</a:t>
            </a:r>
          </a:p>
        </p:txBody>
      </p:sp>
      <p:pic>
        <p:nvPicPr>
          <p:cNvPr id="14" name="图片 13"/>
          <p:cNvPicPr>
            <a:picLocks noChangeAspect="1"/>
          </p:cNvPicPr>
          <p:nvPr/>
        </p:nvPicPr>
        <p:blipFill>
          <a:blip r:embed="rId4">
            <a:extLst>
              <a:ext uri="{BEBA8EAE-BF5A-486C-A8C5-ECC9F3942E4B}">
                <a14:imgProps xmlns:a14="http://schemas.microsoft.com/office/drawing/2010/main">
                  <a14:imgLayer r:embed="rId5">
                    <a14:imgEffect>
                      <a14:backgroundRemoval t="3175" b="95238" l="1202" r="98558">
                        <a14:foregroundMark x1="6250" y1="19841" x2="6250" y2="19841"/>
                        <a14:foregroundMark x1="9135" y1="17460" x2="9135" y2="17460"/>
                        <a14:foregroundMark x1="15385" y1="50794" x2="15385" y2="50794"/>
                        <a14:foregroundMark x1="89904" y1="69048" x2="89904" y2="69048"/>
                        <a14:foregroundMark x1="92308" y1="68254" x2="92308" y2="68254"/>
                        <a14:foregroundMark x1="92308" y1="65873" x2="92308" y2="65873"/>
                        <a14:foregroundMark x1="92067" y1="69841" x2="92067" y2="69841"/>
                        <a14:foregroundMark x1="91827" y1="72222" x2="91827" y2="72222"/>
                        <a14:foregroundMark x1="91587" y1="74603" x2="91587" y2="74603"/>
                        <a14:foregroundMark x1="89423" y1="66667" x2="89423" y2="66667"/>
                        <a14:foregroundMark x1="89423" y1="65873" x2="89423" y2="65873"/>
                        <a14:foregroundMark x1="90625" y1="77778" x2="90625" y2="77778"/>
                        <a14:foregroundMark x1="90144" y1="80159" x2="90144" y2="80159"/>
                        <a14:foregroundMark x1="64423" y1="73810" x2="64423" y2="73810"/>
                        <a14:foregroundMark x1="62981" y1="65079" x2="62981" y2="65079"/>
                        <a14:foregroundMark x1="61538" y1="65873" x2="61538" y2="65873"/>
                        <a14:foregroundMark x1="66587" y1="65873" x2="66587" y2="65873"/>
                        <a14:foregroundMark x1="67548" y1="66667" x2="67548" y2="66667"/>
                        <a14:foregroundMark x1="75481" y1="65873" x2="75481" y2="65873"/>
                        <a14:foregroundMark x1="79327" y1="66667" x2="79327" y2="66667"/>
                        <a14:foregroundMark x1="80048" y1="76984" x2="80048" y2="76984"/>
                        <a14:foregroundMark x1="84135" y1="65079" x2="84135" y2="65079"/>
                        <a14:foregroundMark x1="82692" y1="73016" x2="82692" y2="73016"/>
                        <a14:foregroundMark x1="85096" y1="66667" x2="85096" y2="66667"/>
                        <a14:foregroundMark x1="87260" y1="65873" x2="87260" y2="65873"/>
                        <a14:foregroundMark x1="87740" y1="69048" x2="87740" y2="69048"/>
                        <a14:foregroundMark x1="87260" y1="31746" x2="87260" y2="31746"/>
                        <a14:foregroundMark x1="81731" y1="29365" x2="81731" y2="29365"/>
                        <a14:foregroundMark x1="77163" y1="26984" x2="77163" y2="26984"/>
                        <a14:foregroundMark x1="73558" y1="30159" x2="73558" y2="30159"/>
                        <a14:foregroundMark x1="51202" y1="27778" x2="51202" y2="27778"/>
                        <a14:foregroundMark x1="44712" y1="30159" x2="44712" y2="30159"/>
                        <a14:foregroundMark x1="41346" y1="44444" x2="41346" y2="44444"/>
                        <a14:foregroundMark x1="29808" y1="35714" x2="29808" y2="35714"/>
                        <a14:foregroundMark x1="21875" y1="30952" x2="21875" y2="30952"/>
                        <a14:foregroundMark x1="76683" y1="60317" x2="76683" y2="60317"/>
                        <a14:foregroundMark x1="88221" y1="74603" x2="88221" y2="74603"/>
                        <a14:foregroundMark x1="71875" y1="66667" x2="71875" y2="66667"/>
                        <a14:foregroundMark x1="76923" y1="68254" x2="76923" y2="68254"/>
                        <a14:foregroundMark x1="76923" y1="75397" x2="76923" y2="75397"/>
                        <a14:foregroundMark x1="74279" y1="69841" x2="74279" y2="69841"/>
                        <a14:foregroundMark x1="62019" y1="73810" x2="62019" y2="73810"/>
                        <a14:foregroundMark x1="62500" y1="70635" x2="62500" y2="70635"/>
                        <a14:foregroundMark x1="66106" y1="72222" x2="66106" y2="72222"/>
                        <a14:foregroundMark x1="67067" y1="75397" x2="67067" y2="75397"/>
                        <a14:foregroundMark x1="68269" y1="75397" x2="68269" y2="75397"/>
                        <a14:foregroundMark x1="81250" y1="66667" x2="81250" y2="66667"/>
                        <a14:foregroundMark x1="81010" y1="71429" x2="81010" y2="71429"/>
                        <a14:foregroundMark x1="78606" y1="69841" x2="78606" y2="69841"/>
                        <a14:backgroundMark x1="67548" y1="72222" x2="67548" y2="72222"/>
                        <a14:backgroundMark x1="76202" y1="73016" x2="76202" y2="73016"/>
                        <a14:backgroundMark x1="80529" y1="73810" x2="80529" y2="73810"/>
                        <a14:backgroundMark x1="80288" y1="68254" x2="80288" y2="68254"/>
                        <a14:backgroundMark x1="62740" y1="73016" x2="62740" y2="73016"/>
                      </a14:backgroundRemoval>
                    </a14:imgEffect>
                  </a14:imgLayer>
                </a14:imgProps>
              </a:ext>
            </a:extLst>
          </a:blip>
          <a:stretch>
            <a:fillRect/>
          </a:stretch>
        </p:blipFill>
        <p:spPr>
          <a:xfrm>
            <a:off x="611573" y="619196"/>
            <a:ext cx="3255643" cy="9860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 y="6390496"/>
            <a:ext cx="12192001" cy="461214"/>
            <a:chOff x="-1" y="6319520"/>
            <a:chExt cx="12192001" cy="461214"/>
          </a:xfrm>
        </p:grpSpPr>
        <p:sp>
          <p:nvSpPr>
            <p:cNvPr id="9" name="矩形 8"/>
            <p:cNvSpPr/>
            <p:nvPr/>
          </p:nvSpPr>
          <p:spPr>
            <a:xfrm>
              <a:off x="-1" y="6319520"/>
              <a:ext cx="12192001" cy="461214"/>
            </a:xfrm>
            <a:prstGeom prst="rect">
              <a:avLst/>
            </a:prstGeom>
            <a:solidFill>
              <a:srgbClr val="D9D9D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 name="图片 9"/>
            <p:cNvPicPr>
              <a:picLocks noChangeAspect="1"/>
            </p:cNvPicPr>
            <p:nvPr/>
          </p:nvPicPr>
          <p:blipFill rotWithShape="1">
            <a:blip r:embed="rId3"/>
            <a:srcRect r="14010" b="6525"/>
            <a:stretch>
              <a:fillRect/>
            </a:stretch>
          </p:blipFill>
          <p:spPr>
            <a:xfrm>
              <a:off x="6389771" y="6354641"/>
              <a:ext cx="636747" cy="411291"/>
            </a:xfrm>
            <a:prstGeom prst="rect">
              <a:avLst/>
            </a:prstGeom>
          </p:spPr>
        </p:pic>
        <p:sp>
          <p:nvSpPr>
            <p:cNvPr id="11" name="TextBox 4"/>
            <p:cNvSpPr txBox="1"/>
            <p:nvPr/>
          </p:nvSpPr>
          <p:spPr>
            <a:xfrm>
              <a:off x="446950" y="6376754"/>
              <a:ext cx="4517876"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rPr>
                <a:t>MiumiuMickey (pod-rundown mandrills)</a:t>
              </a:r>
            </a:p>
          </p:txBody>
        </p:sp>
        <p:sp>
          <p:nvSpPr>
            <p:cNvPr id="12" name="TextBox 4"/>
            <p:cNvSpPr txBox="1"/>
            <p:nvPr/>
          </p:nvSpPr>
          <p:spPr>
            <a:xfrm>
              <a:off x="8864691" y="6360304"/>
              <a:ext cx="2524670"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Times New Roman" panose="02020603050405020304" pitchFamily="18" charset="0"/>
                </a:rPr>
                <a:t>Project Presentation</a:t>
              </a:r>
              <a:endPar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endParaRPr>
            </a:p>
          </p:txBody>
        </p:sp>
      </p:grpSp>
      <p:sp>
        <p:nvSpPr>
          <p:cNvPr id="13" name="文本框 12"/>
          <p:cNvSpPr txBox="1">
            <a:spLocks noChangeArrowheads="1"/>
          </p:cNvSpPr>
          <p:nvPr/>
        </p:nvSpPr>
        <p:spPr bwMode="auto">
          <a:xfrm>
            <a:off x="447091" y="250280"/>
            <a:ext cx="33044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4000" b="1">
                <a:latin typeface="+mj-lt"/>
                <a:ea typeface="楷体" panose="02010609060101010101" pitchFamily="49" charset="-122"/>
                <a:cs typeface="Times New Roman" panose="02020603050405020304" pitchFamily="18" charset="0"/>
              </a:rPr>
              <a:t>Overall Goal</a:t>
            </a:r>
            <a:endParaRPr lang="zh-CN" altLang="en-US" sz="4000" b="1">
              <a:latin typeface="+mj-lt"/>
              <a:ea typeface="楷体" panose="02010609060101010101" pitchFamily="49" charset="-122"/>
              <a:cs typeface="Times New Roman" panose="02020603050405020304" pitchFamily="18" charset="0"/>
            </a:endParaRPr>
          </a:p>
        </p:txBody>
      </p:sp>
      <p:sp>
        <p:nvSpPr>
          <p:cNvPr id="14" name="Rectangle 4"/>
          <p:cNvSpPr/>
          <p:nvPr/>
        </p:nvSpPr>
        <p:spPr>
          <a:xfrm>
            <a:off x="576941" y="1094702"/>
            <a:ext cx="11038115" cy="1198880"/>
          </a:xfrm>
          <a:prstGeom prst="rect">
            <a:avLst/>
          </a:prstGeom>
        </p:spPr>
        <p:txBody>
          <a:bodyPr wrap="square">
            <a:spAutoFit/>
          </a:bodyPr>
          <a:lstStyle/>
          <a:p>
            <a:pPr indent="457200">
              <a:lnSpc>
                <a:spcPct val="150000"/>
              </a:lnSpc>
            </a:pPr>
            <a:r>
              <a:rPr lang="en-US" sz="2400">
                <a:latin typeface="Times New Roman" panose="02020603050405020304" pitchFamily="18" charset="0"/>
                <a:cs typeface="Times New Roman" panose="02020603050405020304" pitchFamily="18" charset="0"/>
              </a:rPr>
              <a:t>We </a:t>
            </a:r>
            <a:r>
              <a:rPr lang="en-US" altLang="zh-CN" sz="2400">
                <a:latin typeface="Times New Roman" panose="02020603050405020304" pitchFamily="18" charset="0"/>
                <a:cs typeface="Times New Roman" panose="02020603050405020304" pitchFamily="18" charset="0"/>
              </a:rPr>
              <a:t>plan to</a:t>
            </a:r>
            <a:r>
              <a:rPr lang="en-US" sz="2400">
                <a:latin typeface="Times New Roman" panose="02020603050405020304" pitchFamily="18" charset="0"/>
                <a:cs typeface="Times New Roman" panose="02020603050405020304" pitchFamily="18" charset="0"/>
              </a:rPr>
              <a:t> establishe a model system to detect the actions of mice, called the Mouse Dangerous Action Recognition System (MADRS). </a:t>
            </a:r>
          </a:p>
        </p:txBody>
      </p:sp>
      <p:sp>
        <p:nvSpPr>
          <p:cNvPr id="6" name="文本框 5"/>
          <p:cNvSpPr txBox="1">
            <a:spLocks noChangeArrowheads="1"/>
          </p:cNvSpPr>
          <p:nvPr/>
        </p:nvSpPr>
        <p:spPr bwMode="auto">
          <a:xfrm>
            <a:off x="474692" y="2862571"/>
            <a:ext cx="21835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4000" b="1">
                <a:latin typeface="+mj-lt"/>
                <a:ea typeface="楷体" panose="02010609060101010101" pitchFamily="49" charset="-122"/>
                <a:cs typeface="Times New Roman" panose="02020603050405020304" pitchFamily="18" charset="0"/>
              </a:rPr>
              <a:t>Dataset</a:t>
            </a:r>
            <a:endParaRPr lang="zh-CN" altLang="en-US" sz="4000" b="1">
              <a:latin typeface="+mj-lt"/>
              <a:ea typeface="楷体" panose="02010609060101010101" pitchFamily="49" charset="-122"/>
              <a:cs typeface="Times New Roman" panose="02020603050405020304" pitchFamily="18" charset="0"/>
            </a:endParaRPr>
          </a:p>
        </p:txBody>
      </p:sp>
      <p:sp>
        <p:nvSpPr>
          <p:cNvPr id="5" name="Rectangle 4"/>
          <p:cNvSpPr/>
          <p:nvPr/>
        </p:nvSpPr>
        <p:spPr>
          <a:xfrm>
            <a:off x="577168" y="3570499"/>
            <a:ext cx="10942411" cy="1753235"/>
          </a:xfrm>
          <a:prstGeom prst="rect">
            <a:avLst/>
          </a:prstGeom>
        </p:spPr>
        <p:txBody>
          <a:bodyPr wrap="square">
            <a:spAutoFit/>
          </a:bodyPr>
          <a:lstStyle/>
          <a:p>
            <a:pPr indent="457200">
              <a:lnSpc>
                <a:spcPct val="150000"/>
              </a:lnSpc>
            </a:pPr>
            <a:r>
              <a:rPr lang="en-US" sz="2400">
                <a:latin typeface="Times New Roman" panose="02020603050405020304" pitchFamily="18" charset="0"/>
                <a:cs typeface="Times New Roman" panose="02020603050405020304" pitchFamily="18" charset="0"/>
              </a:rPr>
              <a:t>we used Caltech Mouse Social Interactions (CalMS21) Dataset,which includes over 70 hours of tracked poses from pairs of mice, and over 10 hours of manual, frame-by-frame annotation of animals’ actions.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6390496"/>
            <a:ext cx="12192001" cy="461214"/>
            <a:chOff x="-1" y="6319520"/>
            <a:chExt cx="12192001" cy="461214"/>
          </a:xfrm>
        </p:grpSpPr>
        <p:sp>
          <p:nvSpPr>
            <p:cNvPr id="16" name="矩形 15"/>
            <p:cNvSpPr/>
            <p:nvPr/>
          </p:nvSpPr>
          <p:spPr>
            <a:xfrm>
              <a:off x="-1" y="6319520"/>
              <a:ext cx="12192001" cy="461214"/>
            </a:xfrm>
            <a:prstGeom prst="rect">
              <a:avLst/>
            </a:prstGeom>
            <a:solidFill>
              <a:srgbClr val="D9D9D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7" name="图片 16"/>
            <p:cNvPicPr>
              <a:picLocks noChangeAspect="1"/>
            </p:cNvPicPr>
            <p:nvPr/>
          </p:nvPicPr>
          <p:blipFill rotWithShape="1">
            <a:blip r:embed="rId2"/>
            <a:srcRect r="14010" b="6525"/>
            <a:stretch>
              <a:fillRect/>
            </a:stretch>
          </p:blipFill>
          <p:spPr>
            <a:xfrm>
              <a:off x="6389771" y="6354641"/>
              <a:ext cx="636747" cy="411291"/>
            </a:xfrm>
            <a:prstGeom prst="rect">
              <a:avLst/>
            </a:prstGeom>
          </p:spPr>
        </p:pic>
        <p:sp>
          <p:nvSpPr>
            <p:cNvPr id="18" name="TextBox 4"/>
            <p:cNvSpPr txBox="1"/>
            <p:nvPr/>
          </p:nvSpPr>
          <p:spPr>
            <a:xfrm>
              <a:off x="446950" y="6376754"/>
              <a:ext cx="4517876"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rPr>
                <a:t>MiumiuMickey (pod-rundown mandrills)</a:t>
              </a:r>
            </a:p>
          </p:txBody>
        </p:sp>
        <p:sp>
          <p:nvSpPr>
            <p:cNvPr id="19" name="TextBox 4"/>
            <p:cNvSpPr txBox="1"/>
            <p:nvPr/>
          </p:nvSpPr>
          <p:spPr>
            <a:xfrm>
              <a:off x="8864691" y="6360304"/>
              <a:ext cx="2524670"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Times New Roman" panose="02020603050405020304" pitchFamily="18" charset="0"/>
                </a:rPr>
                <a:t>Project Presentation</a:t>
              </a:r>
              <a:endPar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endParaRPr>
            </a:p>
          </p:txBody>
        </p:sp>
      </p:grpSp>
      <p:sp>
        <p:nvSpPr>
          <p:cNvPr id="20" name="Rectangle 4"/>
          <p:cNvSpPr/>
          <p:nvPr/>
        </p:nvSpPr>
        <p:spPr>
          <a:xfrm>
            <a:off x="1048705" y="5122080"/>
            <a:ext cx="1130433" cy="588046"/>
          </a:xfrm>
          <a:prstGeom prst="rect">
            <a:avLst/>
          </a:prstGeom>
        </p:spPr>
        <p:txBody>
          <a:bodyPr wrap="square">
            <a:spAutoFit/>
          </a:bodyPr>
          <a:lstStyle/>
          <a:p>
            <a:pPr>
              <a:lnSpc>
                <a:spcPct val="150000"/>
              </a:lnSpc>
            </a:pPr>
            <a:r>
              <a:rPr lang="en-US" sz="2400" b="1">
                <a:latin typeface="Times New Roman" panose="02020603050405020304" pitchFamily="18" charset="0"/>
                <a:cs typeface="Times New Roman" panose="02020603050405020304" pitchFamily="18" charset="0"/>
              </a:rPr>
              <a:t>input</a:t>
            </a:r>
          </a:p>
        </p:txBody>
      </p:sp>
      <p:sp>
        <p:nvSpPr>
          <p:cNvPr id="22" name="Rectangle 4"/>
          <p:cNvSpPr/>
          <p:nvPr/>
        </p:nvSpPr>
        <p:spPr>
          <a:xfrm>
            <a:off x="9772098" y="5542825"/>
            <a:ext cx="1174399" cy="588046"/>
          </a:xfrm>
          <a:prstGeom prst="rect">
            <a:avLst/>
          </a:prstGeom>
        </p:spPr>
        <p:txBody>
          <a:bodyPr wrap="square">
            <a:spAutoFit/>
          </a:bodyPr>
          <a:lstStyle/>
          <a:p>
            <a:pPr>
              <a:lnSpc>
                <a:spcPct val="150000"/>
              </a:lnSpc>
            </a:pPr>
            <a:r>
              <a:rPr lang="en-US" sz="2400" b="1">
                <a:latin typeface="Times New Roman" panose="02020603050405020304" pitchFamily="18" charset="0"/>
                <a:cs typeface="Times New Roman" panose="02020603050405020304" pitchFamily="18" charset="0"/>
              </a:rPr>
              <a:t>output</a:t>
            </a:r>
            <a:endParaRPr lang="en-US" sz="32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332905" y="3210554"/>
            <a:ext cx="2397950" cy="1376164"/>
          </a:xfrm>
          <a:prstGeom prst="rect">
            <a:avLst/>
          </a:prstGeom>
        </p:spPr>
      </p:pic>
      <p:pic>
        <p:nvPicPr>
          <p:cNvPr id="5" name="图片 4"/>
          <p:cNvPicPr>
            <a:picLocks noChangeAspect="1"/>
          </p:cNvPicPr>
          <p:nvPr/>
        </p:nvPicPr>
        <p:blipFill>
          <a:blip r:embed="rId4"/>
          <a:stretch>
            <a:fillRect/>
          </a:stretch>
        </p:blipFill>
        <p:spPr>
          <a:xfrm>
            <a:off x="346295" y="1633879"/>
            <a:ext cx="2384560" cy="1376164"/>
          </a:xfrm>
          <a:prstGeom prst="rect">
            <a:avLst/>
          </a:prstGeom>
        </p:spPr>
      </p:pic>
      <p:grpSp>
        <p:nvGrpSpPr>
          <p:cNvPr id="37" name="组合 36"/>
          <p:cNvGrpSpPr/>
          <p:nvPr/>
        </p:nvGrpSpPr>
        <p:grpSpPr>
          <a:xfrm>
            <a:off x="2892425" y="1693545"/>
            <a:ext cx="5632450" cy="3246741"/>
            <a:chOff x="3404713" y="711228"/>
            <a:chExt cx="4491959" cy="5795685"/>
          </a:xfrm>
        </p:grpSpPr>
        <p:sp>
          <p:nvSpPr>
            <p:cNvPr id="24" name="箭头: 下 23"/>
            <p:cNvSpPr/>
            <p:nvPr/>
          </p:nvSpPr>
          <p:spPr>
            <a:xfrm rot="16200000">
              <a:off x="3446629" y="2868741"/>
              <a:ext cx="509046" cy="5928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p:cNvSpPr/>
            <p:nvPr/>
          </p:nvSpPr>
          <p:spPr>
            <a:xfrm rot="16200000">
              <a:off x="7383616" y="2906648"/>
              <a:ext cx="509046" cy="517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245090" y="711228"/>
              <a:ext cx="2887018" cy="5795685"/>
              <a:chOff x="4997999" y="1418913"/>
              <a:chExt cx="2196000" cy="3696477"/>
            </a:xfrm>
          </p:grpSpPr>
          <p:sp>
            <p:nvSpPr>
              <p:cNvPr id="23" name="矩形 22"/>
              <p:cNvSpPr/>
              <p:nvPr/>
            </p:nvSpPr>
            <p:spPr>
              <a:xfrm>
                <a:off x="4997999" y="1418913"/>
                <a:ext cx="2196000" cy="2896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839365" y="4591244"/>
                <a:ext cx="669439" cy="524146"/>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RNN</a:t>
                </a:r>
                <a:endParaRPr lang="zh-CN" altLang="en-US" sz="2400" b="1" dirty="0">
                  <a:latin typeface="Times New Roman" panose="02020603050405020304" pitchFamily="18" charset="0"/>
                  <a:cs typeface="Times New Roman" panose="02020603050405020304" pitchFamily="18" charset="0"/>
                </a:endParaRPr>
              </a:p>
            </p:txBody>
          </p:sp>
        </p:grpSp>
      </p:grpSp>
      <p:sp>
        <p:nvSpPr>
          <p:cNvPr id="28" name="文本框 27"/>
          <p:cNvSpPr txBox="1">
            <a:spLocks noChangeArrowheads="1"/>
          </p:cNvSpPr>
          <p:nvPr/>
        </p:nvSpPr>
        <p:spPr bwMode="auto">
          <a:xfrm>
            <a:off x="332791" y="314007"/>
            <a:ext cx="25628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r>
              <a:rPr lang="en-US" altLang="zh-CN" sz="4000" b="1">
                <a:latin typeface="+mj-lt"/>
                <a:ea typeface="楷体" panose="02010609060101010101" pitchFamily="49" charset="-122"/>
                <a:cs typeface="Times New Roman" panose="02020603050405020304" pitchFamily="18" charset="0"/>
              </a:rPr>
              <a:t>Method</a:t>
            </a:r>
            <a:endParaRPr lang="zh-CN" altLang="en-US" sz="4000" b="1">
              <a:latin typeface="+mj-lt"/>
              <a:ea typeface="楷体" panose="02010609060101010101" pitchFamily="49" charset="-122"/>
              <a:cs typeface="Times New Roman" panose="02020603050405020304" pitchFamily="18" charset="0"/>
            </a:endParaRPr>
          </a:p>
        </p:txBody>
      </p:sp>
      <p:pic>
        <p:nvPicPr>
          <p:cNvPr id="32" name="图片 31"/>
          <p:cNvPicPr>
            <a:picLocks noChangeAspect="1"/>
          </p:cNvPicPr>
          <p:nvPr/>
        </p:nvPicPr>
        <p:blipFill rotWithShape="1">
          <a:blip r:embed="rId5"/>
          <a:srcRect l="2818" t="3652" r="7440" b="7880"/>
          <a:stretch>
            <a:fillRect/>
          </a:stretch>
        </p:blipFill>
        <p:spPr>
          <a:xfrm>
            <a:off x="8864691" y="3414147"/>
            <a:ext cx="2259068" cy="1851882"/>
          </a:xfrm>
          <a:prstGeom prst="rect">
            <a:avLst/>
          </a:prstGeom>
        </p:spPr>
      </p:pic>
      <p:grpSp>
        <p:nvGrpSpPr>
          <p:cNvPr id="36" name="组合 35"/>
          <p:cNvGrpSpPr/>
          <p:nvPr/>
        </p:nvGrpSpPr>
        <p:grpSpPr>
          <a:xfrm>
            <a:off x="8864710" y="801921"/>
            <a:ext cx="3118517" cy="1544468"/>
            <a:chOff x="8219985" y="859071"/>
            <a:chExt cx="3118517" cy="1544468"/>
          </a:xfrm>
        </p:grpSpPr>
        <p:pic>
          <p:nvPicPr>
            <p:cNvPr id="8" name="图片 7"/>
            <p:cNvPicPr>
              <a:picLocks noChangeAspect="1"/>
            </p:cNvPicPr>
            <p:nvPr/>
          </p:nvPicPr>
          <p:blipFill rotWithShape="1">
            <a:blip r:embed="rId6"/>
            <a:srcRect l="11854" t="15656" r="10516" b="17632"/>
            <a:stretch>
              <a:fillRect/>
            </a:stretch>
          </p:blipFill>
          <p:spPr>
            <a:xfrm>
              <a:off x="10104336" y="1319178"/>
              <a:ext cx="1234166" cy="805657"/>
            </a:xfrm>
            <a:prstGeom prst="rect">
              <a:avLst/>
            </a:prstGeom>
          </p:spPr>
        </p:pic>
        <p:pic>
          <p:nvPicPr>
            <p:cNvPr id="13" name="图片 12"/>
            <p:cNvPicPr>
              <a:picLocks noChangeAspect="1"/>
            </p:cNvPicPr>
            <p:nvPr/>
          </p:nvPicPr>
          <p:blipFill>
            <a:blip r:embed="rId7"/>
            <a:stretch>
              <a:fillRect/>
            </a:stretch>
          </p:blipFill>
          <p:spPr>
            <a:xfrm>
              <a:off x="8219985" y="859071"/>
              <a:ext cx="1884351" cy="1544468"/>
            </a:xfrm>
            <a:prstGeom prst="rect">
              <a:avLst/>
            </a:prstGeom>
          </p:spPr>
        </p:pic>
      </p:grpSp>
      <p:cxnSp>
        <p:nvCxnSpPr>
          <p:cNvPr id="33" name="直接箭头连接符 32"/>
          <p:cNvCxnSpPr/>
          <p:nvPr/>
        </p:nvCxnSpPr>
        <p:spPr>
          <a:xfrm>
            <a:off x="9994225" y="2651787"/>
            <a:ext cx="0" cy="68808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pic>
        <p:nvPicPr>
          <p:cNvPr id="4" name="图片 3"/>
          <p:cNvPicPr>
            <a:picLocks noChangeAspect="1"/>
          </p:cNvPicPr>
          <p:nvPr/>
        </p:nvPicPr>
        <p:blipFill>
          <a:blip r:embed="rId8"/>
          <a:stretch>
            <a:fillRect/>
          </a:stretch>
        </p:blipFill>
        <p:spPr>
          <a:xfrm>
            <a:off x="4001770" y="1821180"/>
            <a:ext cx="3509010" cy="22885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4640" y="1715135"/>
            <a:ext cx="11603355" cy="38531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3" name="组合 22"/>
          <p:cNvGrpSpPr/>
          <p:nvPr/>
        </p:nvGrpSpPr>
        <p:grpSpPr>
          <a:xfrm>
            <a:off x="440148" y="484925"/>
            <a:ext cx="9118748" cy="584775"/>
            <a:chOff x="635958" y="3236950"/>
            <a:chExt cx="9118748" cy="584775"/>
          </a:xfrm>
        </p:grpSpPr>
        <p:sp>
          <p:nvSpPr>
            <p:cNvPr id="20" name="文本框 19"/>
            <p:cNvSpPr txBox="1"/>
            <p:nvPr/>
          </p:nvSpPr>
          <p:spPr>
            <a:xfrm>
              <a:off x="828817" y="3236950"/>
              <a:ext cx="8925889" cy="584775"/>
            </a:xfrm>
            <a:prstGeom prst="rect">
              <a:avLst/>
            </a:prstGeom>
            <a:noFill/>
          </p:spPr>
          <p:txBody>
            <a:bodyPr wrap="square" rtlCol="0">
              <a:spAutoFit/>
            </a:bodyPr>
            <a:lstStyle/>
            <a:p>
              <a:r>
                <a:rPr lang="en-US" altLang="zh-CN" sz="3200" b="1" dirty="0"/>
                <a:t>Input :</a:t>
              </a:r>
              <a:endParaRPr lang="zh-CN" altLang="en-US" sz="3200" b="1" dirty="0"/>
            </a:p>
          </p:txBody>
        </p:sp>
        <p:sp>
          <p:nvSpPr>
            <p:cNvPr id="22" name="流程图: 接点 21"/>
            <p:cNvSpPr/>
            <p:nvPr/>
          </p:nvSpPr>
          <p:spPr>
            <a:xfrm>
              <a:off x="635958" y="3447854"/>
              <a:ext cx="192860" cy="19286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 name="图片 1" descr="distance"/>
          <p:cNvPicPr>
            <a:picLocks noChangeAspect="1"/>
          </p:cNvPicPr>
          <p:nvPr>
            <p:custDataLst>
              <p:tags r:id="rId1"/>
            </p:custDataLst>
          </p:nvPr>
        </p:nvPicPr>
        <p:blipFill>
          <a:blip r:embed="rId3"/>
          <a:stretch>
            <a:fillRect/>
          </a:stretch>
        </p:blipFill>
        <p:spPr>
          <a:xfrm>
            <a:off x="633095" y="1759585"/>
            <a:ext cx="5259070" cy="3702685"/>
          </a:xfrm>
          <a:prstGeom prst="rect">
            <a:avLst/>
          </a:prstGeom>
        </p:spPr>
      </p:pic>
      <p:pic>
        <p:nvPicPr>
          <p:cNvPr id="6" name="图片 5" descr="angle"/>
          <p:cNvPicPr>
            <a:picLocks noChangeAspect="1"/>
          </p:cNvPicPr>
          <p:nvPr/>
        </p:nvPicPr>
        <p:blipFill>
          <a:blip r:embed="rId4"/>
          <a:stretch>
            <a:fillRect/>
          </a:stretch>
        </p:blipFill>
        <p:spPr>
          <a:xfrm>
            <a:off x="6033770" y="1760220"/>
            <a:ext cx="5344795" cy="37630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4640" y="1715135"/>
            <a:ext cx="11603355" cy="38531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23" name="组合 22"/>
          <p:cNvGrpSpPr/>
          <p:nvPr/>
        </p:nvGrpSpPr>
        <p:grpSpPr>
          <a:xfrm>
            <a:off x="440148" y="484925"/>
            <a:ext cx="9118748" cy="584775"/>
            <a:chOff x="635958" y="3236950"/>
            <a:chExt cx="9118748" cy="584775"/>
          </a:xfrm>
        </p:grpSpPr>
        <p:sp>
          <p:nvSpPr>
            <p:cNvPr id="20" name="文本框 19"/>
            <p:cNvSpPr txBox="1"/>
            <p:nvPr/>
          </p:nvSpPr>
          <p:spPr>
            <a:xfrm>
              <a:off x="828817" y="3236950"/>
              <a:ext cx="8925889" cy="584775"/>
            </a:xfrm>
            <a:prstGeom prst="rect">
              <a:avLst/>
            </a:prstGeom>
            <a:noFill/>
          </p:spPr>
          <p:txBody>
            <a:bodyPr wrap="square" rtlCol="0">
              <a:spAutoFit/>
            </a:bodyPr>
            <a:lstStyle/>
            <a:p>
              <a:r>
                <a:rPr lang="en-US" altLang="zh-CN" sz="3200" b="1" dirty="0"/>
                <a:t>Input :</a:t>
              </a:r>
              <a:endParaRPr lang="zh-CN" altLang="en-US" sz="3200" b="1" dirty="0"/>
            </a:p>
          </p:txBody>
        </p:sp>
        <p:sp>
          <p:nvSpPr>
            <p:cNvPr id="22" name="流程图: 接点 21"/>
            <p:cNvSpPr/>
            <p:nvPr/>
          </p:nvSpPr>
          <p:spPr>
            <a:xfrm>
              <a:off x="635958" y="3447854"/>
              <a:ext cx="192860" cy="19286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 name="图片 2" descr="speed_mag"/>
          <p:cNvPicPr>
            <a:picLocks noChangeAspect="1"/>
          </p:cNvPicPr>
          <p:nvPr/>
        </p:nvPicPr>
        <p:blipFill>
          <a:blip r:embed="rId2"/>
          <a:stretch>
            <a:fillRect/>
          </a:stretch>
        </p:blipFill>
        <p:spPr>
          <a:xfrm>
            <a:off x="440055" y="1759585"/>
            <a:ext cx="5244465" cy="3763010"/>
          </a:xfrm>
          <a:prstGeom prst="rect">
            <a:avLst/>
          </a:prstGeom>
        </p:spPr>
      </p:pic>
      <p:pic>
        <p:nvPicPr>
          <p:cNvPr id="4" name="图片 3" descr="speed_dir"/>
          <p:cNvPicPr>
            <a:picLocks noChangeAspect="1"/>
          </p:cNvPicPr>
          <p:nvPr/>
        </p:nvPicPr>
        <p:blipFill>
          <a:blip r:embed="rId3"/>
          <a:stretch>
            <a:fillRect/>
          </a:stretch>
        </p:blipFill>
        <p:spPr>
          <a:xfrm>
            <a:off x="6041390" y="1759585"/>
            <a:ext cx="5267325" cy="3708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40148" y="484925"/>
            <a:ext cx="9118748" cy="584775"/>
            <a:chOff x="635958" y="3236950"/>
            <a:chExt cx="9118748" cy="584775"/>
          </a:xfrm>
        </p:grpSpPr>
        <p:sp>
          <p:nvSpPr>
            <p:cNvPr id="20" name="文本框 19"/>
            <p:cNvSpPr txBox="1"/>
            <p:nvPr/>
          </p:nvSpPr>
          <p:spPr>
            <a:xfrm>
              <a:off x="828817" y="3236950"/>
              <a:ext cx="8925889" cy="584775"/>
            </a:xfrm>
            <a:prstGeom prst="rect">
              <a:avLst/>
            </a:prstGeom>
            <a:noFill/>
          </p:spPr>
          <p:txBody>
            <a:bodyPr wrap="square" rtlCol="0">
              <a:spAutoFit/>
            </a:bodyPr>
            <a:lstStyle/>
            <a:p>
              <a:r>
                <a:rPr lang="en-US" altLang="zh-CN" sz="3200" b="1" dirty="0"/>
                <a:t>Input :</a:t>
              </a:r>
              <a:endParaRPr lang="zh-CN" altLang="en-US" sz="3200" b="1" dirty="0"/>
            </a:p>
          </p:txBody>
        </p:sp>
        <p:sp>
          <p:nvSpPr>
            <p:cNvPr id="22" name="流程图: 接点 21"/>
            <p:cNvSpPr/>
            <p:nvPr/>
          </p:nvSpPr>
          <p:spPr>
            <a:xfrm>
              <a:off x="635958" y="3447854"/>
              <a:ext cx="192860" cy="19286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24" name="表格 24"/>
          <p:cNvGraphicFramePr>
            <a:graphicFrameLocks noGrp="1"/>
          </p:cNvGraphicFramePr>
          <p:nvPr/>
        </p:nvGraphicFramePr>
        <p:xfrm>
          <a:off x="2063705" y="4092069"/>
          <a:ext cx="7495092" cy="479931"/>
        </p:xfrm>
        <a:graphic>
          <a:graphicData uri="http://schemas.openxmlformats.org/drawingml/2006/table">
            <a:tbl>
              <a:tblPr firstRow="1" bandRow="1">
                <a:tableStyleId>{D7AC3CCA-C797-4891-BE02-D94E43425B78}</a:tableStyleId>
              </a:tblPr>
              <a:tblGrid>
                <a:gridCol w="681372">
                  <a:extLst>
                    <a:ext uri="{9D8B030D-6E8A-4147-A177-3AD203B41FA5}">
                      <a16:colId xmlns:a16="http://schemas.microsoft.com/office/drawing/2014/main" val="20000"/>
                    </a:ext>
                  </a:extLst>
                </a:gridCol>
                <a:gridCol w="681372">
                  <a:extLst>
                    <a:ext uri="{9D8B030D-6E8A-4147-A177-3AD203B41FA5}">
                      <a16:colId xmlns:a16="http://schemas.microsoft.com/office/drawing/2014/main" val="20001"/>
                    </a:ext>
                  </a:extLst>
                </a:gridCol>
                <a:gridCol w="681372">
                  <a:extLst>
                    <a:ext uri="{9D8B030D-6E8A-4147-A177-3AD203B41FA5}">
                      <a16:colId xmlns:a16="http://schemas.microsoft.com/office/drawing/2014/main" val="20002"/>
                    </a:ext>
                  </a:extLst>
                </a:gridCol>
                <a:gridCol w="681372">
                  <a:extLst>
                    <a:ext uri="{9D8B030D-6E8A-4147-A177-3AD203B41FA5}">
                      <a16:colId xmlns:a16="http://schemas.microsoft.com/office/drawing/2014/main" val="20003"/>
                    </a:ext>
                  </a:extLst>
                </a:gridCol>
                <a:gridCol w="681372">
                  <a:extLst>
                    <a:ext uri="{9D8B030D-6E8A-4147-A177-3AD203B41FA5}">
                      <a16:colId xmlns:a16="http://schemas.microsoft.com/office/drawing/2014/main" val="20004"/>
                    </a:ext>
                  </a:extLst>
                </a:gridCol>
                <a:gridCol w="681372">
                  <a:extLst>
                    <a:ext uri="{9D8B030D-6E8A-4147-A177-3AD203B41FA5}">
                      <a16:colId xmlns:a16="http://schemas.microsoft.com/office/drawing/2014/main" val="20005"/>
                    </a:ext>
                  </a:extLst>
                </a:gridCol>
                <a:gridCol w="681372">
                  <a:extLst>
                    <a:ext uri="{9D8B030D-6E8A-4147-A177-3AD203B41FA5}">
                      <a16:colId xmlns:a16="http://schemas.microsoft.com/office/drawing/2014/main" val="20006"/>
                    </a:ext>
                  </a:extLst>
                </a:gridCol>
                <a:gridCol w="681372">
                  <a:extLst>
                    <a:ext uri="{9D8B030D-6E8A-4147-A177-3AD203B41FA5}">
                      <a16:colId xmlns:a16="http://schemas.microsoft.com/office/drawing/2014/main" val="20007"/>
                    </a:ext>
                  </a:extLst>
                </a:gridCol>
                <a:gridCol w="681372">
                  <a:extLst>
                    <a:ext uri="{9D8B030D-6E8A-4147-A177-3AD203B41FA5}">
                      <a16:colId xmlns:a16="http://schemas.microsoft.com/office/drawing/2014/main" val="20008"/>
                    </a:ext>
                  </a:extLst>
                </a:gridCol>
                <a:gridCol w="681372">
                  <a:extLst>
                    <a:ext uri="{9D8B030D-6E8A-4147-A177-3AD203B41FA5}">
                      <a16:colId xmlns:a16="http://schemas.microsoft.com/office/drawing/2014/main" val="20009"/>
                    </a:ext>
                  </a:extLst>
                </a:gridCol>
                <a:gridCol w="681372">
                  <a:extLst>
                    <a:ext uri="{9D8B030D-6E8A-4147-A177-3AD203B41FA5}">
                      <a16:colId xmlns:a16="http://schemas.microsoft.com/office/drawing/2014/main" val="20010"/>
                    </a:ext>
                  </a:extLst>
                </a:gridCol>
              </a:tblGrid>
              <a:tr h="479931">
                <a:tc>
                  <a:txBody>
                    <a:bodyPr/>
                    <a:lstStyle/>
                    <a:p>
                      <a:r>
                        <a:rPr lang="en-US" altLang="zh-CN" dirty="0"/>
                        <a:t>x11</a:t>
                      </a:r>
                      <a:endParaRPr lang="zh-CN" altLang="en-US" dirty="0"/>
                    </a:p>
                  </a:txBody>
                  <a:tcPr>
                    <a:solidFill>
                      <a:schemeClr val="tx1"/>
                    </a:solidFill>
                  </a:tcPr>
                </a:tc>
                <a:tc>
                  <a:txBody>
                    <a:bodyPr/>
                    <a:lstStyle/>
                    <a:p>
                      <a:r>
                        <a:rPr lang="en-US" altLang="zh-CN" dirty="0"/>
                        <a:t>x12</a:t>
                      </a:r>
                      <a:endParaRPr lang="zh-CN" altLang="en-US" dirty="0"/>
                    </a:p>
                  </a:txBody>
                  <a:tcPr/>
                </a:tc>
                <a:tc>
                  <a:txBody>
                    <a:bodyPr/>
                    <a:lstStyle/>
                    <a:p>
                      <a:r>
                        <a:rPr lang="en-US" altLang="zh-CN" dirty="0"/>
                        <a:t>…</a:t>
                      </a:r>
                      <a:endParaRPr lang="zh-CN" altLang="en-US" dirty="0"/>
                    </a:p>
                  </a:txBody>
                  <a:tcPr/>
                </a:tc>
                <a:tc>
                  <a:txBody>
                    <a:bodyPr/>
                    <a:lstStyle/>
                    <a:p>
                      <a:r>
                        <a:rPr lang="en-US" altLang="zh-CN" dirty="0"/>
                        <a:t>y17</a:t>
                      </a:r>
                      <a:endParaRPr lang="zh-CN" altLang="en-US" dirty="0"/>
                    </a:p>
                  </a:txBody>
                  <a:tcPr/>
                </a:tc>
                <a:tc>
                  <a:txBody>
                    <a:bodyPr/>
                    <a:lstStyle/>
                    <a:p>
                      <a:r>
                        <a:rPr lang="en-US" altLang="zh-CN" dirty="0"/>
                        <a:t>x21</a:t>
                      </a:r>
                      <a:endParaRPr lang="zh-CN" altLang="en-US" dirty="0"/>
                    </a:p>
                  </a:txBody>
                  <a:tcPr/>
                </a:tc>
                <a:tc>
                  <a:txBody>
                    <a:bodyPr/>
                    <a:lstStyle/>
                    <a:p>
                      <a:r>
                        <a:rPr lang="en-US" altLang="zh-CN" dirty="0"/>
                        <a:t>x22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zh-CN" altLang="en-US" dirty="0"/>
                    </a:p>
                  </a:txBody>
                  <a:tcPr/>
                </a:tc>
                <a:tc>
                  <a:txBody>
                    <a:bodyPr/>
                    <a:lstStyle/>
                    <a:p>
                      <a:r>
                        <a:rPr lang="en-US" altLang="zh-CN" dirty="0"/>
                        <a:t>y27</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0000"/>
                  </a:ext>
                </a:extLst>
              </a:tr>
            </a:tbl>
          </a:graphicData>
        </a:graphic>
      </p:graphicFrame>
      <p:sp>
        <p:nvSpPr>
          <p:cNvPr id="43" name="文本框 42"/>
          <p:cNvSpPr txBox="1"/>
          <p:nvPr/>
        </p:nvSpPr>
        <p:spPr>
          <a:xfrm>
            <a:off x="7582599" y="2683046"/>
            <a:ext cx="1318876" cy="523220"/>
          </a:xfrm>
          <a:prstGeom prst="rect">
            <a:avLst/>
          </a:prstGeom>
          <a:noFill/>
        </p:spPr>
        <p:txBody>
          <a:bodyPr wrap="square" rtlCol="0">
            <a:spAutoFit/>
          </a:bodyPr>
          <a:lstStyle/>
          <a:p>
            <a:r>
              <a:rPr lang="en-US" altLang="zh-CN" sz="2800" b="1" dirty="0"/>
              <a:t>……</a:t>
            </a:r>
            <a:endParaRPr lang="zh-CN" altLang="en-US" sz="2800" b="1" dirty="0"/>
          </a:p>
        </p:txBody>
      </p:sp>
      <p:sp>
        <p:nvSpPr>
          <p:cNvPr id="49" name="右大括号 48"/>
          <p:cNvSpPr/>
          <p:nvPr/>
        </p:nvSpPr>
        <p:spPr>
          <a:xfrm rot="16200000">
            <a:off x="3182776" y="2464214"/>
            <a:ext cx="584776" cy="2570784"/>
          </a:xfrm>
          <a:prstGeom prst="rightBrace">
            <a:avLst>
              <a:gd name="adj1" fmla="val 8333"/>
              <a:gd name="adj2" fmla="val 4811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0" name="文本框 49"/>
          <p:cNvSpPr txBox="1"/>
          <p:nvPr/>
        </p:nvSpPr>
        <p:spPr>
          <a:xfrm>
            <a:off x="2968625" y="2717800"/>
            <a:ext cx="1275715" cy="706755"/>
          </a:xfrm>
          <a:prstGeom prst="rect">
            <a:avLst/>
          </a:prstGeom>
          <a:noFill/>
        </p:spPr>
        <p:txBody>
          <a:bodyPr wrap="square" rtlCol="0">
            <a:spAutoFit/>
          </a:bodyPr>
          <a:lstStyle/>
          <a:p>
            <a:r>
              <a:rPr lang="en-US" altLang="zh-CN" sz="2000" b="1" dirty="0"/>
              <a:t>Mouse_1 position</a:t>
            </a:r>
            <a:endParaRPr lang="zh-CN" altLang="en-US" sz="2000" b="1" dirty="0"/>
          </a:p>
        </p:txBody>
      </p:sp>
      <p:sp>
        <p:nvSpPr>
          <p:cNvPr id="51" name="文本框 50"/>
          <p:cNvSpPr txBox="1"/>
          <p:nvPr/>
        </p:nvSpPr>
        <p:spPr>
          <a:xfrm>
            <a:off x="617855" y="5268595"/>
            <a:ext cx="11108690" cy="398780"/>
          </a:xfrm>
          <a:prstGeom prst="rect">
            <a:avLst/>
          </a:prstGeom>
          <a:noFill/>
        </p:spPr>
        <p:txBody>
          <a:bodyPr wrap="square" rtlCol="0">
            <a:spAutoFit/>
          </a:bodyPr>
          <a:lstStyle/>
          <a:p>
            <a:r>
              <a:rPr lang="en-US" altLang="zh-CN" sz="2000" b="1" dirty="0"/>
              <a:t>features (In order)</a:t>
            </a:r>
            <a:r>
              <a:rPr lang="zh-CN" altLang="en-US" sz="2000" b="1" dirty="0"/>
              <a:t>：</a:t>
            </a:r>
            <a:r>
              <a:rPr sz="2000" b="1" dirty="0"/>
              <a:t>The coordinates of the mice</a:t>
            </a:r>
            <a:r>
              <a:rPr lang="zh-CN" altLang="en-US" sz="2000" b="1" dirty="0"/>
              <a:t>、</a:t>
            </a:r>
            <a:r>
              <a:rPr lang="en-US" altLang="zh-CN" sz="2000" b="1" dirty="0"/>
              <a:t>distance</a:t>
            </a:r>
            <a:r>
              <a:rPr lang="zh-CN" altLang="en-US" sz="2000" b="1" dirty="0"/>
              <a:t>、</a:t>
            </a:r>
            <a:r>
              <a:rPr lang="en-US" altLang="zh-CN" sz="2000" b="1" dirty="0"/>
              <a:t>angle</a:t>
            </a:r>
            <a:r>
              <a:rPr lang="zh-CN" altLang="en-US" sz="2000" b="1" dirty="0"/>
              <a:t>、</a:t>
            </a:r>
            <a:r>
              <a:rPr lang="en-US" altLang="zh-CN" sz="2000" b="1" dirty="0"/>
              <a:t>speed</a:t>
            </a:r>
            <a:r>
              <a:rPr lang="zh-CN" altLang="en-US" sz="2000" b="1" dirty="0"/>
              <a:t>、</a:t>
            </a:r>
            <a:r>
              <a:rPr lang="en-US" altLang="zh-CN" sz="2000" b="1" dirty="0"/>
              <a:t>direction</a:t>
            </a:r>
          </a:p>
        </p:txBody>
      </p:sp>
      <p:sp>
        <p:nvSpPr>
          <p:cNvPr id="52" name="右大括号 51"/>
          <p:cNvSpPr/>
          <p:nvPr/>
        </p:nvSpPr>
        <p:spPr>
          <a:xfrm rot="16200000">
            <a:off x="5879833" y="2387141"/>
            <a:ext cx="584776" cy="2663069"/>
          </a:xfrm>
          <a:prstGeom prst="rightBrace">
            <a:avLst>
              <a:gd name="adj1" fmla="val 8333"/>
              <a:gd name="adj2" fmla="val 48114"/>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文本框 24"/>
          <p:cNvSpPr txBox="1"/>
          <p:nvPr/>
        </p:nvSpPr>
        <p:spPr>
          <a:xfrm>
            <a:off x="1077595" y="1744345"/>
            <a:ext cx="9652000" cy="706755"/>
          </a:xfrm>
          <a:prstGeom prst="rect">
            <a:avLst/>
          </a:prstGeom>
          <a:noFill/>
        </p:spPr>
        <p:txBody>
          <a:bodyPr wrap="square" rtlCol="0">
            <a:spAutoFit/>
          </a:bodyPr>
          <a:lstStyle/>
          <a:p>
            <a:r>
              <a:rPr lang="en-US" altLang="zh-CN" sz="2000" b="1" dirty="0"/>
              <a:t>frame(x)~f(x+60): </a:t>
            </a:r>
            <a:r>
              <a:rPr sz="2000" b="1" dirty="0"/>
              <a:t>The state of the next frame is predicted by the </a:t>
            </a:r>
            <a:r>
              <a:rPr lang="en-US" sz="2000" b="1" dirty="0"/>
              <a:t>features</a:t>
            </a:r>
            <a:r>
              <a:rPr sz="2000" b="1" dirty="0"/>
              <a:t> of the data </a:t>
            </a:r>
            <a:r>
              <a:rPr lang="en-US" sz="2000" b="1" dirty="0"/>
              <a:t>form</a:t>
            </a:r>
            <a:r>
              <a:rPr sz="2000" b="1" dirty="0"/>
              <a:t> the </a:t>
            </a:r>
            <a:r>
              <a:rPr lang="en-US" sz="2000" b="1" dirty="0"/>
              <a:t>previous</a:t>
            </a:r>
            <a:r>
              <a:rPr sz="2000" b="1" dirty="0"/>
              <a:t> 60 frames</a:t>
            </a:r>
          </a:p>
        </p:txBody>
      </p:sp>
      <p:sp>
        <p:nvSpPr>
          <p:cNvPr id="27" name="文本框 26"/>
          <p:cNvSpPr txBox="1"/>
          <p:nvPr/>
        </p:nvSpPr>
        <p:spPr>
          <a:xfrm>
            <a:off x="641434" y="4084842"/>
            <a:ext cx="1422271" cy="400110"/>
          </a:xfrm>
          <a:prstGeom prst="rect">
            <a:avLst/>
          </a:prstGeom>
          <a:noFill/>
        </p:spPr>
        <p:txBody>
          <a:bodyPr wrap="square" rtlCol="0">
            <a:spAutoFit/>
          </a:bodyPr>
          <a:lstStyle/>
          <a:p>
            <a:r>
              <a:rPr lang="en-US" altLang="zh-CN" sz="2000" b="1" dirty="0"/>
              <a:t>each frame</a:t>
            </a:r>
            <a:endParaRPr lang="zh-CN" altLang="en-US" sz="2000" b="1" dirty="0"/>
          </a:p>
        </p:txBody>
      </p:sp>
      <p:sp>
        <p:nvSpPr>
          <p:cNvPr id="28" name="文本框 27"/>
          <p:cNvSpPr txBox="1"/>
          <p:nvPr/>
        </p:nvSpPr>
        <p:spPr>
          <a:xfrm>
            <a:off x="5521960" y="2649220"/>
            <a:ext cx="1343025" cy="706755"/>
          </a:xfrm>
          <a:prstGeom prst="rect">
            <a:avLst/>
          </a:prstGeom>
          <a:noFill/>
        </p:spPr>
        <p:txBody>
          <a:bodyPr wrap="square" rtlCol="0">
            <a:spAutoFit/>
          </a:bodyPr>
          <a:lstStyle/>
          <a:p>
            <a:r>
              <a:rPr lang="en-US" altLang="zh-CN" sz="2000" b="1" dirty="0"/>
              <a:t>Mouse_2 position</a:t>
            </a:r>
            <a:endParaRPr lang="zh-CN" altLang="en-US" sz="2000"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58620" y="3119755"/>
            <a:ext cx="1028700"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layer2</a:t>
            </a:r>
            <a:endParaRPr lang="zh-CN" altLang="en-US" dirty="0"/>
          </a:p>
        </p:txBody>
      </p:sp>
      <p:sp>
        <p:nvSpPr>
          <p:cNvPr id="8" name="箭头: 下 7"/>
          <p:cNvSpPr/>
          <p:nvPr/>
        </p:nvSpPr>
        <p:spPr>
          <a:xfrm rot="16200000">
            <a:off x="1137480" y="3122394"/>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61795" y="4408170"/>
            <a:ext cx="1025525"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layer1</a:t>
            </a:r>
            <a:endParaRPr lang="zh-CN" altLang="en-US" dirty="0"/>
          </a:p>
        </p:txBody>
      </p:sp>
      <p:sp>
        <p:nvSpPr>
          <p:cNvPr id="11" name="箭头: 下 10"/>
          <p:cNvSpPr/>
          <p:nvPr/>
        </p:nvSpPr>
        <p:spPr>
          <a:xfrm rot="10800000">
            <a:off x="2093900" y="3763820"/>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p:cNvSpPr/>
          <p:nvPr/>
        </p:nvSpPr>
        <p:spPr>
          <a:xfrm rot="10800000">
            <a:off x="2093899" y="5045548"/>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p:cNvSpPr/>
          <p:nvPr/>
        </p:nvSpPr>
        <p:spPr>
          <a:xfrm rot="10800000">
            <a:off x="2093899" y="2482093"/>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p:cNvSpPr/>
          <p:nvPr/>
        </p:nvSpPr>
        <p:spPr>
          <a:xfrm rot="16200000">
            <a:off x="1190820" y="4404684"/>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67995" y="2997835"/>
            <a:ext cx="1009015" cy="398780"/>
          </a:xfrm>
          <a:prstGeom prst="rect">
            <a:avLst/>
          </a:prstGeom>
          <a:noFill/>
        </p:spPr>
        <p:txBody>
          <a:bodyPr wrap="square" rtlCol="0">
            <a:spAutoFit/>
          </a:bodyPr>
          <a:lstStyle/>
          <a:p>
            <a:r>
              <a:rPr lang="en-US" altLang="zh-CN" sz="2000" b="1" dirty="0"/>
              <a:t>h2,0</a:t>
            </a:r>
            <a:endParaRPr lang="zh-CN" altLang="en-US" sz="2000" b="1" dirty="0"/>
          </a:p>
        </p:txBody>
      </p:sp>
      <p:sp>
        <p:nvSpPr>
          <p:cNvPr id="16" name="文本框 15"/>
          <p:cNvSpPr txBox="1"/>
          <p:nvPr/>
        </p:nvSpPr>
        <p:spPr>
          <a:xfrm>
            <a:off x="1371600" y="3903980"/>
            <a:ext cx="1243965" cy="398780"/>
          </a:xfrm>
          <a:prstGeom prst="rect">
            <a:avLst/>
          </a:prstGeom>
          <a:noFill/>
        </p:spPr>
        <p:txBody>
          <a:bodyPr wrap="square" rtlCol="0">
            <a:spAutoFit/>
          </a:bodyPr>
          <a:lstStyle/>
          <a:p>
            <a:r>
              <a:rPr lang="en-US" altLang="zh-CN" sz="2000" b="1" dirty="0"/>
              <a:t>h1,1</a:t>
            </a:r>
            <a:endParaRPr lang="zh-CN" altLang="en-US" sz="2000" b="1" dirty="0"/>
          </a:p>
        </p:txBody>
      </p:sp>
      <p:sp>
        <p:nvSpPr>
          <p:cNvPr id="17" name="文本框 16"/>
          <p:cNvSpPr txBox="1"/>
          <p:nvPr/>
        </p:nvSpPr>
        <p:spPr>
          <a:xfrm>
            <a:off x="415290" y="4262120"/>
            <a:ext cx="1115060" cy="398780"/>
          </a:xfrm>
          <a:prstGeom prst="rect">
            <a:avLst/>
          </a:prstGeom>
          <a:noFill/>
        </p:spPr>
        <p:txBody>
          <a:bodyPr wrap="square" rtlCol="0">
            <a:spAutoFit/>
          </a:bodyPr>
          <a:lstStyle/>
          <a:p>
            <a:r>
              <a:rPr lang="en-US" altLang="zh-CN" sz="2000" b="1" dirty="0"/>
              <a:t>h1,0</a:t>
            </a:r>
            <a:endParaRPr lang="zh-CN" altLang="en-US" sz="2000" b="1" dirty="0"/>
          </a:p>
        </p:txBody>
      </p:sp>
      <p:sp>
        <p:nvSpPr>
          <p:cNvPr id="18" name="文本框 17"/>
          <p:cNvSpPr txBox="1"/>
          <p:nvPr/>
        </p:nvSpPr>
        <p:spPr>
          <a:xfrm>
            <a:off x="1390015" y="5697220"/>
            <a:ext cx="1720215" cy="706755"/>
          </a:xfrm>
          <a:prstGeom prst="rect">
            <a:avLst/>
          </a:prstGeom>
          <a:noFill/>
        </p:spPr>
        <p:txBody>
          <a:bodyPr wrap="square" rtlCol="0">
            <a:spAutoFit/>
          </a:bodyPr>
          <a:lstStyle/>
          <a:p>
            <a:r>
              <a:rPr lang="en-US" altLang="zh-CN" sz="2000" b="1" dirty="0"/>
              <a:t>frame(x)</a:t>
            </a:r>
          </a:p>
          <a:p>
            <a:r>
              <a:rPr lang="en-US" altLang="zh-CN" sz="2000" b="1" dirty="0"/>
              <a:t>(1 , 41)</a:t>
            </a:r>
            <a:endParaRPr lang="zh-CN" altLang="en-US" sz="2000" b="1" dirty="0"/>
          </a:p>
        </p:txBody>
      </p:sp>
      <p:sp>
        <p:nvSpPr>
          <p:cNvPr id="19" name="矩形 18"/>
          <p:cNvSpPr/>
          <p:nvPr/>
        </p:nvSpPr>
        <p:spPr>
          <a:xfrm>
            <a:off x="1789921" y="1823092"/>
            <a:ext cx="897118" cy="6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linear</a:t>
            </a:r>
            <a:endParaRPr lang="zh-CN" altLang="en-US" dirty="0"/>
          </a:p>
        </p:txBody>
      </p:sp>
      <p:sp>
        <p:nvSpPr>
          <p:cNvPr id="20" name="文本框 19"/>
          <p:cNvSpPr txBox="1"/>
          <p:nvPr/>
        </p:nvSpPr>
        <p:spPr>
          <a:xfrm>
            <a:off x="1424305" y="2613025"/>
            <a:ext cx="918845" cy="398780"/>
          </a:xfrm>
          <a:prstGeom prst="rect">
            <a:avLst/>
          </a:prstGeom>
          <a:noFill/>
        </p:spPr>
        <p:txBody>
          <a:bodyPr wrap="square" rtlCol="0">
            <a:spAutoFit/>
          </a:bodyPr>
          <a:lstStyle/>
          <a:p>
            <a:r>
              <a:rPr lang="en-US" altLang="zh-CN" sz="2000" b="1" dirty="0"/>
              <a:t>h2,1</a:t>
            </a:r>
            <a:endParaRPr lang="zh-CN" altLang="en-US" sz="2000" b="1" dirty="0"/>
          </a:p>
        </p:txBody>
      </p:sp>
      <p:sp>
        <p:nvSpPr>
          <p:cNvPr id="21" name="箭头: 下 20"/>
          <p:cNvSpPr/>
          <p:nvPr/>
        </p:nvSpPr>
        <p:spPr>
          <a:xfrm rot="10800000">
            <a:off x="2093898" y="1417253"/>
            <a:ext cx="289164" cy="391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801705" y="951318"/>
            <a:ext cx="897118" cy="400110"/>
          </a:xfrm>
          <a:prstGeom prst="rect">
            <a:avLst/>
          </a:prstGeom>
          <a:noFill/>
        </p:spPr>
        <p:txBody>
          <a:bodyPr wrap="square" rtlCol="0">
            <a:spAutoFit/>
          </a:bodyPr>
          <a:lstStyle/>
          <a:p>
            <a:r>
              <a:rPr lang="en-US" altLang="zh-CN" sz="2000" b="1" dirty="0"/>
              <a:t>out_1</a:t>
            </a:r>
            <a:endParaRPr lang="zh-CN" altLang="en-US" sz="2000" b="1" dirty="0"/>
          </a:p>
        </p:txBody>
      </p:sp>
      <p:sp>
        <p:nvSpPr>
          <p:cNvPr id="23" name="矩形 22"/>
          <p:cNvSpPr/>
          <p:nvPr/>
        </p:nvSpPr>
        <p:spPr>
          <a:xfrm>
            <a:off x="3514090" y="3147695"/>
            <a:ext cx="1111885"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layer2</a:t>
            </a:r>
            <a:endParaRPr lang="zh-CN" altLang="en-US" dirty="0"/>
          </a:p>
        </p:txBody>
      </p:sp>
      <p:sp>
        <p:nvSpPr>
          <p:cNvPr id="24" name="箭头: 下 23"/>
          <p:cNvSpPr/>
          <p:nvPr/>
        </p:nvSpPr>
        <p:spPr>
          <a:xfrm rot="16200000">
            <a:off x="2968625" y="3058160"/>
            <a:ext cx="288925" cy="795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14090" y="4436745"/>
            <a:ext cx="1111885"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layer1</a:t>
            </a:r>
            <a:endParaRPr lang="zh-CN" altLang="en-US" dirty="0"/>
          </a:p>
        </p:txBody>
      </p:sp>
      <p:sp>
        <p:nvSpPr>
          <p:cNvPr id="26" name="箭头: 下 25"/>
          <p:cNvSpPr/>
          <p:nvPr/>
        </p:nvSpPr>
        <p:spPr>
          <a:xfrm rot="10800000">
            <a:off x="3818255" y="3792220"/>
            <a:ext cx="358140" cy="651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p:cNvSpPr/>
          <p:nvPr/>
        </p:nvSpPr>
        <p:spPr>
          <a:xfrm rot="10800000">
            <a:off x="3818255" y="5073650"/>
            <a:ext cx="358140" cy="651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p:cNvSpPr/>
          <p:nvPr/>
        </p:nvSpPr>
        <p:spPr>
          <a:xfrm rot="10800000">
            <a:off x="3818255" y="2510155"/>
            <a:ext cx="358140" cy="651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p:cNvSpPr/>
          <p:nvPr/>
        </p:nvSpPr>
        <p:spPr>
          <a:xfrm rot="16200000">
            <a:off x="2968625" y="4346575"/>
            <a:ext cx="288925" cy="7950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2637155" y="2997835"/>
            <a:ext cx="941705" cy="398780"/>
          </a:xfrm>
          <a:prstGeom prst="rect">
            <a:avLst/>
          </a:prstGeom>
          <a:noFill/>
        </p:spPr>
        <p:txBody>
          <a:bodyPr wrap="square" rtlCol="0">
            <a:spAutoFit/>
          </a:bodyPr>
          <a:lstStyle/>
          <a:p>
            <a:r>
              <a:rPr lang="en-US" altLang="zh-CN" sz="2000" b="1" dirty="0"/>
              <a:t>h2,1</a:t>
            </a:r>
            <a:endParaRPr lang="zh-CN" altLang="en-US" sz="2000" b="1" dirty="0"/>
          </a:p>
        </p:txBody>
      </p:sp>
      <p:sp>
        <p:nvSpPr>
          <p:cNvPr id="31" name="文本框 30"/>
          <p:cNvSpPr txBox="1"/>
          <p:nvPr/>
        </p:nvSpPr>
        <p:spPr>
          <a:xfrm>
            <a:off x="2981960" y="3863340"/>
            <a:ext cx="956310" cy="398780"/>
          </a:xfrm>
          <a:prstGeom prst="rect">
            <a:avLst/>
          </a:prstGeom>
          <a:noFill/>
        </p:spPr>
        <p:txBody>
          <a:bodyPr wrap="square" rtlCol="0">
            <a:spAutoFit/>
          </a:bodyPr>
          <a:lstStyle/>
          <a:p>
            <a:r>
              <a:rPr lang="en-US" altLang="zh-CN" sz="2000" b="1" dirty="0"/>
              <a:t>h1,2</a:t>
            </a:r>
            <a:endParaRPr lang="zh-CN" altLang="en-US" sz="2000" b="1" dirty="0"/>
          </a:p>
        </p:txBody>
      </p:sp>
      <p:sp>
        <p:nvSpPr>
          <p:cNvPr id="32" name="文本框 31"/>
          <p:cNvSpPr txBox="1"/>
          <p:nvPr/>
        </p:nvSpPr>
        <p:spPr>
          <a:xfrm>
            <a:off x="2615565" y="4262120"/>
            <a:ext cx="910590" cy="398780"/>
          </a:xfrm>
          <a:prstGeom prst="rect">
            <a:avLst/>
          </a:prstGeom>
          <a:noFill/>
        </p:spPr>
        <p:txBody>
          <a:bodyPr wrap="square" rtlCol="0">
            <a:spAutoFit/>
          </a:bodyPr>
          <a:lstStyle/>
          <a:p>
            <a:r>
              <a:rPr lang="en-US" altLang="zh-CN" sz="2000" b="1" dirty="0"/>
              <a:t>h1,1</a:t>
            </a:r>
            <a:endParaRPr lang="zh-CN" altLang="en-US" sz="2000" b="1" dirty="0"/>
          </a:p>
        </p:txBody>
      </p:sp>
      <p:sp>
        <p:nvSpPr>
          <p:cNvPr id="33" name="文本框 32"/>
          <p:cNvSpPr txBox="1"/>
          <p:nvPr/>
        </p:nvSpPr>
        <p:spPr>
          <a:xfrm>
            <a:off x="3449955" y="5702935"/>
            <a:ext cx="1532255" cy="706755"/>
          </a:xfrm>
          <a:prstGeom prst="rect">
            <a:avLst/>
          </a:prstGeom>
          <a:noFill/>
        </p:spPr>
        <p:txBody>
          <a:bodyPr wrap="square" rtlCol="0">
            <a:spAutoFit/>
          </a:bodyPr>
          <a:lstStyle/>
          <a:p>
            <a:r>
              <a:rPr lang="en-US" altLang="zh-CN" sz="2000" b="1" dirty="0"/>
              <a:t>frame(x+1)</a:t>
            </a:r>
          </a:p>
          <a:p>
            <a:r>
              <a:rPr lang="en-US" altLang="zh-CN" sz="2000" b="1" dirty="0"/>
              <a:t>(1 , 41)</a:t>
            </a:r>
            <a:endParaRPr lang="zh-CN" altLang="en-US" sz="2000" b="1" dirty="0"/>
          </a:p>
        </p:txBody>
      </p:sp>
      <p:sp>
        <p:nvSpPr>
          <p:cNvPr id="34" name="矩形 33"/>
          <p:cNvSpPr/>
          <p:nvPr/>
        </p:nvSpPr>
        <p:spPr>
          <a:xfrm>
            <a:off x="3514090" y="1851660"/>
            <a:ext cx="1111885"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linear</a:t>
            </a:r>
            <a:endParaRPr lang="zh-CN" altLang="en-US" dirty="0"/>
          </a:p>
        </p:txBody>
      </p:sp>
      <p:sp>
        <p:nvSpPr>
          <p:cNvPr id="35" name="文本框 34"/>
          <p:cNvSpPr txBox="1"/>
          <p:nvPr/>
        </p:nvSpPr>
        <p:spPr>
          <a:xfrm>
            <a:off x="3001010" y="2597150"/>
            <a:ext cx="917575" cy="398780"/>
          </a:xfrm>
          <a:prstGeom prst="rect">
            <a:avLst/>
          </a:prstGeom>
          <a:noFill/>
        </p:spPr>
        <p:txBody>
          <a:bodyPr wrap="square" rtlCol="0">
            <a:spAutoFit/>
          </a:bodyPr>
          <a:lstStyle/>
          <a:p>
            <a:r>
              <a:rPr lang="en-US" altLang="zh-CN" sz="2000" b="1" dirty="0"/>
              <a:t>h2,2</a:t>
            </a:r>
            <a:endParaRPr lang="zh-CN" altLang="en-US" sz="2000" b="1" dirty="0"/>
          </a:p>
        </p:txBody>
      </p:sp>
      <p:sp>
        <p:nvSpPr>
          <p:cNvPr id="36" name="箭头: 下 35"/>
          <p:cNvSpPr/>
          <p:nvPr/>
        </p:nvSpPr>
        <p:spPr>
          <a:xfrm rot="10800000">
            <a:off x="3818255" y="1445895"/>
            <a:ext cx="358140" cy="391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526155" y="979805"/>
            <a:ext cx="935355" cy="398780"/>
          </a:xfrm>
          <a:prstGeom prst="rect">
            <a:avLst/>
          </a:prstGeom>
          <a:noFill/>
        </p:spPr>
        <p:txBody>
          <a:bodyPr wrap="square" rtlCol="0">
            <a:spAutoFit/>
          </a:bodyPr>
          <a:lstStyle/>
          <a:p>
            <a:r>
              <a:rPr lang="en-US" altLang="zh-CN" sz="2000" b="1" dirty="0"/>
              <a:t>out_2</a:t>
            </a:r>
            <a:endParaRPr lang="zh-CN" altLang="en-US" sz="2000" b="1" dirty="0"/>
          </a:p>
        </p:txBody>
      </p:sp>
      <p:sp>
        <p:nvSpPr>
          <p:cNvPr id="38" name="矩形 37"/>
          <p:cNvSpPr/>
          <p:nvPr/>
        </p:nvSpPr>
        <p:spPr>
          <a:xfrm>
            <a:off x="6762409" y="3133326"/>
            <a:ext cx="897118" cy="6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layer2</a:t>
            </a:r>
            <a:endParaRPr lang="zh-CN" altLang="en-US" dirty="0"/>
          </a:p>
        </p:txBody>
      </p:sp>
      <p:sp>
        <p:nvSpPr>
          <p:cNvPr id="39" name="箭头: 下 38"/>
          <p:cNvSpPr/>
          <p:nvPr/>
        </p:nvSpPr>
        <p:spPr>
          <a:xfrm rot="16200000">
            <a:off x="6292211" y="3129870"/>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矩形 39"/>
          <p:cNvSpPr/>
          <p:nvPr/>
        </p:nvSpPr>
        <p:spPr>
          <a:xfrm>
            <a:off x="6762409" y="4421966"/>
            <a:ext cx="897118" cy="6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layer1</a:t>
            </a:r>
            <a:endParaRPr lang="zh-CN" altLang="en-US" dirty="0"/>
          </a:p>
        </p:txBody>
      </p:sp>
      <p:sp>
        <p:nvSpPr>
          <p:cNvPr id="41" name="箭头: 下 40"/>
          <p:cNvSpPr/>
          <p:nvPr/>
        </p:nvSpPr>
        <p:spPr>
          <a:xfrm rot="10800000">
            <a:off x="7066386" y="3777646"/>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箭头: 下 41"/>
          <p:cNvSpPr/>
          <p:nvPr/>
        </p:nvSpPr>
        <p:spPr>
          <a:xfrm rot="10800000">
            <a:off x="7066385" y="5059374"/>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箭头: 下 42"/>
          <p:cNvSpPr/>
          <p:nvPr/>
        </p:nvSpPr>
        <p:spPr>
          <a:xfrm rot="10800000">
            <a:off x="7066385" y="2495919"/>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箭头: 下 43"/>
          <p:cNvSpPr/>
          <p:nvPr/>
        </p:nvSpPr>
        <p:spPr>
          <a:xfrm rot="16200000">
            <a:off x="6292211" y="4418510"/>
            <a:ext cx="289164" cy="65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文本框 14"/>
          <p:cNvSpPr txBox="1"/>
          <p:nvPr/>
        </p:nvSpPr>
        <p:spPr>
          <a:xfrm>
            <a:off x="5501005" y="3004820"/>
            <a:ext cx="1077595"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h2,59</a:t>
            </a:r>
            <a:endParaRPr lang="zh-CN" altLang="en-US" sz="2000" b="1" dirty="0"/>
          </a:p>
        </p:txBody>
      </p:sp>
      <p:sp>
        <p:nvSpPr>
          <p:cNvPr id="46" name="文本框 15"/>
          <p:cNvSpPr txBox="1"/>
          <p:nvPr/>
        </p:nvSpPr>
        <p:spPr>
          <a:xfrm>
            <a:off x="6111240" y="3890010"/>
            <a:ext cx="1276985"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h1,60</a:t>
            </a:r>
            <a:endParaRPr lang="zh-CN" altLang="en-US" sz="2000" b="1" dirty="0"/>
          </a:p>
        </p:txBody>
      </p:sp>
      <p:sp>
        <p:nvSpPr>
          <p:cNvPr id="47" name="文本框 16"/>
          <p:cNvSpPr txBox="1"/>
          <p:nvPr/>
        </p:nvSpPr>
        <p:spPr>
          <a:xfrm>
            <a:off x="5500370" y="4304665"/>
            <a:ext cx="1049655"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h1,59</a:t>
            </a:r>
            <a:endParaRPr lang="zh-CN" altLang="en-US" sz="2000" b="1" dirty="0"/>
          </a:p>
        </p:txBody>
      </p:sp>
      <p:sp>
        <p:nvSpPr>
          <p:cNvPr id="48" name="文本框 17"/>
          <p:cNvSpPr txBox="1"/>
          <p:nvPr/>
        </p:nvSpPr>
        <p:spPr>
          <a:xfrm>
            <a:off x="6511290" y="5721985"/>
            <a:ext cx="1763395"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frame(x+59)</a:t>
            </a:r>
          </a:p>
          <a:p>
            <a:r>
              <a:rPr lang="en-US" altLang="zh-CN" sz="2000" b="1" dirty="0"/>
              <a:t>(1 , 41)</a:t>
            </a:r>
            <a:endParaRPr lang="zh-CN" altLang="en-US" sz="2000" b="1" dirty="0"/>
          </a:p>
        </p:txBody>
      </p:sp>
      <p:sp>
        <p:nvSpPr>
          <p:cNvPr id="49" name="矩形 48"/>
          <p:cNvSpPr/>
          <p:nvPr/>
        </p:nvSpPr>
        <p:spPr>
          <a:xfrm>
            <a:off x="6762407" y="1836918"/>
            <a:ext cx="897118" cy="64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linear</a:t>
            </a:r>
            <a:endParaRPr lang="zh-CN" altLang="en-US" dirty="0"/>
          </a:p>
        </p:txBody>
      </p:sp>
      <p:sp>
        <p:nvSpPr>
          <p:cNvPr id="50" name="文本框 19"/>
          <p:cNvSpPr txBox="1"/>
          <p:nvPr/>
        </p:nvSpPr>
        <p:spPr>
          <a:xfrm>
            <a:off x="6043295" y="2597150"/>
            <a:ext cx="1135380"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h2,60</a:t>
            </a:r>
            <a:endParaRPr lang="zh-CN" altLang="en-US" sz="2000" b="1" dirty="0"/>
          </a:p>
        </p:txBody>
      </p:sp>
      <p:sp>
        <p:nvSpPr>
          <p:cNvPr id="51" name="箭头: 下 50"/>
          <p:cNvSpPr/>
          <p:nvPr/>
        </p:nvSpPr>
        <p:spPr>
          <a:xfrm rot="10800000">
            <a:off x="7066384" y="1431079"/>
            <a:ext cx="289164" cy="391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文本框 21"/>
          <p:cNvSpPr txBox="1"/>
          <p:nvPr/>
        </p:nvSpPr>
        <p:spPr>
          <a:xfrm>
            <a:off x="6731000" y="965200"/>
            <a:ext cx="1169670" cy="398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out_60</a:t>
            </a:r>
            <a:endParaRPr lang="zh-CN" altLang="en-US" sz="2000" b="1" dirty="0"/>
          </a:p>
        </p:txBody>
      </p:sp>
      <p:sp>
        <p:nvSpPr>
          <p:cNvPr id="53" name="文本框 52"/>
          <p:cNvSpPr txBox="1"/>
          <p:nvPr/>
        </p:nvSpPr>
        <p:spPr>
          <a:xfrm>
            <a:off x="4626058" y="3136236"/>
            <a:ext cx="1318876" cy="523220"/>
          </a:xfrm>
          <a:prstGeom prst="rect">
            <a:avLst/>
          </a:prstGeom>
          <a:noFill/>
        </p:spPr>
        <p:txBody>
          <a:bodyPr wrap="square" rtlCol="0">
            <a:spAutoFit/>
          </a:bodyPr>
          <a:lstStyle/>
          <a:p>
            <a:r>
              <a:rPr lang="en-US" altLang="zh-CN" sz="2800" b="1" dirty="0"/>
              <a:t>……</a:t>
            </a:r>
            <a:endParaRPr lang="zh-CN" altLang="en-US" sz="2800" b="1" dirty="0"/>
          </a:p>
        </p:txBody>
      </p:sp>
      <p:sp>
        <p:nvSpPr>
          <p:cNvPr id="54" name="文本框 42"/>
          <p:cNvSpPr txBox="1"/>
          <p:nvPr/>
        </p:nvSpPr>
        <p:spPr>
          <a:xfrm>
            <a:off x="4724168" y="4366654"/>
            <a:ext cx="1318876"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t>……</a:t>
            </a:r>
            <a:endParaRPr lang="zh-CN" altLang="en-US" sz="2800" b="1" dirty="0"/>
          </a:p>
        </p:txBody>
      </p:sp>
      <p:sp>
        <p:nvSpPr>
          <p:cNvPr id="55" name="文本框 54"/>
          <p:cNvSpPr txBox="1"/>
          <p:nvPr/>
        </p:nvSpPr>
        <p:spPr>
          <a:xfrm>
            <a:off x="8274685" y="1351280"/>
            <a:ext cx="3728720" cy="532320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t>out_ 60 </a:t>
            </a:r>
            <a:r>
              <a:rPr lang="zh-CN" altLang="en-US" sz="2000" dirty="0"/>
              <a:t>is the final output result after training an epoch,</a:t>
            </a:r>
            <a:r>
              <a:rPr lang="en-US" altLang="zh-CN" sz="2000" dirty="0"/>
              <a:t>and </a:t>
            </a:r>
            <a:r>
              <a:rPr lang="zh-CN" altLang="en-US" sz="2000" dirty="0"/>
              <a:t> the shape is 1 x 4.</a:t>
            </a:r>
          </a:p>
          <a:p>
            <a:pPr marL="342900" indent="-342900">
              <a:buFont typeface="Arial" panose="020B0604020202020204" pitchFamily="34" charset="0"/>
              <a:buChar char="•"/>
            </a:pPr>
            <a:endParaRPr lang="zh-CN" altLang="en-US" sz="2000" dirty="0"/>
          </a:p>
          <a:p>
            <a:pPr marL="342900" indent="-342900">
              <a:buFont typeface="Arial" panose="020B0604020202020204" pitchFamily="34" charset="0"/>
              <a:buChar char="•"/>
            </a:pPr>
            <a:r>
              <a:rPr lang="en-US" altLang="zh-CN" sz="2000" dirty="0"/>
              <a:t>one-hot: It solves the problem that the classifier can't deal with attribute data.</a:t>
            </a:r>
          </a:p>
          <a:p>
            <a:pPr indent="0">
              <a:buFont typeface="Arial" panose="020B0604020202020204" pitchFamily="34" charset="0"/>
              <a:buNone/>
            </a:pPr>
            <a:r>
              <a:rPr lang="zh-CN" altLang="en-US" sz="2000" dirty="0"/>
              <a:t> </a:t>
            </a:r>
          </a:p>
          <a:p>
            <a:pPr marL="342900" indent="-342900">
              <a:buFont typeface="Arial" panose="020B0604020202020204" pitchFamily="34" charset="0"/>
              <a:buChar char="•"/>
            </a:pPr>
            <a:r>
              <a:rPr lang="zh-CN" altLang="en-US" sz="2000" dirty="0"/>
              <a:t>softmax processing</a:t>
            </a:r>
            <a:r>
              <a:rPr lang="en-US" altLang="zh-CN" sz="2000" dirty="0"/>
              <a:t>:</a:t>
            </a:r>
          </a:p>
          <a:p>
            <a:pPr indent="0">
              <a:buFont typeface="Arial" panose="020B0604020202020204" pitchFamily="34" charset="0"/>
              <a:buNone/>
            </a:pPr>
            <a:r>
              <a:rPr lang="zh-CN" altLang="en-US" sz="2000" dirty="0"/>
              <a:t>map the result to real numbers between 0 and 1, and normalizes them to ensure that the sum is 1</a:t>
            </a:r>
          </a:p>
          <a:p>
            <a:pPr indent="0">
              <a:buFont typeface="Arial" panose="020B0604020202020204" pitchFamily="34" charset="0"/>
              <a:buNone/>
            </a:pPr>
            <a:endParaRPr lang="zh-CN" altLang="en-US" sz="2000" dirty="0"/>
          </a:p>
          <a:p>
            <a:pPr indent="0">
              <a:buFont typeface="Arial" panose="020B0604020202020204" pitchFamily="34" charset="0"/>
              <a:buNone/>
            </a:pPr>
            <a:endParaRPr lang="zh-CN" altLang="en-US" sz="2000" dirty="0"/>
          </a:p>
        </p:txBody>
      </p:sp>
      <p:grpSp>
        <p:nvGrpSpPr>
          <p:cNvPr id="2" name="组合 1"/>
          <p:cNvGrpSpPr/>
          <p:nvPr/>
        </p:nvGrpSpPr>
        <p:grpSpPr>
          <a:xfrm>
            <a:off x="212818" y="251245"/>
            <a:ext cx="9277498" cy="583565"/>
            <a:chOff x="635958" y="3297910"/>
            <a:chExt cx="9277498" cy="583565"/>
          </a:xfrm>
        </p:grpSpPr>
        <p:sp>
          <p:nvSpPr>
            <p:cNvPr id="3" name="文本框 2"/>
            <p:cNvSpPr txBox="1"/>
            <p:nvPr/>
          </p:nvSpPr>
          <p:spPr>
            <a:xfrm>
              <a:off x="987567" y="3297910"/>
              <a:ext cx="8925889" cy="583565"/>
            </a:xfrm>
            <a:prstGeom prst="rect">
              <a:avLst/>
            </a:prstGeom>
            <a:noFill/>
          </p:spPr>
          <p:txBody>
            <a:bodyPr wrap="square" rtlCol="0">
              <a:spAutoFit/>
            </a:bodyPr>
            <a:lstStyle/>
            <a:p>
              <a:r>
                <a:rPr lang="en-US" altLang="zh-CN" sz="3200" b="1" dirty="0"/>
                <a:t>RNN:</a:t>
              </a:r>
              <a:endParaRPr lang="zh-CN" altLang="en-US" sz="3200" b="1" dirty="0"/>
            </a:p>
          </p:txBody>
        </p:sp>
        <p:sp>
          <p:nvSpPr>
            <p:cNvPr id="4" name="流程图: 接点 21"/>
            <p:cNvSpPr/>
            <p:nvPr/>
          </p:nvSpPr>
          <p:spPr>
            <a:xfrm>
              <a:off x="635958" y="3447854"/>
              <a:ext cx="192860" cy="19286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21"/>
          <p:cNvSpPr txBox="1"/>
          <p:nvPr/>
        </p:nvSpPr>
        <p:spPr>
          <a:xfrm>
            <a:off x="744979" y="1002240"/>
            <a:ext cx="651366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Label: ‘attack’: 0 ,   ’investigation’: 1,   ’mount’:  2,   ’other’:  3</a:t>
            </a:r>
            <a:endParaRPr lang="zh-CN" altLang="en-US" sz="2000" b="1" dirty="0"/>
          </a:p>
        </p:txBody>
      </p:sp>
      <p:sp>
        <p:nvSpPr>
          <p:cNvPr id="55" name="文本框 54"/>
          <p:cNvSpPr txBox="1"/>
          <p:nvPr/>
        </p:nvSpPr>
        <p:spPr>
          <a:xfrm>
            <a:off x="7360285" y="2234537"/>
            <a:ext cx="3728720" cy="2861310"/>
          </a:xfrm>
          <a:prstGeom prst="rect">
            <a:avLst/>
          </a:prstGeom>
          <a:noFill/>
        </p:spPr>
        <p:txBody>
          <a:bodyPr wrap="square" rtlCol="0">
            <a:spAutoFit/>
          </a:bodyPr>
          <a:lstStyle/>
          <a:p>
            <a:pPr indent="0">
              <a:buFont typeface="Arial" panose="020B0604020202020204" pitchFamily="34" charset="0"/>
              <a:buNone/>
            </a:pPr>
            <a:endParaRPr lang="zh-CN" altLang="en-US" sz="2000" dirty="0"/>
          </a:p>
          <a:p>
            <a:pPr marL="342900" indent="-342900">
              <a:buFont typeface="Arial" panose="020B0604020202020204" pitchFamily="34" charset="0"/>
              <a:buChar char="•"/>
            </a:pPr>
            <a:r>
              <a:rPr lang="en-US" altLang="zh-CN" sz="2000" dirty="0"/>
              <a:t>t</a:t>
            </a:r>
            <a:r>
              <a:rPr lang="zh-CN" altLang="en-US" sz="2000" dirty="0"/>
              <a:t>he predicted results and the actual results in one hot form are used to calculate the cross entropy loss.</a:t>
            </a:r>
          </a:p>
          <a:p>
            <a:pPr indent="0">
              <a:buFont typeface="Arial" panose="020B0604020202020204" pitchFamily="34" charset="0"/>
              <a:buNone/>
            </a:pPr>
            <a:endParaRPr lang="zh-CN" altLang="en-US" sz="2000" dirty="0"/>
          </a:p>
          <a:p>
            <a:pPr marL="342900" indent="-342900">
              <a:buFont typeface="Arial" panose="020B0604020202020204" pitchFamily="34" charset="0"/>
              <a:buChar char="•"/>
            </a:pPr>
            <a:r>
              <a:rPr lang="zh-CN" altLang="en-US" sz="2000" dirty="0">
                <a:sym typeface="+mn-ea"/>
              </a:rPr>
              <a:t>adjust </a:t>
            </a:r>
            <a:r>
              <a:rPr lang="zh-CN" altLang="en-US" sz="2000" dirty="0"/>
              <a:t>the parameters  by SGD.</a:t>
            </a:r>
          </a:p>
        </p:txBody>
      </p:sp>
      <p:grpSp>
        <p:nvGrpSpPr>
          <p:cNvPr id="2" name="组合 1"/>
          <p:cNvGrpSpPr/>
          <p:nvPr/>
        </p:nvGrpSpPr>
        <p:grpSpPr>
          <a:xfrm>
            <a:off x="212818" y="251245"/>
            <a:ext cx="9277498" cy="583565"/>
            <a:chOff x="635958" y="3297910"/>
            <a:chExt cx="9277498" cy="583565"/>
          </a:xfrm>
        </p:grpSpPr>
        <p:sp>
          <p:nvSpPr>
            <p:cNvPr id="3" name="文本框 2"/>
            <p:cNvSpPr txBox="1"/>
            <p:nvPr/>
          </p:nvSpPr>
          <p:spPr>
            <a:xfrm>
              <a:off x="987567" y="3297910"/>
              <a:ext cx="8925889" cy="583565"/>
            </a:xfrm>
            <a:prstGeom prst="rect">
              <a:avLst/>
            </a:prstGeom>
            <a:noFill/>
          </p:spPr>
          <p:txBody>
            <a:bodyPr wrap="square" rtlCol="0">
              <a:spAutoFit/>
            </a:bodyPr>
            <a:lstStyle/>
            <a:p>
              <a:r>
                <a:rPr lang="en-US" altLang="zh-CN" sz="3200" b="1" dirty="0"/>
                <a:t>Training:</a:t>
              </a:r>
              <a:endParaRPr lang="zh-CN" altLang="en-US" sz="3200" b="1" dirty="0"/>
            </a:p>
          </p:txBody>
        </p:sp>
        <p:sp>
          <p:nvSpPr>
            <p:cNvPr id="4" name="流程图: 接点 21"/>
            <p:cNvSpPr/>
            <p:nvPr/>
          </p:nvSpPr>
          <p:spPr>
            <a:xfrm>
              <a:off x="635958" y="3447854"/>
              <a:ext cx="192860" cy="19286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6" name="矩形 55">
            <a:extLst>
              <a:ext uri="{FF2B5EF4-FFF2-40B4-BE49-F238E27FC236}">
                <a16:creationId xmlns:a16="http://schemas.microsoft.com/office/drawing/2014/main" id="{B8A576A9-8A07-43EF-AD8A-2DA7110EC5FA}"/>
              </a:ext>
            </a:extLst>
          </p:cNvPr>
          <p:cNvSpPr/>
          <p:nvPr/>
        </p:nvSpPr>
        <p:spPr>
          <a:xfrm>
            <a:off x="1431765" y="1744729"/>
            <a:ext cx="1028700"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output</a:t>
            </a:r>
            <a:endParaRPr lang="zh-CN" altLang="en-US" dirty="0"/>
          </a:p>
        </p:txBody>
      </p:sp>
      <p:sp>
        <p:nvSpPr>
          <p:cNvPr id="57" name="矩形 56">
            <a:extLst>
              <a:ext uri="{FF2B5EF4-FFF2-40B4-BE49-F238E27FC236}">
                <a16:creationId xmlns:a16="http://schemas.microsoft.com/office/drawing/2014/main" id="{10B6659C-1C6C-4229-B24B-46EEA3D16E6C}"/>
              </a:ext>
            </a:extLst>
          </p:cNvPr>
          <p:cNvSpPr/>
          <p:nvPr/>
        </p:nvSpPr>
        <p:spPr>
          <a:xfrm>
            <a:off x="4746980" y="1744729"/>
            <a:ext cx="1028700"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Label</a:t>
            </a:r>
            <a:endParaRPr lang="zh-CN" altLang="en-US" dirty="0"/>
          </a:p>
        </p:txBody>
      </p:sp>
      <p:sp>
        <p:nvSpPr>
          <p:cNvPr id="58" name="箭头: 下 57">
            <a:extLst>
              <a:ext uri="{FF2B5EF4-FFF2-40B4-BE49-F238E27FC236}">
                <a16:creationId xmlns:a16="http://schemas.microsoft.com/office/drawing/2014/main" id="{07D6D5DD-77A1-48D9-8465-E961280171BA}"/>
              </a:ext>
            </a:extLst>
          </p:cNvPr>
          <p:cNvSpPr/>
          <p:nvPr/>
        </p:nvSpPr>
        <p:spPr>
          <a:xfrm>
            <a:off x="5115215" y="2439580"/>
            <a:ext cx="292231" cy="4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C2601AF8-4F3E-4FC8-8688-C0C6572CEB68}"/>
              </a:ext>
            </a:extLst>
          </p:cNvPr>
          <p:cNvSpPr/>
          <p:nvPr/>
        </p:nvSpPr>
        <p:spPr>
          <a:xfrm>
            <a:off x="4746980" y="2934367"/>
            <a:ext cx="1028700"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One-hot</a:t>
            </a:r>
            <a:endParaRPr lang="zh-CN" altLang="en-US" dirty="0"/>
          </a:p>
        </p:txBody>
      </p:sp>
      <p:sp>
        <p:nvSpPr>
          <p:cNvPr id="60" name="箭头: 下 59">
            <a:extLst>
              <a:ext uri="{FF2B5EF4-FFF2-40B4-BE49-F238E27FC236}">
                <a16:creationId xmlns:a16="http://schemas.microsoft.com/office/drawing/2014/main" id="{C4450379-4AC6-4BB8-AF6E-4F15D03DE594}"/>
              </a:ext>
            </a:extLst>
          </p:cNvPr>
          <p:cNvSpPr/>
          <p:nvPr/>
        </p:nvSpPr>
        <p:spPr>
          <a:xfrm>
            <a:off x="1800000" y="2420378"/>
            <a:ext cx="292231" cy="4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9E73BDE1-0FAA-4AF9-AD63-424416A50C0A}"/>
              </a:ext>
            </a:extLst>
          </p:cNvPr>
          <p:cNvSpPr/>
          <p:nvPr/>
        </p:nvSpPr>
        <p:spPr>
          <a:xfrm>
            <a:off x="1431765" y="2915165"/>
            <a:ext cx="1028700"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softmax</a:t>
            </a:r>
            <a:endParaRPr lang="zh-CN" altLang="en-US" dirty="0"/>
          </a:p>
        </p:txBody>
      </p:sp>
      <p:sp>
        <p:nvSpPr>
          <p:cNvPr id="63" name="箭头: 下 62">
            <a:extLst>
              <a:ext uri="{FF2B5EF4-FFF2-40B4-BE49-F238E27FC236}">
                <a16:creationId xmlns:a16="http://schemas.microsoft.com/office/drawing/2014/main" id="{7B775608-4A9E-4923-9B5D-8AF381C03672}"/>
              </a:ext>
            </a:extLst>
          </p:cNvPr>
          <p:cNvSpPr/>
          <p:nvPr/>
        </p:nvSpPr>
        <p:spPr>
          <a:xfrm rot="18996517">
            <a:off x="2217348" y="3576399"/>
            <a:ext cx="364626" cy="934709"/>
          </a:xfrm>
          <a:prstGeom prst="downArrow">
            <a:avLst>
              <a:gd name="adj1" fmla="val 462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7789D0D1-03A3-4A8E-9263-2B762A20EE4C}"/>
              </a:ext>
            </a:extLst>
          </p:cNvPr>
          <p:cNvSpPr/>
          <p:nvPr/>
        </p:nvSpPr>
        <p:spPr>
          <a:xfrm>
            <a:off x="2816076" y="4186353"/>
            <a:ext cx="1567586"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cross entropy loss</a:t>
            </a:r>
            <a:endParaRPr lang="zh-CN" altLang="en-US" dirty="0"/>
          </a:p>
        </p:txBody>
      </p:sp>
      <p:sp>
        <p:nvSpPr>
          <p:cNvPr id="67" name="箭头: 下 66">
            <a:extLst>
              <a:ext uri="{FF2B5EF4-FFF2-40B4-BE49-F238E27FC236}">
                <a16:creationId xmlns:a16="http://schemas.microsoft.com/office/drawing/2014/main" id="{FA969F9A-49F9-43FF-8D11-C00D985377F2}"/>
              </a:ext>
            </a:extLst>
          </p:cNvPr>
          <p:cNvSpPr/>
          <p:nvPr/>
        </p:nvSpPr>
        <p:spPr>
          <a:xfrm>
            <a:off x="3453753" y="4853167"/>
            <a:ext cx="292231" cy="4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06847A29-E073-4E46-B3FE-9E70CAB214FE}"/>
              </a:ext>
            </a:extLst>
          </p:cNvPr>
          <p:cNvSpPr/>
          <p:nvPr/>
        </p:nvSpPr>
        <p:spPr>
          <a:xfrm>
            <a:off x="3085518" y="5359329"/>
            <a:ext cx="1028700" cy="644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optimize</a:t>
            </a:r>
            <a:endParaRPr lang="zh-CN" altLang="en-US" dirty="0"/>
          </a:p>
        </p:txBody>
      </p:sp>
      <p:sp>
        <p:nvSpPr>
          <p:cNvPr id="69" name="箭头: 下 68">
            <a:extLst>
              <a:ext uri="{FF2B5EF4-FFF2-40B4-BE49-F238E27FC236}">
                <a16:creationId xmlns:a16="http://schemas.microsoft.com/office/drawing/2014/main" id="{2983897A-2AB5-413B-AE2A-BADB599B0F67}"/>
              </a:ext>
            </a:extLst>
          </p:cNvPr>
          <p:cNvSpPr/>
          <p:nvPr/>
        </p:nvSpPr>
        <p:spPr>
          <a:xfrm rot="2749459">
            <a:off x="4626207" y="3579274"/>
            <a:ext cx="364626" cy="934709"/>
          </a:xfrm>
          <a:prstGeom prst="downArrow">
            <a:avLst>
              <a:gd name="adj1" fmla="val 462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 y="6390496"/>
            <a:ext cx="12192001" cy="461214"/>
            <a:chOff x="-1" y="6319520"/>
            <a:chExt cx="12192001" cy="461214"/>
          </a:xfrm>
        </p:grpSpPr>
        <p:sp>
          <p:nvSpPr>
            <p:cNvPr id="12" name="矩形 11"/>
            <p:cNvSpPr/>
            <p:nvPr/>
          </p:nvSpPr>
          <p:spPr>
            <a:xfrm>
              <a:off x="-1" y="6319520"/>
              <a:ext cx="12192001" cy="461214"/>
            </a:xfrm>
            <a:prstGeom prst="rect">
              <a:avLst/>
            </a:prstGeom>
            <a:solidFill>
              <a:srgbClr val="D9D9D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3" name="图片 12"/>
            <p:cNvPicPr>
              <a:picLocks noChangeAspect="1"/>
            </p:cNvPicPr>
            <p:nvPr/>
          </p:nvPicPr>
          <p:blipFill rotWithShape="1">
            <a:blip r:embed="rId2"/>
            <a:srcRect r="14010" b="6525"/>
            <a:stretch>
              <a:fillRect/>
            </a:stretch>
          </p:blipFill>
          <p:spPr>
            <a:xfrm>
              <a:off x="6389771" y="6354641"/>
              <a:ext cx="636747" cy="411291"/>
            </a:xfrm>
            <a:prstGeom prst="rect">
              <a:avLst/>
            </a:prstGeom>
          </p:spPr>
        </p:pic>
        <p:sp>
          <p:nvSpPr>
            <p:cNvPr id="14" name="TextBox 4"/>
            <p:cNvSpPr txBox="1"/>
            <p:nvPr/>
          </p:nvSpPr>
          <p:spPr>
            <a:xfrm>
              <a:off x="446950" y="6376754"/>
              <a:ext cx="4517876"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rPr>
                <a:t>MiumiuMickey (pod-rundown mandrills)</a:t>
              </a:r>
            </a:p>
          </p:txBody>
        </p:sp>
        <p:sp>
          <p:nvSpPr>
            <p:cNvPr id="15" name="TextBox 4"/>
            <p:cNvSpPr txBox="1"/>
            <p:nvPr/>
          </p:nvSpPr>
          <p:spPr>
            <a:xfrm>
              <a:off x="8864691" y="6360304"/>
              <a:ext cx="2524670" cy="400110"/>
            </a:xfrm>
            <a:prstGeom prst="rect">
              <a:avLst/>
            </a:prstGeom>
            <a:noFill/>
          </p:spPr>
          <p:txBody>
            <a:bodyPr wrap="square" rtlCol="0">
              <a:spAutoFit/>
            </a:bodyPr>
            <a:lstStyle/>
            <a:p>
              <a:r>
                <a:rPr lang="en-US" altLang="zh-CN" sz="2000" b="1">
                  <a:solidFill>
                    <a:schemeClr val="bg1"/>
                  </a:solidFill>
                  <a:latin typeface="Tw Cen MT" panose="020B0602020104020603" pitchFamily="34" charset="0"/>
                  <a:ea typeface="华文中宋" panose="02010600040101010101" pitchFamily="2" charset="-122"/>
                  <a:cs typeface="Times New Roman" panose="02020603050405020304" pitchFamily="18" charset="0"/>
                </a:rPr>
                <a:t>Project Presentation</a:t>
              </a:r>
              <a:endParaRPr lang="en-US" altLang="zh-CN" sz="2000" b="1">
                <a:solidFill>
                  <a:schemeClr val="bg1"/>
                </a:solidFill>
                <a:latin typeface="Tw Cen MT" panose="020B0602020104020603" pitchFamily="34" charset="0"/>
                <a:ea typeface="华文中宋" panose="02010600040101010101" pitchFamily="2" charset="-122"/>
                <a:cs typeface="Adobe Gurmukhi" panose="01010101010101010101" pitchFamily="50" charset="0"/>
              </a:endParaRPr>
            </a:p>
          </p:txBody>
        </p:sp>
      </p:grpSp>
      <p:sp>
        <p:nvSpPr>
          <p:cNvPr id="16" name="文本框 15"/>
          <p:cNvSpPr txBox="1">
            <a:spLocks noChangeArrowheads="1"/>
          </p:cNvSpPr>
          <p:nvPr/>
        </p:nvSpPr>
        <p:spPr bwMode="auto">
          <a:xfrm>
            <a:off x="447040" y="393065"/>
            <a:ext cx="23634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571500" indent="-571500" algn="ctr">
              <a:buFont typeface="Arial" panose="020B0604020202020204" pitchFamily="34" charset="0"/>
              <a:buChar char="•"/>
            </a:pPr>
            <a:r>
              <a:rPr lang="en-US" altLang="zh-CN" sz="4000" b="1">
                <a:latin typeface="+mj-lt"/>
                <a:ea typeface="楷体" panose="02010609060101010101" pitchFamily="49" charset="-122"/>
                <a:cs typeface="Times New Roman" panose="02020603050405020304" pitchFamily="18" charset="0"/>
              </a:rPr>
              <a:t>Result:</a:t>
            </a:r>
            <a:endParaRPr lang="zh-CN" altLang="en-US" sz="4000" b="1">
              <a:latin typeface="+mj-lt"/>
              <a:ea typeface="楷体" panose="02010609060101010101" pitchFamily="49" charset="-122"/>
              <a:cs typeface="Times New Roman" panose="02020603050405020304" pitchFamily="18" charset="0"/>
            </a:endParaRPr>
          </a:p>
        </p:txBody>
      </p:sp>
      <p:grpSp>
        <p:nvGrpSpPr>
          <p:cNvPr id="3" name="组合 2">
            <a:extLst>
              <a:ext uri="{FF2B5EF4-FFF2-40B4-BE49-F238E27FC236}">
                <a16:creationId xmlns:a16="http://schemas.microsoft.com/office/drawing/2014/main" id="{30FF887C-7CB2-4D55-8AE3-F2EA006B2AC8}"/>
              </a:ext>
            </a:extLst>
          </p:cNvPr>
          <p:cNvGrpSpPr/>
          <p:nvPr/>
        </p:nvGrpSpPr>
        <p:grpSpPr>
          <a:xfrm>
            <a:off x="1628775" y="1633855"/>
            <a:ext cx="5069205" cy="3590290"/>
            <a:chOff x="1221740" y="1680845"/>
            <a:chExt cx="5069205" cy="3590290"/>
          </a:xfrm>
        </p:grpSpPr>
        <p:sp>
          <p:nvSpPr>
            <p:cNvPr id="5" name="矩形 4"/>
            <p:cNvSpPr/>
            <p:nvPr/>
          </p:nvSpPr>
          <p:spPr>
            <a:xfrm>
              <a:off x="1221740" y="1680845"/>
              <a:ext cx="5069205" cy="3590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2" name="图片 1" descr="loss"/>
            <p:cNvPicPr>
              <a:picLocks noChangeAspect="1"/>
            </p:cNvPicPr>
            <p:nvPr/>
          </p:nvPicPr>
          <p:blipFill>
            <a:blip r:embed="rId3"/>
            <a:stretch>
              <a:fillRect/>
            </a:stretch>
          </p:blipFill>
          <p:spPr>
            <a:xfrm>
              <a:off x="1221740" y="1943735"/>
              <a:ext cx="4978400" cy="3327400"/>
            </a:xfrm>
            <a:prstGeom prst="rect">
              <a:avLst/>
            </a:prstGeom>
          </p:spPr>
        </p:pic>
      </p:grpSp>
      <p:graphicFrame>
        <p:nvGraphicFramePr>
          <p:cNvPr id="17" name="表格 8">
            <a:extLst>
              <a:ext uri="{FF2B5EF4-FFF2-40B4-BE49-F238E27FC236}">
                <a16:creationId xmlns:a16="http://schemas.microsoft.com/office/drawing/2014/main" id="{F4AEFA0F-EB23-4CEC-BDC2-A02772D5A157}"/>
              </a:ext>
            </a:extLst>
          </p:cNvPr>
          <p:cNvGraphicFramePr>
            <a:graphicFrameLocks noGrp="1"/>
          </p:cNvGraphicFramePr>
          <p:nvPr>
            <p:extLst>
              <p:ext uri="{D42A27DB-BD31-4B8C-83A1-F6EECF244321}">
                <p14:modId xmlns:p14="http://schemas.microsoft.com/office/powerpoint/2010/main" val="3245476667"/>
              </p:ext>
            </p:extLst>
          </p:nvPr>
        </p:nvGraphicFramePr>
        <p:xfrm>
          <a:off x="7716625" y="3686899"/>
          <a:ext cx="32512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669464359"/>
                    </a:ext>
                  </a:extLst>
                </a:gridCol>
                <a:gridCol w="1625600">
                  <a:extLst>
                    <a:ext uri="{9D8B030D-6E8A-4147-A177-3AD203B41FA5}">
                      <a16:colId xmlns:a16="http://schemas.microsoft.com/office/drawing/2014/main" val="1136069537"/>
                    </a:ext>
                  </a:extLst>
                </a:gridCol>
              </a:tblGrid>
              <a:tr h="370840">
                <a:tc>
                  <a:txBody>
                    <a:bodyPr/>
                    <a:lstStyle/>
                    <a:p>
                      <a:pPr algn="ctr"/>
                      <a:r>
                        <a:rPr lang="en-US">
                          <a:latin typeface="+mj-lt"/>
                        </a:rPr>
                        <a:t> lr</a:t>
                      </a:r>
                    </a:p>
                  </a:txBody>
                  <a:tcPr/>
                </a:tc>
                <a:tc>
                  <a:txBody>
                    <a:bodyPr/>
                    <a:lstStyle/>
                    <a:p>
                      <a:pPr algn="ctr"/>
                      <a:r>
                        <a:rPr lang="en-US">
                          <a:latin typeface="+mj-lt"/>
                        </a:rPr>
                        <a:t>0.0002</a:t>
                      </a:r>
                    </a:p>
                  </a:txBody>
                  <a:tcPr/>
                </a:tc>
                <a:extLst>
                  <a:ext uri="{0D108BD9-81ED-4DB2-BD59-A6C34878D82A}">
                    <a16:rowId xmlns:a16="http://schemas.microsoft.com/office/drawing/2014/main" val="3130690813"/>
                  </a:ext>
                </a:extLst>
              </a:tr>
              <a:tr h="370840">
                <a:tc>
                  <a:txBody>
                    <a:bodyPr/>
                    <a:lstStyle/>
                    <a:p>
                      <a:pPr algn="ctr"/>
                      <a:r>
                        <a:rPr lang="en-US">
                          <a:latin typeface="+mj-lt"/>
                        </a:rPr>
                        <a:t>momentum</a:t>
                      </a:r>
                    </a:p>
                  </a:txBody>
                  <a:tcPr/>
                </a:tc>
                <a:tc>
                  <a:txBody>
                    <a:bodyPr/>
                    <a:lstStyle/>
                    <a:p>
                      <a:pPr algn="ctr"/>
                      <a:r>
                        <a:rPr lang="en-US">
                          <a:latin typeface="+mj-lt"/>
                        </a:rPr>
                        <a:t>0.00006 </a:t>
                      </a:r>
                    </a:p>
                  </a:txBody>
                  <a:tcPr/>
                </a:tc>
                <a:extLst>
                  <a:ext uri="{0D108BD9-81ED-4DB2-BD59-A6C34878D82A}">
                    <a16:rowId xmlns:a16="http://schemas.microsoft.com/office/drawing/2014/main" val="2518179185"/>
                  </a:ext>
                </a:extLst>
              </a:tr>
              <a:tr h="370840">
                <a:tc>
                  <a:txBody>
                    <a:bodyPr/>
                    <a:lstStyle/>
                    <a:p>
                      <a:pPr algn="ctr"/>
                      <a:r>
                        <a:rPr lang="en-US">
                          <a:latin typeface="+mj-lt"/>
                        </a:rPr>
                        <a:t>accuracy</a:t>
                      </a:r>
                    </a:p>
                  </a:txBody>
                  <a:tcPr/>
                </a:tc>
                <a:tc>
                  <a:txBody>
                    <a:bodyPr/>
                    <a:lstStyle/>
                    <a:p>
                      <a:pPr algn="ctr"/>
                      <a:r>
                        <a:rPr lang="en-US">
                          <a:latin typeface="+mj-lt"/>
                        </a:rPr>
                        <a:t>69%</a:t>
                      </a:r>
                    </a:p>
                  </a:txBody>
                  <a:tcPr/>
                </a:tc>
                <a:extLst>
                  <a:ext uri="{0D108BD9-81ED-4DB2-BD59-A6C34878D82A}">
                    <a16:rowId xmlns:a16="http://schemas.microsoft.com/office/drawing/2014/main" val="2975891462"/>
                  </a:ext>
                </a:extLst>
              </a:tr>
            </a:tbl>
          </a:graphicData>
        </a:graphic>
      </p:graphicFrame>
      <p:sp>
        <p:nvSpPr>
          <p:cNvPr id="18" name="文本框 17">
            <a:extLst>
              <a:ext uri="{FF2B5EF4-FFF2-40B4-BE49-F238E27FC236}">
                <a16:creationId xmlns:a16="http://schemas.microsoft.com/office/drawing/2014/main" id="{02F32FFC-D223-485C-8030-C43C6B2680DE}"/>
              </a:ext>
            </a:extLst>
          </p:cNvPr>
          <p:cNvSpPr txBox="1"/>
          <p:nvPr/>
        </p:nvSpPr>
        <p:spPr>
          <a:xfrm>
            <a:off x="7716625" y="2183298"/>
            <a:ext cx="3172200" cy="707886"/>
          </a:xfrm>
          <a:prstGeom prst="rect">
            <a:avLst/>
          </a:prstGeom>
          <a:noFill/>
        </p:spPr>
        <p:txBody>
          <a:bodyPr wrap="square" rtlCol="0">
            <a:spAutoFit/>
          </a:bodyPr>
          <a:lstStyle/>
          <a:p>
            <a:pPr indent="0">
              <a:buFont typeface="Arial" panose="020B0604020202020204" pitchFamily="34" charset="0"/>
              <a:buNone/>
            </a:pPr>
            <a:r>
              <a:rPr lang="en-US" altLang="zh-CN" sz="2000">
                <a:latin typeface="+mj-lt"/>
              </a:rPr>
              <a:t>Training</a:t>
            </a:r>
            <a:r>
              <a:rPr lang="zh-CN" altLang="en-US" sz="2000">
                <a:latin typeface="+mj-lt"/>
              </a:rPr>
              <a:t>  </a:t>
            </a:r>
            <a:r>
              <a:rPr lang="en-US" altLang="zh-CN" sz="2000">
                <a:latin typeface="+mj-lt"/>
              </a:rPr>
              <a:t>Sample = 53626</a:t>
            </a:r>
            <a:endParaRPr lang="en-US" altLang="zh-CN" sz="2000" dirty="0">
              <a:latin typeface="+mj-lt"/>
            </a:endParaRPr>
          </a:p>
          <a:p>
            <a:pPr indent="0">
              <a:buFont typeface="Arial" panose="020B0604020202020204" pitchFamily="34" charset="0"/>
              <a:buNone/>
            </a:pPr>
            <a:r>
              <a:rPr lang="en-US" altLang="zh-CN" sz="2000">
                <a:latin typeface="+mj-lt"/>
              </a:rPr>
              <a:t>Test Sample = 23810</a:t>
            </a:r>
            <a:endParaRPr lang="zh-CN" altLang="en-US" sz="2000" dirty="0">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300">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80,&quot;width&quot;:75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ource">
      <a:majorFont>
        <a:latin typeface="Source Sans Pro Black"/>
        <a:ea typeface="等线 Light"/>
        <a:cs typeface=""/>
      </a:majorFont>
      <a:minorFont>
        <a:latin typeface="Source Sans Pro Light"/>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515</Words>
  <Application>Microsoft Office PowerPoint</Application>
  <PresentationFormat>宽屏</PresentationFormat>
  <Paragraphs>130</Paragraphs>
  <Slides>12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PingFang SC</vt:lpstr>
      <vt:lpstr>等线</vt:lpstr>
      <vt:lpstr>Arial</vt:lpstr>
      <vt:lpstr>Calibri</vt:lpstr>
      <vt:lpstr>Source Sans Pro Black</vt:lpstr>
      <vt:lpstr>Source Sans Pro Light</vt:lpstr>
      <vt:lpstr>Times New Roman</vt:lpstr>
      <vt:lpstr>Tw Cen MT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Connectome-based lesion-symptom mapping (CLSM) A novel approach to map neurological function</dc:title>
  <dc:creator>Don Losses</dc:creator>
  <cp:lastModifiedBy>Kong Haiyan</cp:lastModifiedBy>
  <cp:revision>3280</cp:revision>
  <dcterms:created xsi:type="dcterms:W3CDTF">2018-12-17T07:14:00Z</dcterms:created>
  <dcterms:modified xsi:type="dcterms:W3CDTF">2021-07-23T04:21:10Z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