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47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3" r:id="rId6"/>
    <p:sldId id="264" r:id="rId7"/>
    <p:sldId id="294" r:id="rId8"/>
    <p:sldId id="296" r:id="rId9"/>
    <p:sldId id="295" r:id="rId10"/>
    <p:sldId id="265" r:id="rId11"/>
    <p:sldId id="297" r:id="rId12"/>
    <p:sldId id="298" r:id="rId13"/>
    <p:sldId id="299" r:id="rId14"/>
    <p:sldId id="267" r:id="rId15"/>
    <p:sldId id="300" r:id="rId16"/>
    <p:sldId id="301" r:id="rId17"/>
    <p:sldId id="302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845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3793" userDrawn="1">
          <p15:clr>
            <a:srgbClr val="A4A3A4"/>
          </p15:clr>
        </p15:guide>
        <p15:guide id="6" pos="7151" userDrawn="1">
          <p15:clr>
            <a:srgbClr val="A4A3A4"/>
          </p15:clr>
        </p15:guide>
        <p15:guide id="7" orient="horz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0504"/>
    <a:srgbClr val="F877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6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394" y="34"/>
      </p:cViewPr>
      <p:guideLst>
        <p:guide orient="horz" pos="527"/>
        <p:guide pos="529"/>
        <p:guide orient="horz" pos="845"/>
        <p:guide orient="horz" pos="4065"/>
        <p:guide orient="horz" pos="3793"/>
        <p:guide pos="7151"/>
        <p:guide orient="horz"/>
        <p:guide orient="horz" pos="2160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8DF2C-48CD-2F47-94CA-CD8AC056331B}" type="datetimeFigureOut">
              <a:rPr kumimoji="1" lang="zh-CN" altLang="en-US" smtClean="0"/>
              <a:t>2024/1/10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A7046-F370-CA44-A09C-93B5FDE043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72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081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4766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450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094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686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2838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4127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35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524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3704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415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40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729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0430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10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95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89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1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7.png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6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5.png"/><Relationship Id="rId5" Type="http://schemas.openxmlformats.org/officeDocument/2006/relationships/tags" Target="../tags/tag44.xml"/><Relationship Id="rId10" Type="http://schemas.openxmlformats.org/officeDocument/2006/relationships/image" Target="../media/image2.jpg"/><Relationship Id="rId4" Type="http://schemas.openxmlformats.org/officeDocument/2006/relationships/tags" Target="../tags/tag43.xml"/><Relationship Id="rId9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5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2.jp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image" Target="../media/image2.jpg"/><Relationship Id="rId3" Type="http://schemas.openxmlformats.org/officeDocument/2006/relationships/tags" Target="../tags/tag15.xml"/><Relationship Id="rId21" Type="http://schemas.openxmlformats.org/officeDocument/2006/relationships/image" Target="../media/image7.png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notesSlide" Target="../notesSlides/notesSlide5.xml"/><Relationship Id="rId2" Type="http://schemas.openxmlformats.org/officeDocument/2006/relationships/tags" Target="../tags/tag14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6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10" Type="http://schemas.openxmlformats.org/officeDocument/2006/relationships/tags" Target="../tags/tag22.xml"/><Relationship Id="rId19" Type="http://schemas.openxmlformats.org/officeDocument/2006/relationships/image" Target="../media/image5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7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image" Target="../media/image6.png"/><Relationship Id="rId2" Type="http://schemas.openxmlformats.org/officeDocument/2006/relationships/tags" Target="../tags/tag29.xml"/><Relationship Id="rId16" Type="http://schemas.openxmlformats.org/officeDocument/2006/relationships/image" Target="../media/image5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image" Target="../media/image2.jpg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607132F-F72A-B248-BEBC-89F2772C18DB}"/>
              </a:ext>
            </a:extLst>
          </p:cNvPr>
          <p:cNvGrpSpPr/>
          <p:nvPr/>
        </p:nvGrpSpPr>
        <p:grpSpPr>
          <a:xfrm>
            <a:off x="643224" y="2503544"/>
            <a:ext cx="10905550" cy="1566503"/>
            <a:chOff x="643224" y="2503544"/>
            <a:chExt cx="10905550" cy="156650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D0B50F8-6F71-244C-9CD0-8D90C1B78A8F}"/>
                </a:ext>
              </a:extLst>
            </p:cNvPr>
            <p:cNvSpPr txBox="1"/>
            <p:nvPr/>
          </p:nvSpPr>
          <p:spPr>
            <a:xfrm>
              <a:off x="643224" y="2503544"/>
              <a:ext cx="109055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400" dirty="0"/>
                <a:t>基于随机内容插入的可信存证关键技术研究</a:t>
              </a:r>
              <a:endParaRPr kumimoji="1" lang="zh-CN" altLang="en-US" sz="4400" b="1" spc="300" dirty="0">
                <a:ln w="9525">
                  <a:noFill/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B966D85-DAD5-4D46-88B4-CBCE2441B14D}"/>
                </a:ext>
              </a:extLst>
            </p:cNvPr>
            <p:cNvSpPr txBox="1"/>
            <p:nvPr/>
          </p:nvSpPr>
          <p:spPr>
            <a:xfrm>
              <a:off x="5972441" y="3331383"/>
              <a:ext cx="1847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kumimoji="1" lang="en-US" altLang="zh-CN" sz="2100" spc="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  <a:p>
              <a:pPr algn="ctr"/>
              <a:endParaRPr kumimoji="1" lang="zh-CN" altLang="en-US" sz="2100" spc="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158E0F3-6256-F644-A58F-EDD0735AF62A}"/>
              </a:ext>
            </a:extLst>
          </p:cNvPr>
          <p:cNvGrpSpPr/>
          <p:nvPr/>
        </p:nvGrpSpPr>
        <p:grpSpPr>
          <a:xfrm>
            <a:off x="0" y="79577"/>
            <a:ext cx="12192000" cy="3911656"/>
            <a:chOff x="0" y="79577"/>
            <a:chExt cx="12192000" cy="391165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0E6364D-C504-CE4D-A624-29D321C40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7713" y="1011739"/>
              <a:ext cx="1276573" cy="1125400"/>
            </a:xfrm>
            <a:prstGeom prst="rect">
              <a:avLst/>
            </a:prstGeom>
          </p:spPr>
        </p:pic>
        <p:pic>
          <p:nvPicPr>
            <p:cNvPr id="12" name="图片 11" descr="图片包含 游戏机, 物体, 钟表, 标志&#10;&#10;描述已自动生成">
              <a:extLst>
                <a:ext uri="{FF2B5EF4-FFF2-40B4-BE49-F238E27FC236}">
                  <a16:creationId xmlns:a16="http://schemas.microsoft.com/office/drawing/2014/main" id="{D4F94894-DA20-9B4C-921C-C088965EA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686" y="79577"/>
              <a:ext cx="3046628" cy="615185"/>
            </a:xfrm>
            <a:prstGeom prst="rect">
              <a:avLst/>
            </a:prstGeom>
          </p:spPr>
        </p:pic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7F2D4315-2ADC-FF40-B7CA-36135AB34BA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91233"/>
              <a:ext cx="12192000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0"/>
                      <a:lumOff val="100000"/>
                      <a:alpha val="0"/>
                    </a:schemeClr>
                  </a:gs>
                  <a:gs pos="100000">
                    <a:schemeClr val="accent1">
                      <a:lumMod val="0"/>
                      <a:lumOff val="100000"/>
                      <a:alpha val="0"/>
                    </a:schemeClr>
                  </a:gs>
                  <a:gs pos="51000">
                    <a:srgbClr val="C00000">
                      <a:alpha val="8800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10F0BB0-7264-C849-97A9-DC297BB1808D}"/>
              </a:ext>
            </a:extLst>
          </p:cNvPr>
          <p:cNvGrpSpPr/>
          <p:nvPr/>
        </p:nvGrpSpPr>
        <p:grpSpPr>
          <a:xfrm>
            <a:off x="4742134" y="4772657"/>
            <a:ext cx="2714146" cy="1212103"/>
            <a:chOff x="4742134" y="4772657"/>
            <a:chExt cx="2714146" cy="1212103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17FC6F7-49D7-B64C-B7F7-85BD7F5E49E5}"/>
                </a:ext>
              </a:extLst>
            </p:cNvPr>
            <p:cNvSpPr txBox="1"/>
            <p:nvPr/>
          </p:nvSpPr>
          <p:spPr>
            <a:xfrm>
              <a:off x="5329395" y="5707761"/>
              <a:ext cx="16143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spc="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2024</a:t>
              </a:r>
              <a:r>
                <a:rPr kumimoji="1" lang="zh-CN" altLang="en-US" sz="1200" spc="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年</a:t>
              </a:r>
              <a:r>
                <a:rPr kumimoji="1" lang="en-US" altLang="zh-CN" sz="1200" spc="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200" spc="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月</a:t>
              </a:r>
              <a:r>
                <a:rPr kumimoji="1" lang="en-US" altLang="zh-CN" sz="1200" spc="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11</a:t>
              </a:r>
              <a:r>
                <a:rPr kumimoji="1" lang="zh-CN" altLang="en-US" sz="1200" spc="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日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643C11-2D16-6E4B-8233-AE9AF3B0F0C4}"/>
                </a:ext>
              </a:extLst>
            </p:cNvPr>
            <p:cNvSpPr txBox="1"/>
            <p:nvPr/>
          </p:nvSpPr>
          <p:spPr>
            <a:xfrm>
              <a:off x="4799842" y="4772657"/>
              <a:ext cx="1146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spc="9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汇报人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023C497-7C81-EF49-9B65-1E7958624FC7}"/>
                </a:ext>
              </a:extLst>
            </p:cNvPr>
            <p:cNvSpPr txBox="1"/>
            <p:nvPr/>
          </p:nvSpPr>
          <p:spPr>
            <a:xfrm>
              <a:off x="6296987" y="4772657"/>
              <a:ext cx="11592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spc="25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指导老师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98A6AA9-FA4C-E24A-8F91-118C9DCA131C}"/>
                </a:ext>
              </a:extLst>
            </p:cNvPr>
            <p:cNvSpPr txBox="1"/>
            <p:nvPr/>
          </p:nvSpPr>
          <p:spPr>
            <a:xfrm>
              <a:off x="4742134" y="5111211"/>
              <a:ext cx="11464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2200" b="1" spc="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孙恒康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17E626-BC3E-9E4C-9372-F4FCE136DB28}"/>
                </a:ext>
              </a:extLst>
            </p:cNvPr>
            <p:cNvSpPr txBox="1"/>
            <p:nvPr/>
          </p:nvSpPr>
          <p:spPr>
            <a:xfrm>
              <a:off x="6303399" y="5111211"/>
              <a:ext cx="11464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2200" b="1" spc="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李凤华</a:t>
              </a:r>
            </a:p>
          </p:txBody>
        </p:sp>
        <p:cxnSp>
          <p:nvCxnSpPr>
            <p:cNvPr id="3" name="直线连接符 2">
              <a:extLst>
                <a:ext uri="{FF2B5EF4-FFF2-40B4-BE49-F238E27FC236}">
                  <a16:creationId xmlns:a16="http://schemas.microsoft.com/office/drawing/2014/main" id="{46560B19-AA89-BF41-867A-BE3305BF1E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1727" y="5008857"/>
              <a:ext cx="149690" cy="20470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215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A7824B1-D31B-B249-B2AD-2D3A1EE8BF02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C26AA11-D0CF-B542-A3F3-05573CE7EC26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EDC1930-A11A-3048-BD77-8FE5366AC500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41D4E01-AC3D-7348-BC67-0C9D9C61F627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0E065E9-2892-8143-B710-D03108BCA23A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87E02588-0200-9B4C-AD66-3FFD77D2E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CD231B8D-55CC-A249-8FE4-F7AA52934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3" name="图片 32" descr="图片包含 游戏机, 画, 钟表&#10;&#10;描述已自动生成">
              <a:extLst>
                <a:ext uri="{FF2B5EF4-FFF2-40B4-BE49-F238E27FC236}">
                  <a16:creationId xmlns:a16="http://schemas.microsoft.com/office/drawing/2014/main" id="{088885D7-6C21-2B48-9D2D-A1C5DE4BB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2F18CD3-DE75-C848-9FBA-320AB9E7D598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02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F6F5025-52DE-844A-8B12-050285F5323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72B192-1A8B-0944-BC5E-3183B0CBCBA6}"/>
              </a:ext>
            </a:extLst>
          </p:cNvPr>
          <p:cNvSpPr txBox="1"/>
          <p:nvPr/>
        </p:nvSpPr>
        <p:spPr>
          <a:xfrm>
            <a:off x="1008331" y="124472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国内外研究现状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5803180-2729-D4FF-1622-377A13D3EECE}"/>
              </a:ext>
            </a:extLst>
          </p:cNvPr>
          <p:cNvSpPr txBox="1"/>
          <p:nvPr/>
        </p:nvSpPr>
        <p:spPr>
          <a:xfrm>
            <a:off x="839416" y="1038769"/>
            <a:ext cx="97627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随机算法：</a:t>
            </a:r>
            <a:endParaRPr lang="en-US" altLang="zh-CN" dirty="0"/>
          </a:p>
          <a:p>
            <a:endParaRPr lang="en-US" altLang="zh-CN" dirty="0"/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伪随机数生成器：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大多数编程语言和统计软件都提供了伪随机数生成器，通过种子（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seed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）初始化可以产生一系列看似随机但实际上是确定性的数字。在学术研究中，通常使用伪随机数生成器来确保实验的可重复性。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随机抽样：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从已有的数据集中随机抽取样本，这是一种常见的生成随机数据的方法。这可以通过简单的随机抽样、分层抽样或其他抽样方法来完成。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概率分布模型：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基于特定的概率分布模型生成随机数据。例如，正态分布、均匀分布等。这种方法的优势在于能够更好地模拟真实世界中的数据分布。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马尔可夫链蒙特卡罗方法：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这是一种基于马尔可夫链的随机数生成方法，通常用于模拟复杂系统。该方法通过迭代生成序列，逐步收敛到所需的分布。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哈希函数：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使用哈希函数将非随机输入映射到看似随机的输出，但输入相同时输出也相同。这在密码学和安全领域中常被使用。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08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A7824B1-D31B-B249-B2AD-2D3A1EE8BF02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C26AA11-D0CF-B542-A3F3-05573CE7EC26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EDC1930-A11A-3048-BD77-8FE5366AC500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41D4E01-AC3D-7348-BC67-0C9D9C61F627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0E065E9-2892-8143-B710-D03108BCA23A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87E02588-0200-9B4C-AD66-3FFD77D2E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CD231B8D-55CC-A249-8FE4-F7AA52934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3" name="图片 32" descr="图片包含 游戏机, 画, 钟表&#10;&#10;描述已自动生成">
              <a:extLst>
                <a:ext uri="{FF2B5EF4-FFF2-40B4-BE49-F238E27FC236}">
                  <a16:creationId xmlns:a16="http://schemas.microsoft.com/office/drawing/2014/main" id="{088885D7-6C21-2B48-9D2D-A1C5DE4BB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2F18CD3-DE75-C848-9FBA-320AB9E7D598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02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F6F5025-52DE-844A-8B12-050285F5323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72B192-1A8B-0944-BC5E-3183B0CBCBA6}"/>
              </a:ext>
            </a:extLst>
          </p:cNvPr>
          <p:cNvSpPr txBox="1"/>
          <p:nvPr/>
        </p:nvSpPr>
        <p:spPr>
          <a:xfrm>
            <a:off x="1008331" y="124472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国内外研究现状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D28DA9-397B-7C29-9506-A4B8FF85EBCF}"/>
              </a:ext>
            </a:extLst>
          </p:cNvPr>
          <p:cNvSpPr txBox="1"/>
          <p:nvPr/>
        </p:nvSpPr>
        <p:spPr>
          <a:xfrm>
            <a:off x="702816" y="959991"/>
            <a:ext cx="97627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内容生成模型：</a:t>
            </a:r>
            <a:endParaRPr lang="en-US" altLang="zh-CN" dirty="0"/>
          </a:p>
          <a:p>
            <a:endParaRPr lang="en-US" altLang="zh-CN" dirty="0"/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生成对抗网络（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Generative Adversarial Networks</a:t>
            </a: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，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GANs</a:t>
            </a: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）：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GANs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由生成器和判别器组成，通过对抗训练来生成逼真的数据。生成器试图生成看似真实的数据，而判别器则尝试区分生成的数据和真实数据。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GANs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在图像生成领域取得了显著的成功，能够生成高质量、逼真的图像。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变分自动编码器（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Variational Autoencoders</a:t>
            </a: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，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VAEs</a:t>
            </a: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）：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VAEs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是一种基于概率的生成模型，结合了自动编码器和概率分布的思想。它通过学习潜在空间中的概率分布来生成新样本。与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GANs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不同，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VAEs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更注重生成样本的多样性和可解释性。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自动回归模型（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Autoregressive Models</a:t>
            </a: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）：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这类模型通过建模数据的条件概率分布，逐步生成样本。常见的自动回归模型包括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PixelRNN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和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PixelCNN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，它们在图像生成任务上表现出色。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生成流模型（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Generative Flow Models</a:t>
            </a: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）：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这类模型试图通过一系列可逆的变换从简单的分布中生成样本。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Normalizing Flows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是一种常见的生成流模型。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生成式对抗网络（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Generative Adversarial Networks</a:t>
            </a: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，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GANs</a:t>
            </a: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）的变体：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除了标准的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GANs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，还有一些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GANs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的变体，如条件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GANs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（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cGANs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）、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Wasserstein GANs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、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CycleGANs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等，它们在不同的应用场景中取得了成功。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09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A7824B1-D31B-B249-B2AD-2D3A1EE8BF02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C26AA11-D0CF-B542-A3F3-05573CE7EC26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EDC1930-A11A-3048-BD77-8FE5366AC500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41D4E01-AC3D-7348-BC67-0C9D9C61F627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0E065E9-2892-8143-B710-D03108BCA23A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87E02588-0200-9B4C-AD66-3FFD77D2E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CD231B8D-55CC-A249-8FE4-F7AA52934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3" name="图片 32" descr="图片包含 游戏机, 画, 钟表&#10;&#10;描述已自动生成">
              <a:extLst>
                <a:ext uri="{FF2B5EF4-FFF2-40B4-BE49-F238E27FC236}">
                  <a16:creationId xmlns:a16="http://schemas.microsoft.com/office/drawing/2014/main" id="{088885D7-6C21-2B48-9D2D-A1C5DE4BB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2F18CD3-DE75-C848-9FBA-320AB9E7D598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02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F6F5025-52DE-844A-8B12-050285F5323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72B192-1A8B-0944-BC5E-3183B0CBCBA6}"/>
              </a:ext>
            </a:extLst>
          </p:cNvPr>
          <p:cNvSpPr txBox="1"/>
          <p:nvPr/>
        </p:nvSpPr>
        <p:spPr>
          <a:xfrm>
            <a:off x="1008331" y="124472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国内外研究现状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0AA53E-8ACD-AE5F-277D-A9F57A9E3F5A}"/>
              </a:ext>
            </a:extLst>
          </p:cNvPr>
          <p:cNvSpPr txBox="1"/>
          <p:nvPr/>
        </p:nvSpPr>
        <p:spPr>
          <a:xfrm>
            <a:off x="727436" y="1473200"/>
            <a:ext cx="97627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信息插入有关的技术：数字图像隐写术</a:t>
            </a:r>
            <a:endParaRPr lang="en-US" altLang="zh-CN" dirty="0"/>
          </a:p>
          <a:p>
            <a:endParaRPr lang="en-US" altLang="zh-CN" dirty="0"/>
          </a:p>
          <a:p>
            <a:pPr algn="l"/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1. </a:t>
            </a: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最低有效位方法：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这是最简单的隐写术方法之一，它通过修改图像中像素的最低有效位来嵌入信息。由于这种修改是微小的，通常不容易察觉。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2. </a:t>
            </a: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频域隐写术：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这种方法涉及到在图像的频域中嵌入信息。一些变换，如离散余弦变换（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DCT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），被用于在频域中隐藏数据。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3. </a:t>
            </a: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置乱技术：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这包括在图像中引入一些变换或置乱，使得嵌入的信息对人眼来说不容易察觉。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4. </a:t>
            </a: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空域技术：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这些方法直接在图像的像素级别上进行操作，而不是在频域中。这包括一些复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杂的算法，如修正的算术编码、哈夫曼编码等。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085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4D7DAC9-7C1A-9746-9669-031D3ABF7E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"/>
          </a:blip>
          <a:srcRect l="31594" r="24278" b="51573"/>
          <a:stretch/>
        </p:blipFill>
        <p:spPr>
          <a:xfrm>
            <a:off x="0" y="830209"/>
            <a:ext cx="6230698" cy="6027791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6825660-A491-8E4E-9EEE-33F277319B7E}"/>
              </a:ext>
            </a:extLst>
          </p:cNvPr>
          <p:cNvGrpSpPr/>
          <p:nvPr/>
        </p:nvGrpSpPr>
        <p:grpSpPr>
          <a:xfrm>
            <a:off x="569328" y="0"/>
            <a:ext cx="11622672" cy="6858000"/>
            <a:chOff x="569328" y="0"/>
            <a:chExt cx="11622672" cy="6858000"/>
          </a:xfrm>
        </p:grpSpPr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7C442F01-4386-7A4E-927D-AA037FFABC10}"/>
                </a:ext>
              </a:extLst>
            </p:cNvPr>
            <p:cNvSpPr/>
            <p:nvPr/>
          </p:nvSpPr>
          <p:spPr>
            <a:xfrm>
              <a:off x="569328" y="399595"/>
              <a:ext cx="270460" cy="108405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E335D21-03B3-B447-947B-CF04A6F7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8100" y="0"/>
              <a:ext cx="4533900" cy="6858000"/>
            </a:xfrm>
            <a:prstGeom prst="rect">
              <a:avLst/>
            </a:prstGeom>
          </p:spPr>
        </p:pic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E67E278-3BB9-8841-9961-71CDBA865AA0}"/>
                </a:ext>
              </a:extLst>
            </p:cNvPr>
            <p:cNvGrpSpPr/>
            <p:nvPr/>
          </p:nvGrpSpPr>
          <p:grpSpPr>
            <a:xfrm>
              <a:off x="6840499" y="0"/>
              <a:ext cx="1709136" cy="6858000"/>
              <a:chOff x="6840499" y="0"/>
              <a:chExt cx="1709136" cy="6858000"/>
            </a:xfrm>
          </p:grpSpPr>
          <p:sp>
            <p:nvSpPr>
              <p:cNvPr id="28" name="平行四边形 27">
                <a:extLst>
                  <a:ext uri="{FF2B5EF4-FFF2-40B4-BE49-F238E27FC236}">
                    <a16:creationId xmlns:a16="http://schemas.microsoft.com/office/drawing/2014/main" id="{44C7FCF7-082E-EC48-BE80-8991C787EBAC}"/>
                  </a:ext>
                </a:extLst>
              </p:cNvPr>
              <p:cNvSpPr/>
              <p:nvPr/>
            </p:nvSpPr>
            <p:spPr>
              <a:xfrm>
                <a:off x="7045271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平行四边形 29">
                <a:extLst>
                  <a:ext uri="{FF2B5EF4-FFF2-40B4-BE49-F238E27FC236}">
                    <a16:creationId xmlns:a16="http://schemas.microsoft.com/office/drawing/2014/main" id="{D84070CB-54E2-844B-B858-5449B55F06BB}"/>
                  </a:ext>
                </a:extLst>
              </p:cNvPr>
              <p:cNvSpPr/>
              <p:nvPr/>
            </p:nvSpPr>
            <p:spPr>
              <a:xfrm>
                <a:off x="6840499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平行四边形 30">
                <a:extLst>
                  <a:ext uri="{FF2B5EF4-FFF2-40B4-BE49-F238E27FC236}">
                    <a16:creationId xmlns:a16="http://schemas.microsoft.com/office/drawing/2014/main" id="{D1347707-DDF0-4645-A9AA-2BD9EB52E7B7}"/>
                  </a:ext>
                </a:extLst>
              </p:cNvPr>
              <p:cNvSpPr/>
              <p:nvPr/>
            </p:nvSpPr>
            <p:spPr>
              <a:xfrm>
                <a:off x="7231415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D5D3A99-1F57-6B43-9C49-E6EE6505DB86}"/>
              </a:ext>
            </a:extLst>
          </p:cNvPr>
          <p:cNvGrpSpPr/>
          <p:nvPr/>
        </p:nvGrpSpPr>
        <p:grpSpPr>
          <a:xfrm>
            <a:off x="1245705" y="2399251"/>
            <a:ext cx="4880490" cy="1969770"/>
            <a:chOff x="1654599" y="2374005"/>
            <a:chExt cx="4880490" cy="196977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0DFB76A-7DF7-FC47-9D0B-99283B3125B1}"/>
                </a:ext>
              </a:extLst>
            </p:cNvPr>
            <p:cNvSpPr txBox="1"/>
            <p:nvPr/>
          </p:nvSpPr>
          <p:spPr>
            <a:xfrm>
              <a:off x="1654599" y="2374005"/>
              <a:ext cx="20725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3200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PART 03</a:t>
              </a:r>
              <a:endParaRPr kumimoji="1" lang="zh-CN" altLang="en-US" sz="3200" spc="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8CB3320-B46F-2C42-95A8-D920FED24137}"/>
                </a:ext>
              </a:extLst>
            </p:cNvPr>
            <p:cNvSpPr txBox="1"/>
            <p:nvPr/>
          </p:nvSpPr>
          <p:spPr>
            <a:xfrm>
              <a:off x="1654599" y="2958780"/>
              <a:ext cx="23775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sz="5400" b="1" spc="300" dirty="0">
                  <a:gradFill>
                    <a:gsLst>
                      <a:gs pos="0">
                        <a:srgbClr val="C00000"/>
                      </a:gs>
                      <a:gs pos="100000">
                        <a:srgbClr val="F87768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研究点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7A5035B-F791-A64C-9562-C7341A7C9346}"/>
                </a:ext>
              </a:extLst>
            </p:cNvPr>
            <p:cNvSpPr txBox="1"/>
            <p:nvPr/>
          </p:nvSpPr>
          <p:spPr>
            <a:xfrm>
              <a:off x="1693787" y="3882110"/>
              <a:ext cx="4841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kumimoji="1"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 Light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76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F00920A2-0901-7F4D-B826-74E90E791D14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56C6AB1-2A64-5040-B570-E5EB7C6ACD3F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35A70FB-0E78-E143-A6B0-6C798DB5DAE9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FAA8282-E72F-714D-AAC7-106FBFE09A39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E2B3B02-9DBC-904B-8179-75DDAB95A374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6977020C-E9DC-4748-8BA8-4B23608C3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5173BDE6-9033-274C-BE0F-C69ADBB65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29" name="图片 28" descr="图片包含 游戏机, 画, 钟表&#10;&#10;描述已自动生成">
              <a:extLst>
                <a:ext uri="{FF2B5EF4-FFF2-40B4-BE49-F238E27FC236}">
                  <a16:creationId xmlns:a16="http://schemas.microsoft.com/office/drawing/2014/main" id="{F1808DE1-1643-7F47-8BAF-6ED28DB65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2F18CD3-DE75-C848-9FBA-320AB9E7D598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03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F6F5025-52DE-844A-8B12-050285F5323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72B192-1A8B-0944-BC5E-3183B0CBCBA6}"/>
              </a:ext>
            </a:extLst>
          </p:cNvPr>
          <p:cNvSpPr txBox="1"/>
          <p:nvPr/>
        </p:nvSpPr>
        <p:spPr>
          <a:xfrm>
            <a:off x="1008331" y="124472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研究点</a:t>
            </a:r>
          </a:p>
        </p:txBody>
      </p:sp>
      <p:sp>
        <p:nvSpPr>
          <p:cNvPr id="2" name="圆角矩形 5">
            <a:extLst>
              <a:ext uri="{FF2B5EF4-FFF2-40B4-BE49-F238E27FC236}">
                <a16:creationId xmlns:a16="http://schemas.microsoft.com/office/drawing/2014/main" id="{6F8285BD-F3F0-F15E-E448-5AAC827C52B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14309" y="1935256"/>
            <a:ext cx="2259330" cy="385699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6BC541-CFDD-6907-88AD-8F6326F5B4F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95894" y="1547271"/>
            <a:ext cx="227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中心存证系统</a:t>
            </a:r>
          </a:p>
        </p:txBody>
      </p:sp>
      <p:sp>
        <p:nvSpPr>
          <p:cNvPr id="4" name="圆角矩形 7">
            <a:extLst>
              <a:ext uri="{FF2B5EF4-FFF2-40B4-BE49-F238E27FC236}">
                <a16:creationId xmlns:a16="http://schemas.microsoft.com/office/drawing/2014/main" id="{A49F0979-226F-B4C3-9DDC-D3A65B48610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35937" y="4770531"/>
            <a:ext cx="1791335" cy="3879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hashA`</a:t>
            </a:r>
          </a:p>
        </p:txBody>
      </p:sp>
      <p:sp>
        <p:nvSpPr>
          <p:cNvPr id="5" name="圆角矩形 37">
            <a:extLst>
              <a:ext uri="{FF2B5EF4-FFF2-40B4-BE49-F238E27FC236}">
                <a16:creationId xmlns:a16="http://schemas.microsoft.com/office/drawing/2014/main" id="{736C8247-06B1-6E58-9C30-C50F338EC06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35937" y="5158516"/>
            <a:ext cx="1791335" cy="3879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信息</a:t>
            </a:r>
            <a:r>
              <a:rPr lang="en-US" altLang="zh-CN" sz="1400"/>
              <a:t>C,</a:t>
            </a:r>
            <a:r>
              <a:rPr lang="zh-CN" altLang="en-US" sz="1400"/>
              <a:t>信息</a:t>
            </a:r>
            <a:r>
              <a:rPr lang="en-US" altLang="zh-CN" sz="1400"/>
              <a:t>D</a:t>
            </a:r>
          </a:p>
        </p:txBody>
      </p:sp>
      <p:sp>
        <p:nvSpPr>
          <p:cNvPr id="9" name="圆角矩形 43">
            <a:extLst>
              <a:ext uri="{FF2B5EF4-FFF2-40B4-BE49-F238E27FC236}">
                <a16:creationId xmlns:a16="http://schemas.microsoft.com/office/drawing/2014/main" id="{96AEB6D9-A124-E4CC-FCE4-A5916E22239B}"/>
              </a:ext>
            </a:extLst>
          </p:cNvPr>
          <p:cNvSpPr/>
          <p:nvPr/>
        </p:nvSpPr>
        <p:spPr>
          <a:xfrm>
            <a:off x="968309" y="2130836"/>
            <a:ext cx="1822450" cy="206438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算法处理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20F8D81A-5045-996D-3384-B7CC9637CB4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048694" y="1095786"/>
            <a:ext cx="1822450" cy="206438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算法处理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6E31DC-1C0B-26A8-4872-A2971196237F}"/>
              </a:ext>
            </a:extLst>
          </p:cNvPr>
          <p:cNvSpPr txBox="1"/>
          <p:nvPr/>
        </p:nvSpPr>
        <p:spPr>
          <a:xfrm>
            <a:off x="6277544" y="1178971"/>
            <a:ext cx="454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多模态的随机内容生成算法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43B41A-CC5E-B164-62CA-9BCB84D724F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277544" y="2214021"/>
            <a:ext cx="454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多模态的随机内容插入规则生成算法</a:t>
            </a:r>
          </a:p>
        </p:txBody>
      </p:sp>
      <p:sp>
        <p:nvSpPr>
          <p:cNvPr id="16" name="圆角矩形 12">
            <a:extLst>
              <a:ext uri="{FF2B5EF4-FFF2-40B4-BE49-F238E27FC236}">
                <a16:creationId xmlns:a16="http://schemas.microsoft.com/office/drawing/2014/main" id="{88975851-0B6B-8BDD-3703-1969E4A46DC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50269" y="3379881"/>
            <a:ext cx="2259330" cy="264160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D274903-BA42-33E2-31DB-05F4249B55E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2790759" y="2128296"/>
            <a:ext cx="1257935" cy="1035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0601E48-4DDE-EC33-BCFD-1B5BBC9684A5}"/>
              </a:ext>
            </a:extLst>
          </p:cNvPr>
          <p:cNvCxnSpPr>
            <a:stCxn id="2" idx="3"/>
            <a:endCxn id="16" idx="1"/>
          </p:cNvCxnSpPr>
          <p:nvPr/>
        </p:nvCxnSpPr>
        <p:spPr>
          <a:xfrm>
            <a:off x="2973639" y="3863751"/>
            <a:ext cx="976630" cy="836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CA98EA3-8B13-774F-6E45-F59F9FF32B4B}"/>
              </a:ext>
            </a:extLst>
          </p:cNvPr>
          <p:cNvSpPr txBox="1"/>
          <p:nvPr/>
        </p:nvSpPr>
        <p:spPr>
          <a:xfrm>
            <a:off x="6277544" y="4343140"/>
            <a:ext cx="523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随机内容和随机内容插入规则生成系统（服务端</a:t>
            </a:r>
            <a:r>
              <a:rPr lang="en-US" altLang="zh-CN" dirty="0"/>
              <a:t>+</a:t>
            </a:r>
            <a:r>
              <a:rPr lang="zh-CN" altLang="en-US" dirty="0"/>
              <a:t>客户端）</a:t>
            </a:r>
          </a:p>
        </p:txBody>
      </p:sp>
    </p:spTree>
    <p:extLst>
      <p:ext uri="{BB962C8B-B14F-4D97-AF65-F5344CB8AC3E}">
        <p14:creationId xmlns:p14="http://schemas.microsoft.com/office/powerpoint/2010/main" val="92324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F00920A2-0901-7F4D-B826-74E90E791D14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56C6AB1-2A64-5040-B570-E5EB7C6ACD3F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35A70FB-0E78-E143-A6B0-6C798DB5DAE9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FAA8282-E72F-714D-AAC7-106FBFE09A39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E2B3B02-9DBC-904B-8179-75DDAB95A374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6977020C-E9DC-4748-8BA8-4B23608C3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5173BDE6-9033-274C-BE0F-C69ADBB65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29" name="图片 28" descr="图片包含 游戏机, 画, 钟表&#10;&#10;描述已自动生成">
              <a:extLst>
                <a:ext uri="{FF2B5EF4-FFF2-40B4-BE49-F238E27FC236}">
                  <a16:creationId xmlns:a16="http://schemas.microsoft.com/office/drawing/2014/main" id="{F1808DE1-1643-7F47-8BAF-6ED28DB65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2F18CD3-DE75-C848-9FBA-320AB9E7D598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03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F6F5025-52DE-844A-8B12-050285F5323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72B192-1A8B-0944-BC5E-3183B0CBCBA6}"/>
              </a:ext>
            </a:extLst>
          </p:cNvPr>
          <p:cNvSpPr txBox="1"/>
          <p:nvPr/>
        </p:nvSpPr>
        <p:spPr>
          <a:xfrm>
            <a:off x="1008331" y="124472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研究点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A7E227-0B8D-1E04-4ED7-9D00AB7D4BFF}"/>
              </a:ext>
            </a:extLst>
          </p:cNvPr>
          <p:cNvSpPr txBox="1"/>
          <p:nvPr/>
        </p:nvSpPr>
        <p:spPr>
          <a:xfrm>
            <a:off x="305326" y="1077112"/>
            <a:ext cx="454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多模态的随机内容生成算法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9F745C8-84B7-1F3D-1FB6-C4973904658C}"/>
              </a:ext>
            </a:extLst>
          </p:cNvPr>
          <p:cNvSpPr/>
          <p:nvPr/>
        </p:nvSpPr>
        <p:spPr>
          <a:xfrm>
            <a:off x="909232" y="1824856"/>
            <a:ext cx="1660849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文本数据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F66D3EA-5C81-B741-E9B9-414F3A3A9B0F}"/>
              </a:ext>
            </a:extLst>
          </p:cNvPr>
          <p:cNvSpPr/>
          <p:nvPr/>
        </p:nvSpPr>
        <p:spPr>
          <a:xfrm>
            <a:off x="917142" y="3033171"/>
            <a:ext cx="1660849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结构化数据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4CBCC58-2F7C-4920-E51B-406AE270A882}"/>
              </a:ext>
            </a:extLst>
          </p:cNvPr>
          <p:cNvSpPr/>
          <p:nvPr/>
        </p:nvSpPr>
        <p:spPr>
          <a:xfrm>
            <a:off x="909232" y="4241485"/>
            <a:ext cx="1660849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图片数据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8672C54-FB4B-14F6-706B-6EF85E728E6B}"/>
              </a:ext>
            </a:extLst>
          </p:cNvPr>
          <p:cNvSpPr/>
          <p:nvPr/>
        </p:nvSpPr>
        <p:spPr>
          <a:xfrm>
            <a:off x="3189807" y="1824855"/>
            <a:ext cx="1267893" cy="2995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模态信息</a:t>
            </a:r>
            <a:endParaRPr lang="en-US" altLang="zh-CN" dirty="0"/>
          </a:p>
          <a:p>
            <a:pPr algn="ctr"/>
            <a:r>
              <a:rPr lang="zh-CN" altLang="en-US" dirty="0"/>
              <a:t>名称信息</a:t>
            </a:r>
            <a:endParaRPr lang="en-US" altLang="zh-CN" dirty="0"/>
          </a:p>
          <a:p>
            <a:pPr algn="ctr"/>
            <a:r>
              <a:rPr lang="zh-CN" altLang="en-US" dirty="0"/>
              <a:t>大小信息</a:t>
            </a:r>
            <a:endParaRPr lang="en-US" altLang="zh-CN" dirty="0"/>
          </a:p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69B6853-0C1F-CFF6-304E-373F21B3BA94}"/>
              </a:ext>
            </a:extLst>
          </p:cNvPr>
          <p:cNvSpPr/>
          <p:nvPr/>
        </p:nvSpPr>
        <p:spPr>
          <a:xfrm>
            <a:off x="8656214" y="1824856"/>
            <a:ext cx="1660849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随机文本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4B4CC21-26D8-CC8B-41DB-3B8BB793803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70081" y="2114105"/>
            <a:ext cx="611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09DE648-5B77-9131-B5D9-82B5A0F7B9EF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577991" y="3322419"/>
            <a:ext cx="6118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180F64D-525A-E0A7-A7DC-9B5DBECBCF32}"/>
              </a:ext>
            </a:extLst>
          </p:cNvPr>
          <p:cNvCxnSpPr>
            <a:cxnSpLocks/>
          </p:cNvCxnSpPr>
          <p:nvPr/>
        </p:nvCxnSpPr>
        <p:spPr>
          <a:xfrm>
            <a:off x="2577991" y="4492118"/>
            <a:ext cx="611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211A87-CECA-1691-A409-A0A26B3A034A}"/>
              </a:ext>
            </a:extLst>
          </p:cNvPr>
          <p:cNvCxnSpPr>
            <a:cxnSpLocks/>
            <a:stCxn id="82" idx="3"/>
            <a:endCxn id="15" idx="1"/>
          </p:cNvCxnSpPr>
          <p:nvPr/>
        </p:nvCxnSpPr>
        <p:spPr>
          <a:xfrm flipV="1">
            <a:off x="7256408" y="2114105"/>
            <a:ext cx="1399806" cy="120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842177B-AB2A-5E7A-F3F6-6AF9D3146405}"/>
              </a:ext>
            </a:extLst>
          </p:cNvPr>
          <p:cNvSpPr/>
          <p:nvPr/>
        </p:nvSpPr>
        <p:spPr>
          <a:xfrm>
            <a:off x="8656214" y="3033171"/>
            <a:ext cx="1660849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随机节点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72CF865-F93A-DA0D-BD53-DD96A5CA778C}"/>
              </a:ext>
            </a:extLst>
          </p:cNvPr>
          <p:cNvCxnSpPr>
            <a:cxnSpLocks/>
            <a:stCxn id="82" idx="3"/>
            <a:endCxn id="35" idx="1"/>
          </p:cNvCxnSpPr>
          <p:nvPr/>
        </p:nvCxnSpPr>
        <p:spPr>
          <a:xfrm>
            <a:off x="7256408" y="3322420"/>
            <a:ext cx="1399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CA0BE40-E82F-5A53-3231-6CFF8DEC9E0F}"/>
              </a:ext>
            </a:extLst>
          </p:cNvPr>
          <p:cNvSpPr/>
          <p:nvPr/>
        </p:nvSpPr>
        <p:spPr>
          <a:xfrm>
            <a:off x="8656214" y="4241485"/>
            <a:ext cx="1660849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随机像素信息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DC56702-4964-7196-A003-E790F420D3F9}"/>
              </a:ext>
            </a:extLst>
          </p:cNvPr>
          <p:cNvCxnSpPr>
            <a:cxnSpLocks/>
            <a:stCxn id="82" idx="3"/>
            <a:endCxn id="37" idx="1"/>
          </p:cNvCxnSpPr>
          <p:nvPr/>
        </p:nvCxnSpPr>
        <p:spPr>
          <a:xfrm>
            <a:off x="7256408" y="3322420"/>
            <a:ext cx="1399806" cy="120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CE8219F-7F52-A644-983B-F1E5630CC63A}"/>
              </a:ext>
            </a:extLst>
          </p:cNvPr>
          <p:cNvSpPr txBox="1"/>
          <p:nvPr/>
        </p:nvSpPr>
        <p:spPr>
          <a:xfrm flipH="1">
            <a:off x="1186818" y="5301997"/>
            <a:ext cx="881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生成的随机数据，和原数据保持一种模态，不能改变原数据数据结构，生成内容随机，生成大小随机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8FF4B314-B7F3-0207-0CFB-535A32FD13EF}"/>
              </a:ext>
            </a:extLst>
          </p:cNvPr>
          <p:cNvSpPr/>
          <p:nvPr/>
        </p:nvSpPr>
        <p:spPr>
          <a:xfrm>
            <a:off x="5595559" y="3033171"/>
            <a:ext cx="1660849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生成算法</a:t>
            </a: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10ED8D8-0FB0-F944-5364-4DFD0AA7EA17}"/>
              </a:ext>
            </a:extLst>
          </p:cNvPr>
          <p:cNvCxnSpPr>
            <a:cxnSpLocks/>
            <a:stCxn id="13" idx="3"/>
            <a:endCxn id="82" idx="1"/>
          </p:cNvCxnSpPr>
          <p:nvPr/>
        </p:nvCxnSpPr>
        <p:spPr>
          <a:xfrm>
            <a:off x="4457700" y="3322419"/>
            <a:ext cx="11378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79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F00920A2-0901-7F4D-B826-74E90E791D14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56C6AB1-2A64-5040-B570-E5EB7C6ACD3F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35A70FB-0E78-E143-A6B0-6C798DB5DAE9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FAA8282-E72F-714D-AAC7-106FBFE09A39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E2B3B02-9DBC-904B-8179-75DDAB95A374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6977020C-E9DC-4748-8BA8-4B23608C3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5173BDE6-9033-274C-BE0F-C69ADBB65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29" name="图片 28" descr="图片包含 游戏机, 画, 钟表&#10;&#10;描述已自动生成">
              <a:extLst>
                <a:ext uri="{FF2B5EF4-FFF2-40B4-BE49-F238E27FC236}">
                  <a16:creationId xmlns:a16="http://schemas.microsoft.com/office/drawing/2014/main" id="{F1808DE1-1643-7F47-8BAF-6ED28DB65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2F18CD3-DE75-C848-9FBA-320AB9E7D598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03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F6F5025-52DE-844A-8B12-050285F5323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72B192-1A8B-0944-BC5E-3183B0CBCBA6}"/>
              </a:ext>
            </a:extLst>
          </p:cNvPr>
          <p:cNvSpPr txBox="1"/>
          <p:nvPr/>
        </p:nvSpPr>
        <p:spPr>
          <a:xfrm>
            <a:off x="1008331" y="124472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研究点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A7E227-0B8D-1E04-4ED7-9D00AB7D4BFF}"/>
              </a:ext>
            </a:extLst>
          </p:cNvPr>
          <p:cNvSpPr txBox="1"/>
          <p:nvPr/>
        </p:nvSpPr>
        <p:spPr>
          <a:xfrm>
            <a:off x="305326" y="1077112"/>
            <a:ext cx="454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 dirty="0"/>
              <a:t>多模态的随机内容插入规则生成算法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9F745C8-84B7-1F3D-1FB6-C4973904658C}"/>
              </a:ext>
            </a:extLst>
          </p:cNvPr>
          <p:cNvSpPr/>
          <p:nvPr/>
        </p:nvSpPr>
        <p:spPr>
          <a:xfrm>
            <a:off x="3579242" y="1785252"/>
            <a:ext cx="1660849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文本规则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F66D3EA-5C81-B741-E9B9-414F3A3A9B0F}"/>
              </a:ext>
            </a:extLst>
          </p:cNvPr>
          <p:cNvSpPr/>
          <p:nvPr/>
        </p:nvSpPr>
        <p:spPr>
          <a:xfrm>
            <a:off x="3587152" y="2993567"/>
            <a:ext cx="1660849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结构化数据规则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4CBCC58-2F7C-4920-E51B-406AE270A882}"/>
              </a:ext>
            </a:extLst>
          </p:cNvPr>
          <p:cNvSpPr/>
          <p:nvPr/>
        </p:nvSpPr>
        <p:spPr>
          <a:xfrm>
            <a:off x="3579242" y="4201881"/>
            <a:ext cx="1660849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图片规则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8672C54-FB4B-14F6-706B-6EF85E728E6B}"/>
              </a:ext>
            </a:extLst>
          </p:cNvPr>
          <p:cNvSpPr/>
          <p:nvPr/>
        </p:nvSpPr>
        <p:spPr>
          <a:xfrm>
            <a:off x="6011226" y="1783350"/>
            <a:ext cx="1267893" cy="2995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随机内容</a:t>
            </a:r>
            <a:endParaRPr lang="en-US" altLang="zh-CN" dirty="0"/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zh-CN" altLang="en-US" dirty="0"/>
              <a:t>原始内容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69B6853-0C1F-CFF6-304E-373F21B3BA94}"/>
              </a:ext>
            </a:extLst>
          </p:cNvPr>
          <p:cNvSpPr/>
          <p:nvPr/>
        </p:nvSpPr>
        <p:spPr>
          <a:xfrm>
            <a:off x="8765480" y="1783350"/>
            <a:ext cx="1660849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</a:t>
            </a:r>
            <a:r>
              <a:rPr lang="en-US" altLang="zh-CN" dirty="0"/>
              <a:t>`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4B4CC21-26D8-CC8B-41DB-3B8BB793803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240091" y="2074501"/>
            <a:ext cx="771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09DE648-5B77-9131-B5D9-82B5A0F7B9EF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248001" y="3280914"/>
            <a:ext cx="763225" cy="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180F64D-525A-E0A7-A7DC-9B5DBECBCF32}"/>
              </a:ext>
            </a:extLst>
          </p:cNvPr>
          <p:cNvCxnSpPr>
            <a:cxnSpLocks/>
          </p:cNvCxnSpPr>
          <p:nvPr/>
        </p:nvCxnSpPr>
        <p:spPr>
          <a:xfrm>
            <a:off x="6205677" y="4378864"/>
            <a:ext cx="611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211A87-CECA-1691-A409-A0A26B3A034A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279119" y="2072599"/>
            <a:ext cx="1486361" cy="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842177B-AB2A-5E7A-F3F6-6AF9D3146405}"/>
              </a:ext>
            </a:extLst>
          </p:cNvPr>
          <p:cNvSpPr/>
          <p:nvPr/>
        </p:nvSpPr>
        <p:spPr>
          <a:xfrm>
            <a:off x="8765480" y="2991665"/>
            <a:ext cx="1660849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结构化数据</a:t>
            </a:r>
            <a:r>
              <a:rPr lang="en-US" altLang="zh-CN" dirty="0"/>
              <a:t>`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72CF865-F93A-DA0D-BD53-DD96A5CA778C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>
            <a:off x="7279119" y="3280914"/>
            <a:ext cx="1486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CA0BE40-E82F-5A53-3231-6CFF8DEC9E0F}"/>
              </a:ext>
            </a:extLst>
          </p:cNvPr>
          <p:cNvSpPr/>
          <p:nvPr/>
        </p:nvSpPr>
        <p:spPr>
          <a:xfrm>
            <a:off x="8765480" y="4199979"/>
            <a:ext cx="1660849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  <a:r>
              <a:rPr lang="en-US" altLang="zh-CN" dirty="0"/>
              <a:t>`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DC56702-4964-7196-A003-E790F420D3F9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7279119" y="4489228"/>
            <a:ext cx="1486361" cy="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CE8219F-7F52-A644-983B-F1E5630CC63A}"/>
              </a:ext>
            </a:extLst>
          </p:cNvPr>
          <p:cNvSpPr txBox="1"/>
          <p:nvPr/>
        </p:nvSpPr>
        <p:spPr>
          <a:xfrm flipH="1">
            <a:off x="1186818" y="5301997"/>
            <a:ext cx="881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插入的位置随机，插入的内容随机。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8FF4B314-B7F3-0207-0CFB-535A32FD13EF}"/>
              </a:ext>
            </a:extLst>
          </p:cNvPr>
          <p:cNvSpPr/>
          <p:nvPr/>
        </p:nvSpPr>
        <p:spPr>
          <a:xfrm>
            <a:off x="305326" y="2993567"/>
            <a:ext cx="2542341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随机内容插入规则生成算法</a:t>
            </a: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10ED8D8-0FB0-F944-5364-4DFD0AA7EA1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240091" y="4491130"/>
            <a:ext cx="771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A252F0A-F26B-4361-CBC9-9375CA557C7C}"/>
              </a:ext>
            </a:extLst>
          </p:cNvPr>
          <p:cNvCxnSpPr>
            <a:cxnSpLocks/>
            <a:stCxn id="82" idx="3"/>
            <a:endCxn id="7" idx="1"/>
          </p:cNvCxnSpPr>
          <p:nvPr/>
        </p:nvCxnSpPr>
        <p:spPr>
          <a:xfrm flipV="1">
            <a:off x="2847667" y="2074501"/>
            <a:ext cx="731575" cy="120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201352E-2FAE-F428-6371-A135E5C3C8EE}"/>
              </a:ext>
            </a:extLst>
          </p:cNvPr>
          <p:cNvCxnSpPr>
            <a:cxnSpLocks/>
            <a:stCxn id="82" idx="3"/>
            <a:endCxn id="8" idx="1"/>
          </p:cNvCxnSpPr>
          <p:nvPr/>
        </p:nvCxnSpPr>
        <p:spPr>
          <a:xfrm>
            <a:off x="2847667" y="3282816"/>
            <a:ext cx="739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7B9E160-397A-8DE4-6BA2-4287A0DC3B38}"/>
              </a:ext>
            </a:extLst>
          </p:cNvPr>
          <p:cNvCxnSpPr>
            <a:cxnSpLocks/>
            <a:stCxn id="82" idx="3"/>
            <a:endCxn id="11" idx="1"/>
          </p:cNvCxnSpPr>
          <p:nvPr/>
        </p:nvCxnSpPr>
        <p:spPr>
          <a:xfrm>
            <a:off x="2847667" y="3282816"/>
            <a:ext cx="731575" cy="120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72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F00920A2-0901-7F4D-B826-74E90E791D14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56C6AB1-2A64-5040-B570-E5EB7C6ACD3F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35A70FB-0E78-E143-A6B0-6C798DB5DAE9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FAA8282-E72F-714D-AAC7-106FBFE09A39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E2B3B02-9DBC-904B-8179-75DDAB95A374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6977020C-E9DC-4748-8BA8-4B23608C3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5173BDE6-9033-274C-BE0F-C69ADBB65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29" name="图片 28" descr="图片包含 游戏机, 画, 钟表&#10;&#10;描述已自动生成">
              <a:extLst>
                <a:ext uri="{FF2B5EF4-FFF2-40B4-BE49-F238E27FC236}">
                  <a16:creationId xmlns:a16="http://schemas.microsoft.com/office/drawing/2014/main" id="{F1808DE1-1643-7F47-8BAF-6ED28DB65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2F18CD3-DE75-C848-9FBA-320AB9E7D598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03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F6F5025-52DE-844A-8B12-050285F5323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72B192-1A8B-0944-BC5E-3183B0CBCBA6}"/>
              </a:ext>
            </a:extLst>
          </p:cNvPr>
          <p:cNvSpPr txBox="1"/>
          <p:nvPr/>
        </p:nvSpPr>
        <p:spPr>
          <a:xfrm>
            <a:off x="1008331" y="124472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研究点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9FA5FF-3437-128E-E652-3B586511C96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02816" y="1376248"/>
            <a:ext cx="523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随机内容和随机规则生成系统（服务端</a:t>
            </a:r>
            <a:r>
              <a:rPr lang="en-US" altLang="zh-CN" dirty="0"/>
              <a:t>+</a:t>
            </a:r>
            <a:r>
              <a:rPr lang="zh-CN" altLang="en-US" dirty="0"/>
              <a:t>客户端）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0F4A882-4E31-046C-894F-AF17AA445940}"/>
              </a:ext>
            </a:extLst>
          </p:cNvPr>
          <p:cNvSpPr/>
          <p:nvPr/>
        </p:nvSpPr>
        <p:spPr>
          <a:xfrm>
            <a:off x="1540933" y="2034268"/>
            <a:ext cx="1778400" cy="129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FDB16E6-2EF6-D1DE-9E1E-04FF07D5B9AB}"/>
              </a:ext>
            </a:extLst>
          </p:cNvPr>
          <p:cNvSpPr/>
          <p:nvPr/>
        </p:nvSpPr>
        <p:spPr>
          <a:xfrm>
            <a:off x="177216" y="4266404"/>
            <a:ext cx="1051200" cy="11162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6BFD4ED-98C6-7921-C7BC-F7C6B5E991AD}"/>
              </a:ext>
            </a:extLst>
          </p:cNvPr>
          <p:cNvSpPr/>
          <p:nvPr/>
        </p:nvSpPr>
        <p:spPr>
          <a:xfrm>
            <a:off x="1457321" y="4266404"/>
            <a:ext cx="1051200" cy="11162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6D7097B-62ED-D30A-3ED1-7B142F0EA23A}"/>
              </a:ext>
            </a:extLst>
          </p:cNvPr>
          <p:cNvSpPr/>
          <p:nvPr/>
        </p:nvSpPr>
        <p:spPr>
          <a:xfrm>
            <a:off x="3551026" y="4266404"/>
            <a:ext cx="1051200" cy="11162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A75BD1-0985-0FC4-8DB5-B2B6170B0CBB}"/>
              </a:ext>
            </a:extLst>
          </p:cNvPr>
          <p:cNvSpPr txBox="1"/>
          <p:nvPr/>
        </p:nvSpPr>
        <p:spPr>
          <a:xfrm>
            <a:off x="2737426" y="4548329"/>
            <a:ext cx="81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5E1E238-03BA-D8BD-5236-6E6610D1860D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702816" y="3330268"/>
            <a:ext cx="1727317" cy="936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E0E894D-4398-4558-9B57-44DF0DDE4CEE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1982921" y="3330268"/>
            <a:ext cx="447212" cy="936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2E77308-DF4F-C3D9-A969-E57A422DD9E6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2430133" y="3330268"/>
            <a:ext cx="1646493" cy="936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8EDCEF5-0885-3149-EF35-38B4F94FB62F}"/>
              </a:ext>
            </a:extLst>
          </p:cNvPr>
          <p:cNvSpPr txBox="1"/>
          <p:nvPr/>
        </p:nvSpPr>
        <p:spPr>
          <a:xfrm>
            <a:off x="6131518" y="2082103"/>
            <a:ext cx="5729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可以处理大量客户端同时发送的大量请求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能高效执行算法，并将结果反馈给客户端。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将用户的存证验证信息和随机内容和规则保存数据库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6828CB3-A5D1-5733-919F-EC8349ADCEA2}"/>
              </a:ext>
            </a:extLst>
          </p:cNvPr>
          <p:cNvSpPr txBox="1"/>
          <p:nvPr/>
        </p:nvSpPr>
        <p:spPr>
          <a:xfrm>
            <a:off x="6169815" y="4266404"/>
            <a:ext cx="4947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获取数据特征信息并发送给服务端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接收服务端的随机内容和随机内容插入规则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能按照随机内容插入规则准确插入随机内容</a:t>
            </a:r>
          </a:p>
        </p:txBody>
      </p:sp>
    </p:spTree>
    <p:extLst>
      <p:ext uri="{BB962C8B-B14F-4D97-AF65-F5344CB8AC3E}">
        <p14:creationId xmlns:p14="http://schemas.microsoft.com/office/powerpoint/2010/main" val="3327948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675363A-0911-7349-A790-22877BA5C207}"/>
              </a:ext>
            </a:extLst>
          </p:cNvPr>
          <p:cNvSpPr/>
          <p:nvPr/>
        </p:nvSpPr>
        <p:spPr>
          <a:xfrm>
            <a:off x="346287" y="375495"/>
            <a:ext cx="11462658" cy="6077693"/>
          </a:xfrm>
          <a:prstGeom prst="rect">
            <a:avLst/>
          </a:prstGeom>
          <a:gradFill>
            <a:gsLst>
              <a:gs pos="0">
                <a:schemeClr val="bg1">
                  <a:alpha val="7000"/>
                </a:schemeClr>
              </a:gs>
              <a:gs pos="38000">
                <a:schemeClr val="bg1">
                  <a:alpha val="0"/>
                </a:schemeClr>
              </a:gs>
              <a:gs pos="62000">
                <a:schemeClr val="bg1">
                  <a:alpha val="0"/>
                </a:schemeClr>
              </a:gs>
              <a:gs pos="100000">
                <a:schemeClr val="bg1">
                  <a:alpha val="7000"/>
                </a:schemeClr>
              </a:gs>
            </a:gsLst>
            <a:lin ang="0" scaled="0"/>
          </a:gradFill>
          <a:ln w="19050">
            <a:gradFill>
              <a:gsLst>
                <a:gs pos="0">
                  <a:schemeClr val="bg1"/>
                </a:gs>
                <a:gs pos="38000">
                  <a:schemeClr val="bg1">
                    <a:alpha val="0"/>
                  </a:schemeClr>
                </a:gs>
                <a:gs pos="62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 descr="图片包含 游戏机, 画, 钟表&#10;&#10;描述已自动生成">
            <a:extLst>
              <a:ext uri="{FF2B5EF4-FFF2-40B4-BE49-F238E27FC236}">
                <a16:creationId xmlns:a16="http://schemas.microsoft.com/office/drawing/2014/main" id="{A1AD7DCB-39D2-A84B-9C99-0071993C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145" y="122295"/>
            <a:ext cx="3019710" cy="6169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94D919-8A2D-A84C-BAF8-4EC45AF87A4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2435" y="6220399"/>
            <a:ext cx="2050361" cy="406902"/>
          </a:xfrm>
          <a:prstGeom prst="rect">
            <a:avLst/>
          </a:prstGeom>
        </p:spPr>
      </p:pic>
      <p:pic>
        <p:nvPicPr>
          <p:cNvPr id="10" name="图片 9" descr="图片包含 游戏机, 画&#10;&#10;描述已自动生成">
            <a:extLst>
              <a:ext uri="{FF2B5EF4-FFF2-40B4-BE49-F238E27FC236}">
                <a16:creationId xmlns:a16="http://schemas.microsoft.com/office/drawing/2014/main" id="{BC032A8A-9A5B-E04A-8688-CFB6EABBDEE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1133960" y="690867"/>
            <a:ext cx="9887309" cy="3229854"/>
          </a:xfrm>
          <a:prstGeom prst="rect">
            <a:avLst/>
          </a:prstGeom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D31072-9148-A448-94A2-250D1731788C}"/>
              </a:ext>
            </a:extLst>
          </p:cNvPr>
          <p:cNvCxnSpPr/>
          <p:nvPr/>
        </p:nvCxnSpPr>
        <p:spPr>
          <a:xfrm>
            <a:off x="2854036" y="3541855"/>
            <a:ext cx="6483928" cy="0"/>
          </a:xfrm>
          <a:prstGeom prst="line">
            <a:avLst/>
          </a:prstGeom>
          <a:ln w="19050">
            <a:gradFill>
              <a:gsLst>
                <a:gs pos="50000">
                  <a:schemeClr val="bg1"/>
                </a:gs>
                <a:gs pos="0">
                  <a:schemeClr val="bg1">
                    <a:lumMod val="100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986F66E5-18C0-C64B-8634-4CB8BDF5BE78}"/>
              </a:ext>
            </a:extLst>
          </p:cNvPr>
          <p:cNvSpPr/>
          <p:nvPr/>
        </p:nvSpPr>
        <p:spPr>
          <a:xfrm>
            <a:off x="3341639" y="3789868"/>
            <a:ext cx="5589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1200" dirty="0">
                <a:solidFill>
                  <a:schemeClr val="bg1"/>
                </a:solidFill>
                <a:effectLst>
                  <a:outerShdw dist="12700" dir="5400000" algn="ctr" rotWithShape="0">
                    <a:srgbClr val="000000"/>
                  </a:outerShdw>
                </a:effectLst>
                <a:latin typeface="Arial" panose="020B0604020202020204" pitchFamily="34" charset="0"/>
                <a:ea typeface="Microsoft YaHei Light" panose="020B0503020204020204" pitchFamily="34" charset="-122"/>
                <a:cs typeface="Arial" panose="020B0604020202020204" pitchFamily="34" charset="0"/>
              </a:rPr>
              <a:t>QUESTIONS</a:t>
            </a:r>
            <a:r>
              <a:rPr lang="zh-CN" altLang="en-US" sz="1600" spc="1200" dirty="0">
                <a:solidFill>
                  <a:schemeClr val="bg1"/>
                </a:solidFill>
                <a:effectLst>
                  <a:outerShdw dist="12700" dir="5400000" algn="ctr" rotWithShape="0">
                    <a:srgbClr val="000000"/>
                  </a:outerShdw>
                </a:effectLst>
                <a:latin typeface="Arial" panose="020B0604020202020204" pitchFamily="34" charset="0"/>
                <a:ea typeface="Microsoft YaHei Light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spc="1200" dirty="0">
                <a:solidFill>
                  <a:schemeClr val="bg1"/>
                </a:solidFill>
                <a:effectLst>
                  <a:outerShdw dist="12700" dir="5400000" algn="ctr" rotWithShape="0">
                    <a:srgbClr val="000000"/>
                  </a:outerShdw>
                </a:effectLst>
                <a:latin typeface="Arial" panose="020B0604020202020204" pitchFamily="34" charset="0"/>
                <a:ea typeface="Microsoft YaHei Light" panose="020B0503020204020204" pitchFamily="34" charset="-122"/>
                <a:cs typeface="Arial" panose="020B0604020202020204" pitchFamily="34" charset="0"/>
              </a:rPr>
              <a:t>&amp;</a:t>
            </a:r>
            <a:r>
              <a:rPr lang="zh-CN" altLang="en-US" sz="1600" spc="1200" dirty="0">
                <a:solidFill>
                  <a:schemeClr val="bg1"/>
                </a:solidFill>
                <a:effectLst>
                  <a:outerShdw dist="12700" dir="5400000" algn="ctr" rotWithShape="0">
                    <a:srgbClr val="000000"/>
                  </a:outerShdw>
                </a:effectLst>
                <a:latin typeface="Arial" panose="020B0604020202020204" pitchFamily="34" charset="0"/>
                <a:ea typeface="Microsoft YaHei Light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spc="1200" dirty="0">
                <a:solidFill>
                  <a:schemeClr val="bg1"/>
                </a:solidFill>
                <a:effectLst>
                  <a:outerShdw dist="12700" dir="5400000" algn="ctr" rotWithShape="0">
                    <a:srgbClr val="000000"/>
                  </a:outerShdw>
                </a:effectLst>
                <a:latin typeface="Arial" panose="020B0604020202020204" pitchFamily="34" charset="0"/>
                <a:ea typeface="Microsoft YaHei Light" panose="020B0503020204020204" pitchFamily="34" charset="-122"/>
                <a:cs typeface="Arial" panose="020B0604020202020204" pitchFamily="34" charset="0"/>
              </a:rPr>
              <a:t>ANSWERS</a:t>
            </a:r>
            <a:endParaRPr lang="zh-CN" altLang="en-US" sz="1600" spc="1200" dirty="0">
              <a:solidFill>
                <a:schemeClr val="bg1"/>
              </a:solidFill>
              <a:effectLst>
                <a:outerShdw dist="12700" dir="5400000" algn="ctr" rotWithShape="0">
                  <a:srgbClr val="000000"/>
                </a:outerShdw>
              </a:effectLst>
              <a:latin typeface="Arial" panose="020B0604020202020204" pitchFamily="34" charset="0"/>
              <a:ea typeface="Microsoft YaHei Light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9ACE458-F215-D84F-BB6D-5BBE8C77EC27}"/>
              </a:ext>
            </a:extLst>
          </p:cNvPr>
          <p:cNvGrpSpPr/>
          <p:nvPr/>
        </p:nvGrpSpPr>
        <p:grpSpPr>
          <a:xfrm>
            <a:off x="4742134" y="4632957"/>
            <a:ext cx="2714146" cy="1097803"/>
            <a:chOff x="4742134" y="4772657"/>
            <a:chExt cx="2714146" cy="1097803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89BAB28-A9B8-7E45-B447-7EF61401765E}"/>
                </a:ext>
              </a:extLst>
            </p:cNvPr>
            <p:cNvSpPr txBox="1"/>
            <p:nvPr/>
          </p:nvSpPr>
          <p:spPr>
            <a:xfrm>
              <a:off x="5329396" y="5593461"/>
              <a:ext cx="16143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spc="300" dirty="0">
                  <a:solidFill>
                    <a:schemeClr val="bg1"/>
                  </a:solidFill>
                  <a:latin typeface="Arial" panose="020B0604020202020204" pitchFamily="34" charset="0"/>
                  <a:ea typeface="Microsoft YaHei Light" panose="020B0503020204020204" pitchFamily="34" charset="-122"/>
                  <a:cs typeface="Arial" panose="020B0604020202020204" pitchFamily="34" charset="0"/>
                </a:rPr>
                <a:t>2024</a:t>
              </a:r>
              <a:r>
                <a:rPr kumimoji="1" lang="zh-CN" altLang="en-US" sz="1200" spc="300" dirty="0">
                  <a:solidFill>
                    <a:schemeClr val="bg1"/>
                  </a:solidFill>
                  <a:latin typeface="Arial" panose="020B0604020202020204" pitchFamily="34" charset="0"/>
                  <a:ea typeface="Microsoft YaHei Light" panose="020B0503020204020204" pitchFamily="34" charset="-122"/>
                  <a:cs typeface="Arial" panose="020B0604020202020204" pitchFamily="34" charset="0"/>
                </a:rPr>
                <a:t>年</a:t>
              </a:r>
              <a:r>
                <a:rPr kumimoji="1" lang="en-US" altLang="zh-CN" sz="1200" spc="300" dirty="0">
                  <a:solidFill>
                    <a:schemeClr val="bg1"/>
                  </a:solidFill>
                  <a:latin typeface="Arial" panose="020B0604020202020204" pitchFamily="34" charset="0"/>
                  <a:ea typeface="Microsoft YaHei Light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200" spc="300" dirty="0">
                  <a:solidFill>
                    <a:schemeClr val="bg1"/>
                  </a:solidFill>
                  <a:latin typeface="Arial" panose="020B0604020202020204" pitchFamily="34" charset="0"/>
                  <a:ea typeface="Microsoft YaHei Light" panose="020B0503020204020204" pitchFamily="34" charset="-122"/>
                  <a:cs typeface="Arial" panose="020B0604020202020204" pitchFamily="34" charset="0"/>
                </a:rPr>
                <a:t>月</a:t>
              </a:r>
              <a:r>
                <a:rPr kumimoji="1" lang="en-US" altLang="zh-CN" sz="1200" spc="300" dirty="0">
                  <a:solidFill>
                    <a:schemeClr val="bg1"/>
                  </a:solidFill>
                  <a:latin typeface="Arial" panose="020B0604020202020204" pitchFamily="34" charset="0"/>
                  <a:ea typeface="Microsoft YaHei Light" panose="020B0503020204020204" pitchFamily="34" charset="-122"/>
                  <a:cs typeface="Arial" panose="020B0604020202020204" pitchFamily="34" charset="0"/>
                </a:rPr>
                <a:t>11</a:t>
              </a:r>
              <a:r>
                <a:rPr kumimoji="1" lang="zh-CN" altLang="en-US" sz="1200" spc="300" dirty="0">
                  <a:solidFill>
                    <a:schemeClr val="bg1"/>
                  </a:solidFill>
                  <a:latin typeface="Arial" panose="020B0604020202020204" pitchFamily="34" charset="0"/>
                  <a:ea typeface="Microsoft YaHei Light" panose="020B0503020204020204" pitchFamily="34" charset="-122"/>
                  <a:cs typeface="Arial" panose="020B0604020202020204" pitchFamily="34" charset="0"/>
                </a:rPr>
                <a:t>日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E9BB50C-A9C6-514B-8497-F01081206BDF}"/>
                </a:ext>
              </a:extLst>
            </p:cNvPr>
            <p:cNvSpPr txBox="1"/>
            <p:nvPr/>
          </p:nvSpPr>
          <p:spPr>
            <a:xfrm>
              <a:off x="4799842" y="4772657"/>
              <a:ext cx="1146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spc="900" dirty="0">
                  <a:solidFill>
                    <a:schemeClr val="bg1"/>
                  </a:solidFill>
                  <a:latin typeface="Arial" panose="020B0604020202020204" pitchFamily="34" charset="0"/>
                  <a:ea typeface="Microsoft YaHei Light" panose="020B0503020204020204" pitchFamily="34" charset="-122"/>
                  <a:cs typeface="Arial" panose="020B0604020202020204" pitchFamily="34" charset="0"/>
                </a:rPr>
                <a:t>汇报人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E6C100F-4B67-D945-BA09-BFE378591646}"/>
                </a:ext>
              </a:extLst>
            </p:cNvPr>
            <p:cNvSpPr txBox="1"/>
            <p:nvPr/>
          </p:nvSpPr>
          <p:spPr>
            <a:xfrm>
              <a:off x="6296987" y="4772657"/>
              <a:ext cx="11592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spc="250" dirty="0">
                  <a:solidFill>
                    <a:schemeClr val="bg1"/>
                  </a:solidFill>
                  <a:latin typeface="Arial" panose="020B0604020202020204" pitchFamily="34" charset="0"/>
                  <a:ea typeface="Microsoft YaHei Light" panose="020B0503020204020204" pitchFamily="34" charset="-122"/>
                  <a:cs typeface="Arial" panose="020B0604020202020204" pitchFamily="34" charset="0"/>
                </a:rPr>
                <a:t>指导老师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20DBB01-B540-6545-8E40-B43AFE1DA7DA}"/>
                </a:ext>
              </a:extLst>
            </p:cNvPr>
            <p:cNvSpPr txBox="1"/>
            <p:nvPr/>
          </p:nvSpPr>
          <p:spPr>
            <a:xfrm>
              <a:off x="4742134" y="5111211"/>
              <a:ext cx="11464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2200" b="1" spc="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孙恒康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CEAFABC-560F-AB48-B602-D0E47BC4612F}"/>
                </a:ext>
              </a:extLst>
            </p:cNvPr>
            <p:cNvSpPr txBox="1"/>
            <p:nvPr/>
          </p:nvSpPr>
          <p:spPr>
            <a:xfrm>
              <a:off x="6303400" y="5111211"/>
              <a:ext cx="11464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2200" b="1" spc="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李凤华</a:t>
              </a:r>
            </a:p>
          </p:txBody>
        </p: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CCCE5E2C-14A1-5342-AFC7-064C39A526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1727" y="5008857"/>
              <a:ext cx="149690" cy="2047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3AF98CBD-D89A-2E47-8A78-304CDD28127D}"/>
              </a:ext>
            </a:extLst>
          </p:cNvPr>
          <p:cNvSpPr txBox="1"/>
          <p:nvPr/>
        </p:nvSpPr>
        <p:spPr>
          <a:xfrm>
            <a:off x="3389667" y="2433859"/>
            <a:ext cx="5493812" cy="11079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spc="300" dirty="0">
                <a:ln w="9525"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感谢大家观看</a:t>
            </a:r>
          </a:p>
        </p:txBody>
      </p:sp>
    </p:spTree>
    <p:extLst>
      <p:ext uri="{BB962C8B-B14F-4D97-AF65-F5344CB8AC3E}">
        <p14:creationId xmlns:p14="http://schemas.microsoft.com/office/powerpoint/2010/main" val="257009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3BC5EAF-E44A-9C47-A4CE-586B80772A1A}"/>
              </a:ext>
            </a:extLst>
          </p:cNvPr>
          <p:cNvGrpSpPr/>
          <p:nvPr/>
        </p:nvGrpSpPr>
        <p:grpSpPr>
          <a:xfrm>
            <a:off x="0" y="-2"/>
            <a:ext cx="12192000" cy="6858003"/>
            <a:chOff x="0" y="-2"/>
            <a:chExt cx="12192000" cy="685800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BD02133-8632-214A-8C6D-079EA05E9E17}"/>
                </a:ext>
              </a:extLst>
            </p:cNvPr>
            <p:cNvSpPr/>
            <p:nvPr/>
          </p:nvSpPr>
          <p:spPr>
            <a:xfrm>
              <a:off x="0" y="-2"/>
              <a:ext cx="12192000" cy="1062679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EC4C330-09CF-5748-9739-AD0CD2F5FBA4}"/>
                </a:ext>
              </a:extLst>
            </p:cNvPr>
            <p:cNvSpPr/>
            <p:nvPr/>
          </p:nvSpPr>
          <p:spPr>
            <a:xfrm>
              <a:off x="0" y="106267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47BC503-A19D-C94A-8143-369DB0C6F717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alpha val="80000"/>
                    <a:lumMod val="94000"/>
                    <a:lumOff val="6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C34E94A-3C86-DC4C-AA6F-6F686887FC65}"/>
              </a:ext>
            </a:extLst>
          </p:cNvPr>
          <p:cNvGrpSpPr/>
          <p:nvPr/>
        </p:nvGrpSpPr>
        <p:grpSpPr>
          <a:xfrm>
            <a:off x="623392" y="260058"/>
            <a:ext cx="2162740" cy="693697"/>
            <a:chOff x="623392" y="260058"/>
            <a:chExt cx="2162740" cy="69369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847803D-B9BB-3042-9C9F-3AE5DAE98141}"/>
                </a:ext>
              </a:extLst>
            </p:cNvPr>
            <p:cNvSpPr txBox="1"/>
            <p:nvPr/>
          </p:nvSpPr>
          <p:spPr>
            <a:xfrm>
              <a:off x="857591" y="553645"/>
              <a:ext cx="192854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spc="300" dirty="0">
                  <a:solidFill>
                    <a:schemeClr val="bg1">
                      <a:alpha val="38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CONTENTS</a:t>
              </a:r>
              <a:endParaRPr kumimoji="1" lang="zh-CN" altLang="en-US" sz="2000" b="1" spc="300" dirty="0">
                <a:solidFill>
                  <a:schemeClr val="bg1">
                    <a:alpha val="38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8713944-CFF2-C847-949E-B7125A265952}"/>
                </a:ext>
              </a:extLst>
            </p:cNvPr>
            <p:cNvSpPr txBox="1"/>
            <p:nvPr/>
          </p:nvSpPr>
          <p:spPr>
            <a:xfrm>
              <a:off x="623392" y="260058"/>
              <a:ext cx="1159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sz="3200" b="1" spc="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目录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50A90FD-3A3E-C54D-B4E6-261C9863BE87}"/>
              </a:ext>
            </a:extLst>
          </p:cNvPr>
          <p:cNvGrpSpPr/>
          <p:nvPr/>
        </p:nvGrpSpPr>
        <p:grpSpPr>
          <a:xfrm>
            <a:off x="133400" y="303140"/>
            <a:ext cx="11901234" cy="6632796"/>
            <a:chOff x="133400" y="303140"/>
            <a:chExt cx="11901234" cy="663279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C47248B-C5FF-9047-8E30-C7A825C25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303140"/>
              <a:ext cx="2031325" cy="403124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C577222-289B-8241-9401-F98A4C7EC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12" name="图片 11" descr="图片包含 游戏机, 画, 钟表&#10;&#10;描述已自动生成">
              <a:extLst>
                <a:ext uri="{FF2B5EF4-FFF2-40B4-BE49-F238E27FC236}">
                  <a16:creationId xmlns:a16="http://schemas.microsoft.com/office/drawing/2014/main" id="{1B807BCE-00EF-5B4E-A249-D671B3CC9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3E9BC69-FE5E-A14B-B895-A6A54C87C0EF}"/>
              </a:ext>
            </a:extLst>
          </p:cNvPr>
          <p:cNvGrpSpPr/>
          <p:nvPr/>
        </p:nvGrpSpPr>
        <p:grpSpPr>
          <a:xfrm>
            <a:off x="4048218" y="1959928"/>
            <a:ext cx="4026741" cy="767627"/>
            <a:chOff x="1782684" y="1907512"/>
            <a:chExt cx="4026741" cy="76762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46F4FD9-8966-BA4C-84EA-CE98ACBA2063}"/>
                </a:ext>
              </a:extLst>
            </p:cNvPr>
            <p:cNvSpPr txBox="1"/>
            <p:nvPr/>
          </p:nvSpPr>
          <p:spPr>
            <a:xfrm>
              <a:off x="2488701" y="2421223"/>
              <a:ext cx="281331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en-US" altLang="zh-CN" sz="105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5C88B0F8-9215-1D42-AE2D-C452A627CBB3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25" y="2411568"/>
              <a:ext cx="230425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0CFC7F9-079B-284A-82C1-5ED2F6B9837F}"/>
                </a:ext>
              </a:extLst>
            </p:cNvPr>
            <p:cNvGrpSpPr/>
            <p:nvPr/>
          </p:nvGrpSpPr>
          <p:grpSpPr>
            <a:xfrm>
              <a:off x="1782684" y="1978568"/>
              <a:ext cx="618022" cy="629497"/>
              <a:chOff x="1782684" y="1978568"/>
              <a:chExt cx="618022" cy="629497"/>
            </a:xfrm>
          </p:grpSpPr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08F89ADC-A191-464B-A24A-119E7B18CE42}"/>
                  </a:ext>
                </a:extLst>
              </p:cNvPr>
              <p:cNvSpPr/>
              <p:nvPr/>
            </p:nvSpPr>
            <p:spPr>
              <a:xfrm>
                <a:off x="1782684" y="1978568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72000"/>
                    </a:srgbClr>
                  </a:gs>
                  <a:gs pos="100000">
                    <a:srgbClr val="C00000">
                      <a:alpha val="47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" name="圆角矩形 62">
                <a:extLst>
                  <a:ext uri="{FF2B5EF4-FFF2-40B4-BE49-F238E27FC236}">
                    <a16:creationId xmlns:a16="http://schemas.microsoft.com/office/drawing/2014/main" id="{338C81F9-7DE5-9C41-B809-47E98CB52398}"/>
                  </a:ext>
                </a:extLst>
              </p:cNvPr>
              <p:cNvSpPr/>
              <p:nvPr/>
            </p:nvSpPr>
            <p:spPr>
              <a:xfrm>
                <a:off x="1844088" y="2051447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40000"/>
                    </a:srgbClr>
                  </a:gs>
                  <a:gs pos="100000">
                    <a:srgbClr val="C00000">
                      <a:alpha val="15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F661169-A98A-874E-9FA9-09B6C73C61FD}"/>
                  </a:ext>
                </a:extLst>
              </p:cNvPr>
              <p:cNvSpPr txBox="1"/>
              <p:nvPr/>
            </p:nvSpPr>
            <p:spPr>
              <a:xfrm>
                <a:off x="1800411" y="2020525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01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26AA8C0-D8BF-E64A-91E5-07F740CE07F5}"/>
                </a:ext>
              </a:extLst>
            </p:cNvPr>
            <p:cNvSpPr txBox="1"/>
            <p:nvPr/>
          </p:nvSpPr>
          <p:spPr>
            <a:xfrm>
              <a:off x="2472988" y="1907512"/>
              <a:ext cx="333643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选题背景及意义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3073815-07D9-9649-BB99-CF92E811318F}"/>
              </a:ext>
            </a:extLst>
          </p:cNvPr>
          <p:cNvGrpSpPr/>
          <p:nvPr/>
        </p:nvGrpSpPr>
        <p:grpSpPr>
          <a:xfrm>
            <a:off x="4048218" y="3270462"/>
            <a:ext cx="3932611" cy="767627"/>
            <a:chOff x="1782684" y="1907512"/>
            <a:chExt cx="3932611" cy="767627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A2411783-659B-424A-9F9A-1260083B83DD}"/>
                </a:ext>
              </a:extLst>
            </p:cNvPr>
            <p:cNvSpPr txBox="1"/>
            <p:nvPr/>
          </p:nvSpPr>
          <p:spPr>
            <a:xfrm>
              <a:off x="2488701" y="2421223"/>
              <a:ext cx="281331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kumimoji="1" lang="en-US" altLang="zh-CN" sz="105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74" name="直线连接符 73">
              <a:extLst>
                <a:ext uri="{FF2B5EF4-FFF2-40B4-BE49-F238E27FC236}">
                  <a16:creationId xmlns:a16="http://schemas.microsoft.com/office/drawing/2014/main" id="{3A3B7E3A-16AC-DE4B-8727-D5865AFC0B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25" y="2411568"/>
              <a:ext cx="230425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88427284-797A-3844-8F8F-A54F0A07D06C}"/>
                </a:ext>
              </a:extLst>
            </p:cNvPr>
            <p:cNvGrpSpPr/>
            <p:nvPr/>
          </p:nvGrpSpPr>
          <p:grpSpPr>
            <a:xfrm>
              <a:off x="1782684" y="1978568"/>
              <a:ext cx="618022" cy="629497"/>
              <a:chOff x="1782684" y="1978568"/>
              <a:chExt cx="618022" cy="629497"/>
            </a:xfrm>
          </p:grpSpPr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6CFFAE41-7E4A-7B48-A31C-3C6599D2A39D}"/>
                  </a:ext>
                </a:extLst>
              </p:cNvPr>
              <p:cNvSpPr/>
              <p:nvPr/>
            </p:nvSpPr>
            <p:spPr>
              <a:xfrm>
                <a:off x="1782684" y="1978568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72000"/>
                    </a:srgbClr>
                  </a:gs>
                  <a:gs pos="100000">
                    <a:srgbClr val="C00000">
                      <a:alpha val="47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8" name="圆角矩形 77">
                <a:extLst>
                  <a:ext uri="{FF2B5EF4-FFF2-40B4-BE49-F238E27FC236}">
                    <a16:creationId xmlns:a16="http://schemas.microsoft.com/office/drawing/2014/main" id="{C6790460-5BDD-4745-BC65-46C448AC4589}"/>
                  </a:ext>
                </a:extLst>
              </p:cNvPr>
              <p:cNvSpPr/>
              <p:nvPr/>
            </p:nvSpPr>
            <p:spPr>
              <a:xfrm>
                <a:off x="1844088" y="2051447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40000"/>
                    </a:srgbClr>
                  </a:gs>
                  <a:gs pos="100000">
                    <a:srgbClr val="C00000">
                      <a:alpha val="15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58ACABE-07D6-6448-BBBA-49498C3AA954}"/>
                  </a:ext>
                </a:extLst>
              </p:cNvPr>
              <p:cNvSpPr txBox="1"/>
              <p:nvPr/>
            </p:nvSpPr>
            <p:spPr>
              <a:xfrm>
                <a:off x="1800411" y="2020525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02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871C7755-5C7B-E948-BC39-15C3578E0437}"/>
                </a:ext>
              </a:extLst>
            </p:cNvPr>
            <p:cNvSpPr txBox="1"/>
            <p:nvPr/>
          </p:nvSpPr>
          <p:spPr>
            <a:xfrm>
              <a:off x="2472988" y="1907512"/>
              <a:ext cx="32423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国内外研究现状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FA77D304-56E4-E74C-96FA-784B22C81A4C}"/>
              </a:ext>
            </a:extLst>
          </p:cNvPr>
          <p:cNvGrpSpPr/>
          <p:nvPr/>
        </p:nvGrpSpPr>
        <p:grpSpPr>
          <a:xfrm>
            <a:off x="4048218" y="4580995"/>
            <a:ext cx="3447319" cy="700553"/>
            <a:chOff x="1782684" y="1907512"/>
            <a:chExt cx="3447319" cy="700553"/>
          </a:xfrm>
        </p:grpSpPr>
        <p:cxnSp>
          <p:nvCxnSpPr>
            <p:cNvPr id="90" name="直线连接符 89">
              <a:extLst>
                <a:ext uri="{FF2B5EF4-FFF2-40B4-BE49-F238E27FC236}">
                  <a16:creationId xmlns:a16="http://schemas.microsoft.com/office/drawing/2014/main" id="{C8C91F0A-AA8F-7B45-AECC-7152273203F1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25" y="2411568"/>
              <a:ext cx="230425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ADD84A35-C411-C147-A5AB-5C1DFD4A6918}"/>
                </a:ext>
              </a:extLst>
            </p:cNvPr>
            <p:cNvGrpSpPr/>
            <p:nvPr/>
          </p:nvGrpSpPr>
          <p:grpSpPr>
            <a:xfrm>
              <a:off x="1782684" y="1978568"/>
              <a:ext cx="618022" cy="629497"/>
              <a:chOff x="1782684" y="1978568"/>
              <a:chExt cx="618022" cy="629497"/>
            </a:xfrm>
          </p:grpSpPr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49694BB8-2763-9042-B47A-7AB56186B5FA}"/>
                  </a:ext>
                </a:extLst>
              </p:cNvPr>
              <p:cNvSpPr/>
              <p:nvPr/>
            </p:nvSpPr>
            <p:spPr>
              <a:xfrm>
                <a:off x="1782684" y="1978568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72000"/>
                    </a:srgbClr>
                  </a:gs>
                  <a:gs pos="100000">
                    <a:srgbClr val="C00000">
                      <a:alpha val="47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4" name="圆角矩形 93">
                <a:extLst>
                  <a:ext uri="{FF2B5EF4-FFF2-40B4-BE49-F238E27FC236}">
                    <a16:creationId xmlns:a16="http://schemas.microsoft.com/office/drawing/2014/main" id="{9325B9A3-17F4-7040-B8B6-9AB26D28EF36}"/>
                  </a:ext>
                </a:extLst>
              </p:cNvPr>
              <p:cNvSpPr/>
              <p:nvPr/>
            </p:nvSpPr>
            <p:spPr>
              <a:xfrm>
                <a:off x="1844088" y="2051447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40000"/>
                    </a:srgbClr>
                  </a:gs>
                  <a:gs pos="100000">
                    <a:srgbClr val="C00000">
                      <a:alpha val="15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6ED8222-C0B6-2041-83CD-1B402B7FFCBC}"/>
                  </a:ext>
                </a:extLst>
              </p:cNvPr>
              <p:cNvSpPr txBox="1"/>
              <p:nvPr/>
            </p:nvSpPr>
            <p:spPr>
              <a:xfrm>
                <a:off x="1800411" y="2020525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03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C0BB59D-7A84-644D-A274-367CF733AB37}"/>
                </a:ext>
              </a:extLst>
            </p:cNvPr>
            <p:cNvSpPr txBox="1"/>
            <p:nvPr/>
          </p:nvSpPr>
          <p:spPr>
            <a:xfrm>
              <a:off x="2472988" y="1907512"/>
              <a:ext cx="275701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研究点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03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4D7DAC9-7C1A-9746-9669-031D3ABF7E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"/>
          </a:blip>
          <a:srcRect l="31594" r="24278" b="51573"/>
          <a:stretch/>
        </p:blipFill>
        <p:spPr>
          <a:xfrm>
            <a:off x="0" y="830209"/>
            <a:ext cx="6230698" cy="6027791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6825660-A491-8E4E-9EEE-33F277319B7E}"/>
              </a:ext>
            </a:extLst>
          </p:cNvPr>
          <p:cNvGrpSpPr/>
          <p:nvPr/>
        </p:nvGrpSpPr>
        <p:grpSpPr>
          <a:xfrm>
            <a:off x="569328" y="0"/>
            <a:ext cx="11622672" cy="6858000"/>
            <a:chOff x="569328" y="0"/>
            <a:chExt cx="11622672" cy="6858000"/>
          </a:xfrm>
        </p:grpSpPr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7C442F01-4386-7A4E-927D-AA037FFABC10}"/>
                </a:ext>
              </a:extLst>
            </p:cNvPr>
            <p:cNvSpPr/>
            <p:nvPr/>
          </p:nvSpPr>
          <p:spPr>
            <a:xfrm>
              <a:off x="569328" y="399595"/>
              <a:ext cx="270460" cy="108405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E335D21-03B3-B447-947B-CF04A6F7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8100" y="0"/>
              <a:ext cx="4533900" cy="6858000"/>
            </a:xfrm>
            <a:prstGeom prst="rect">
              <a:avLst/>
            </a:prstGeom>
          </p:spPr>
        </p:pic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E67E278-3BB9-8841-9961-71CDBA865AA0}"/>
                </a:ext>
              </a:extLst>
            </p:cNvPr>
            <p:cNvGrpSpPr/>
            <p:nvPr/>
          </p:nvGrpSpPr>
          <p:grpSpPr>
            <a:xfrm>
              <a:off x="6840499" y="0"/>
              <a:ext cx="1709136" cy="6858000"/>
              <a:chOff x="6840499" y="0"/>
              <a:chExt cx="1709136" cy="6858000"/>
            </a:xfrm>
          </p:grpSpPr>
          <p:sp>
            <p:nvSpPr>
              <p:cNvPr id="28" name="平行四边形 27">
                <a:extLst>
                  <a:ext uri="{FF2B5EF4-FFF2-40B4-BE49-F238E27FC236}">
                    <a16:creationId xmlns:a16="http://schemas.microsoft.com/office/drawing/2014/main" id="{44C7FCF7-082E-EC48-BE80-8991C787EBAC}"/>
                  </a:ext>
                </a:extLst>
              </p:cNvPr>
              <p:cNvSpPr/>
              <p:nvPr/>
            </p:nvSpPr>
            <p:spPr>
              <a:xfrm>
                <a:off x="7045271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平行四边形 29">
                <a:extLst>
                  <a:ext uri="{FF2B5EF4-FFF2-40B4-BE49-F238E27FC236}">
                    <a16:creationId xmlns:a16="http://schemas.microsoft.com/office/drawing/2014/main" id="{D84070CB-54E2-844B-B858-5449B55F06BB}"/>
                  </a:ext>
                </a:extLst>
              </p:cNvPr>
              <p:cNvSpPr/>
              <p:nvPr/>
            </p:nvSpPr>
            <p:spPr>
              <a:xfrm>
                <a:off x="6840499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平行四边形 30">
                <a:extLst>
                  <a:ext uri="{FF2B5EF4-FFF2-40B4-BE49-F238E27FC236}">
                    <a16:creationId xmlns:a16="http://schemas.microsoft.com/office/drawing/2014/main" id="{D1347707-DDF0-4645-A9AA-2BD9EB52E7B7}"/>
                  </a:ext>
                </a:extLst>
              </p:cNvPr>
              <p:cNvSpPr/>
              <p:nvPr/>
            </p:nvSpPr>
            <p:spPr>
              <a:xfrm>
                <a:off x="7231415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D5D3A99-1F57-6B43-9C49-E6EE6505DB86}"/>
              </a:ext>
            </a:extLst>
          </p:cNvPr>
          <p:cNvGrpSpPr/>
          <p:nvPr/>
        </p:nvGrpSpPr>
        <p:grpSpPr>
          <a:xfrm>
            <a:off x="1245705" y="2399251"/>
            <a:ext cx="5351145" cy="1969770"/>
            <a:chOff x="1654599" y="2374005"/>
            <a:chExt cx="5351145" cy="196977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0DFB76A-7DF7-FC47-9D0B-99283B3125B1}"/>
                </a:ext>
              </a:extLst>
            </p:cNvPr>
            <p:cNvSpPr txBox="1"/>
            <p:nvPr/>
          </p:nvSpPr>
          <p:spPr>
            <a:xfrm>
              <a:off x="1654599" y="2374005"/>
              <a:ext cx="20725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3200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PART 01</a:t>
              </a:r>
              <a:endParaRPr kumimoji="1" lang="zh-CN" altLang="en-US" sz="3200" spc="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8CB3320-B46F-2C42-95A8-D920FED24137}"/>
                </a:ext>
              </a:extLst>
            </p:cNvPr>
            <p:cNvSpPr txBox="1"/>
            <p:nvPr/>
          </p:nvSpPr>
          <p:spPr>
            <a:xfrm>
              <a:off x="1654599" y="2958780"/>
              <a:ext cx="53511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sz="5400" b="1" spc="300" dirty="0">
                  <a:gradFill>
                    <a:gsLst>
                      <a:gs pos="0">
                        <a:srgbClr val="C00000"/>
                      </a:gs>
                      <a:gs pos="100000">
                        <a:srgbClr val="F87768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选题背景及意义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7A5035B-F791-A64C-9562-C7341A7C9346}"/>
                </a:ext>
              </a:extLst>
            </p:cNvPr>
            <p:cNvSpPr txBox="1"/>
            <p:nvPr/>
          </p:nvSpPr>
          <p:spPr>
            <a:xfrm>
              <a:off x="1693787" y="3882110"/>
              <a:ext cx="4841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kumimoji="1"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 Light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09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6E688555-945E-8541-9F89-F8445E2A4B6C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C3CD16C-BBF6-EA48-9615-31D43C6FABBF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7F9E61C-0676-C740-BAA8-5FA5E4DE2731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F1E5855-ED09-BB4A-904C-06BD695D4697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E460B2D-3027-A548-882D-EAE8B29A80C7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48AF64D5-61E2-2C4D-B770-AF01C4A4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96736CBC-8395-5D49-9564-F1D3E601B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1" name="图片 30" descr="图片包含 游戏机, 画, 钟表&#10;&#10;描述已自动生成">
              <a:extLst>
                <a:ext uri="{FF2B5EF4-FFF2-40B4-BE49-F238E27FC236}">
                  <a16:creationId xmlns:a16="http://schemas.microsoft.com/office/drawing/2014/main" id="{C52A9106-CB4D-B748-9654-A6EEE495F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2F18CD3-DE75-C848-9FBA-320AB9E7D598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01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F6F5025-52DE-844A-8B12-050285F5323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72B192-1A8B-0944-BC5E-3183B0CBCBA6}"/>
              </a:ext>
            </a:extLst>
          </p:cNvPr>
          <p:cNvSpPr txBox="1"/>
          <p:nvPr/>
        </p:nvSpPr>
        <p:spPr>
          <a:xfrm>
            <a:off x="1008331" y="124472"/>
            <a:ext cx="269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选题背景及意义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B7FCE5-A2BC-3C88-0792-D23605170B07}"/>
              </a:ext>
            </a:extLst>
          </p:cNvPr>
          <p:cNvSpPr txBox="1"/>
          <p:nvPr/>
        </p:nvSpPr>
        <p:spPr>
          <a:xfrm>
            <a:off x="553720" y="1226820"/>
            <a:ext cx="1041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选题来源：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zh-CN" altLang="en-US" dirty="0"/>
              <a:t>依托国家重点研发计划项目中的隐私数据流转状态管理与存证系统，在信息系统向存证系统上报证据时，防止信息系统上报的证据伪造情况发生</a:t>
            </a:r>
          </a:p>
        </p:txBody>
      </p:sp>
      <p:sp>
        <p:nvSpPr>
          <p:cNvPr id="3" name="圆角矩形 3">
            <a:extLst>
              <a:ext uri="{FF2B5EF4-FFF2-40B4-BE49-F238E27FC236}">
                <a16:creationId xmlns:a16="http://schemas.microsoft.com/office/drawing/2014/main" id="{BB7609DD-685B-FABD-E7FC-B7F39CE482E9}"/>
              </a:ext>
            </a:extLst>
          </p:cNvPr>
          <p:cNvSpPr/>
          <p:nvPr/>
        </p:nvSpPr>
        <p:spPr>
          <a:xfrm>
            <a:off x="1280616" y="2496730"/>
            <a:ext cx="2259330" cy="385699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563BD3-1A7F-B55A-CCE8-38D6D8D43500}"/>
              </a:ext>
            </a:extLst>
          </p:cNvPr>
          <p:cNvSpPr txBox="1"/>
          <p:nvPr/>
        </p:nvSpPr>
        <p:spPr>
          <a:xfrm>
            <a:off x="1514614" y="2108745"/>
            <a:ext cx="17516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信息系统</a:t>
            </a:r>
            <a:endParaRPr lang="en-US" altLang="zh-CN" dirty="0"/>
          </a:p>
        </p:txBody>
      </p:sp>
      <p:sp>
        <p:nvSpPr>
          <p:cNvPr id="5" name="圆角矩形 8">
            <a:extLst>
              <a:ext uri="{FF2B5EF4-FFF2-40B4-BE49-F238E27FC236}">
                <a16:creationId xmlns:a16="http://schemas.microsoft.com/office/drawing/2014/main" id="{EAA752D1-14B0-2F91-5DB3-43533A7FBC50}"/>
              </a:ext>
            </a:extLst>
          </p:cNvPr>
          <p:cNvSpPr/>
          <p:nvPr/>
        </p:nvSpPr>
        <p:spPr>
          <a:xfrm>
            <a:off x="1514614" y="2840900"/>
            <a:ext cx="1791335" cy="3879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隐私数据</a:t>
            </a:r>
          </a:p>
        </p:txBody>
      </p:sp>
      <p:sp>
        <p:nvSpPr>
          <p:cNvPr id="7" name="圆角矩形 9">
            <a:extLst>
              <a:ext uri="{FF2B5EF4-FFF2-40B4-BE49-F238E27FC236}">
                <a16:creationId xmlns:a16="http://schemas.microsoft.com/office/drawing/2014/main" id="{21E4BE40-B79A-3509-964E-B240B8F8A3C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514614" y="3465105"/>
            <a:ext cx="1791335" cy="3879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1400" dirty="0"/>
              <a:t>操作日志</a:t>
            </a:r>
          </a:p>
        </p:txBody>
      </p:sp>
      <p:sp>
        <p:nvSpPr>
          <p:cNvPr id="8" name="圆角矩形 10">
            <a:extLst>
              <a:ext uri="{FF2B5EF4-FFF2-40B4-BE49-F238E27FC236}">
                <a16:creationId xmlns:a16="http://schemas.microsoft.com/office/drawing/2014/main" id="{F58FDE69-EDE5-D8AD-2179-74BED4B6362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14614" y="4150321"/>
            <a:ext cx="1791335" cy="3879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。。。</a:t>
            </a:r>
          </a:p>
        </p:txBody>
      </p:sp>
      <p:sp>
        <p:nvSpPr>
          <p:cNvPr id="11" name="圆角矩形 13">
            <a:extLst>
              <a:ext uri="{FF2B5EF4-FFF2-40B4-BE49-F238E27FC236}">
                <a16:creationId xmlns:a16="http://schemas.microsoft.com/office/drawing/2014/main" id="{E67EA324-BA53-971F-76E6-7CAB427017F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581086" y="2477045"/>
            <a:ext cx="2259330" cy="385699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箭头 14">
            <a:extLst>
              <a:ext uri="{FF2B5EF4-FFF2-40B4-BE49-F238E27FC236}">
                <a16:creationId xmlns:a16="http://schemas.microsoft.com/office/drawing/2014/main" id="{FA0E11F6-9110-C513-DA25-F4D76134A157}"/>
              </a:ext>
            </a:extLst>
          </p:cNvPr>
          <p:cNvSpPr/>
          <p:nvPr/>
        </p:nvSpPr>
        <p:spPr>
          <a:xfrm>
            <a:off x="4028261" y="3754665"/>
            <a:ext cx="2742565" cy="310515"/>
          </a:xfrm>
          <a:prstGeom prst="lef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乘号 13">
            <a:extLst>
              <a:ext uri="{FF2B5EF4-FFF2-40B4-BE49-F238E27FC236}">
                <a16:creationId xmlns:a16="http://schemas.microsoft.com/office/drawing/2014/main" id="{A615B4E3-542C-DE7A-A543-6809D574F633}"/>
              </a:ext>
            </a:extLst>
          </p:cNvPr>
          <p:cNvSpPr/>
          <p:nvPr/>
        </p:nvSpPr>
        <p:spPr>
          <a:xfrm>
            <a:off x="5022036" y="3853090"/>
            <a:ext cx="842645" cy="114363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769508-C9CA-B585-B019-9D72D0B1D7C9}"/>
              </a:ext>
            </a:extLst>
          </p:cNvPr>
          <p:cNvSpPr txBox="1"/>
          <p:nvPr/>
        </p:nvSpPr>
        <p:spPr>
          <a:xfrm>
            <a:off x="4267021" y="4877980"/>
            <a:ext cx="2586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信息系统有伪造存储信息的可能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62CDEA-0346-6DC2-C0F6-60A2A2F184A5}"/>
              </a:ext>
            </a:extLst>
          </p:cNvPr>
          <p:cNvSpPr txBox="1"/>
          <p:nvPr/>
        </p:nvSpPr>
        <p:spPr>
          <a:xfrm>
            <a:off x="3946267" y="3389262"/>
            <a:ext cx="3400822" cy="414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需要审计并存证信息系统的操作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94DA736-DD50-3F34-A751-49E207C9B377}"/>
              </a:ext>
            </a:extLst>
          </p:cNvPr>
          <p:cNvSpPr txBox="1"/>
          <p:nvPr/>
        </p:nvSpPr>
        <p:spPr>
          <a:xfrm>
            <a:off x="7834927" y="2058937"/>
            <a:ext cx="17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中心存证系统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101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79FBA5D-E834-D84E-A7C1-14C50556700E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80909E5-43EB-DF46-97C3-A5DAE5AF2FA8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EC3C20E-D7D0-374B-B50A-FDB786E60DC0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3E05360-B04F-D449-B854-648C68716D2A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9CCA77D-50F1-5F42-8942-CD915F5277FF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0783CF2D-E251-D445-8E7E-CB89BDBBC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2ACF4E49-8EFB-F140-B13A-AA880D7A7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6" name="图片 35" descr="图片包含 游戏机, 画, 钟表&#10;&#10;描述已自动生成">
              <a:extLst>
                <a:ext uri="{FF2B5EF4-FFF2-40B4-BE49-F238E27FC236}">
                  <a16:creationId xmlns:a16="http://schemas.microsoft.com/office/drawing/2014/main" id="{78A4D0C1-8E3A-A44A-A88B-7C30E06B2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2F18CD3-DE75-C848-9FBA-320AB9E7D598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01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F6F5025-52DE-844A-8B12-050285F5323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72B192-1A8B-0944-BC5E-3183B0CBCBA6}"/>
              </a:ext>
            </a:extLst>
          </p:cNvPr>
          <p:cNvSpPr txBox="1"/>
          <p:nvPr/>
        </p:nvSpPr>
        <p:spPr>
          <a:xfrm>
            <a:off x="1008331" y="124472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选题背景及意义</a:t>
            </a:r>
          </a:p>
          <a:p>
            <a:pPr algn="l"/>
            <a:endParaRPr kumimoji="1" lang="zh-CN" altLang="en-US" sz="2400" b="1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圆角矩形 3">
            <a:extLst>
              <a:ext uri="{FF2B5EF4-FFF2-40B4-BE49-F238E27FC236}">
                <a16:creationId xmlns:a16="http://schemas.microsoft.com/office/drawing/2014/main" id="{E20D210B-1056-6240-90FD-67AAEDFD4A02}"/>
              </a:ext>
            </a:extLst>
          </p:cNvPr>
          <p:cNvSpPr/>
          <p:nvPr/>
        </p:nvSpPr>
        <p:spPr>
          <a:xfrm>
            <a:off x="613728" y="1879222"/>
            <a:ext cx="2259330" cy="385699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1D9714-AF74-A9C6-3067-A37946A4313D}"/>
              </a:ext>
            </a:extLst>
          </p:cNvPr>
          <p:cNvSpPr txBox="1"/>
          <p:nvPr/>
        </p:nvSpPr>
        <p:spPr>
          <a:xfrm>
            <a:off x="711505" y="1510922"/>
            <a:ext cx="184818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信息系统</a:t>
            </a:r>
            <a:endParaRPr lang="en-US" altLang="zh-CN" dirty="0"/>
          </a:p>
        </p:txBody>
      </p:sp>
      <p:sp>
        <p:nvSpPr>
          <p:cNvPr id="4" name="圆角矩形 8">
            <a:extLst>
              <a:ext uri="{FF2B5EF4-FFF2-40B4-BE49-F238E27FC236}">
                <a16:creationId xmlns:a16="http://schemas.microsoft.com/office/drawing/2014/main" id="{B91E88D0-464B-D5B9-2BFD-A7914E2DFE79}"/>
              </a:ext>
            </a:extLst>
          </p:cNvPr>
          <p:cNvSpPr/>
          <p:nvPr/>
        </p:nvSpPr>
        <p:spPr>
          <a:xfrm>
            <a:off x="847726" y="2223392"/>
            <a:ext cx="1791335" cy="38798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隐私信息</a:t>
            </a:r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13941B07-92BF-28FB-31B0-F6A62183D92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47726" y="2847597"/>
            <a:ext cx="1791335" cy="38798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1400"/>
              <a:t>操作日志</a:t>
            </a:r>
          </a:p>
        </p:txBody>
      </p:sp>
      <p:sp>
        <p:nvSpPr>
          <p:cNvPr id="7" name="圆角矩形 11">
            <a:extLst>
              <a:ext uri="{FF2B5EF4-FFF2-40B4-BE49-F238E27FC236}">
                <a16:creationId xmlns:a16="http://schemas.microsoft.com/office/drawing/2014/main" id="{50F9E587-28A0-88D1-70A3-C815DFB47AB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47726" y="4096007"/>
            <a:ext cx="1791335" cy="38798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…</a:t>
            </a:r>
            <a:endParaRPr lang="zh-CN" altLang="en-US" dirty="0"/>
          </a:p>
        </p:txBody>
      </p:sp>
      <p:sp>
        <p:nvSpPr>
          <p:cNvPr id="8" name="圆角矩形 12">
            <a:extLst>
              <a:ext uri="{FF2B5EF4-FFF2-40B4-BE49-F238E27FC236}">
                <a16:creationId xmlns:a16="http://schemas.microsoft.com/office/drawing/2014/main" id="{E7D1E3A5-0FE8-527B-6DC2-E19F7136418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47726" y="3471802"/>
            <a:ext cx="1791335" cy="38798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图片</a:t>
            </a:r>
            <a:endParaRPr lang="zh-CN" altLang="en-US"/>
          </a:p>
        </p:txBody>
      </p:sp>
      <p:sp>
        <p:nvSpPr>
          <p:cNvPr id="12" name="圆角矩形 5">
            <a:extLst>
              <a:ext uri="{FF2B5EF4-FFF2-40B4-BE49-F238E27FC236}">
                <a16:creationId xmlns:a16="http://schemas.microsoft.com/office/drawing/2014/main" id="{330AA5D0-5BAD-2942-08CD-FD29933CC5F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621848" y="1879222"/>
            <a:ext cx="2259330" cy="385699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A14D40-204D-146C-4F1E-26B1FB0E65F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603433" y="1491237"/>
            <a:ext cx="227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中心存证系统</a:t>
            </a:r>
          </a:p>
        </p:txBody>
      </p:sp>
      <p:sp>
        <p:nvSpPr>
          <p:cNvPr id="20" name="圆角矩形 7">
            <a:extLst>
              <a:ext uri="{FF2B5EF4-FFF2-40B4-BE49-F238E27FC236}">
                <a16:creationId xmlns:a16="http://schemas.microsoft.com/office/drawing/2014/main" id="{B1EB8531-4104-1D3B-01F7-2FC91ACE8FA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855846" y="2223392"/>
            <a:ext cx="1791335" cy="3879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隐私信息</a:t>
            </a:r>
          </a:p>
        </p:txBody>
      </p:sp>
      <p:sp>
        <p:nvSpPr>
          <p:cNvPr id="37" name="圆角矩形 19">
            <a:extLst>
              <a:ext uri="{FF2B5EF4-FFF2-40B4-BE49-F238E27FC236}">
                <a16:creationId xmlns:a16="http://schemas.microsoft.com/office/drawing/2014/main" id="{3BF90243-8104-06E8-2630-0275E5986C4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855846" y="2847597"/>
            <a:ext cx="1791335" cy="3879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1400"/>
              <a:t>操作日志</a:t>
            </a:r>
          </a:p>
        </p:txBody>
      </p:sp>
      <p:sp>
        <p:nvSpPr>
          <p:cNvPr id="39" name="圆角矩形 21">
            <a:extLst>
              <a:ext uri="{FF2B5EF4-FFF2-40B4-BE49-F238E27FC236}">
                <a16:creationId xmlns:a16="http://schemas.microsoft.com/office/drawing/2014/main" id="{1750A2BC-0884-B12A-FDE8-EE1AC8DA8E2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855846" y="4096007"/>
            <a:ext cx="1791335" cy="3879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…</a:t>
            </a:r>
            <a:endParaRPr lang="zh-CN" altLang="en-US" dirty="0"/>
          </a:p>
        </p:txBody>
      </p:sp>
      <p:sp>
        <p:nvSpPr>
          <p:cNvPr id="40" name="圆角矩形 22">
            <a:extLst>
              <a:ext uri="{FF2B5EF4-FFF2-40B4-BE49-F238E27FC236}">
                <a16:creationId xmlns:a16="http://schemas.microsoft.com/office/drawing/2014/main" id="{4ECDFBE4-9786-0E59-36EE-4CBB8EDCF07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855846" y="3471802"/>
            <a:ext cx="1791335" cy="3879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图片</a:t>
            </a:r>
            <a:endParaRPr lang="zh-CN" altLang="en-US"/>
          </a:p>
        </p:txBody>
      </p:sp>
      <p:sp>
        <p:nvSpPr>
          <p:cNvPr id="41" name="右箭头 23">
            <a:extLst>
              <a:ext uri="{FF2B5EF4-FFF2-40B4-BE49-F238E27FC236}">
                <a16:creationId xmlns:a16="http://schemas.microsoft.com/office/drawing/2014/main" id="{FD45B7A7-E893-7F55-DD42-59801D76418A}"/>
              </a:ext>
            </a:extLst>
          </p:cNvPr>
          <p:cNvSpPr/>
          <p:nvPr/>
        </p:nvSpPr>
        <p:spPr>
          <a:xfrm>
            <a:off x="2953703" y="3360677"/>
            <a:ext cx="1647825" cy="24193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DEDE092-3C60-A3E8-A91D-54603FF8F0F6}"/>
              </a:ext>
            </a:extLst>
          </p:cNvPr>
          <p:cNvSpPr txBox="1"/>
          <p:nvPr/>
        </p:nvSpPr>
        <p:spPr>
          <a:xfrm>
            <a:off x="3073718" y="2992377"/>
            <a:ext cx="1346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发送数据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77775BD-EEAB-26BB-73E0-FAB189F43857}"/>
              </a:ext>
            </a:extLst>
          </p:cNvPr>
          <p:cNvSpPr txBox="1"/>
          <p:nvPr/>
        </p:nvSpPr>
        <p:spPr>
          <a:xfrm>
            <a:off x="7555398" y="2973803"/>
            <a:ext cx="4031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传输中有数据泄漏的风险</a:t>
            </a:r>
          </a:p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35DAE03-A72F-B867-3262-23D5393EAFD1}"/>
              </a:ext>
            </a:extLst>
          </p:cNvPr>
          <p:cNvSpPr txBox="1"/>
          <p:nvPr/>
        </p:nvSpPr>
        <p:spPr>
          <a:xfrm>
            <a:off x="7601118" y="3357343"/>
            <a:ext cx="370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传输过程中消耗巨大的网络资源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30771F3-E7B5-F835-BE34-AEBF61A4DE8E}"/>
              </a:ext>
            </a:extLst>
          </p:cNvPr>
          <p:cNvSpPr txBox="1"/>
          <p:nvPr/>
        </p:nvSpPr>
        <p:spPr>
          <a:xfrm>
            <a:off x="7555398" y="2473423"/>
            <a:ext cx="1521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产生问题：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454F9C-0435-505F-2B78-F2D26CA52382}"/>
              </a:ext>
            </a:extLst>
          </p:cNvPr>
          <p:cNvSpPr txBox="1"/>
          <p:nvPr/>
        </p:nvSpPr>
        <p:spPr>
          <a:xfrm>
            <a:off x="7601118" y="3726675"/>
            <a:ext cx="370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消耗中心存证大量存储空间，拖慢中心存证系统的处理能力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02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374E659-06E0-4042-A6BE-6D6977EDB906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CC1B4B5-E5B8-2A43-9A48-2F89B549D080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4F07EFB-540A-724B-9E1F-F818ED17200A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2ED7E07-E277-2E45-9597-D2C1BF897BF5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13B0796-67A9-7A4F-99B7-6AB9E5A66374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DB7E1B58-9D91-E647-98E1-D1BA4C6BE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F093D6A0-9471-534D-8074-6AD08E477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23" name="图片 22" descr="图片包含 游戏机, 画, 钟表&#10;&#10;描述已自动生成">
              <a:extLst>
                <a:ext uri="{FF2B5EF4-FFF2-40B4-BE49-F238E27FC236}">
                  <a16:creationId xmlns:a16="http://schemas.microsoft.com/office/drawing/2014/main" id="{93EED181-B044-3040-8B50-7E365D6E1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2F18CD3-DE75-C848-9FBA-320AB9E7D598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01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F6F5025-52DE-844A-8B12-050285F5323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72B192-1A8B-0944-BC5E-3183B0CBCBA6}"/>
              </a:ext>
            </a:extLst>
          </p:cNvPr>
          <p:cNvSpPr txBox="1"/>
          <p:nvPr/>
        </p:nvSpPr>
        <p:spPr>
          <a:xfrm>
            <a:off x="1008331" y="124472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选题背景及意义</a:t>
            </a:r>
          </a:p>
          <a:p>
            <a:pPr algn="l"/>
            <a:endParaRPr kumimoji="1" lang="zh-CN" altLang="en-US" sz="2400" b="1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圆角矩形 3">
            <a:extLst>
              <a:ext uri="{FF2B5EF4-FFF2-40B4-BE49-F238E27FC236}">
                <a16:creationId xmlns:a16="http://schemas.microsoft.com/office/drawing/2014/main" id="{CB5F835D-C112-B743-9121-C9FEE85FD22F}"/>
              </a:ext>
            </a:extLst>
          </p:cNvPr>
          <p:cNvSpPr/>
          <p:nvPr/>
        </p:nvSpPr>
        <p:spPr>
          <a:xfrm>
            <a:off x="847725" y="2204085"/>
            <a:ext cx="2259330" cy="385699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03AA516-7A0D-145A-49CC-6F8D2D5DDF82}"/>
              </a:ext>
            </a:extLst>
          </p:cNvPr>
          <p:cNvSpPr txBox="1"/>
          <p:nvPr/>
        </p:nvSpPr>
        <p:spPr>
          <a:xfrm>
            <a:off x="847725" y="1816100"/>
            <a:ext cx="1985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信息系统</a:t>
            </a:r>
            <a:endParaRPr lang="en-US" altLang="zh-CN" dirty="0"/>
          </a:p>
        </p:txBody>
      </p:sp>
      <p:sp>
        <p:nvSpPr>
          <p:cNvPr id="4" name="圆角矩形 8">
            <a:extLst>
              <a:ext uri="{FF2B5EF4-FFF2-40B4-BE49-F238E27FC236}">
                <a16:creationId xmlns:a16="http://schemas.microsoft.com/office/drawing/2014/main" id="{FB1065D3-F3B1-38B3-902A-518F9831B0C5}"/>
              </a:ext>
            </a:extLst>
          </p:cNvPr>
          <p:cNvSpPr/>
          <p:nvPr/>
        </p:nvSpPr>
        <p:spPr>
          <a:xfrm>
            <a:off x="1081723" y="2548255"/>
            <a:ext cx="1791335" cy="3879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隐私信息</a:t>
            </a:r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40EB9817-AE0B-CBDC-0F76-5972D7E385C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81723" y="3172460"/>
            <a:ext cx="1791335" cy="3879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1400"/>
              <a:t>操作日志</a:t>
            </a:r>
          </a:p>
        </p:txBody>
      </p:sp>
      <p:sp>
        <p:nvSpPr>
          <p:cNvPr id="7" name="圆角矩形 11">
            <a:extLst>
              <a:ext uri="{FF2B5EF4-FFF2-40B4-BE49-F238E27FC236}">
                <a16:creationId xmlns:a16="http://schemas.microsoft.com/office/drawing/2014/main" id="{E847D759-B57B-5FCC-9759-D616728F865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81723" y="4420870"/>
            <a:ext cx="1791335" cy="3879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…</a:t>
            </a:r>
            <a:endParaRPr lang="zh-CN" altLang="en-US" dirty="0"/>
          </a:p>
        </p:txBody>
      </p:sp>
      <p:sp>
        <p:nvSpPr>
          <p:cNvPr id="8" name="圆角矩形 12">
            <a:extLst>
              <a:ext uri="{FF2B5EF4-FFF2-40B4-BE49-F238E27FC236}">
                <a16:creationId xmlns:a16="http://schemas.microsoft.com/office/drawing/2014/main" id="{05BC5F6E-73A1-D41C-A305-7EAC0D4FCB3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81723" y="3796665"/>
            <a:ext cx="1791335" cy="3879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图片</a:t>
            </a:r>
            <a:endParaRPr lang="zh-CN" altLang="en-US"/>
          </a:p>
        </p:txBody>
      </p:sp>
      <p:sp>
        <p:nvSpPr>
          <p:cNvPr id="9" name="圆角矩形 5">
            <a:extLst>
              <a:ext uri="{FF2B5EF4-FFF2-40B4-BE49-F238E27FC236}">
                <a16:creationId xmlns:a16="http://schemas.microsoft.com/office/drawing/2014/main" id="{322719BE-F546-0660-DB1C-4370F8A0DA4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365" y="2204085"/>
            <a:ext cx="2259330" cy="385699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4F1D3F-15BD-D844-86CE-C95EDE51958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76950" y="1816100"/>
            <a:ext cx="227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中心存证系统</a:t>
            </a:r>
          </a:p>
        </p:txBody>
      </p:sp>
      <p:sp>
        <p:nvSpPr>
          <p:cNvPr id="11" name="圆角矩形 7">
            <a:extLst>
              <a:ext uri="{FF2B5EF4-FFF2-40B4-BE49-F238E27FC236}">
                <a16:creationId xmlns:a16="http://schemas.microsoft.com/office/drawing/2014/main" id="{DED4D8AB-8901-A8B9-B965-0CED1CDD485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29363" y="2548255"/>
            <a:ext cx="1791335" cy="3879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hashA</a:t>
            </a:r>
            <a:endParaRPr lang="en-US" altLang="zh-CN" sz="1400" dirty="0"/>
          </a:p>
        </p:txBody>
      </p:sp>
      <p:sp>
        <p:nvSpPr>
          <p:cNvPr id="12" name="圆角矩形 19">
            <a:extLst>
              <a:ext uri="{FF2B5EF4-FFF2-40B4-BE49-F238E27FC236}">
                <a16:creationId xmlns:a16="http://schemas.microsoft.com/office/drawing/2014/main" id="{1465D714-F0B3-3CF4-3660-3B8EDC9119C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29363" y="3172460"/>
            <a:ext cx="1791335" cy="3879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ym typeface="+mn-ea"/>
              </a:rPr>
              <a:t>hashB</a:t>
            </a:r>
            <a:endParaRPr lang="zh-CN" altLang="en-US" sz="1400"/>
          </a:p>
        </p:txBody>
      </p:sp>
      <p:sp>
        <p:nvSpPr>
          <p:cNvPr id="25" name="圆角矩形 21">
            <a:extLst>
              <a:ext uri="{FF2B5EF4-FFF2-40B4-BE49-F238E27FC236}">
                <a16:creationId xmlns:a16="http://schemas.microsoft.com/office/drawing/2014/main" id="{6603E78A-60C4-B07D-242B-C73851F3D46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29363" y="4420870"/>
            <a:ext cx="1791335" cy="3879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…</a:t>
            </a:r>
          </a:p>
        </p:txBody>
      </p:sp>
      <p:sp>
        <p:nvSpPr>
          <p:cNvPr id="29" name="圆角矩形 22">
            <a:extLst>
              <a:ext uri="{FF2B5EF4-FFF2-40B4-BE49-F238E27FC236}">
                <a16:creationId xmlns:a16="http://schemas.microsoft.com/office/drawing/2014/main" id="{3DC1F370-2E12-239E-D8E7-51DD310BCC1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29363" y="3796665"/>
            <a:ext cx="1791335" cy="3879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hashC</a:t>
            </a:r>
          </a:p>
        </p:txBody>
      </p:sp>
      <p:sp>
        <p:nvSpPr>
          <p:cNvPr id="30" name="右箭头 23">
            <a:extLst>
              <a:ext uri="{FF2B5EF4-FFF2-40B4-BE49-F238E27FC236}">
                <a16:creationId xmlns:a16="http://schemas.microsoft.com/office/drawing/2014/main" id="{B1FD5014-84BA-A05E-F1FE-C416C292B755}"/>
              </a:ext>
            </a:extLst>
          </p:cNvPr>
          <p:cNvSpPr/>
          <p:nvPr/>
        </p:nvSpPr>
        <p:spPr>
          <a:xfrm>
            <a:off x="3107055" y="2622550"/>
            <a:ext cx="2988310" cy="24193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27">
            <a:extLst>
              <a:ext uri="{FF2B5EF4-FFF2-40B4-BE49-F238E27FC236}">
                <a16:creationId xmlns:a16="http://schemas.microsoft.com/office/drawing/2014/main" id="{CA3416B4-ABDA-6EA6-9726-0546B487F65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107055" y="3175635"/>
            <a:ext cx="2988310" cy="24193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28">
            <a:extLst>
              <a:ext uri="{FF2B5EF4-FFF2-40B4-BE49-F238E27FC236}">
                <a16:creationId xmlns:a16="http://schemas.microsoft.com/office/drawing/2014/main" id="{A3659ABF-EB9E-F35D-8595-172DDCAA30F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107055" y="3830955"/>
            <a:ext cx="2988310" cy="24193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29">
            <a:extLst>
              <a:ext uri="{FF2B5EF4-FFF2-40B4-BE49-F238E27FC236}">
                <a16:creationId xmlns:a16="http://schemas.microsoft.com/office/drawing/2014/main" id="{7C3B5CA8-8F95-6AE0-7D1F-245D5767930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107055" y="4494530"/>
            <a:ext cx="2988310" cy="24193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DDC1B78-98DF-5D76-CD8D-5879321D1848}"/>
              </a:ext>
            </a:extLst>
          </p:cNvPr>
          <p:cNvSpPr txBox="1"/>
          <p:nvPr/>
        </p:nvSpPr>
        <p:spPr>
          <a:xfrm>
            <a:off x="4444365" y="2311400"/>
            <a:ext cx="1172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hashA</a:t>
            </a:r>
            <a:endParaRPr lang="en-US" altLang="zh-CN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EE6EF06-F328-0C3F-A034-FC24A34BBEF3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4444365" y="2908935"/>
            <a:ext cx="1172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hashB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4794831-06D7-AD1C-B49D-786C56BCAA04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444365" y="3514725"/>
            <a:ext cx="1172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hashC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821F9ED-4880-778D-5EFB-804D7BEEE415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4444365" y="4164965"/>
            <a:ext cx="1172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hashD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3522105-BCA3-00BE-C363-9DC49793078D}"/>
              </a:ext>
            </a:extLst>
          </p:cNvPr>
          <p:cNvSpPr txBox="1"/>
          <p:nvPr/>
        </p:nvSpPr>
        <p:spPr>
          <a:xfrm>
            <a:off x="8832850" y="2776680"/>
            <a:ext cx="3033395" cy="13882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信息系统不传输信息，直接传输信息的散列值。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但是还有可能存在信息系统伪造信息的可能，如利用彩虹表攻击（</a:t>
            </a:r>
            <a:r>
              <a:rPr lang="en-US" altLang="zh-CN" dirty="0"/>
              <a:t>Rain Table Attack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6931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374E659-06E0-4042-A6BE-6D6977EDB906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CC1B4B5-E5B8-2A43-9A48-2F89B549D080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4F07EFB-540A-724B-9E1F-F818ED17200A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2ED7E07-E277-2E45-9597-D2C1BF897BF5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13B0796-67A9-7A4F-99B7-6AB9E5A66374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DB7E1B58-9D91-E647-98E1-D1BA4C6BE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F093D6A0-9471-534D-8074-6AD08E477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23" name="图片 22" descr="图片包含 游戏机, 画, 钟表&#10;&#10;描述已自动生成">
              <a:extLst>
                <a:ext uri="{FF2B5EF4-FFF2-40B4-BE49-F238E27FC236}">
                  <a16:creationId xmlns:a16="http://schemas.microsoft.com/office/drawing/2014/main" id="{93EED181-B044-3040-8B50-7E365D6E1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2F18CD3-DE75-C848-9FBA-320AB9E7D598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01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F6F5025-52DE-844A-8B12-050285F5323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72B192-1A8B-0944-BC5E-3183B0CBCBA6}"/>
              </a:ext>
            </a:extLst>
          </p:cNvPr>
          <p:cNvSpPr txBox="1"/>
          <p:nvPr/>
        </p:nvSpPr>
        <p:spPr>
          <a:xfrm>
            <a:off x="1008331" y="124472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选题背景及意义</a:t>
            </a:r>
          </a:p>
          <a:p>
            <a:pPr algn="l"/>
            <a:endParaRPr kumimoji="1" lang="zh-CN" altLang="en-US" sz="2400" b="1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B7810573-C979-798F-8716-01630BBB62B0}"/>
              </a:ext>
            </a:extLst>
          </p:cNvPr>
          <p:cNvSpPr/>
          <p:nvPr/>
        </p:nvSpPr>
        <p:spPr>
          <a:xfrm>
            <a:off x="377078" y="1912378"/>
            <a:ext cx="2259330" cy="385699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584289-88BE-749E-49AC-ED7D891224C2}"/>
              </a:ext>
            </a:extLst>
          </p:cNvPr>
          <p:cNvSpPr txBox="1"/>
          <p:nvPr/>
        </p:nvSpPr>
        <p:spPr>
          <a:xfrm>
            <a:off x="591073" y="1524393"/>
            <a:ext cx="1771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信息系统</a:t>
            </a:r>
            <a:endParaRPr lang="en-US" altLang="zh-CN" dirty="0"/>
          </a:p>
        </p:txBody>
      </p:sp>
      <p:sp>
        <p:nvSpPr>
          <p:cNvPr id="15" name="圆角矩形 8">
            <a:extLst>
              <a:ext uri="{FF2B5EF4-FFF2-40B4-BE49-F238E27FC236}">
                <a16:creationId xmlns:a16="http://schemas.microsoft.com/office/drawing/2014/main" id="{C1ECC587-CF66-22B7-ACD8-680E9D349C0B}"/>
              </a:ext>
            </a:extLst>
          </p:cNvPr>
          <p:cNvSpPr/>
          <p:nvPr/>
        </p:nvSpPr>
        <p:spPr>
          <a:xfrm>
            <a:off x="591073" y="2256548"/>
            <a:ext cx="1791335" cy="3879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隐私信息</a:t>
            </a:r>
            <a:r>
              <a:rPr lang="en-US" altLang="zh-CN" sz="1400"/>
              <a:t>A</a:t>
            </a:r>
          </a:p>
        </p:txBody>
      </p:sp>
      <p:sp>
        <p:nvSpPr>
          <p:cNvPr id="41" name="圆角矩形 5">
            <a:extLst>
              <a:ext uri="{FF2B5EF4-FFF2-40B4-BE49-F238E27FC236}">
                <a16:creationId xmlns:a16="http://schemas.microsoft.com/office/drawing/2014/main" id="{69565417-CD1C-3746-2BFA-0392A29AD74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24718" y="1912378"/>
            <a:ext cx="2259330" cy="385699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5FC1BC-9ECB-F876-6FDE-DB01A4F2BD0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606303" y="1524393"/>
            <a:ext cx="227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中心存证系统</a:t>
            </a:r>
          </a:p>
        </p:txBody>
      </p:sp>
      <p:sp>
        <p:nvSpPr>
          <p:cNvPr id="43" name="圆角矩形 7">
            <a:extLst>
              <a:ext uri="{FF2B5EF4-FFF2-40B4-BE49-F238E27FC236}">
                <a16:creationId xmlns:a16="http://schemas.microsoft.com/office/drawing/2014/main" id="{5DD55A62-FB2F-B658-3A64-0CA3B8BE5C8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946346" y="4747653"/>
            <a:ext cx="1791335" cy="3879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hashA`</a:t>
            </a:r>
          </a:p>
        </p:txBody>
      </p:sp>
      <p:sp>
        <p:nvSpPr>
          <p:cNvPr id="44" name="右箭头 23">
            <a:extLst>
              <a:ext uri="{FF2B5EF4-FFF2-40B4-BE49-F238E27FC236}">
                <a16:creationId xmlns:a16="http://schemas.microsoft.com/office/drawing/2014/main" id="{EDA0ED09-B9F9-FCAB-A196-DC2F5C393DA1}"/>
              </a:ext>
            </a:extLst>
          </p:cNvPr>
          <p:cNvSpPr/>
          <p:nvPr/>
        </p:nvSpPr>
        <p:spPr>
          <a:xfrm>
            <a:off x="2636408" y="2330843"/>
            <a:ext cx="2988310" cy="24193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30">
            <a:extLst>
              <a:ext uri="{FF2B5EF4-FFF2-40B4-BE49-F238E27FC236}">
                <a16:creationId xmlns:a16="http://schemas.microsoft.com/office/drawing/2014/main" id="{6B8BBDAA-CF45-BD9B-B65F-7AA2CCB4774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636408" y="4747653"/>
            <a:ext cx="2988310" cy="24193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8114869-AA1E-116C-B03B-B5EFD0ADEF5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662756" y="4426343"/>
            <a:ext cx="1172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hashA</a:t>
            </a:r>
            <a:r>
              <a:rPr lang="en-US" altLang="zh-CN" dirty="0"/>
              <a:t>`</a:t>
            </a:r>
          </a:p>
        </p:txBody>
      </p:sp>
      <p:sp>
        <p:nvSpPr>
          <p:cNvPr id="47" name="左箭头 14">
            <a:extLst>
              <a:ext uri="{FF2B5EF4-FFF2-40B4-BE49-F238E27FC236}">
                <a16:creationId xmlns:a16="http://schemas.microsoft.com/office/drawing/2014/main" id="{90EAB9B7-0E6D-2BF5-9C3C-2E2261ED55C8}"/>
              </a:ext>
            </a:extLst>
          </p:cNvPr>
          <p:cNvSpPr/>
          <p:nvPr/>
        </p:nvSpPr>
        <p:spPr>
          <a:xfrm>
            <a:off x="2636408" y="3471303"/>
            <a:ext cx="2957195" cy="271145"/>
          </a:xfrm>
          <a:prstGeom prst="lef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A2A9DA4-6FC8-8C81-38A2-0071EF2B4E4B}"/>
              </a:ext>
            </a:extLst>
          </p:cNvPr>
          <p:cNvSpPr txBox="1"/>
          <p:nvPr/>
        </p:nvSpPr>
        <p:spPr>
          <a:xfrm>
            <a:off x="2953461" y="1986741"/>
            <a:ext cx="259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</a:t>
            </a:r>
            <a:r>
              <a:rPr lang="zh-CN" altLang="en-US" sz="1600" dirty="0"/>
              <a:t>的特征信息</a:t>
            </a:r>
            <a:r>
              <a:rPr lang="en-US" altLang="zh-CN" sz="1600" dirty="0"/>
              <a:t>B &amp; </a:t>
            </a:r>
            <a:r>
              <a:rPr lang="en-US" altLang="zh-CN" sz="1600" dirty="0" err="1"/>
              <a:t>HashA</a:t>
            </a:r>
            <a:endParaRPr lang="en-US" altLang="zh-CN" sz="16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80A1EE4-491C-1395-7519-3582D877329C}"/>
              </a:ext>
            </a:extLst>
          </p:cNvPr>
          <p:cNvSpPr txBox="1"/>
          <p:nvPr/>
        </p:nvSpPr>
        <p:spPr>
          <a:xfrm>
            <a:off x="8362203" y="1524393"/>
            <a:ext cx="3110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特征信息</a:t>
            </a:r>
            <a:r>
              <a:rPr lang="en-US" altLang="zh-CN" sz="1600" dirty="0">
                <a:solidFill>
                  <a:srgbClr val="FF0000"/>
                </a:solidFill>
              </a:rPr>
              <a:t>B</a:t>
            </a:r>
            <a:r>
              <a:rPr lang="zh-CN" altLang="en-US" sz="1600" dirty="0"/>
              <a:t>：</a:t>
            </a:r>
            <a:r>
              <a:rPr lang="en-US" altLang="zh-CN" sz="1600" dirty="0"/>
              <a:t>A</a:t>
            </a:r>
            <a:r>
              <a:rPr lang="zh-CN" altLang="en-US" sz="1600" dirty="0"/>
              <a:t>的模态信息，大小信息，时间戳信息等特征信息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24EC16E-1B26-D15A-4B43-4600EED87C1E}"/>
              </a:ext>
            </a:extLst>
          </p:cNvPr>
          <p:cNvSpPr txBox="1"/>
          <p:nvPr/>
        </p:nvSpPr>
        <p:spPr>
          <a:xfrm>
            <a:off x="3406216" y="2880562"/>
            <a:ext cx="2858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随机内容</a:t>
            </a:r>
            <a:r>
              <a:rPr lang="en-US" altLang="zh-CN" sz="1600" dirty="0"/>
              <a:t>C</a:t>
            </a:r>
          </a:p>
          <a:p>
            <a:r>
              <a:rPr lang="zh-CN" altLang="en-US" sz="1600" dirty="0"/>
              <a:t>随机内容的插入规则</a:t>
            </a:r>
            <a:r>
              <a:rPr lang="en-US" altLang="zh-CN" sz="1600" dirty="0"/>
              <a:t>D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2FCDD4B-7B78-2CAD-AA97-D6E05AA433D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362203" y="2408948"/>
            <a:ext cx="3110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随机内容</a:t>
            </a:r>
            <a:r>
              <a:rPr lang="en-US" altLang="zh-CN" sz="1600" dirty="0">
                <a:solidFill>
                  <a:srgbClr val="FF0000"/>
                </a:solidFill>
              </a:rPr>
              <a:t>C</a:t>
            </a:r>
            <a:r>
              <a:rPr lang="zh-CN" altLang="en-US" sz="1600" dirty="0"/>
              <a:t>：和</a:t>
            </a:r>
            <a:r>
              <a:rPr lang="en-US" altLang="zh-CN" sz="1600" dirty="0"/>
              <a:t>A</a:t>
            </a:r>
            <a:r>
              <a:rPr lang="zh-CN" altLang="en-US" sz="1600" dirty="0"/>
              <a:t>相同模态的随机内容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8154A11-D507-4F23-9883-320B658E0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362203" y="3293503"/>
            <a:ext cx="3110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随机内容的插入规则</a:t>
            </a:r>
            <a:r>
              <a:rPr lang="en-US" altLang="zh-CN" sz="1600" dirty="0">
                <a:solidFill>
                  <a:srgbClr val="FF0000"/>
                </a:solidFill>
              </a:rPr>
              <a:t>D</a:t>
            </a:r>
            <a:r>
              <a:rPr lang="zh-CN" altLang="en-US" sz="1600" dirty="0"/>
              <a:t>：将随机内容</a:t>
            </a:r>
            <a:r>
              <a:rPr lang="en-US" altLang="zh-CN" sz="1600" dirty="0"/>
              <a:t>C</a:t>
            </a:r>
            <a:r>
              <a:rPr lang="zh-CN" altLang="en-US" sz="1600" dirty="0"/>
              <a:t>插入隐私信息</a:t>
            </a:r>
            <a:r>
              <a:rPr lang="en-US" altLang="zh-CN" sz="1600" dirty="0"/>
              <a:t>A</a:t>
            </a:r>
            <a:r>
              <a:rPr lang="zh-CN" altLang="en-US" sz="1600" dirty="0"/>
              <a:t>的规则信息</a:t>
            </a:r>
          </a:p>
        </p:txBody>
      </p:sp>
      <p:sp>
        <p:nvSpPr>
          <p:cNvPr id="53" name="圆角矩形 37">
            <a:extLst>
              <a:ext uri="{FF2B5EF4-FFF2-40B4-BE49-F238E27FC236}">
                <a16:creationId xmlns:a16="http://schemas.microsoft.com/office/drawing/2014/main" id="{33064385-E889-513E-5AB6-E6DFECE8CA1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946346" y="5135638"/>
            <a:ext cx="1791335" cy="3879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C,</a:t>
            </a:r>
            <a:r>
              <a:rPr lang="zh-CN" altLang="en-US" sz="1400" dirty="0"/>
              <a:t> </a:t>
            </a:r>
            <a:r>
              <a:rPr lang="en-US" altLang="zh-CN" sz="1400" dirty="0"/>
              <a:t>D</a:t>
            </a:r>
          </a:p>
        </p:txBody>
      </p:sp>
      <p:sp>
        <p:nvSpPr>
          <p:cNvPr id="54" name="圆角矩形 38">
            <a:extLst>
              <a:ext uri="{FF2B5EF4-FFF2-40B4-BE49-F238E27FC236}">
                <a16:creationId xmlns:a16="http://schemas.microsoft.com/office/drawing/2014/main" id="{B0845656-DDDB-2D09-71AD-90D0E14B4EB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91073" y="3354463"/>
            <a:ext cx="1791335" cy="3879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A`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83FAFE5-8396-AFC1-9CEE-B7A4B5E9E49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362203" y="4178058"/>
            <a:ext cx="3110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A`</a:t>
            </a:r>
            <a:r>
              <a:rPr lang="zh-CN" altLang="en-US" sz="1600" dirty="0"/>
              <a:t>：将随机内容</a:t>
            </a:r>
            <a:r>
              <a:rPr lang="en-US" altLang="zh-CN" sz="1600" dirty="0"/>
              <a:t>C</a:t>
            </a:r>
            <a:r>
              <a:rPr lang="zh-CN" altLang="en-US" sz="1600" dirty="0"/>
              <a:t>按照随机内容插入规则</a:t>
            </a:r>
            <a:r>
              <a:rPr lang="en-US" altLang="zh-CN" sz="1600" dirty="0"/>
              <a:t>D</a:t>
            </a:r>
            <a:r>
              <a:rPr lang="zh-CN" altLang="en-US" sz="1600" dirty="0"/>
              <a:t>插入到</a:t>
            </a:r>
            <a:r>
              <a:rPr lang="en-US" altLang="zh-CN" sz="1600" dirty="0"/>
              <a:t>A</a:t>
            </a:r>
            <a:r>
              <a:rPr lang="zh-CN" altLang="en-US" sz="1600" dirty="0"/>
              <a:t>中的结果</a:t>
            </a:r>
          </a:p>
        </p:txBody>
      </p:sp>
      <p:sp>
        <p:nvSpPr>
          <p:cNvPr id="56" name="圆角矩形 40">
            <a:extLst>
              <a:ext uri="{FF2B5EF4-FFF2-40B4-BE49-F238E27FC236}">
                <a16:creationId xmlns:a16="http://schemas.microsoft.com/office/drawing/2014/main" id="{6BBF1289-05E9-9174-53B0-24993423DE0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91073" y="4706378"/>
            <a:ext cx="1791335" cy="3879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A`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1E876F6-92E5-34E6-8120-CE4F0E58254D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362203" y="5062613"/>
            <a:ext cx="3110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hashA</a:t>
            </a:r>
            <a:r>
              <a:rPr lang="en-US" altLang="zh-CN" sz="1600" dirty="0">
                <a:solidFill>
                  <a:srgbClr val="FF0000"/>
                </a:solidFill>
              </a:rPr>
              <a:t>`</a:t>
            </a:r>
            <a:r>
              <a:rPr lang="zh-CN" altLang="en-US" sz="1600" dirty="0"/>
              <a:t>：</a:t>
            </a:r>
            <a:r>
              <a:rPr lang="en-US" altLang="zh-CN" sz="1600" dirty="0"/>
              <a:t>A`</a:t>
            </a:r>
            <a:r>
              <a:rPr lang="zh-CN" altLang="en-US" sz="1600" dirty="0"/>
              <a:t>经过散列函数后的散列值</a:t>
            </a:r>
          </a:p>
        </p:txBody>
      </p:sp>
      <p:sp>
        <p:nvSpPr>
          <p:cNvPr id="58" name="圆角矩形 43">
            <a:extLst>
              <a:ext uri="{FF2B5EF4-FFF2-40B4-BE49-F238E27FC236}">
                <a16:creationId xmlns:a16="http://schemas.microsoft.com/office/drawing/2014/main" id="{BEDFBE55-DCA5-D69E-A8C6-E4E64A2640B7}"/>
              </a:ext>
            </a:extLst>
          </p:cNvPr>
          <p:cNvSpPr/>
          <p:nvPr/>
        </p:nvSpPr>
        <p:spPr>
          <a:xfrm>
            <a:off x="5878718" y="2107958"/>
            <a:ext cx="1822450" cy="206438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算法处理</a:t>
            </a:r>
          </a:p>
        </p:txBody>
      </p:sp>
    </p:spTree>
    <p:extLst>
      <p:ext uri="{BB962C8B-B14F-4D97-AF65-F5344CB8AC3E}">
        <p14:creationId xmlns:p14="http://schemas.microsoft.com/office/powerpoint/2010/main" val="407280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374E659-06E0-4042-A6BE-6D6977EDB906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CC1B4B5-E5B8-2A43-9A48-2F89B549D080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4F07EFB-540A-724B-9E1F-F818ED17200A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2ED7E07-E277-2E45-9597-D2C1BF897BF5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13B0796-67A9-7A4F-99B7-6AB9E5A66374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DB7E1B58-9D91-E647-98E1-D1BA4C6BE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F093D6A0-9471-534D-8074-6AD08E477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23" name="图片 22" descr="图片包含 游戏机, 画, 钟表&#10;&#10;描述已自动生成">
              <a:extLst>
                <a:ext uri="{FF2B5EF4-FFF2-40B4-BE49-F238E27FC236}">
                  <a16:creationId xmlns:a16="http://schemas.microsoft.com/office/drawing/2014/main" id="{93EED181-B044-3040-8B50-7E365D6E1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2F18CD3-DE75-C848-9FBA-320AB9E7D598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01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F6F5025-52DE-844A-8B12-050285F5323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72B192-1A8B-0944-BC5E-3183B0CBCBA6}"/>
              </a:ext>
            </a:extLst>
          </p:cNvPr>
          <p:cNvSpPr txBox="1"/>
          <p:nvPr/>
        </p:nvSpPr>
        <p:spPr>
          <a:xfrm>
            <a:off x="1008331" y="124472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选题背景及意义</a:t>
            </a:r>
          </a:p>
          <a:p>
            <a:pPr algn="l"/>
            <a:endParaRPr kumimoji="1" lang="zh-CN" altLang="en-US" sz="2400" b="1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FA1F534-CD84-A3C5-85E8-02BF436C19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1" y="1471771"/>
            <a:ext cx="876021" cy="8423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8FCB2A5-6662-070B-4D79-BF7B61B3F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15" y="2586672"/>
            <a:ext cx="859598" cy="8423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EC8F8AF-EB8B-F34A-7158-523B8B3057AD}"/>
              </a:ext>
            </a:extLst>
          </p:cNvPr>
          <p:cNvSpPr txBox="1"/>
          <p:nvPr/>
        </p:nvSpPr>
        <p:spPr>
          <a:xfrm>
            <a:off x="941291" y="122189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docA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EC2E3A-B8A2-8C0D-31E8-659FE4045F26}"/>
              </a:ext>
            </a:extLst>
          </p:cNvPr>
          <p:cNvSpPr txBox="1"/>
          <p:nvPr/>
        </p:nvSpPr>
        <p:spPr>
          <a:xfrm>
            <a:off x="924051" y="2402006"/>
            <a:ext cx="89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docA</a:t>
            </a:r>
            <a:r>
              <a:rPr lang="en-US" altLang="zh-CN" dirty="0"/>
              <a:t>`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CBC6B0B-51E3-8426-B523-C6AEED1BDD94}"/>
              </a:ext>
            </a:extLst>
          </p:cNvPr>
          <p:cNvSpPr/>
          <p:nvPr/>
        </p:nvSpPr>
        <p:spPr>
          <a:xfrm>
            <a:off x="4292600" y="1692910"/>
            <a:ext cx="1320800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HashA</a:t>
            </a:r>
            <a:endParaRPr lang="en-US" altLang="zh-CN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DEB53ED-14AD-9607-5C77-3FE9ADA7F36B}"/>
              </a:ext>
            </a:extLst>
          </p:cNvPr>
          <p:cNvSpPr/>
          <p:nvPr/>
        </p:nvSpPr>
        <p:spPr>
          <a:xfrm>
            <a:off x="4292600" y="2798723"/>
            <a:ext cx="1320800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HashA</a:t>
            </a:r>
            <a:r>
              <a:rPr lang="en-US" altLang="zh-CN" dirty="0"/>
              <a:t>`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041C45-6E81-E944-A28D-F8E008C7A966}"/>
              </a:ext>
            </a:extLst>
          </p:cNvPr>
          <p:cNvSpPr txBox="1"/>
          <p:nvPr/>
        </p:nvSpPr>
        <p:spPr>
          <a:xfrm>
            <a:off x="6832600" y="1935302"/>
            <a:ext cx="419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之前的方案：</a:t>
            </a:r>
            <a:endParaRPr lang="en-US" altLang="zh-CN" dirty="0"/>
          </a:p>
          <a:p>
            <a:r>
              <a:rPr lang="zh-CN" altLang="en-US" dirty="0"/>
              <a:t>伪造</a:t>
            </a:r>
            <a:r>
              <a:rPr lang="en-US" altLang="zh-CN" dirty="0"/>
              <a:t>A</a:t>
            </a:r>
            <a:r>
              <a:rPr lang="zh-CN" altLang="en-US" dirty="0"/>
              <a:t>，需要伪造</a:t>
            </a:r>
            <a:r>
              <a:rPr lang="en-US" altLang="zh-CN" dirty="0"/>
              <a:t>A`</a:t>
            </a:r>
            <a:r>
              <a:rPr lang="zh-CN" altLang="en-US" dirty="0"/>
              <a:t>使得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783067-E177-4256-0B5C-FC36A78D1F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7" y="4170521"/>
            <a:ext cx="876021" cy="8423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1AB0FD-C58A-9E01-0C92-77C39C8104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51" y="5285422"/>
            <a:ext cx="859598" cy="84232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76215C7-55C8-DFCF-A5DA-622D7DBE9E3C}"/>
              </a:ext>
            </a:extLst>
          </p:cNvPr>
          <p:cNvSpPr txBox="1"/>
          <p:nvPr/>
        </p:nvSpPr>
        <p:spPr>
          <a:xfrm>
            <a:off x="907627" y="392064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docA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FD01BD-3329-2B38-9FDC-A635489CC727}"/>
              </a:ext>
            </a:extLst>
          </p:cNvPr>
          <p:cNvSpPr txBox="1"/>
          <p:nvPr/>
        </p:nvSpPr>
        <p:spPr>
          <a:xfrm>
            <a:off x="890387" y="5100756"/>
            <a:ext cx="89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docA</a:t>
            </a:r>
            <a:r>
              <a:rPr lang="en-US" altLang="zh-CN" dirty="0"/>
              <a:t>`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7B1C920-8C53-758A-4359-0EF1CCFFA67B}"/>
              </a:ext>
            </a:extLst>
          </p:cNvPr>
          <p:cNvSpPr/>
          <p:nvPr/>
        </p:nvSpPr>
        <p:spPr>
          <a:xfrm>
            <a:off x="2334886" y="3850165"/>
            <a:ext cx="1233814" cy="1300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随机内容随机内容插入规则</a:t>
            </a:r>
            <a:endParaRPr lang="en-US" altLang="zh-CN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9B2E9C0-0FDC-8290-C742-8D2084BF8859}"/>
              </a:ext>
            </a:extLst>
          </p:cNvPr>
          <p:cNvSpPr/>
          <p:nvPr/>
        </p:nvSpPr>
        <p:spPr>
          <a:xfrm>
            <a:off x="4292600" y="5470088"/>
            <a:ext cx="1320800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HashA</a:t>
            </a:r>
            <a:r>
              <a:rPr lang="en-US" altLang="zh-CN" dirty="0"/>
              <a:t>`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8B845BA-67BC-1598-0EA4-AE3065964DEB}"/>
              </a:ext>
            </a:extLst>
          </p:cNvPr>
          <p:cNvSpPr/>
          <p:nvPr/>
        </p:nvSpPr>
        <p:spPr>
          <a:xfrm>
            <a:off x="4292600" y="4304584"/>
            <a:ext cx="1320800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HashA</a:t>
            </a:r>
            <a:endParaRPr lang="en-US" altLang="zh-CN" dirty="0"/>
          </a:p>
        </p:txBody>
      </p:sp>
      <p:sp>
        <p:nvSpPr>
          <p:cNvPr id="30" name="加号 29">
            <a:extLst>
              <a:ext uri="{FF2B5EF4-FFF2-40B4-BE49-F238E27FC236}">
                <a16:creationId xmlns:a16="http://schemas.microsoft.com/office/drawing/2014/main" id="{65DC13C4-0C25-5483-79C8-CD644F5C756F}"/>
              </a:ext>
            </a:extLst>
          </p:cNvPr>
          <p:cNvSpPr/>
          <p:nvPr/>
        </p:nvSpPr>
        <p:spPr>
          <a:xfrm>
            <a:off x="1817312" y="4335302"/>
            <a:ext cx="354388" cy="369332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60847EC-B978-2368-5F2B-5F350A9984C8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17312" y="1892935"/>
            <a:ext cx="2475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C83F941-5D69-15D1-DA15-7EB6A24BA399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1817313" y="2998748"/>
            <a:ext cx="2475287" cy="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89B90EE-680B-D074-6881-468684028B62}"/>
              </a:ext>
            </a:extLst>
          </p:cNvPr>
          <p:cNvSpPr txBox="1"/>
          <p:nvPr/>
        </p:nvSpPr>
        <p:spPr>
          <a:xfrm>
            <a:off x="6832600" y="2679631"/>
            <a:ext cx="419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hashA</a:t>
            </a:r>
            <a:r>
              <a:rPr lang="en-US" altLang="zh-CN" dirty="0"/>
              <a:t> = </a:t>
            </a:r>
            <a:r>
              <a:rPr lang="en-US" altLang="zh-CN" dirty="0" err="1"/>
              <a:t>hashA</a:t>
            </a:r>
            <a:r>
              <a:rPr lang="en-US" altLang="zh-CN" dirty="0"/>
              <a:t>`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4F4FC15-7D10-A8D8-7921-18CC455E9FDB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3568700" y="4500553"/>
            <a:ext cx="723900" cy="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ABF0F36-9958-F768-2237-0FD269536B4A}"/>
              </a:ext>
            </a:extLst>
          </p:cNvPr>
          <p:cNvSpPr txBox="1"/>
          <p:nvPr/>
        </p:nvSpPr>
        <p:spPr>
          <a:xfrm>
            <a:off x="6832600" y="4504609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现在引入了随机的内容和随机内容插入规则</a:t>
            </a:r>
            <a:endParaRPr lang="en-US" altLang="zh-CN" dirty="0"/>
          </a:p>
          <a:p>
            <a:r>
              <a:rPr lang="zh-CN" altLang="en-US" dirty="0"/>
              <a:t>加大了伪造的难度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939DDC0-AE33-00FD-CA12-CF68F162588D}"/>
              </a:ext>
            </a:extLst>
          </p:cNvPr>
          <p:cNvCxnSpPr>
            <a:stCxn id="10" idx="3"/>
            <a:endCxn id="25" idx="1"/>
          </p:cNvCxnSpPr>
          <p:nvPr/>
        </p:nvCxnSpPr>
        <p:spPr>
          <a:xfrm flipV="1">
            <a:off x="1783649" y="5670113"/>
            <a:ext cx="2508951" cy="3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88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4D7DAC9-7C1A-9746-9669-031D3ABF7E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"/>
          </a:blip>
          <a:srcRect l="31594" r="24278" b="51573"/>
          <a:stretch/>
        </p:blipFill>
        <p:spPr>
          <a:xfrm>
            <a:off x="0" y="830209"/>
            <a:ext cx="6230698" cy="6027791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6825660-A491-8E4E-9EEE-33F277319B7E}"/>
              </a:ext>
            </a:extLst>
          </p:cNvPr>
          <p:cNvGrpSpPr/>
          <p:nvPr/>
        </p:nvGrpSpPr>
        <p:grpSpPr>
          <a:xfrm>
            <a:off x="569328" y="0"/>
            <a:ext cx="11622672" cy="6858000"/>
            <a:chOff x="569328" y="0"/>
            <a:chExt cx="11622672" cy="6858000"/>
          </a:xfrm>
        </p:grpSpPr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7C442F01-4386-7A4E-927D-AA037FFABC10}"/>
                </a:ext>
              </a:extLst>
            </p:cNvPr>
            <p:cNvSpPr/>
            <p:nvPr/>
          </p:nvSpPr>
          <p:spPr>
            <a:xfrm>
              <a:off x="569328" y="399595"/>
              <a:ext cx="270460" cy="108405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E335D21-03B3-B447-947B-CF04A6F7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8100" y="0"/>
              <a:ext cx="4533900" cy="6858000"/>
            </a:xfrm>
            <a:prstGeom prst="rect">
              <a:avLst/>
            </a:prstGeom>
          </p:spPr>
        </p:pic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E67E278-3BB9-8841-9961-71CDBA865AA0}"/>
                </a:ext>
              </a:extLst>
            </p:cNvPr>
            <p:cNvGrpSpPr/>
            <p:nvPr/>
          </p:nvGrpSpPr>
          <p:grpSpPr>
            <a:xfrm>
              <a:off x="6840499" y="0"/>
              <a:ext cx="1709136" cy="6858000"/>
              <a:chOff x="6840499" y="0"/>
              <a:chExt cx="1709136" cy="6858000"/>
            </a:xfrm>
          </p:grpSpPr>
          <p:sp>
            <p:nvSpPr>
              <p:cNvPr id="28" name="平行四边形 27">
                <a:extLst>
                  <a:ext uri="{FF2B5EF4-FFF2-40B4-BE49-F238E27FC236}">
                    <a16:creationId xmlns:a16="http://schemas.microsoft.com/office/drawing/2014/main" id="{44C7FCF7-082E-EC48-BE80-8991C787EBAC}"/>
                  </a:ext>
                </a:extLst>
              </p:cNvPr>
              <p:cNvSpPr/>
              <p:nvPr/>
            </p:nvSpPr>
            <p:spPr>
              <a:xfrm>
                <a:off x="7045271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平行四边形 29">
                <a:extLst>
                  <a:ext uri="{FF2B5EF4-FFF2-40B4-BE49-F238E27FC236}">
                    <a16:creationId xmlns:a16="http://schemas.microsoft.com/office/drawing/2014/main" id="{D84070CB-54E2-844B-B858-5449B55F06BB}"/>
                  </a:ext>
                </a:extLst>
              </p:cNvPr>
              <p:cNvSpPr/>
              <p:nvPr/>
            </p:nvSpPr>
            <p:spPr>
              <a:xfrm>
                <a:off x="6840499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平行四边形 30">
                <a:extLst>
                  <a:ext uri="{FF2B5EF4-FFF2-40B4-BE49-F238E27FC236}">
                    <a16:creationId xmlns:a16="http://schemas.microsoft.com/office/drawing/2014/main" id="{D1347707-DDF0-4645-A9AA-2BD9EB52E7B7}"/>
                  </a:ext>
                </a:extLst>
              </p:cNvPr>
              <p:cNvSpPr/>
              <p:nvPr/>
            </p:nvSpPr>
            <p:spPr>
              <a:xfrm>
                <a:off x="7231415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D5D3A99-1F57-6B43-9C49-E6EE6505DB86}"/>
              </a:ext>
            </a:extLst>
          </p:cNvPr>
          <p:cNvGrpSpPr/>
          <p:nvPr/>
        </p:nvGrpSpPr>
        <p:grpSpPr>
          <a:xfrm>
            <a:off x="1245705" y="2399251"/>
            <a:ext cx="5301451" cy="1969770"/>
            <a:chOff x="1654599" y="2374005"/>
            <a:chExt cx="5301451" cy="196977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0DFB76A-7DF7-FC47-9D0B-99283B3125B1}"/>
                </a:ext>
              </a:extLst>
            </p:cNvPr>
            <p:cNvSpPr txBox="1"/>
            <p:nvPr/>
          </p:nvSpPr>
          <p:spPr>
            <a:xfrm>
              <a:off x="1654599" y="2374005"/>
              <a:ext cx="20725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3200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PART 02</a:t>
              </a:r>
              <a:endParaRPr kumimoji="1" lang="zh-CN" altLang="en-US" sz="3200" spc="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8CB3320-B46F-2C42-95A8-D920FED24137}"/>
                </a:ext>
              </a:extLst>
            </p:cNvPr>
            <p:cNvSpPr txBox="1"/>
            <p:nvPr/>
          </p:nvSpPr>
          <p:spPr>
            <a:xfrm>
              <a:off x="1654599" y="2958780"/>
              <a:ext cx="53014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sz="5400" b="1" spc="300" dirty="0">
                  <a:gradFill>
                    <a:gsLst>
                      <a:gs pos="0">
                        <a:srgbClr val="C00000"/>
                      </a:gs>
                      <a:gs pos="100000">
                        <a:srgbClr val="F87768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国内外研究现状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7A5035B-F791-A64C-9562-C7341A7C9346}"/>
                </a:ext>
              </a:extLst>
            </p:cNvPr>
            <p:cNvSpPr txBox="1"/>
            <p:nvPr/>
          </p:nvSpPr>
          <p:spPr>
            <a:xfrm>
              <a:off x="1693787" y="3882110"/>
              <a:ext cx="4841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kumimoji="1"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 Light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6789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lnSpc>
            <a:spcPct val="130000"/>
          </a:lnSpc>
          <a:defRPr kumimoji="1" sz="1200" dirty="0">
            <a:latin typeface="Source Han Sans SC Normal" panose="020B0400000000000000" pitchFamily="34" charset="-128"/>
            <a:ea typeface="Source Han Sans SC Normal" panose="020B04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</TotalTime>
  <Words>1341</Words>
  <Application>Microsoft Office PowerPoint</Application>
  <PresentationFormat>宽屏</PresentationFormat>
  <Paragraphs>218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Söhne</vt:lpstr>
      <vt:lpstr>等线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 PT模 板 网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于 正洋</dc:creator>
  <cp:keywords>我给母校送模板 第二届</cp:keywords>
  <dc:description>www.51 ppt moban.co m</dc:description>
  <cp:lastModifiedBy>d d</cp:lastModifiedBy>
  <cp:revision>170</cp:revision>
  <dcterms:created xsi:type="dcterms:W3CDTF">2020-04-17T07:43:44Z</dcterms:created>
  <dcterms:modified xsi:type="dcterms:W3CDTF">2024-01-10T12:53:14Z</dcterms:modified>
</cp:coreProperties>
</file>