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63" r:id="rId4"/>
    <p:sldId id="261" r:id="rId5"/>
    <p:sldId id="288" r:id="rId6"/>
    <p:sldId id="287" r:id="rId7"/>
    <p:sldId id="315" r:id="rId8"/>
    <p:sldId id="274" r:id="rId9"/>
    <p:sldId id="316" r:id="rId10"/>
    <p:sldId id="275" r:id="rId11"/>
    <p:sldId id="276" r:id="rId12"/>
    <p:sldId id="277" r:id="rId13"/>
    <p:sldId id="317" r:id="rId14"/>
    <p:sldId id="343" r:id="rId15"/>
    <p:sldId id="278" r:id="rId16"/>
    <p:sldId id="279" r:id="rId17"/>
    <p:sldId id="280" r:id="rId18"/>
    <p:sldId id="281" r:id="rId19"/>
    <p:sldId id="282" r:id="rId20"/>
    <p:sldId id="283" r:id="rId21"/>
    <p:sldId id="284" r:id="rId22"/>
    <p:sldId id="318" r:id="rId23"/>
    <p:sldId id="333" r:id="rId24"/>
    <p:sldId id="336" r:id="rId25"/>
    <p:sldId id="338" r:id="rId26"/>
    <p:sldId id="337" r:id="rId27"/>
    <p:sldId id="319" r:id="rId28"/>
    <p:sldId id="320" r:id="rId29"/>
    <p:sldId id="258" r:id="rId30"/>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charset="0"/>
        <a:ea typeface="黑体"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76"/>
    <p:restoredTop sz="94660"/>
  </p:normalViewPr>
  <p:slideViewPr>
    <p:cSldViewPr snapToGrid="0">
      <p:cViewPr>
        <p:scale>
          <a:sx n="75" d="100"/>
          <a:sy n="75" d="100"/>
        </p:scale>
        <p:origin x="1614" y="828"/>
      </p:cViewPr>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E8911A1-FBD1-4777-97C5-41E6FA248277}"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2F2F2"/>
        </a:solidFill>
        <a:effectLst/>
      </p:bgPr>
    </p:bg>
    <p:spTree>
      <p:nvGrpSpPr>
        <p:cNvPr id="1" name=""/>
        <p:cNvGrpSpPr/>
        <p:nvPr/>
      </p:nvGrpSpPr>
      <p:grpSpPr>
        <a:xfrm>
          <a:off x="0" y="0"/>
          <a:ext cx="0" cy="0"/>
          <a:chOff x="0" y="0"/>
          <a:chExt cx="0" cy="0"/>
        </a:xfrm>
      </p:grpSpPr>
      <p:grpSp>
        <p:nvGrpSpPr>
          <p:cNvPr id="2050" name="组合 9"/>
          <p:cNvGrpSpPr/>
          <p:nvPr userDrawn="1"/>
        </p:nvGrpSpPr>
        <p:grpSpPr>
          <a:xfrm>
            <a:off x="2400300" y="-30162"/>
            <a:ext cx="7391400" cy="3825875"/>
            <a:chOff x="2075393" y="-12700"/>
            <a:chExt cx="4993620" cy="2584450"/>
          </a:xfrm>
        </p:grpSpPr>
        <p:sp>
          <p:nvSpPr>
            <p:cNvPr id="11" name="椭圆 1"/>
            <p:cNvSpPr/>
            <p:nvPr/>
          </p:nvSpPr>
          <p:spPr>
            <a:xfrm rot="5400000">
              <a:off x="1790966" y="417493"/>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7"/>
            <p:cNvSpPr/>
            <p:nvPr/>
          </p:nvSpPr>
          <p:spPr>
            <a:xfrm rot="5400000">
              <a:off x="2809828"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rot="5400000">
              <a:off x="5324310"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任意多边形 14"/>
            <p:cNvSpPr/>
            <p:nvPr/>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椭圆 15"/>
            <p:cNvSpPr/>
            <p:nvPr/>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副标题 2"/>
          <p:cNvSpPr>
            <a:spLocks noGrp="1"/>
          </p:cNvSpPr>
          <p:nvPr>
            <p:ph type="subTitle" idx="1"/>
          </p:nvPr>
        </p:nvSpPr>
        <p:spPr>
          <a:xfrm>
            <a:off x="838200" y="5262109"/>
            <a:ext cx="10515600" cy="417512"/>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sp>
        <p:nvSpPr>
          <p:cNvPr id="17" name="日期占位符 3"/>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8" name="页脚占位符 4"/>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9" name="灯片编号占位符 5"/>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2F2F2"/>
        </a:solidFill>
        <a:effectLst/>
      </p:bgPr>
    </p:bg>
    <p:spTree>
      <p:nvGrpSpPr>
        <p:cNvPr id="1" name=""/>
        <p:cNvGrpSpPr/>
        <p:nvPr/>
      </p:nvGrpSpPr>
      <p:grpSpPr>
        <a:xfrm>
          <a:off x="0" y="0"/>
          <a:ext cx="0" cy="0"/>
          <a:chOff x="0" y="0"/>
          <a:chExt cx="0" cy="0"/>
        </a:xfrm>
      </p:grpSpPr>
      <p:sp>
        <p:nvSpPr>
          <p:cNvPr id="3074" name="MH_Number"/>
          <p:cNvSpPr/>
          <p:nvPr userDrawn="1">
            <p:custDataLst>
              <p:tags r:id="rId2"/>
            </p:custDataLst>
          </p:nvPr>
        </p:nvSpPr>
        <p:spPr>
          <a:xfrm>
            <a:off x="2197100" y="2874963"/>
            <a:ext cx="647700" cy="752475"/>
          </a:xfrm>
          <a:custGeom>
            <a:avLst/>
            <a:gdLst/>
            <a:ahLst/>
            <a:cxnLst>
              <a:cxn ang="0">
                <a:pos x="326435" y="0"/>
              </a:cxn>
              <a:cxn ang="0">
                <a:pos x="648336" y="184768"/>
              </a:cxn>
              <a:cxn ang="0">
                <a:pos x="648336" y="561877"/>
              </a:cxn>
              <a:cxn ang="0">
                <a:pos x="326435" y="751188"/>
              </a:cxn>
              <a:cxn ang="0">
                <a:pos x="0" y="561877"/>
              </a:cxn>
              <a:cxn ang="0">
                <a:pos x="0" y="184768"/>
              </a:cxn>
            </a:cxnLst>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alpha val="100000"/>
            </a:schemeClr>
          </a:solidFill>
          <a:ln w="12700">
            <a:noFill/>
          </a:ln>
        </p:spPr>
        <p:txBody>
          <a:bodyPr/>
          <a:p>
            <a:endParaRPr lang="zh-CN" altLang="en-US"/>
          </a:p>
        </p:txBody>
      </p:sp>
      <p:sp>
        <p:nvSpPr>
          <p:cNvPr id="11" name="矩形 10"/>
          <p:cNvSpPr/>
          <p:nvPr/>
        </p:nvSpPr>
        <p:spPr>
          <a:xfrm>
            <a:off x="3111500" y="3733800"/>
            <a:ext cx="7786688" cy="1222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111500" y="2646362"/>
            <a:ext cx="7786007" cy="1209675"/>
          </a:xfrm>
        </p:spPr>
        <p:txBody>
          <a:bodyPr anchor="ctr" anchorCtr="0">
            <a:no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2" name="日期占位符 3"/>
          <p:cNvSpPr>
            <a:spLocks noGrp="1"/>
          </p:cNvSpPr>
          <p:nvPr>
            <p:ph type="dt" sz="half" idx="2"/>
          </p:nvPr>
        </p:nvSpPr>
        <p:spPr>
          <a:xfrm>
            <a:off x="838200" y="64579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3" name="页脚占位符 4"/>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4" name="灯片编号占位符 5"/>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rgbClr val="F2F2F2"/>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a:xfrm>
            <a:off x="838200" y="64579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1" name="页脚占位符 2"/>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2" name="灯片编号占位符 3"/>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p:sp>
        <p:nvSpPr>
          <p:cNvPr id="1026" name="标题占位符 1"/>
          <p:cNvSpPr>
            <a:spLocks noGrp="1"/>
          </p:cNvSpPr>
          <p:nvPr>
            <p:ph type="title"/>
          </p:nvPr>
        </p:nvSpPr>
        <p:spPr>
          <a:xfrm>
            <a:off x="838200" y="393700"/>
            <a:ext cx="10515600" cy="7239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274763"/>
            <a:ext cx="10515600" cy="451008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457950"/>
            <a:ext cx="2743200" cy="365125"/>
          </a:xfrm>
          <a:prstGeom prst="rect">
            <a:avLst/>
          </a:prstGeom>
        </p:spPr>
        <p:txBody>
          <a:bodyPr vert="horz" lIns="91440" tIns="45720" rIns="91440" bIns="45720" rtlCol="0" anchor="ctr"/>
          <a:lstStyle>
            <a:lvl1pPr algn="l">
              <a:defRPr sz="12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lvl1pPr algn="ctr">
              <a:defRPr sz="12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矩形 7"/>
          <p:cNvSpPr/>
          <p:nvPr/>
        </p:nvSpPr>
        <p:spPr>
          <a:xfrm>
            <a:off x="3730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4873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slide" Target="slide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slide" Target="slide1.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slideLayout" Target="../slideLayouts/slideLayout7.xml"/><Relationship Id="rId2" Type="http://schemas.openxmlformats.org/officeDocument/2006/relationships/slide" Target="slide3.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7.png"/><Relationship Id="rId2" Type="http://schemas.openxmlformats.org/officeDocument/2006/relationships/tags" Target="../tags/tag24.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838200" y="5262563"/>
            <a:ext cx="10515600" cy="417513"/>
          </a:xfrm>
        </p:spPr>
        <p:txBody>
          <a:bodyPr vert="horz" wrap="square" lIns="91440" tIns="45720" rIns="91440" bIns="45720" rtlCol="0" anchor="ctr" anchorCtr="0">
            <a:normAutofit fontScale="92500" lnSpcReduction="10000"/>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r>
              <a:rPr kumimoji="0" lang="zh-CN" altLang="en-US" sz="2000" b="0" i="0" u="none" strike="noStrike" kern="1200" cap="none" spc="0" normalizeH="0" baseline="0" noProof="0" dirty="0">
                <a:ln>
                  <a:noFill/>
                </a:ln>
                <a:solidFill>
                  <a:schemeClr val="accent1"/>
                </a:solidFill>
                <a:effectLst/>
                <a:uLnTx/>
                <a:uFillTx/>
                <a:latin typeface="+mn-lt"/>
                <a:ea typeface="+mn-ea"/>
                <a:cs typeface="+mn-cs"/>
              </a:rPr>
              <a:t>导师：王海红    集成</a:t>
            </a:r>
            <a:r>
              <a:rPr kumimoji="0" lang="en-US" altLang="zh-CN" sz="2000" b="0" i="0" u="none" strike="noStrike" kern="1200" cap="none" spc="0" normalizeH="0" baseline="0" noProof="0" dirty="0">
                <a:ln>
                  <a:noFill/>
                </a:ln>
                <a:solidFill>
                  <a:schemeClr val="accent1"/>
                </a:solidFill>
                <a:effectLst/>
                <a:uLnTx/>
                <a:uFillTx/>
                <a:latin typeface="+mn-lt"/>
                <a:ea typeface="+mn-ea"/>
                <a:cs typeface="+mn-cs"/>
              </a:rPr>
              <a:t>121 </a:t>
            </a:r>
            <a:r>
              <a:rPr kumimoji="0" lang="zh-CN" altLang="en-US" sz="2000" b="0" i="0" u="none" strike="noStrike" kern="1200" cap="none" spc="0" normalizeH="0" baseline="0" noProof="0" dirty="0">
                <a:ln>
                  <a:noFill/>
                </a:ln>
                <a:solidFill>
                  <a:schemeClr val="accent1"/>
                </a:solidFill>
                <a:effectLst/>
                <a:uLnTx/>
                <a:uFillTx/>
                <a:latin typeface="+mn-lt"/>
                <a:ea typeface="+mn-ea"/>
                <a:cs typeface="+mn-cs"/>
              </a:rPr>
              <a:t>马海尧</a:t>
            </a:r>
            <a:endParaRPr kumimoji="0" lang="zh-CN" altLang="en-US" sz="2000" b="0" i="0" u="none" strike="noStrike" kern="1200" cap="none" spc="0" normalizeH="0" baseline="0" noProof="0" dirty="0">
              <a:ln>
                <a:noFill/>
              </a:ln>
              <a:solidFill>
                <a:schemeClr val="accent1"/>
              </a:solidFill>
              <a:effectLst/>
              <a:uLnTx/>
              <a:uFillTx/>
              <a:latin typeface="+mn-lt"/>
              <a:ea typeface="+mn-ea"/>
              <a:cs typeface="+mn-cs"/>
            </a:endParaRPr>
          </a:p>
        </p:txBody>
      </p:sp>
      <p:sp>
        <p:nvSpPr>
          <p:cNvPr id="6147" name="标题 1"/>
          <p:cNvSpPr>
            <a:spLocks noGrp="1"/>
          </p:cNvSpPr>
          <p:nvPr>
            <p:ph type="ctrTitle"/>
          </p:nvPr>
        </p:nvSpPr>
        <p:spPr>
          <a:xfrm>
            <a:off x="838200" y="4227513"/>
            <a:ext cx="10515600" cy="990600"/>
          </a:xfrm>
        </p:spPr>
        <p:txBody>
          <a:bodyPr vert="horz" wrap="square" lIns="91440" tIns="45720" rIns="91440" bIns="45720" anchor="ctr"/>
          <a:p>
            <a:pPr defTabSz="914400">
              <a:buNone/>
            </a:pPr>
            <a:r>
              <a:rPr lang="zh-CN" altLang="en-US" kern="1200" dirty="0">
                <a:latin typeface="+mj-lt"/>
                <a:ea typeface="+mj-ea"/>
                <a:cs typeface="+mj-cs"/>
              </a:rPr>
              <a:t>基于</a:t>
            </a:r>
            <a:r>
              <a:rPr lang="en-US" altLang="zh-CN" kern="1200" dirty="0">
                <a:latin typeface="+mj-lt"/>
                <a:ea typeface="+mj-ea"/>
                <a:cs typeface="+mj-cs"/>
              </a:rPr>
              <a:t>x86</a:t>
            </a:r>
            <a:r>
              <a:rPr lang="zh-CN" altLang="en-US" kern="1200" dirty="0">
                <a:latin typeface="+mj-lt"/>
                <a:ea typeface="+mj-ea"/>
                <a:cs typeface="+mj-cs"/>
              </a:rPr>
              <a:t>架构</a:t>
            </a:r>
            <a:r>
              <a:rPr lang="zh-CN" altLang="en-US" kern="1200" dirty="0">
                <a:latin typeface="+mj-lt"/>
                <a:ea typeface="+mj-ea"/>
                <a:cs typeface="+mj-cs"/>
              </a:rPr>
              <a:t>的操作系统内核的设计</a:t>
            </a:r>
            <a:endParaRPr lang="zh-CN" altLang="en-US"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5" name="标题 1"/>
          <p:cNvSpPr>
            <a:spLocks noGrp="1"/>
          </p:cNvSpPr>
          <p:nvPr>
            <p:ph type="title"/>
          </p:nvPr>
        </p:nvSpPr>
        <p:spPr/>
        <p:txBody>
          <a:bodyPr vert="horz" wrap="square" lIns="91440" tIns="45720" rIns="91440" bIns="45720" anchor="ctr"/>
          <a:p>
            <a:r>
              <a:rPr lang="zh-CN" altLang="en-US" dirty="0">
                <a:sym typeface="+mn-ea"/>
              </a:rPr>
              <a:t>需求分析</a:t>
            </a:r>
            <a:endParaRPr lang="zh-CN" altLang="en-US" dirty="0"/>
          </a:p>
        </p:txBody>
      </p:sp>
      <p:sp>
        <p:nvSpPr>
          <p:cNvPr id="2" name="文本框 1"/>
          <p:cNvSpPr txBox="1"/>
          <p:nvPr/>
        </p:nvSpPr>
        <p:spPr>
          <a:xfrm>
            <a:off x="1275715" y="1694180"/>
            <a:ext cx="10222230" cy="3664585"/>
          </a:xfrm>
          <a:prstGeom prst="rect">
            <a:avLst/>
          </a:prstGeom>
          <a:noFill/>
        </p:spPr>
        <p:txBody>
          <a:bodyPr wrap="square" rtlCol="0">
            <a:spAutoFit/>
          </a:bodyPr>
          <a:p>
            <a:pPr algn="l" eaLnBrk="1" fontAlgn="auto" hangingPunct="1">
              <a:lnSpc>
                <a:spcPct val="90000"/>
              </a:lnSpc>
            </a:pPr>
            <a:r>
              <a:rPr lang="zh-CN" altLang="en-US" sz="4000" dirty="0">
                <a:solidFill>
                  <a:schemeClr val="accent1"/>
                </a:solidFill>
                <a:latin typeface="+mj-lt"/>
                <a:ea typeface="+mj-ea"/>
                <a:cs typeface="+mj-cs"/>
                <a:sym typeface="+mn-ea"/>
              </a:rPr>
              <a:t>性能需求：</a:t>
            </a:r>
            <a:r>
              <a:rPr lang="zh-CN" altLang="en-US" sz="2800" dirty="0">
                <a:solidFill>
                  <a:schemeClr val="accent1"/>
                </a:solidFill>
                <a:latin typeface="+mj-lt"/>
                <a:ea typeface="+mj-ea"/>
                <a:cs typeface="+mj-cs"/>
                <a:sym typeface="+mn-ea"/>
              </a:rPr>
              <a:t>系统启动时间应尽可能短，且在系统启动时要在屏幕上打印系统启动时的各种配置信息。</a:t>
            </a:r>
            <a:endParaRPr lang="zh-CN" altLang="en-US" sz="2800" dirty="0">
              <a:solidFill>
                <a:schemeClr val="accent1"/>
              </a:solidFill>
              <a:latin typeface="+mj-lt"/>
              <a:ea typeface="+mj-ea"/>
              <a:cs typeface="+mj-cs"/>
              <a:sym typeface="+mn-ea"/>
            </a:endParaRPr>
          </a:p>
          <a:p>
            <a:pPr algn="l" eaLnBrk="1" fontAlgn="auto" hangingPunct="1">
              <a:lnSpc>
                <a:spcPct val="90000"/>
              </a:lnSpc>
            </a:pPr>
            <a:endParaRPr lang="zh-CN" altLang="en-US" sz="2800" dirty="0">
              <a:solidFill>
                <a:schemeClr val="accent1"/>
              </a:solidFill>
              <a:latin typeface="+mj-lt"/>
              <a:ea typeface="+mj-ea"/>
              <a:cs typeface="+mj-cs"/>
              <a:sym typeface="+mn-ea"/>
            </a:endParaRPr>
          </a:p>
          <a:p>
            <a:pPr algn="l" eaLnBrk="1" fontAlgn="auto" hangingPunct="1">
              <a:lnSpc>
                <a:spcPct val="90000"/>
              </a:lnSpc>
            </a:pPr>
            <a:r>
              <a:rPr lang="zh-CN" altLang="en-US" sz="4000" dirty="0">
                <a:solidFill>
                  <a:schemeClr val="accent1"/>
                </a:solidFill>
                <a:latin typeface="+mj-lt"/>
                <a:ea typeface="+mj-ea"/>
                <a:cs typeface="+mj-cs"/>
                <a:sym typeface="+mn-ea"/>
              </a:rPr>
              <a:t>经济需求：</a:t>
            </a:r>
            <a:r>
              <a:rPr lang="zh-CN" altLang="en-US" sz="2800" dirty="0">
                <a:solidFill>
                  <a:schemeClr val="accent1"/>
                </a:solidFill>
                <a:latin typeface="+mj-lt"/>
                <a:ea typeface="+mj-ea"/>
                <a:cs typeface="+mj-cs"/>
                <a:sym typeface="+mn-ea"/>
              </a:rPr>
              <a:t>开发成本应尽可能的降低。所以，应尽可能选择开源的工具和代码进行开发和借鉴引用。</a:t>
            </a:r>
            <a:endParaRPr lang="zh-CN" altLang="en-US" sz="2800" dirty="0">
              <a:solidFill>
                <a:schemeClr val="accent1"/>
              </a:solidFill>
              <a:latin typeface="+mj-lt"/>
              <a:ea typeface="+mj-ea"/>
              <a:cs typeface="+mj-cs"/>
              <a:sym typeface="+mn-ea"/>
            </a:endParaRPr>
          </a:p>
          <a:p>
            <a:pPr algn="l" eaLnBrk="1" fontAlgn="auto" hangingPunct="1">
              <a:lnSpc>
                <a:spcPct val="90000"/>
              </a:lnSpc>
            </a:pPr>
            <a:endParaRPr lang="zh-CN" altLang="en-US" sz="2800" dirty="0">
              <a:solidFill>
                <a:schemeClr val="accent1"/>
              </a:solidFill>
              <a:latin typeface="+mj-lt"/>
              <a:ea typeface="+mj-ea"/>
              <a:cs typeface="+mj-cs"/>
              <a:sym typeface="+mn-ea"/>
            </a:endParaRPr>
          </a:p>
          <a:p>
            <a:pPr algn="l" eaLnBrk="1" fontAlgn="auto" hangingPunct="1">
              <a:lnSpc>
                <a:spcPct val="90000"/>
              </a:lnSpc>
            </a:pPr>
            <a:r>
              <a:rPr lang="zh-CN" altLang="en-US" sz="4000" dirty="0">
                <a:solidFill>
                  <a:schemeClr val="accent1"/>
                </a:solidFill>
                <a:latin typeface="+mj-lt"/>
                <a:ea typeface="+mj-ea"/>
                <a:cs typeface="+mj-cs"/>
                <a:sym typeface="+mn-ea"/>
              </a:rPr>
              <a:t>环境需求：</a:t>
            </a:r>
            <a:r>
              <a:rPr lang="zh-CN" altLang="en-US" sz="2800" dirty="0">
                <a:solidFill>
                  <a:schemeClr val="accent1"/>
                </a:solidFill>
                <a:latin typeface="+mj-lt"/>
                <a:ea typeface="+mj-ea"/>
                <a:cs typeface="+mj-cs"/>
                <a:sym typeface="+mn-ea"/>
              </a:rPr>
              <a:t>此系统应在x86平台运行正常。应具有良好的适应性，在老平台也应运行正常。在虚拟器下应正常启动运行。</a:t>
            </a:r>
            <a:endParaRPr lang="zh-CN" altLang="en-US" sz="2800" dirty="0">
              <a:solidFill>
                <a:schemeClr val="accent1"/>
              </a:solidFill>
              <a:latin typeface="+mj-lt"/>
              <a:ea typeface="+mj-ea"/>
              <a:cs typeface="+mj-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0" name="标题 1"/>
          <p:cNvSpPr>
            <a:spLocks noGrp="1"/>
          </p:cNvSpPr>
          <p:nvPr>
            <p:ph type="title"/>
          </p:nvPr>
        </p:nvSpPr>
        <p:spPr/>
        <p:txBody>
          <a:bodyPr vert="horz" wrap="square" lIns="91440" tIns="45720" rIns="91440" bIns="45720" anchor="ctr"/>
          <a:p>
            <a:r>
              <a:rPr lang="zh-CN" altLang="en-US" dirty="0">
                <a:sym typeface="+mn-ea"/>
              </a:rPr>
              <a:t>总体设计</a:t>
            </a:r>
            <a:endParaRPr lang="zh-CN" altLang="en-US" dirty="0"/>
          </a:p>
        </p:txBody>
      </p:sp>
      <p:sp>
        <p:nvSpPr>
          <p:cNvPr id="2" name="文本框 1"/>
          <p:cNvSpPr txBox="1"/>
          <p:nvPr/>
        </p:nvSpPr>
        <p:spPr>
          <a:xfrm>
            <a:off x="952500" y="1292860"/>
            <a:ext cx="10338435" cy="4785360"/>
          </a:xfrm>
          <a:prstGeom prst="rect">
            <a:avLst/>
          </a:prstGeom>
          <a:noFill/>
        </p:spPr>
        <p:txBody>
          <a:bodyPr wrap="square" rtlCol="0">
            <a:spAutoFit/>
          </a:bodyPr>
          <a:p>
            <a:r>
              <a:rPr lang="zh-CN" altLang="en-US" sz="2800" dirty="0">
                <a:solidFill>
                  <a:schemeClr val="tx1"/>
                </a:solidFill>
                <a:effectLst>
                  <a:outerShdw blurRad="38100" dist="19050" dir="2700000" algn="tl" rotWithShape="0">
                    <a:schemeClr val="dk1">
                      <a:alpha val="40000"/>
                    </a:schemeClr>
                  </a:outerShdw>
                </a:effectLst>
                <a:sym typeface="+mn-ea"/>
              </a:rPr>
              <a:t>开发平台：</a:t>
            </a:r>
            <a:endParaRPr lang="zh-CN" altLang="en-US" sz="2800" dirty="0">
              <a:solidFill>
                <a:schemeClr val="tx1"/>
              </a:solidFill>
              <a:effectLst>
                <a:outerShdw blurRad="38100" dist="19050" dir="2700000" algn="tl" rotWithShape="0">
                  <a:schemeClr val="dk1">
                    <a:alpha val="40000"/>
                  </a:schemeClr>
                </a:outerShdw>
              </a:effectLst>
              <a:sym typeface="+mn-ea"/>
            </a:endParaRPr>
          </a:p>
          <a:p>
            <a:r>
              <a:rPr lang="zh-CN" altLang="en-US" sz="2800" dirty="0">
                <a:solidFill>
                  <a:schemeClr val="accent1"/>
                </a:solidFill>
                <a:latin typeface="+mj-lt"/>
                <a:ea typeface="+mj-ea"/>
                <a:cs typeface="+mj-cs"/>
              </a:rPr>
              <a:t>1.基于操作系统：ubuntu</a:t>
            </a:r>
            <a:endParaRPr lang="zh-CN" altLang="en-US" sz="2800" dirty="0">
              <a:solidFill>
                <a:schemeClr val="accent1"/>
              </a:solidFill>
              <a:latin typeface="+mj-lt"/>
              <a:ea typeface="+mj-ea"/>
              <a:cs typeface="+mj-cs"/>
            </a:endParaRPr>
          </a:p>
          <a:p>
            <a:r>
              <a:rPr lang="zh-CN" altLang="en-US" sz="2800" dirty="0">
                <a:solidFill>
                  <a:schemeClr val="accent1"/>
                </a:solidFill>
                <a:latin typeface="+mj-lt"/>
                <a:ea typeface="+mj-ea"/>
                <a:cs typeface="+mj-cs"/>
              </a:rPr>
              <a:t>2.编程语言：汇编，C语言</a:t>
            </a:r>
            <a:endParaRPr lang="zh-CN" altLang="en-US" sz="2800" dirty="0">
              <a:solidFill>
                <a:schemeClr val="accent1"/>
              </a:solidFill>
              <a:latin typeface="+mj-lt"/>
              <a:ea typeface="+mj-ea"/>
              <a:cs typeface="+mj-cs"/>
            </a:endParaRPr>
          </a:p>
          <a:p>
            <a:r>
              <a:rPr lang="zh-CN" altLang="en-US" sz="2800" dirty="0">
                <a:solidFill>
                  <a:schemeClr val="accent1"/>
                </a:solidFill>
                <a:latin typeface="+mj-lt"/>
                <a:ea typeface="+mj-ea"/>
                <a:cs typeface="+mj-cs"/>
              </a:rPr>
              <a:t>3.测试平台：QEMU,VMware workstation</a:t>
            </a:r>
            <a:endParaRPr lang="zh-CN" altLang="en-US" sz="2800" dirty="0">
              <a:solidFill>
                <a:schemeClr val="accent1"/>
              </a:solidFill>
              <a:latin typeface="+mj-lt"/>
              <a:ea typeface="+mj-ea"/>
              <a:cs typeface="+mj-cs"/>
            </a:endParaRPr>
          </a:p>
          <a:p>
            <a:endParaRPr lang="zh-CN" altLang="en-US" sz="2800" dirty="0">
              <a:solidFill>
                <a:schemeClr val="accent1"/>
              </a:solidFill>
              <a:latin typeface="+mj-lt"/>
              <a:ea typeface="+mj-ea"/>
              <a:cs typeface="+mj-cs"/>
            </a:endParaRPr>
          </a:p>
          <a:p>
            <a:r>
              <a:rPr lang="zh-CN" altLang="en-US" sz="2800" dirty="0">
                <a:effectLst>
                  <a:outerShdw blurRad="38100" dist="19050" dir="2700000" algn="tl" rotWithShape="0">
                    <a:schemeClr val="dk1">
                      <a:alpha val="40000"/>
                    </a:schemeClr>
                  </a:outerShdw>
                </a:effectLst>
                <a:cs typeface="+mn-ea"/>
              </a:rPr>
              <a:t>功能设计：</a:t>
            </a:r>
            <a:endParaRPr lang="zh-CN" altLang="en-US" sz="2800" dirty="0">
              <a:solidFill>
                <a:schemeClr val="accent1"/>
              </a:solidFill>
              <a:latin typeface="+mj-lt"/>
              <a:ea typeface="+mj-ea"/>
              <a:cs typeface="+mj-cs"/>
            </a:endParaRPr>
          </a:p>
          <a:p>
            <a:pPr algn="l"/>
            <a:r>
              <a:rPr lang="zh-CN" altLang="en-US" sz="2800" dirty="0">
                <a:solidFill>
                  <a:schemeClr val="accent1"/>
                </a:solidFill>
                <a:latin typeface="+mj-lt"/>
                <a:ea typeface="+mj-ea"/>
                <a:cs typeface="+mj-cs"/>
              </a:rPr>
              <a:t>      当用户启动系统时可以看见启动时各种信息，然后进入系统界面。系统界面使用DOS风格命令行格式，用户可以在其中实现输入命令后回车操作。再回车操做系统会根据用户输入的命令实现操作提示，如命令正确给出输入结果，如命令错误给出错误提示。</a:t>
            </a:r>
            <a:endParaRPr lang="zh-CN" altLang="en-US" sz="2800" dirty="0">
              <a:solidFill>
                <a:schemeClr val="accent1"/>
              </a:solidFill>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a:xfrm>
            <a:off x="3111500" y="2646363"/>
            <a:ext cx="7786688" cy="1209675"/>
          </a:xfrm>
        </p:spPr>
        <p:txBody>
          <a:bodyPr vert="horz" wrap="square" lIns="91440" tIns="45720" rIns="91440" bIns="45720" anchor="ctr"/>
          <a:p>
            <a:pPr algn="ctr" defTabSz="914400">
              <a:buNone/>
            </a:pPr>
            <a:r>
              <a:rPr lang="zh-CN" altLang="en-US" dirty="0">
                <a:sym typeface="+mn-ea"/>
              </a:rPr>
              <a:t>详细设计</a:t>
            </a:r>
            <a:endParaRPr lang="zh-CN" altLang="en-US" kern="1200" dirty="0">
              <a:latin typeface="+mj-lt"/>
              <a:ea typeface="+mj-ea"/>
              <a:cs typeface="+mj-cs"/>
            </a:endParaRPr>
          </a:p>
        </p:txBody>
      </p:sp>
      <p:sp>
        <p:nvSpPr>
          <p:cNvPr id="5" name="文本占位符 4"/>
          <p:cNvSpPr>
            <a:spLocks noGrp="1"/>
          </p:cNvSpPr>
          <p:nvPr>
            <p:ph type="body" idx="1"/>
          </p:nvPr>
        </p:nvSpPr>
        <p:spPr>
          <a:xfrm>
            <a:off x="3111500" y="3940175"/>
            <a:ext cx="7786688" cy="504825"/>
          </a:xfrm>
        </p:spPr>
        <p:txBody>
          <a:bodyPr vert="horz" lIns="91440" tIns="45720" rIns="91440" bIns="45720" rtlCol="0" anchor="ctr" anchorCtr="0">
            <a:normAutofit/>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da-DK" altLang="zh-CN"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5364" name="文本框 5"/>
          <p:cNvSpPr txBox="1"/>
          <p:nvPr/>
        </p:nvSpPr>
        <p:spPr>
          <a:xfrm>
            <a:off x="2171700" y="2946400"/>
            <a:ext cx="685800" cy="584200"/>
          </a:xfrm>
          <a:prstGeom prst="rect">
            <a:avLst/>
          </a:prstGeom>
          <a:noFill/>
          <a:ln w="9525">
            <a:noFill/>
          </a:ln>
        </p:spPr>
        <p:txBody>
          <a:bodyPr>
            <a:spAutoFit/>
          </a:bodyPr>
          <a:p>
            <a:pPr lvl="0" algn="ctr" eaLnBrk="1" hangingPunct="1"/>
            <a:r>
              <a:rPr lang="en-US" altLang="zh-CN" sz="3200" dirty="0">
                <a:solidFill>
                  <a:schemeClr val="bg1"/>
                </a:solidFill>
                <a:latin typeface="Arial" charset="0"/>
                <a:ea typeface="黑体" pitchFamily="49" charset="-122"/>
              </a:rPr>
              <a:t>01</a:t>
            </a:r>
            <a:endParaRPr lang="zh-CN" altLang="en-US" sz="3200" dirty="0">
              <a:solidFill>
                <a:schemeClr val="bg1"/>
              </a:solidFill>
              <a:latin typeface="Arial" charset="0"/>
              <a:ea typeface="黑体" pitchFamily="49"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5" name="标题 1"/>
          <p:cNvSpPr>
            <a:spLocks noGrp="1"/>
          </p:cNvSpPr>
          <p:nvPr>
            <p:ph type="title"/>
          </p:nvPr>
        </p:nvSpPr>
        <p:spPr/>
        <p:txBody>
          <a:bodyPr vert="horz" wrap="square" lIns="91440" tIns="45720" rIns="91440" bIns="45720" anchor="ctr"/>
          <a:p>
            <a:r>
              <a:rPr lang="zh-CN" altLang="en-US" dirty="0"/>
              <a:t>启动</a:t>
            </a:r>
            <a:endParaRPr lang="zh-CN" altLang="en-US" dirty="0"/>
          </a:p>
        </p:txBody>
      </p:sp>
      <p:sp>
        <p:nvSpPr>
          <p:cNvPr id="2" name="文本框 1"/>
          <p:cNvSpPr txBox="1"/>
          <p:nvPr/>
        </p:nvSpPr>
        <p:spPr>
          <a:xfrm>
            <a:off x="1042670" y="1538605"/>
            <a:ext cx="9769475" cy="701040"/>
          </a:xfrm>
          <a:prstGeom prst="rect">
            <a:avLst/>
          </a:prstGeom>
          <a:noFill/>
        </p:spPr>
        <p:txBody>
          <a:bodyPr wrap="square" rtlCol="0">
            <a:spAutoFit/>
            <a:scene3d>
              <a:camera prst="orthographicFront"/>
              <a:lightRig rig="threePt" dir="t"/>
            </a:scene3d>
          </a:bodyPr>
          <a:p>
            <a:r>
              <a:rPr lang="en-US" altLang="zh-CN"/>
              <a:t>	</a:t>
            </a:r>
            <a:r>
              <a:rPr lang="zh-CN" altLang="en-US" sz="2000">
                <a:solidFill>
                  <a:schemeClr val="tx1"/>
                </a:solidFill>
                <a:effectLst>
                  <a:outerShdw blurRad="38100" dist="19050" dir="2700000" algn="tl" rotWithShape="0">
                    <a:schemeClr val="dk1">
                      <a:alpha val="40000"/>
                    </a:schemeClr>
                  </a:outerShdw>
                </a:effectLst>
              </a:rPr>
              <a:t>加电 </a:t>
            </a:r>
            <a:r>
              <a:rPr lang="en-US" altLang="zh-CN" sz="2000">
                <a:solidFill>
                  <a:schemeClr val="tx1"/>
                </a:solidFill>
                <a:effectLst>
                  <a:outerShdw blurRad="38100" dist="19050" dir="2700000" algn="tl" rotWithShape="0">
                    <a:schemeClr val="dk1">
                      <a:alpha val="40000"/>
                    </a:schemeClr>
                  </a:outerShdw>
                </a:effectLst>
              </a:rPr>
              <a:t>-- cpu reset -- </a:t>
            </a:r>
            <a:r>
              <a:rPr lang="zh-CN" altLang="en-US" sz="2000">
                <a:solidFill>
                  <a:schemeClr val="tx1"/>
                </a:solidFill>
                <a:effectLst>
                  <a:outerShdw blurRad="38100" dist="19050" dir="2700000" algn="tl" rotWithShape="0">
                    <a:schemeClr val="dk1">
                      <a:alpha val="40000"/>
                    </a:schemeClr>
                  </a:outerShdw>
                </a:effectLst>
              </a:rPr>
              <a:t>撤销</a:t>
            </a:r>
            <a:r>
              <a:rPr lang="en-US" altLang="zh-CN" sz="2000">
                <a:solidFill>
                  <a:schemeClr val="tx1"/>
                </a:solidFill>
                <a:effectLst>
                  <a:outerShdw blurRad="38100" dist="19050" dir="2700000" algn="tl" rotWithShape="0">
                    <a:schemeClr val="dk1">
                      <a:alpha val="40000"/>
                    </a:schemeClr>
                  </a:outerShdw>
                </a:effectLst>
              </a:rPr>
              <a:t>reset -- </a:t>
            </a:r>
            <a:r>
              <a:rPr lang="zh-CN" altLang="en-US" sz="2000">
                <a:solidFill>
                  <a:schemeClr val="tx1"/>
                </a:solidFill>
                <a:effectLst>
                  <a:outerShdw blurRad="38100" dist="19050" dir="2700000" algn="tl" rotWithShape="0">
                    <a:schemeClr val="dk1">
                      <a:alpha val="40000"/>
                    </a:schemeClr>
                  </a:outerShdw>
                </a:effectLst>
              </a:rPr>
              <a:t>指向</a:t>
            </a:r>
            <a:r>
              <a:rPr lang="en-US" altLang="zh-CN" sz="2000">
                <a:solidFill>
                  <a:schemeClr val="tx1"/>
                </a:solidFill>
                <a:effectLst>
                  <a:outerShdw blurRad="38100" dist="19050" dir="2700000" algn="tl" rotWithShape="0">
                    <a:schemeClr val="dk1">
                      <a:alpha val="40000"/>
                    </a:schemeClr>
                  </a:outerShdw>
                </a:effectLst>
              </a:rPr>
              <a:t>bios -- </a:t>
            </a:r>
            <a:r>
              <a:rPr lang="zh-CN" altLang="en-US" sz="2000">
                <a:solidFill>
                  <a:schemeClr val="tx1"/>
                </a:solidFill>
                <a:effectLst>
                  <a:outerShdw blurRad="38100" dist="19050" dir="2700000" algn="tl" rotWithShape="0">
                    <a:schemeClr val="dk1">
                      <a:alpha val="40000"/>
                    </a:schemeClr>
                  </a:outerShdw>
                </a:effectLst>
              </a:rPr>
              <a:t>上电自检 </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检索启动设备表 </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查询启动扇区 </a:t>
            </a:r>
            <a:r>
              <a:rPr lang="en-US" altLang="zh-CN" sz="2000">
                <a:solidFill>
                  <a:schemeClr val="tx1"/>
                </a:solidFill>
                <a:effectLst>
                  <a:outerShdw blurRad="38100" dist="19050" dir="2700000" algn="tl" rotWithShape="0">
                    <a:schemeClr val="dk1">
                      <a:alpha val="40000"/>
                    </a:schemeClr>
                  </a:outerShdw>
                </a:effectLst>
              </a:rPr>
              <a:t>--- </a:t>
            </a:r>
            <a:r>
              <a:rPr lang="zh-CN" altLang="en-US" sz="2000">
                <a:solidFill>
                  <a:schemeClr val="tx1"/>
                </a:solidFill>
                <a:effectLst>
                  <a:outerShdw blurRad="38100" dist="19050" dir="2700000" algn="tl" rotWithShape="0">
                    <a:schemeClr val="dk1">
                      <a:alpha val="40000"/>
                    </a:schemeClr>
                  </a:outerShdw>
                </a:effectLst>
              </a:rPr>
              <a:t>启动区加载到</a:t>
            </a:r>
            <a:r>
              <a:rPr lang="en-US" altLang="zh-CN" sz="2000">
                <a:solidFill>
                  <a:schemeClr val="tx1"/>
                </a:solidFill>
                <a:effectLst>
                  <a:outerShdw blurRad="38100" dist="19050" dir="2700000" algn="tl" rotWithShape="0">
                    <a:schemeClr val="dk1">
                      <a:alpha val="40000"/>
                    </a:schemeClr>
                  </a:outerShdw>
                </a:effectLst>
              </a:rPr>
              <a:t>07c00 ---- </a:t>
            </a:r>
            <a:r>
              <a:rPr lang="zh-CN" altLang="en-US" sz="2000">
                <a:solidFill>
                  <a:schemeClr val="tx1"/>
                </a:solidFill>
                <a:effectLst>
                  <a:outerShdw blurRad="38100" dist="19050" dir="2700000" algn="tl" rotWithShape="0">
                    <a:schemeClr val="dk1">
                      <a:alpha val="40000"/>
                    </a:schemeClr>
                  </a:outerShdw>
                </a:effectLst>
              </a:rPr>
              <a:t>启动加载器</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5" name="标题 1"/>
          <p:cNvSpPr>
            <a:spLocks noGrp="1"/>
          </p:cNvSpPr>
          <p:nvPr>
            <p:ph type="title"/>
          </p:nvPr>
        </p:nvSpPr>
        <p:spPr/>
        <p:txBody>
          <a:bodyPr vert="horz" wrap="square" lIns="91440" tIns="45720" rIns="91440" bIns="45720" anchor="ctr"/>
          <a:p>
            <a:r>
              <a:rPr lang="zh-CN" altLang="en-US" dirty="0"/>
              <a:t>内核加载器</a:t>
            </a:r>
            <a:endParaRPr lang="zh-CN" altLang="en-US" dirty="0"/>
          </a:p>
        </p:txBody>
      </p:sp>
      <p:sp>
        <p:nvSpPr>
          <p:cNvPr id="2" name="文本框 1"/>
          <p:cNvSpPr txBox="1"/>
          <p:nvPr/>
        </p:nvSpPr>
        <p:spPr>
          <a:xfrm>
            <a:off x="1042670" y="1538605"/>
            <a:ext cx="9769475" cy="1859280"/>
          </a:xfrm>
          <a:prstGeom prst="rect">
            <a:avLst/>
          </a:prstGeom>
          <a:noFill/>
        </p:spPr>
        <p:txBody>
          <a:bodyPr wrap="square" rtlCol="0">
            <a:spAutoFit/>
          </a:bodyPr>
          <a:p>
            <a:r>
              <a:rPr lang="en-US" altLang="zh-CN"/>
              <a:t>	</a:t>
            </a:r>
            <a:r>
              <a:rPr lang="zh-CN" altLang="en-US" sz="2000"/>
              <a:t>内核加载器由</a:t>
            </a:r>
            <a:r>
              <a:rPr lang="en-US" altLang="zh-CN" sz="2000"/>
              <a:t>boot</a:t>
            </a:r>
            <a:r>
              <a:rPr lang="zh-CN" altLang="en-US" sz="2000"/>
              <a:t>和</a:t>
            </a:r>
            <a:r>
              <a:rPr lang="en-US" altLang="zh-CN" sz="2000"/>
              <a:t>loader</a:t>
            </a:r>
            <a:r>
              <a:rPr lang="zh-CN" altLang="en-US" sz="2000"/>
              <a:t>两部分组成。内核加载器自身的加载则需要借助grub，因此内核加载器的编写遵循了grub的multiboot规范</a:t>
            </a:r>
            <a:r>
              <a:rPr lang="zh-CN" altLang="en-US"/>
              <a:t>。</a:t>
            </a:r>
            <a:endParaRPr lang="zh-CN" altLang="en-US"/>
          </a:p>
          <a:p>
            <a:endParaRPr lang="zh-CN" altLang="en-US"/>
          </a:p>
          <a:p>
            <a:r>
              <a:rPr lang="en-US" altLang="zh-CN"/>
              <a:t>	</a:t>
            </a:r>
            <a:r>
              <a:rPr lang="zh-CN" altLang="en-US" sz="2000">
                <a:cs typeface="+mn-ea"/>
              </a:rPr>
              <a:t>在boot中传递grub探测到的硬件信息———将在ebx寄存器中的信息push到结构体multiboot_entry。然后调用loader下main函数</a:t>
            </a:r>
            <a:endParaRPr lang="zh-CN" altLang="en-US" sz="2000">
              <a:cs typeface="+mn-ea"/>
            </a:endParaRPr>
          </a:p>
          <a:p>
            <a:r>
              <a:rPr lang="zh-CN" altLang="en-US"/>
              <a: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0" name="标题 1"/>
          <p:cNvSpPr>
            <a:spLocks noGrp="1"/>
          </p:cNvSpPr>
          <p:nvPr>
            <p:ph type="title"/>
          </p:nvPr>
        </p:nvSpPr>
        <p:spPr/>
        <p:txBody>
          <a:bodyPr vert="horz" wrap="square" lIns="91440" tIns="45720" rIns="91440" bIns="45720" anchor="ctr"/>
          <a:p>
            <a:r>
              <a:rPr lang="zh-CN" altLang="en-US" dirty="0">
                <a:sym typeface="+mn-ea"/>
              </a:rPr>
              <a:t>内核加载器</a:t>
            </a:r>
            <a:endParaRPr lang="zh-CN" altLang="en-US" dirty="0"/>
          </a:p>
        </p:txBody>
      </p:sp>
      <p:sp>
        <p:nvSpPr>
          <p:cNvPr id="2" name="文本框 1"/>
          <p:cNvSpPr txBox="1"/>
          <p:nvPr/>
        </p:nvSpPr>
        <p:spPr>
          <a:xfrm>
            <a:off x="991235" y="1306195"/>
            <a:ext cx="10403205" cy="1828800"/>
          </a:xfrm>
          <a:prstGeom prst="rect">
            <a:avLst/>
          </a:prstGeom>
          <a:noFill/>
        </p:spPr>
        <p:txBody>
          <a:bodyPr wrap="square" rtlCol="0">
            <a:spAutoFit/>
          </a:bodyPr>
          <a:p>
            <a:r>
              <a:rPr lang="en-US" altLang="zh-CN"/>
              <a:t>	</a:t>
            </a:r>
            <a:r>
              <a:rPr lang="zh-CN" altLang="en-US" sz="2000">
                <a:cs typeface="+mn-ea"/>
              </a:rPr>
              <a:t>在loader中，内核加载器会将kernel文件复制到物理0地址。同时将物理内存上限保存到0x00090000，将当前光标位置保存到0x00090004。并将所有检测信息打印在启动界面上。加载工作完成之后，将控制权移交实际内核</a:t>
            </a:r>
            <a:r>
              <a:rPr lang="zh-CN" altLang="en-US"/>
              <a:t>。</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438275" y="2433320"/>
            <a:ext cx="7254875" cy="25996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3" name="标题 1"/>
          <p:cNvSpPr>
            <a:spLocks noGrp="1"/>
          </p:cNvSpPr>
          <p:nvPr>
            <p:ph type="title"/>
          </p:nvPr>
        </p:nvSpPr>
        <p:spPr/>
        <p:txBody>
          <a:bodyPr vert="horz" wrap="square" lIns="91440" tIns="45720" rIns="91440" bIns="45720" anchor="ctr"/>
          <a:p>
            <a:r>
              <a:rPr lang="en-US" altLang="zh-CN" b="1" dirty="0"/>
              <a:t>内核初始化</a:t>
            </a:r>
            <a:endParaRPr lang="en-US" altLang="zh-CN" b="1" dirty="0"/>
          </a:p>
        </p:txBody>
      </p:sp>
      <p:sp>
        <p:nvSpPr>
          <p:cNvPr id="3" name="文本框 2"/>
          <p:cNvSpPr txBox="1"/>
          <p:nvPr/>
        </p:nvSpPr>
        <p:spPr>
          <a:xfrm>
            <a:off x="1003935" y="1280160"/>
            <a:ext cx="10584815" cy="4206240"/>
          </a:xfrm>
          <a:prstGeom prst="rect">
            <a:avLst/>
          </a:prstGeom>
          <a:noFill/>
        </p:spPr>
        <p:txBody>
          <a:bodyPr wrap="square" rtlCol="0">
            <a:spAutoFit/>
          </a:bodyPr>
          <a:p>
            <a:r>
              <a:rPr lang="en-US" altLang="zh-CN"/>
              <a:t>	</a:t>
            </a:r>
            <a:r>
              <a:rPr lang="zh-CN" altLang="en-US"/>
              <a:t>内核初始化有</a:t>
            </a:r>
            <a:r>
              <a:rPr lang="en-US" altLang="zh-CN"/>
              <a:t>head</a:t>
            </a:r>
            <a:r>
              <a:rPr lang="zh-CN" altLang="en-US"/>
              <a:t>和</a:t>
            </a:r>
            <a:r>
              <a:rPr lang="en-US" altLang="zh-CN"/>
              <a:t>main</a:t>
            </a:r>
            <a:r>
              <a:rPr lang="zh-CN" altLang="en-US"/>
              <a:t>组成。</a:t>
            </a:r>
            <a:endParaRPr lang="zh-CN" altLang="en-US"/>
          </a:p>
          <a:p>
            <a:r>
              <a:rPr lang="en-US" altLang="zh-CN"/>
              <a:t>	</a:t>
            </a:r>
            <a:r>
              <a:rPr lang="zh-CN" altLang="en-US"/>
              <a:t>在</a:t>
            </a:r>
            <a:r>
              <a:rPr lang="en-US" altLang="zh-CN"/>
              <a:t>head</a:t>
            </a:r>
            <a:r>
              <a:rPr lang="zh-CN" altLang="en-US"/>
              <a:t>中start为内核的入口，在这里重新设置esp为0x90000，然后依次开分页、初始化gdt、初始化中断控制器、初始化idt。调用</a:t>
            </a:r>
            <a:r>
              <a:rPr lang="en-US" altLang="zh-CN"/>
              <a:t>main</a:t>
            </a:r>
            <a:r>
              <a:rPr lang="zh-CN" altLang="en-US"/>
              <a:t>中</a:t>
            </a:r>
            <a:r>
              <a:rPr lang="en-US" altLang="zh-CN"/>
              <a:t>k_main</a:t>
            </a:r>
            <a:r>
              <a:rPr lang="zh-CN" altLang="en-US"/>
              <a:t>函数。</a:t>
            </a:r>
            <a:endParaRPr lang="zh-CN" altLang="en-US"/>
          </a:p>
          <a:p>
            <a:endParaRPr lang="zh-CN" altLang="en-US"/>
          </a:p>
          <a:p>
            <a:r>
              <a:rPr lang="en-US" altLang="zh-CN"/>
              <a:t>	</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4" name="图片 3"/>
          <p:cNvPicPr>
            <a:picLocks noChangeAspect="1"/>
          </p:cNvPicPr>
          <p:nvPr/>
        </p:nvPicPr>
        <p:blipFill>
          <a:blip r:embed="rId1"/>
          <a:stretch>
            <a:fillRect/>
          </a:stretch>
        </p:blipFill>
        <p:spPr>
          <a:xfrm>
            <a:off x="1068705" y="2517775"/>
            <a:ext cx="10201275" cy="2689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9" name="标题 1"/>
          <p:cNvSpPr>
            <a:spLocks noGrp="1"/>
          </p:cNvSpPr>
          <p:nvPr>
            <p:ph type="title"/>
          </p:nvPr>
        </p:nvSpPr>
        <p:spPr/>
        <p:txBody>
          <a:bodyPr vert="horz" wrap="square" lIns="91440" tIns="45720" rIns="91440" bIns="45720" anchor="ctr"/>
          <a:p>
            <a:r>
              <a:rPr lang="en-US" altLang="zh-CN" b="1" dirty="0">
                <a:sym typeface="+mn-ea"/>
              </a:rPr>
              <a:t>内核初始化</a:t>
            </a:r>
            <a:endParaRPr lang="zh-CN" altLang="en-US" dirty="0"/>
          </a:p>
        </p:txBody>
      </p:sp>
      <p:sp>
        <p:nvSpPr>
          <p:cNvPr id="2" name="文本框 1"/>
          <p:cNvSpPr txBox="1"/>
          <p:nvPr/>
        </p:nvSpPr>
        <p:spPr>
          <a:xfrm>
            <a:off x="1055370" y="1525905"/>
            <a:ext cx="10339070" cy="914400"/>
          </a:xfrm>
          <a:prstGeom prst="rect">
            <a:avLst/>
          </a:prstGeom>
          <a:noFill/>
        </p:spPr>
        <p:txBody>
          <a:bodyPr wrap="square" rtlCol="0">
            <a:spAutoFit/>
          </a:bodyPr>
          <a:p>
            <a:r>
              <a:rPr lang="en-US" altLang="zh-CN">
                <a:sym typeface="+mn-ea"/>
              </a:rPr>
              <a:t>	</a:t>
            </a:r>
            <a:r>
              <a:rPr lang="zh-CN" altLang="en-US">
                <a:sym typeface="+mn-ea"/>
              </a:rPr>
              <a:t>开分页时，为保证代码地址和数据地址正确。这里将线性地址0~0x400000和0xC0000000~0xC0400000映射到相同的物理地址0~4m。映射关系如图。建立完映射关系后，init_page通过调整esp和修改返回地址转移到高3g执行。</a:t>
            </a:r>
            <a:endParaRPr lang="zh-CN" altLang="en-US"/>
          </a:p>
        </p:txBody>
      </p:sp>
      <p:pic>
        <p:nvPicPr>
          <p:cNvPr id="-2147482623" name="图片 -2147482624"/>
          <p:cNvPicPr>
            <a:picLocks noChangeAspect="1"/>
          </p:cNvPicPr>
          <p:nvPr/>
        </p:nvPicPr>
        <p:blipFill>
          <a:blip r:embed="rId1"/>
          <a:stretch>
            <a:fillRect/>
          </a:stretch>
        </p:blipFill>
        <p:spPr>
          <a:xfrm>
            <a:off x="2294890" y="2513965"/>
            <a:ext cx="5652770" cy="393509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31" name="标题 1"/>
          <p:cNvSpPr>
            <a:spLocks noGrp="1"/>
          </p:cNvSpPr>
          <p:nvPr>
            <p:ph type="title"/>
          </p:nvPr>
        </p:nvSpPr>
        <p:spPr/>
        <p:txBody>
          <a:bodyPr vert="horz" wrap="square" lIns="91440" tIns="45720" rIns="91440" bIns="45720" anchor="ctr"/>
          <a:p>
            <a:r>
              <a:rPr lang="en-US" altLang="zh-CN" b="1" dirty="0">
                <a:sym typeface="+mn-ea"/>
              </a:rPr>
              <a:t>内核初始化</a:t>
            </a:r>
            <a:endParaRPr lang="zh-CN" altLang="en-US" dirty="0"/>
          </a:p>
        </p:txBody>
      </p:sp>
      <p:sp>
        <p:nvSpPr>
          <p:cNvPr id="2" name="文本框 1"/>
          <p:cNvSpPr txBox="1"/>
          <p:nvPr/>
        </p:nvSpPr>
        <p:spPr>
          <a:xfrm>
            <a:off x="822960" y="1344930"/>
            <a:ext cx="10843260" cy="1188720"/>
          </a:xfrm>
          <a:prstGeom prst="rect">
            <a:avLst/>
          </a:prstGeom>
          <a:noFill/>
        </p:spPr>
        <p:txBody>
          <a:bodyPr wrap="square" rtlCol="0">
            <a:spAutoFit/>
          </a:bodyPr>
          <a:p>
            <a:r>
              <a:rPr lang="en-US" altLang="zh-CN"/>
              <a:t>	</a:t>
            </a:r>
            <a:r>
              <a:rPr lang="zh-CN" altLang="en-US"/>
              <a:t>将进入k_main函数，在这里调用各个模块的初始化接口。操作系统所有的初始化工作完成之后，0号任务将依次在0~2三个空闲控制台上启动三个子任务shell，路径为/bin/sh。</a:t>
            </a:r>
            <a:endParaRPr lang="zh-CN" altLang="en-US"/>
          </a:p>
          <a:p>
            <a:r>
              <a:rPr lang="zh-CN" altLang="en-US"/>
              <a:t>	</a:t>
            </a:r>
            <a:endParaRPr lang="zh-CN" altLang="en-US"/>
          </a:p>
          <a:p>
            <a:r>
              <a:rPr lang="zh-CN" altLang="en-US"/>
              <a:t>	之后，0号任务将进入半睡眠状态，最大限度的让出cpu资源。</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6" name="标题 1"/>
          <p:cNvSpPr>
            <a:spLocks noGrp="1"/>
          </p:cNvSpPr>
          <p:nvPr>
            <p:ph type="title"/>
          </p:nvPr>
        </p:nvSpPr>
        <p:spPr/>
        <p:txBody>
          <a:bodyPr vert="horz" wrap="square" lIns="91440" tIns="45720" rIns="91440" bIns="45720" anchor="ctr"/>
          <a:p>
            <a:r>
              <a:rPr lang="en-US" altLang="zh-CN" b="1" dirty="0"/>
              <a:t>内存管理</a:t>
            </a:r>
            <a:endParaRPr lang="en-US" altLang="zh-CN" b="1" dirty="0"/>
          </a:p>
        </p:txBody>
      </p:sp>
      <p:sp>
        <p:nvSpPr>
          <p:cNvPr id="3" name="文本框 2"/>
          <p:cNvSpPr txBox="1"/>
          <p:nvPr/>
        </p:nvSpPr>
        <p:spPr>
          <a:xfrm>
            <a:off x="1016635" y="1487170"/>
            <a:ext cx="9782810" cy="2560320"/>
          </a:xfrm>
          <a:prstGeom prst="rect">
            <a:avLst/>
          </a:prstGeom>
          <a:noFill/>
        </p:spPr>
        <p:txBody>
          <a:bodyPr wrap="square" rtlCol="0">
            <a:spAutoFit/>
          </a:bodyPr>
          <a:p>
            <a:r>
              <a:rPr lang="en-US" altLang="zh-CN"/>
              <a:t>	</a:t>
            </a:r>
            <a:r>
              <a:rPr lang="zh-CN" altLang="en-US"/>
              <a:t>内核态内存的管理，从物理内存1M位置开始，在1M位置，依次为内核页目录表、内核页表0~3。尾随其后的是根据loader传来的物理内存大小计算得出的一个mem_map数组。这个数组用于管理物理内存，数组地址为0x00105000。建立完mem_map之后，为避免其他问题，将取消掉低4M的映射关系。</a:t>
            </a:r>
            <a:endParaRPr lang="zh-CN" altLang="en-US"/>
          </a:p>
          <a:p>
            <a:endParaRPr lang="zh-CN" altLang="en-US"/>
          </a:p>
          <a:p>
            <a:r>
              <a:rPr lang="en-US" altLang="zh-CN"/>
              <a:t>	</a:t>
            </a:r>
            <a:r>
              <a:rPr lang="zh-CN" altLang="en-US"/>
              <a:t>因为只为内核保留了4张页表，所以内核本身能使用的内存将不能大于16M。另外，为方便内核态线性地址和物理地址之间的相互转换，内核态内存和物理内存的映射关系必须为“线性地址 - 物理地址 = PAGE_OFFSET”。因此，内核内存申请和用户内存申请的策略是不同的。内核态内存申请将在mem_map中从前往后找，用户态相反。</a:t>
            </a:r>
            <a:endParaRPr lang="zh-CN" altLang="en-US"/>
          </a:p>
        </p:txBody>
      </p:sp>
      <p:pic>
        <p:nvPicPr>
          <p:cNvPr id="-2147482622" name="图片 -2147482623"/>
          <p:cNvPicPr>
            <a:picLocks noChangeAspect="1"/>
          </p:cNvPicPr>
          <p:nvPr/>
        </p:nvPicPr>
        <p:blipFill>
          <a:blip r:embed="rId1"/>
          <a:stretch>
            <a:fillRect/>
          </a:stretch>
        </p:blipFill>
        <p:spPr>
          <a:xfrm>
            <a:off x="2915603" y="4084320"/>
            <a:ext cx="5273675" cy="23393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74" name="MH_Others_1"/>
          <p:cNvCxnSpPr>
            <a:cxnSpLocks noChangeShapeType="1"/>
          </p:cNvCxnSpPr>
          <p:nvPr>
            <p:custDataLst>
              <p:tags r:id="rId1"/>
            </p:custDataLst>
          </p:nvPr>
        </p:nvCxnSpPr>
        <p:spPr bwMode="auto">
          <a:xfrm>
            <a:off x="4891088" y="471488"/>
            <a:ext cx="0" cy="5903913"/>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4339" name="组合 1"/>
          <p:cNvGrpSpPr/>
          <p:nvPr/>
        </p:nvGrpSpPr>
        <p:grpSpPr>
          <a:xfrm>
            <a:off x="4694238" y="1084263"/>
            <a:ext cx="5643562" cy="539750"/>
            <a:chOff x="4694152" y="1274449"/>
            <a:chExt cx="5643648" cy="540000"/>
          </a:xfrm>
        </p:grpSpPr>
        <p:sp>
          <p:nvSpPr>
            <p:cNvPr id="17" name="MH_Entry_1">
              <a:hlinkClick r:id="rId2" action="ppaction://hlinksldjump"/>
            </p:cNvPr>
            <p:cNvSpPr txBox="1"/>
            <p:nvPr>
              <p:custDataLst>
                <p:tags r:id="rId3"/>
              </p:custDataLst>
            </p:nvPr>
          </p:nvSpPr>
          <p:spPr>
            <a:xfrm>
              <a:off x="5243320" y="1274449"/>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研究背景、国内外现状</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22" name="MH_Number_1">
              <a:hlinkClick r:id="rId2" action="ppaction://hlinksldjump"/>
            </p:cNvPr>
            <p:cNvSpPr/>
            <p:nvPr>
              <p:custDataLst>
                <p:tags r:id="rId4"/>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1</a:t>
              </a:r>
              <a:endParaRPr lang="zh-CN" altLang="en-US" sz="2400" dirty="0">
                <a:solidFill>
                  <a:srgbClr val="FFFFFF"/>
                </a:solidFill>
                <a:ea typeface="幼圆" pitchFamily="49" charset="-122"/>
              </a:endParaRPr>
            </a:p>
          </p:txBody>
        </p:sp>
      </p:grpSp>
      <p:grpSp>
        <p:nvGrpSpPr>
          <p:cNvPr id="14340" name="组合 2"/>
          <p:cNvGrpSpPr/>
          <p:nvPr/>
        </p:nvGrpSpPr>
        <p:grpSpPr>
          <a:xfrm>
            <a:off x="4694238" y="1909763"/>
            <a:ext cx="5643562" cy="539750"/>
            <a:chOff x="4694152" y="2019513"/>
            <a:chExt cx="5643648" cy="540000"/>
          </a:xfrm>
        </p:grpSpPr>
        <p:sp>
          <p:nvSpPr>
            <p:cNvPr id="27" name="MH_Entry_2">
              <a:hlinkClick r:id="rId5" action="ppaction://hlinksldjump"/>
            </p:cNvPr>
            <p:cNvSpPr txBox="1"/>
            <p:nvPr>
              <p:custDataLst>
                <p:tags r:id="rId6"/>
              </p:custDataLst>
            </p:nvPr>
          </p:nvSpPr>
          <p:spPr>
            <a:xfrm>
              <a:off x="5243320" y="2019513"/>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研究目标及意义</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28" name="MH_Number_2">
              <a:hlinkClick r:id="rId5" action="ppaction://hlinksldjump"/>
            </p:cNvPr>
            <p:cNvSpPr/>
            <p:nvPr>
              <p:custDataLst>
                <p:tags r:id="rId7"/>
              </p:custDataLst>
            </p:nvPr>
          </p:nvSpPr>
          <p:spPr>
            <a:xfrm>
              <a:off x="4694152" y="206689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2</a:t>
              </a:r>
              <a:endParaRPr lang="zh-CN" altLang="en-US" sz="2400" dirty="0">
                <a:solidFill>
                  <a:srgbClr val="FFFFFF"/>
                </a:solidFill>
                <a:ea typeface="幼圆" pitchFamily="49" charset="-122"/>
              </a:endParaRPr>
            </a:p>
          </p:txBody>
        </p:sp>
      </p:grpSp>
      <p:grpSp>
        <p:nvGrpSpPr>
          <p:cNvPr id="14341" name="组合 3"/>
          <p:cNvGrpSpPr/>
          <p:nvPr/>
        </p:nvGrpSpPr>
        <p:grpSpPr>
          <a:xfrm>
            <a:off x="4694238" y="2736850"/>
            <a:ext cx="5643562" cy="539750"/>
            <a:chOff x="4694152" y="2764577"/>
            <a:chExt cx="5643648" cy="540000"/>
          </a:xfrm>
        </p:grpSpPr>
        <p:sp>
          <p:nvSpPr>
            <p:cNvPr id="30" name="MH_Entry_3">
              <a:hlinkClick r:id="rId8" action="ppaction://hlinksldjump"/>
            </p:cNvPr>
            <p:cNvSpPr txBox="1"/>
            <p:nvPr>
              <p:custDataLst>
                <p:tags r:id="rId9"/>
              </p:custDataLst>
            </p:nvPr>
          </p:nvSpPr>
          <p:spPr>
            <a:xfrm>
              <a:off x="5243320" y="2764577"/>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需求分析</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31" name="MH_Number_3">
              <a:hlinkClick r:id="rId8" action="ppaction://hlinksldjump"/>
            </p:cNvPr>
            <p:cNvSpPr/>
            <p:nvPr>
              <p:custDataLst>
                <p:tags r:id="rId10"/>
              </p:custDataLst>
            </p:nvPr>
          </p:nvSpPr>
          <p:spPr>
            <a:xfrm>
              <a:off x="4694152" y="281196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3</a:t>
              </a:r>
              <a:endParaRPr lang="zh-CN" altLang="en-US" sz="2400" dirty="0">
                <a:solidFill>
                  <a:srgbClr val="FFFFFF"/>
                </a:solidFill>
                <a:ea typeface="幼圆" pitchFamily="49" charset="-122"/>
              </a:endParaRPr>
            </a:p>
          </p:txBody>
        </p:sp>
      </p:grpSp>
      <p:grpSp>
        <p:nvGrpSpPr>
          <p:cNvPr id="14342" name="组合 4"/>
          <p:cNvGrpSpPr/>
          <p:nvPr/>
        </p:nvGrpSpPr>
        <p:grpSpPr>
          <a:xfrm>
            <a:off x="4694238" y="3562350"/>
            <a:ext cx="5643562" cy="541338"/>
            <a:chOff x="4694152" y="3509641"/>
            <a:chExt cx="5643648" cy="540000"/>
          </a:xfrm>
        </p:grpSpPr>
        <p:sp>
          <p:nvSpPr>
            <p:cNvPr id="33" name="MH_Entry_4">
              <a:hlinkClick r:id="rId5" action="ppaction://hlinksldjump"/>
            </p:cNvPr>
            <p:cNvSpPr txBox="1"/>
            <p:nvPr>
              <p:custDataLst>
                <p:tags r:id="rId11"/>
              </p:custDataLst>
            </p:nvPr>
          </p:nvSpPr>
          <p:spPr>
            <a:xfrm>
              <a:off x="5243320" y="3509641"/>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总体分析</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34" name="MH_Number_4">
              <a:hlinkClick r:id="rId5" action="ppaction://hlinksldjump"/>
            </p:cNvPr>
            <p:cNvSpPr/>
            <p:nvPr>
              <p:custDataLst>
                <p:tags r:id="rId12"/>
              </p:custDataLst>
            </p:nvPr>
          </p:nvSpPr>
          <p:spPr>
            <a:xfrm>
              <a:off x="4694152" y="355702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4</a:t>
              </a:r>
              <a:endParaRPr lang="zh-CN" altLang="en-US" sz="2400" dirty="0">
                <a:solidFill>
                  <a:srgbClr val="FFFFFF"/>
                </a:solidFill>
                <a:ea typeface="幼圆" pitchFamily="49" charset="-122"/>
              </a:endParaRPr>
            </a:p>
          </p:txBody>
        </p:sp>
      </p:grpSp>
      <p:grpSp>
        <p:nvGrpSpPr>
          <p:cNvPr id="14343" name="组合 5"/>
          <p:cNvGrpSpPr/>
          <p:nvPr/>
        </p:nvGrpSpPr>
        <p:grpSpPr>
          <a:xfrm>
            <a:off x="4694238" y="4389438"/>
            <a:ext cx="5643562" cy="539750"/>
            <a:chOff x="4694152" y="4254705"/>
            <a:chExt cx="5643648" cy="540000"/>
          </a:xfrm>
        </p:grpSpPr>
        <p:sp>
          <p:nvSpPr>
            <p:cNvPr id="36" name="MH_Entry_5">
              <a:hlinkClick r:id="rId5" action="ppaction://hlinksldjump"/>
            </p:cNvPr>
            <p:cNvSpPr txBox="1"/>
            <p:nvPr>
              <p:custDataLst>
                <p:tags r:id="rId13"/>
              </p:custDataLst>
            </p:nvPr>
          </p:nvSpPr>
          <p:spPr>
            <a:xfrm>
              <a:off x="5243320" y="4254705"/>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详细设计</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37" name="MH_Number_5">
              <a:hlinkClick r:id="rId5" action="ppaction://hlinksldjump"/>
            </p:cNvPr>
            <p:cNvSpPr/>
            <p:nvPr>
              <p:custDataLst>
                <p:tags r:id="rId14"/>
              </p:custDataLst>
            </p:nvPr>
          </p:nvSpPr>
          <p:spPr>
            <a:xfrm>
              <a:off x="4694152" y="430209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5</a:t>
              </a:r>
              <a:endParaRPr lang="zh-CN" altLang="en-US" sz="2400" dirty="0">
                <a:solidFill>
                  <a:srgbClr val="FFFFFF"/>
                </a:solidFill>
                <a:ea typeface="幼圆" pitchFamily="49" charset="-122"/>
              </a:endParaRPr>
            </a:p>
          </p:txBody>
        </p:sp>
      </p:grpSp>
      <p:grpSp>
        <p:nvGrpSpPr>
          <p:cNvPr id="14344" name="组合 6"/>
          <p:cNvGrpSpPr/>
          <p:nvPr/>
        </p:nvGrpSpPr>
        <p:grpSpPr>
          <a:xfrm>
            <a:off x="4694238" y="5214938"/>
            <a:ext cx="5643562" cy="541337"/>
            <a:chOff x="4694152" y="4999769"/>
            <a:chExt cx="5643648" cy="540000"/>
          </a:xfrm>
        </p:grpSpPr>
        <p:sp>
          <p:nvSpPr>
            <p:cNvPr id="39" name="MH_Entry_6">
              <a:hlinkClick r:id="rId5" action="ppaction://hlinksldjump"/>
            </p:cNvPr>
            <p:cNvSpPr txBox="1"/>
            <p:nvPr>
              <p:custDataLst>
                <p:tags r:id="rId15"/>
              </p:custDataLst>
            </p:nvPr>
          </p:nvSpPr>
          <p:spPr>
            <a:xfrm>
              <a:off x="5243320" y="4999769"/>
              <a:ext cx="5094480" cy="540000"/>
            </a:xfrm>
            <a:prstGeom prst="rect">
              <a:avLst/>
            </a:prstGeom>
            <a:noFill/>
          </p:spPr>
          <p:txBody>
            <a:bodyPr wrap="square" lIns="18000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ym typeface="+mn-ea"/>
                </a:rPr>
                <a:t>测试及总结</a:t>
              </a:r>
              <a:endParaRPr kumimoji="0" lang="zh-CN" altLang="en-US" sz="2000" b="0" i="0" u="none" strike="noStrike" kern="0" cap="none" spc="100" normalizeH="0" baseline="0" noProof="0" dirty="0">
                <a:ln>
                  <a:noFill/>
                </a:ln>
                <a:solidFill>
                  <a:schemeClr val="tx1"/>
                </a:solidFill>
                <a:effectLst/>
                <a:uLnTx/>
                <a:uFillTx/>
                <a:latin typeface="+mn-lt"/>
                <a:ea typeface="+mn-ea"/>
                <a:cs typeface="+mn-cs"/>
              </a:endParaRPr>
            </a:p>
          </p:txBody>
        </p:sp>
        <p:sp>
          <p:nvSpPr>
            <p:cNvPr id="40" name="MH_Number_6">
              <a:hlinkClick r:id="rId5" action="ppaction://hlinksldjump"/>
            </p:cNvPr>
            <p:cNvSpPr/>
            <p:nvPr>
              <p:custDataLst>
                <p:tags r:id="rId16"/>
              </p:custDataLst>
            </p:nvPr>
          </p:nvSpPr>
          <p:spPr>
            <a:xfrm>
              <a:off x="4694152" y="50471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lvl="0" algn="ctr"/>
              <a:r>
                <a:rPr lang="en-US" altLang="zh-CN" sz="2400" dirty="0">
                  <a:solidFill>
                    <a:srgbClr val="FFFFFF"/>
                  </a:solidFill>
                  <a:ea typeface="幼圆" pitchFamily="49" charset="-122"/>
                </a:rPr>
                <a:t>6</a:t>
              </a:r>
              <a:endParaRPr lang="zh-CN" altLang="en-US" sz="2400" dirty="0">
                <a:solidFill>
                  <a:srgbClr val="FFFFFF"/>
                </a:solidFill>
                <a:ea typeface="幼圆" pitchFamily="49" charset="-122"/>
              </a:endParaRPr>
            </a:p>
          </p:txBody>
        </p:sp>
      </p:grpSp>
      <p:sp>
        <p:nvSpPr>
          <p:cNvPr id="21" name="MH_Others_2"/>
          <p:cNvSpPr txBox="1"/>
          <p:nvPr>
            <p:custDataLst>
              <p:tags r:id="rId17"/>
            </p:custDataLst>
          </p:nvPr>
        </p:nvSpPr>
        <p:spPr>
          <a:xfrm>
            <a:off x="1720850" y="2822575"/>
            <a:ext cx="1766888" cy="785813"/>
          </a:xfrm>
          <a:prstGeom prst="rect">
            <a:avLst/>
          </a:prstGeom>
          <a:noFill/>
        </p:spPr>
        <p:txBody>
          <a:bodyPr wrap="none" anchor="ctr" anchorCtr="0">
            <a:noAutofit/>
          </a:bodyPr>
          <a:p>
            <a:pPr lvl="0" algn="ctr"/>
            <a:r>
              <a:rPr lang="zh-CN" altLang="en-US" sz="5400" b="1" dirty="0">
                <a:solidFill>
                  <a:schemeClr val="accent1"/>
                </a:solidFill>
                <a:latin typeface="华文中宋" pitchFamily="2" charset="-122"/>
                <a:ea typeface="华文中宋" pitchFamily="2" charset="-122"/>
              </a:rPr>
              <a:t>目录</a:t>
            </a:r>
            <a:endParaRPr lang="zh-CN" altLang="en-US" sz="5400" b="1" dirty="0">
              <a:solidFill>
                <a:schemeClr val="accent1"/>
              </a:solidFill>
              <a:latin typeface="华文中宋" pitchFamily="2" charset="-122"/>
              <a:ea typeface="华文中宋" pitchFamily="2" charset="-122"/>
            </a:endParaRPr>
          </a:p>
        </p:txBody>
      </p:sp>
      <p:sp>
        <p:nvSpPr>
          <p:cNvPr id="23" name="MH_Others_3"/>
          <p:cNvSpPr txBox="1"/>
          <p:nvPr>
            <p:custDataLst>
              <p:tags r:id="rId18"/>
            </p:custDataLst>
          </p:nvPr>
        </p:nvSpPr>
        <p:spPr>
          <a:xfrm>
            <a:off x="1720850" y="3346450"/>
            <a:ext cx="1766888" cy="785813"/>
          </a:xfrm>
          <a:prstGeom prst="rect">
            <a:avLst/>
          </a:prstGeom>
          <a:noFill/>
        </p:spPr>
        <p:txBody>
          <a:bodyPr wrap="none" anchor="ctr" anchorCtr="0">
            <a:noAutofit/>
          </a:bodyPr>
          <a:p>
            <a:pPr lvl="0" algn="ctr"/>
            <a:r>
              <a:rPr lang="en-US" altLang="zh-CN" sz="2800" dirty="0">
                <a:solidFill>
                  <a:srgbClr val="DDDDDD"/>
                </a:solidFill>
                <a:latin typeface="华文细黑" pitchFamily="2" charset="-122"/>
                <a:ea typeface="华文细黑" pitchFamily="2" charset="-122"/>
              </a:rPr>
              <a:t>CONTENTS</a:t>
            </a:r>
            <a:endParaRPr lang="zh-CN" altLang="en-US" sz="2800" dirty="0">
              <a:solidFill>
                <a:srgbClr val="DDDDDD"/>
              </a:solidFill>
              <a:latin typeface="华文细黑" pitchFamily="2" charset="-122"/>
              <a:ea typeface="华文细黑" pitchFamily="2"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en-US" altLang="zh-CN" b="1" dirty="0"/>
              <a:t>任务管理和任务调度</a:t>
            </a:r>
            <a:endParaRPr lang="en-US" altLang="zh-CN" b="1" dirty="0"/>
          </a:p>
        </p:txBody>
      </p:sp>
      <p:sp>
        <p:nvSpPr>
          <p:cNvPr id="3" name="文本框 2"/>
          <p:cNvSpPr txBox="1"/>
          <p:nvPr/>
        </p:nvSpPr>
        <p:spPr>
          <a:xfrm>
            <a:off x="835660" y="1267460"/>
            <a:ext cx="10494010" cy="3657600"/>
          </a:xfrm>
          <a:prstGeom prst="rect">
            <a:avLst/>
          </a:prstGeom>
          <a:noFill/>
        </p:spPr>
        <p:txBody>
          <a:bodyPr wrap="square" rtlCol="0">
            <a:spAutoFit/>
          </a:bodyPr>
          <a:p>
            <a:r>
              <a:rPr lang="zh-CN" altLang="en-US"/>
              <a:t>任务队列使用一个结构数组task_list保存</a:t>
            </a:r>
            <a:endParaRPr lang="zh-CN" altLang="en-US"/>
          </a:p>
          <a:p>
            <a:endParaRPr lang="zh-CN" altLang="en-US"/>
          </a:p>
          <a:p>
            <a:endParaRPr lang="zh-CN" altLang="en-US"/>
          </a:p>
          <a:p>
            <a:endParaRPr lang="zh-CN" altLang="en-US"/>
          </a:p>
          <a:p>
            <a:r>
              <a:rPr lang="zh-CN" altLang="en-US"/>
              <a:t>scheduler任务调度器主要的工作就是轮询task_list只要发现有任务可以运行，就会切换至该任务。任务的切换的实现分为任务上下文的切换switch_context和内存切换switch_mm。</a:t>
            </a:r>
            <a:endParaRPr lang="zh-CN" altLang="en-US"/>
          </a:p>
          <a:p>
            <a:endParaRPr lang="zh-CN" altLang="en-US"/>
          </a:p>
          <a:p>
            <a:endParaRPr lang="zh-CN" altLang="en-US"/>
          </a:p>
          <a:p>
            <a:r>
              <a:rPr lang="zh-CN" altLang="en-US"/>
              <a:t>上下文切换又分为通用寄存器切换和浮点寄存器切换，通用寄存器切换通过直接修改中断栈上的寄存器结构指针p_int_regs，而浮点寄存器是否保存和恢复则取决于两个任务的是否曾使用过浮点寄存器，实际切换通过汇编指令fsave浮点检查保存状态和frstor浮点恢复状态实现。</a:t>
            </a:r>
            <a:endParaRPr lang="zh-CN" altLang="en-US"/>
          </a:p>
          <a:p>
            <a:endParaRPr lang="zh-CN" altLang="en-US"/>
          </a:p>
          <a:p>
            <a:r>
              <a:rPr lang="zh-CN" altLang="en-US"/>
              <a:t>内存切换则直接将对应任务的pgd置入cr3寄存器</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en-US" altLang="zh-CN" b="1" dirty="0"/>
              <a:t>任务管理和任务调度</a:t>
            </a:r>
            <a:endParaRPr lang="en-US" altLang="zh-CN" b="1" dirty="0"/>
          </a:p>
        </p:txBody>
      </p:sp>
      <p:pic>
        <p:nvPicPr>
          <p:cNvPr id="2" name="图片 1"/>
          <p:cNvPicPr>
            <a:picLocks noChangeAspect="1"/>
          </p:cNvPicPr>
          <p:nvPr/>
        </p:nvPicPr>
        <p:blipFill>
          <a:blip r:embed="rId1"/>
          <a:stretch>
            <a:fillRect/>
          </a:stretch>
        </p:blipFill>
        <p:spPr>
          <a:xfrm>
            <a:off x="1842770" y="1310640"/>
            <a:ext cx="7884160" cy="4688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en-US" altLang="zh-CN" b="1" dirty="0"/>
              <a:t>文件管理</a:t>
            </a:r>
            <a:endParaRPr lang="en-US" altLang="zh-CN" b="1" dirty="0"/>
          </a:p>
        </p:txBody>
      </p:sp>
      <p:sp>
        <p:nvSpPr>
          <p:cNvPr id="3" name="文本框 2"/>
          <p:cNvSpPr txBox="1"/>
          <p:nvPr/>
        </p:nvSpPr>
        <p:spPr>
          <a:xfrm>
            <a:off x="719455" y="1267460"/>
            <a:ext cx="10532745" cy="4480560"/>
          </a:xfrm>
          <a:prstGeom prst="rect">
            <a:avLst/>
          </a:prstGeom>
          <a:noFill/>
        </p:spPr>
        <p:txBody>
          <a:bodyPr wrap="square" rtlCol="0">
            <a:spAutoFit/>
          </a:bodyPr>
          <a:p>
            <a:r>
              <a:rPr lang="zh-CN" altLang="en-US"/>
              <a:t>文件系统的管理基于fs.c中维护的一张内核文件表kfile_table。向这张表中添加文件或添加目录通过fs_add_file和fs_add_dir进行。</a:t>
            </a:r>
            <a:endParaRPr lang="zh-CN" altLang="en-US"/>
          </a:p>
          <a:p>
            <a:endParaRPr lang="zh-CN" altLang="en-US"/>
          </a:p>
          <a:p>
            <a:r>
              <a:rPr lang="zh-CN" altLang="en-US"/>
              <a:t>文件表中每一项均为一个file结构，定义如下</a:t>
            </a:r>
            <a:endParaRPr lang="zh-CN" altLang="en-US"/>
          </a:p>
          <a:p>
            <a:endParaRPr lang="zh-CN" altLang="en-US"/>
          </a:p>
          <a:p>
            <a:r>
              <a:rPr lang="zh-CN" altLang="en-US"/>
              <a:t>typedef struct _file {</a:t>
            </a:r>
            <a:endParaRPr lang="zh-CN" altLang="en-US"/>
          </a:p>
          <a:p>
            <a:r>
              <a:rPr lang="zh-CN" altLang="en-US"/>
              <a:t>    u32 f_type;</a:t>
            </a:r>
            <a:endParaRPr lang="zh-CN" altLang="en-US"/>
          </a:p>
          <a:p>
            <a:r>
              <a:rPr lang="zh-CN" altLang="en-US"/>
              <a:t>    u32 f_father;					//父目录索引</a:t>
            </a:r>
            <a:endParaRPr lang="zh-CN" altLang="en-US"/>
          </a:p>
          <a:p>
            <a:r>
              <a:rPr lang="zh-CN" altLang="en-US"/>
              <a:t>    u32 f_time;						//最后修改时间</a:t>
            </a:r>
            <a:endParaRPr lang="zh-CN" altLang="en-US"/>
          </a:p>
          <a:p>
            <a:r>
              <a:rPr lang="zh-CN" altLang="en-US"/>
              <a:t>    u32 f_base;						//文件基址，不同的文件含义不同</a:t>
            </a:r>
            <a:endParaRPr lang="zh-CN" altLang="en-US"/>
          </a:p>
          <a:p>
            <a:r>
              <a:rPr lang="zh-CN" altLang="en-US"/>
              <a:t>    s32 f_size;						//文件大小</a:t>
            </a:r>
            <a:endParaRPr lang="zh-CN" altLang="en-US"/>
          </a:p>
          <a:p>
            <a:r>
              <a:rPr lang="zh-CN" altLang="en-US"/>
              <a:t>    s32 f_pos[MAX_TASK];			//读写位置,每个任务有自己的读写位置</a:t>
            </a:r>
            <a:endParaRPr lang="zh-CN" altLang="en-US"/>
          </a:p>
          <a:p>
            <a:r>
              <a:rPr lang="zh-CN" altLang="en-US"/>
              <a:t>    struct _file_operations *f_op;	//操作文件跳转指针 不能空！！！     </a:t>
            </a:r>
            <a:endParaRPr lang="zh-CN" altLang="en-US"/>
          </a:p>
          <a:p>
            <a:r>
              <a:rPr lang="zh-CN" altLang="en-US"/>
              <a:t>    struct _file_req *f_req;		//操作请求结构，可以空</a:t>
            </a:r>
            <a:endParaRPr lang="zh-CN" altLang="en-US"/>
          </a:p>
          <a:p>
            <a:r>
              <a:rPr lang="zh-CN" altLang="en-US"/>
              <a:t>    u8  f_name[MAX_NAME];</a:t>
            </a:r>
            <a:endParaRPr lang="zh-CN" altLang="en-US"/>
          </a:p>
          <a:p>
            <a:r>
              <a:rPr lang="zh-CN" altLang="en-US"/>
              <a:t>}__attribute__((packed)) file;</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en-US" altLang="zh-CN" b="1" dirty="0"/>
              <a:t>文件管理</a:t>
            </a:r>
            <a:endParaRPr lang="en-US" altLang="zh-CN" b="1" dirty="0"/>
          </a:p>
        </p:txBody>
      </p:sp>
      <p:sp>
        <p:nvSpPr>
          <p:cNvPr id="2" name="文本框 1"/>
          <p:cNvSpPr txBox="1"/>
          <p:nvPr/>
        </p:nvSpPr>
        <p:spPr>
          <a:xfrm>
            <a:off x="1081405" y="1383665"/>
            <a:ext cx="9653270" cy="2560320"/>
          </a:xfrm>
          <a:prstGeom prst="rect">
            <a:avLst/>
          </a:prstGeom>
          <a:noFill/>
        </p:spPr>
        <p:txBody>
          <a:bodyPr wrap="square" rtlCol="0">
            <a:spAutoFit/>
          </a:bodyPr>
          <a:p>
            <a:r>
              <a:rPr lang="zh-CN" altLang="en-US"/>
              <a:t>其中比较重要的成员一是f_op这个指针指向操作该文件的各种接口地址。不同的文件系统在向kfile_table中添加文件时，须指定该结构，这样在操作这个文件时，将会根据这个指针找到正确的操作接口。</a:t>
            </a:r>
            <a:endParaRPr lang="zh-CN" altLang="en-US"/>
          </a:p>
          <a:p>
            <a:endParaRPr lang="zh-CN" altLang="en-US"/>
          </a:p>
          <a:p>
            <a:endParaRPr lang="zh-CN" altLang="en-US"/>
          </a:p>
          <a:p>
            <a:r>
              <a:rPr lang="zh-CN" altLang="en-US"/>
              <a:t>如果对于该文件的某个操作是阻塞的，那么f_req成员将不能为空。操作该文件时，将通过该结构判断文件对应的设备是否空闲，操作请求是否完成等。</a:t>
            </a:r>
            <a:endParaRPr lang="zh-CN" altLang="en-US"/>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en-US" altLang="zh-CN" b="1" dirty="0"/>
              <a:t>定时器和时钟中断</a:t>
            </a:r>
            <a:endParaRPr lang="en-US" altLang="zh-CN" b="1" dirty="0"/>
          </a:p>
        </p:txBody>
      </p:sp>
      <p:sp>
        <p:nvSpPr>
          <p:cNvPr id="3" name="文本框 2"/>
          <p:cNvSpPr txBox="1"/>
          <p:nvPr/>
        </p:nvSpPr>
        <p:spPr>
          <a:xfrm>
            <a:off x="809625" y="1461135"/>
            <a:ext cx="10624820" cy="1737360"/>
          </a:xfrm>
          <a:prstGeom prst="rect">
            <a:avLst/>
          </a:prstGeom>
          <a:noFill/>
        </p:spPr>
        <p:txBody>
          <a:bodyPr wrap="square" rtlCol="0">
            <a:spAutoFit/>
          </a:bodyPr>
          <a:p>
            <a:endParaRPr lang="zh-CN" altLang="en-US"/>
          </a:p>
          <a:p>
            <a:r>
              <a:rPr lang="zh-CN" altLang="en-US"/>
              <a:t>	在时钟中断处理器中，将递增内核总滴答数，递增当前任务的计数器。然后触发所有的内核定时器例程。目前这个定时器用处还不大。</a:t>
            </a:r>
            <a:endParaRPr lang="zh-CN" altLang="en-US"/>
          </a:p>
          <a:p>
            <a:endParaRPr lang="zh-CN" altLang="en-US"/>
          </a:p>
          <a:p>
            <a:r>
              <a:rPr lang="zh-CN" altLang="en-US"/>
              <a:t>	处理完定时器例程，然后递减当前任务的可用时间，如果时间片用完，则将中断栈上的通用寄存器结构指针作为参数，触发任务调度scheduler。</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zh-CN" altLang="en-US" b="1" dirty="0"/>
              <a:t>应用</a:t>
            </a:r>
            <a:endParaRPr lang="zh-CN" altLang="en-US" b="1" dirty="0"/>
          </a:p>
        </p:txBody>
      </p:sp>
      <p:pic>
        <p:nvPicPr>
          <p:cNvPr id="-2147482614" name="图片 -2147482615"/>
          <p:cNvPicPr>
            <a:picLocks noChangeAspect="1"/>
          </p:cNvPicPr>
          <p:nvPr/>
        </p:nvPicPr>
        <p:blipFill>
          <a:blip r:embed="rId1"/>
          <a:stretch>
            <a:fillRect/>
          </a:stretch>
        </p:blipFill>
        <p:spPr>
          <a:xfrm>
            <a:off x="2243455" y="1987550"/>
            <a:ext cx="7654290" cy="4252595"/>
          </a:xfrm>
          <a:prstGeom prst="rect">
            <a:avLst/>
          </a:prstGeom>
          <a:noFill/>
          <a:ln w="9525">
            <a:noFill/>
          </a:ln>
        </p:spPr>
      </p:pic>
      <p:sp>
        <p:nvSpPr>
          <p:cNvPr id="3" name="文本框 2"/>
          <p:cNvSpPr txBox="1"/>
          <p:nvPr/>
        </p:nvSpPr>
        <p:spPr>
          <a:xfrm>
            <a:off x="874395" y="1331595"/>
            <a:ext cx="9963785" cy="365760"/>
          </a:xfrm>
          <a:prstGeom prst="rect">
            <a:avLst/>
          </a:prstGeom>
          <a:noFill/>
        </p:spPr>
        <p:txBody>
          <a:bodyPr wrap="square" rtlCol="0">
            <a:spAutoFit/>
          </a:bodyPr>
          <a:p>
            <a:r>
              <a:rPr lang="zh-CN" altLang="en-US"/>
              <a:t>应用层移植封装了sprintf、printf、sscanf、scanf、strxxx等一些常用的输入输出、串处理接口。</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a:xfrm>
            <a:off x="3111500" y="2646363"/>
            <a:ext cx="7786688" cy="1209675"/>
          </a:xfrm>
        </p:spPr>
        <p:txBody>
          <a:bodyPr vert="horz" wrap="square" lIns="91440" tIns="45720" rIns="91440" bIns="45720" anchor="ctr"/>
          <a:p>
            <a:pPr algn="ctr" defTabSz="914400">
              <a:buNone/>
            </a:pPr>
            <a:r>
              <a:rPr lang="zh-CN" altLang="en-US" kern="1200" dirty="0">
                <a:latin typeface="+mj-lt"/>
                <a:ea typeface="+mj-ea"/>
                <a:cs typeface="+mj-cs"/>
              </a:rPr>
              <a:t>测试总结</a:t>
            </a:r>
            <a:endParaRPr lang="zh-CN" altLang="en-US" kern="1200" dirty="0">
              <a:latin typeface="+mj-lt"/>
              <a:ea typeface="+mj-ea"/>
              <a:cs typeface="+mj-cs"/>
            </a:endParaRPr>
          </a:p>
        </p:txBody>
      </p:sp>
      <p:sp>
        <p:nvSpPr>
          <p:cNvPr id="5" name="文本占位符 4"/>
          <p:cNvSpPr>
            <a:spLocks noGrp="1"/>
          </p:cNvSpPr>
          <p:nvPr>
            <p:ph type="body" idx="1"/>
          </p:nvPr>
        </p:nvSpPr>
        <p:spPr>
          <a:xfrm>
            <a:off x="3111500" y="3940175"/>
            <a:ext cx="7786688" cy="504825"/>
          </a:xfrm>
        </p:spPr>
        <p:txBody>
          <a:bodyPr vert="horz" lIns="91440" tIns="45720" rIns="91440" bIns="45720" rtlCol="0" anchor="ctr" anchorCtr="0">
            <a:normAutofit/>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da-DK" altLang="zh-CN"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5364" name="文本框 5"/>
          <p:cNvSpPr txBox="1"/>
          <p:nvPr/>
        </p:nvSpPr>
        <p:spPr>
          <a:xfrm>
            <a:off x="2171700" y="2946400"/>
            <a:ext cx="685800" cy="584200"/>
          </a:xfrm>
          <a:prstGeom prst="rect">
            <a:avLst/>
          </a:prstGeom>
          <a:noFill/>
          <a:ln w="9525">
            <a:noFill/>
          </a:ln>
        </p:spPr>
        <p:txBody>
          <a:bodyPr>
            <a:spAutoFit/>
          </a:bodyPr>
          <a:p>
            <a:pPr lvl="0" algn="ctr" eaLnBrk="1" hangingPunct="1"/>
            <a:r>
              <a:rPr lang="en-US" altLang="zh-CN" sz="3200" dirty="0">
                <a:solidFill>
                  <a:schemeClr val="bg1"/>
                </a:solidFill>
                <a:latin typeface="Arial" charset="0"/>
                <a:ea typeface="黑体" pitchFamily="49" charset="-122"/>
              </a:rPr>
              <a:t>01</a:t>
            </a:r>
            <a:endParaRPr lang="zh-CN" altLang="en-US" sz="3200" dirty="0">
              <a:solidFill>
                <a:schemeClr val="bg1"/>
              </a:solidFill>
              <a:latin typeface="Arial" charset="0"/>
              <a:ea typeface="黑体" pitchFamily="49"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标题 1"/>
          <p:cNvSpPr>
            <a:spLocks noGrp="1"/>
          </p:cNvSpPr>
          <p:nvPr>
            <p:ph type="title"/>
          </p:nvPr>
        </p:nvSpPr>
        <p:spPr/>
        <p:txBody>
          <a:bodyPr vert="horz" wrap="square" lIns="91440" tIns="45720" rIns="91440" bIns="45720" anchor="ctr"/>
          <a:p>
            <a:r>
              <a:rPr lang="zh-CN" altLang="en-US" dirty="0">
                <a:sym typeface="+mn-ea"/>
              </a:rPr>
              <a:t>测试总结</a:t>
            </a:r>
            <a:endParaRPr lang="en-US" altLang="zh-CN" b="1" dirty="0"/>
          </a:p>
        </p:txBody>
      </p:sp>
      <p:sp>
        <p:nvSpPr>
          <p:cNvPr id="3" name="文本框 2"/>
          <p:cNvSpPr txBox="1"/>
          <p:nvPr/>
        </p:nvSpPr>
        <p:spPr>
          <a:xfrm>
            <a:off x="809625" y="1370965"/>
            <a:ext cx="9277985" cy="4358640"/>
          </a:xfrm>
          <a:prstGeom prst="rect">
            <a:avLst/>
          </a:prstGeom>
          <a:noFill/>
        </p:spPr>
        <p:txBody>
          <a:bodyPr wrap="square" rtlCol="0">
            <a:spAutoFit/>
            <a:scene3d>
              <a:camera prst="orthographicFront"/>
              <a:lightRig rig="threePt" dir="t"/>
            </a:scene3d>
          </a:bodyPr>
          <a:p>
            <a:r>
              <a:rPr lang="zh-CN" altLang="en-US" sz="2800">
                <a:solidFill>
                  <a:schemeClr val="tx1"/>
                </a:solidFill>
                <a:effectLst>
                  <a:outerShdw blurRad="38100" dist="19050" dir="2700000" algn="tl" rotWithShape="0">
                    <a:schemeClr val="dk1">
                      <a:alpha val="40000"/>
                    </a:schemeClr>
                  </a:outerShdw>
                </a:effectLst>
              </a:rPr>
              <a:t>1.参考文献和网络资料，阅读linux 0.11源码，熟悉系统原理和构成。</a:t>
            </a:r>
            <a:endParaRPr lang="zh-CN" altLang="en-US" sz="2800">
              <a:solidFill>
                <a:schemeClr val="tx1"/>
              </a:solidFill>
              <a:effectLst>
                <a:outerShdw blurRad="38100" dist="19050" dir="2700000" algn="tl" rotWithShape="0">
                  <a:schemeClr val="dk1">
                    <a:alpha val="40000"/>
                  </a:schemeClr>
                </a:outerShdw>
              </a:effectLst>
            </a:endParaRPr>
          </a:p>
          <a:p>
            <a:r>
              <a:rPr lang="zh-CN" altLang="en-US" sz="2800">
                <a:solidFill>
                  <a:schemeClr val="tx1"/>
                </a:solidFill>
                <a:effectLst>
                  <a:outerShdw blurRad="38100" dist="19050" dir="2700000" algn="tl" rotWithShape="0">
                    <a:schemeClr val="dk1">
                      <a:alpha val="40000"/>
                    </a:schemeClr>
                  </a:outerShdw>
                </a:effectLst>
              </a:rPr>
              <a:t>2.总体设计，设计了设计工具的选择，总体设计的框架结构，界面的总体设计。</a:t>
            </a:r>
            <a:endParaRPr lang="zh-CN" altLang="en-US" sz="2800">
              <a:solidFill>
                <a:schemeClr val="tx1"/>
              </a:solidFill>
              <a:effectLst>
                <a:outerShdw blurRad="38100" dist="19050" dir="2700000" algn="tl" rotWithShape="0">
                  <a:schemeClr val="dk1">
                    <a:alpha val="40000"/>
                  </a:schemeClr>
                </a:outerShdw>
              </a:effectLst>
            </a:endParaRPr>
          </a:p>
          <a:p>
            <a:r>
              <a:rPr lang="zh-CN" altLang="en-US" sz="2800">
                <a:solidFill>
                  <a:schemeClr val="tx1"/>
                </a:solidFill>
                <a:effectLst>
                  <a:outerShdw blurRad="38100" dist="19050" dir="2700000" algn="tl" rotWithShape="0">
                    <a:schemeClr val="dk1">
                      <a:alpha val="40000"/>
                    </a:schemeClr>
                  </a:outerShdw>
                </a:effectLst>
              </a:rPr>
              <a:t>3.详细设计，在linux平台下完成了前系统各功能的详细设计，实现了中断管理，文件管理，内存管理等模块的具体设计。设计了详细的功能代码。</a:t>
            </a:r>
            <a:endParaRPr lang="zh-CN" altLang="en-US" sz="2800">
              <a:solidFill>
                <a:schemeClr val="tx1"/>
              </a:solidFill>
              <a:effectLst>
                <a:outerShdw blurRad="38100" dist="19050" dir="2700000" algn="tl" rotWithShape="0">
                  <a:schemeClr val="dk1">
                    <a:alpha val="40000"/>
                  </a:schemeClr>
                </a:outerShdw>
              </a:effectLst>
            </a:endParaRPr>
          </a:p>
          <a:p>
            <a:r>
              <a:rPr lang="zh-CN" altLang="en-US" sz="2800">
                <a:solidFill>
                  <a:schemeClr val="tx1"/>
                </a:solidFill>
                <a:effectLst>
                  <a:outerShdw blurRad="38100" dist="19050" dir="2700000" algn="tl" rotWithShape="0">
                    <a:schemeClr val="dk1">
                      <a:alpha val="40000"/>
                    </a:schemeClr>
                  </a:outerShdw>
                </a:effectLst>
              </a:rPr>
              <a:t>4.测试结果，用qemu模拟器和vmware workstation模拟器进行测试。在两款模拟器下系统能够正常工作，能够进入界面，开机启动，实现系统定义的功能。</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椭圆 2"/>
          <p:cNvSpPr/>
          <p:nvPr>
            <p:custDataLst>
              <p:tags r:id="rId2"/>
            </p:custDataLst>
          </p:nvPr>
        </p:nvSpPr>
        <p:spPr>
          <a:xfrm>
            <a:off x="5304970" y="1981200"/>
            <a:ext cx="1611086" cy="1611086"/>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800" name="文本框 5"/>
          <p:cNvSpPr/>
          <p:nvPr>
            <p:custDataLst>
              <p:tags r:id="rId4"/>
            </p:custDataLst>
          </p:nvPr>
        </p:nvSpPr>
        <p:spPr>
          <a:xfrm>
            <a:off x="5033963" y="4641850"/>
            <a:ext cx="2155825" cy="379413"/>
          </a:xfrm>
          <a:custGeom>
            <a:avLst/>
            <a:gdLst/>
            <a:ahLst/>
            <a:cxnLst>
              <a:cxn ang="0">
                <a:pos x="883718" y="283671"/>
              </a:cxn>
              <a:cxn ang="0">
                <a:pos x="901963" y="311846"/>
              </a:cxn>
              <a:cxn ang="0">
                <a:pos x="976725" y="303503"/>
              </a:cxn>
              <a:cxn ang="0">
                <a:pos x="964927" y="264386"/>
              </a:cxn>
              <a:cxn ang="0">
                <a:pos x="1025559" y="110651"/>
              </a:cxn>
              <a:cxn ang="0">
                <a:pos x="1074806" y="285859"/>
              </a:cxn>
              <a:cxn ang="0">
                <a:pos x="974804" y="363137"/>
              </a:cxn>
              <a:cxn ang="0">
                <a:pos x="859850" y="378045"/>
              </a:cxn>
              <a:cxn ang="0">
                <a:pos x="785774" y="303366"/>
              </a:cxn>
              <a:cxn ang="0">
                <a:pos x="796748" y="236620"/>
              </a:cxn>
              <a:cxn ang="0">
                <a:pos x="946683" y="209813"/>
              </a:cxn>
              <a:cxn ang="0">
                <a:pos x="979056" y="200648"/>
              </a:cxn>
              <a:cxn ang="0">
                <a:pos x="940784" y="167412"/>
              </a:cxn>
              <a:cxn ang="0">
                <a:pos x="893046" y="181089"/>
              </a:cxn>
              <a:cxn ang="0">
                <a:pos x="801138" y="144024"/>
              </a:cxn>
              <a:cxn ang="0">
                <a:pos x="878094" y="106548"/>
              </a:cxn>
              <a:cxn ang="0">
                <a:pos x="1307219" y="103676"/>
              </a:cxn>
              <a:cxn ang="0">
                <a:pos x="1412571" y="145392"/>
              </a:cxn>
              <a:cxn ang="0">
                <a:pos x="1424094" y="300631"/>
              </a:cxn>
              <a:cxn ang="0">
                <a:pos x="1326149" y="235252"/>
              </a:cxn>
              <a:cxn ang="0">
                <a:pos x="1268535" y="181911"/>
              </a:cxn>
              <a:cxn ang="0">
                <a:pos x="1227382" y="301725"/>
              </a:cxn>
              <a:cxn ang="0">
                <a:pos x="1131632" y="244006"/>
              </a:cxn>
              <a:cxn ang="0">
                <a:pos x="1240551" y="120362"/>
              </a:cxn>
              <a:cxn ang="0">
                <a:pos x="1942651" y="102034"/>
              </a:cxn>
              <a:cxn ang="0">
                <a:pos x="2131407" y="126653"/>
              </a:cxn>
              <a:cxn ang="0">
                <a:pos x="2041419" y="176713"/>
              </a:cxn>
              <a:cxn ang="0">
                <a:pos x="2002324" y="161394"/>
              </a:cxn>
              <a:cxn ang="0">
                <a:pos x="1959387" y="179175"/>
              </a:cxn>
              <a:cxn ang="0">
                <a:pos x="1990801" y="204888"/>
              </a:cxn>
              <a:cxn ang="0">
                <a:pos x="2100405" y="208171"/>
              </a:cxn>
              <a:cxn ang="0">
                <a:pos x="2155825" y="276285"/>
              </a:cxn>
              <a:cxn ang="0">
                <a:pos x="2119472" y="364230"/>
              </a:cxn>
              <a:cxn ang="0">
                <a:pos x="1925779" y="377498"/>
              </a:cxn>
              <a:cxn ang="0">
                <a:pos x="1856230" y="291604"/>
              </a:cxn>
              <a:cxn ang="0">
                <a:pos x="1973791" y="312530"/>
              </a:cxn>
              <a:cxn ang="0">
                <a:pos x="2020020" y="317591"/>
              </a:cxn>
              <a:cxn ang="0">
                <a:pos x="2049512" y="283671"/>
              </a:cxn>
              <a:cxn ang="0">
                <a:pos x="1996562" y="271908"/>
              </a:cxn>
              <a:cxn ang="0">
                <a:pos x="1895051" y="264522"/>
              </a:cxn>
              <a:cxn ang="0">
                <a:pos x="1856916" y="188749"/>
              </a:cxn>
              <a:cxn ang="0">
                <a:pos x="1907122" y="106821"/>
              </a:cxn>
              <a:cxn ang="0">
                <a:pos x="1583037" y="203795"/>
              </a:cxn>
              <a:cxn ang="0">
                <a:pos x="1732013" y="170969"/>
              </a:cxn>
              <a:cxn ang="0">
                <a:pos x="1625288" y="325661"/>
              </a:cxn>
              <a:cxn ang="0">
                <a:pos x="1524326" y="373395"/>
              </a:cxn>
              <a:cxn ang="0">
                <a:pos x="357758" y="38571"/>
              </a:cxn>
              <a:cxn ang="0">
                <a:pos x="184092" y="370659"/>
              </a:cxn>
              <a:cxn ang="0">
                <a:pos x="0" y="44862"/>
              </a:cxn>
              <a:cxn ang="0">
                <a:pos x="536704" y="126380"/>
              </a:cxn>
              <a:cxn ang="0">
                <a:pos x="632591" y="102170"/>
              </a:cxn>
              <a:cxn ang="0">
                <a:pos x="723539" y="171789"/>
              </a:cxn>
              <a:cxn ang="0">
                <a:pos x="664416" y="370112"/>
              </a:cxn>
              <a:cxn ang="0">
                <a:pos x="600492" y="176029"/>
              </a:cxn>
              <a:cxn ang="0">
                <a:pos x="541505" y="192579"/>
              </a:cxn>
              <a:cxn ang="0">
                <a:pos x="480874" y="370112"/>
              </a:cxn>
            </a:cxnLst>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rgbClr val="CEAA90">
              <a:alpha val="100000"/>
            </a:srgbClr>
          </a:solidFill>
          <a:ln w="9525">
            <a:noFill/>
          </a:ln>
        </p:spPr>
        <p:txBody>
          <a:bodyPr/>
          <a:p>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a:xfrm>
            <a:off x="3111500" y="2646363"/>
            <a:ext cx="7786688" cy="1209675"/>
          </a:xfrm>
        </p:spPr>
        <p:txBody>
          <a:bodyPr vert="horz" wrap="square" lIns="91440" tIns="45720" rIns="91440" bIns="45720" anchor="ctr"/>
          <a:p>
            <a:pPr defTabSz="914400">
              <a:buNone/>
            </a:pPr>
            <a:r>
              <a:rPr lang="zh-CN" altLang="en-US" dirty="0">
                <a:sym typeface="+mn-ea"/>
              </a:rPr>
              <a:t>研究背景、国内外现状</a:t>
            </a:r>
            <a:endParaRPr lang="zh-CN" altLang="en-US" kern="1200" dirty="0">
              <a:latin typeface="+mj-lt"/>
              <a:ea typeface="+mj-ea"/>
              <a:cs typeface="+mj-cs"/>
            </a:endParaRPr>
          </a:p>
        </p:txBody>
      </p:sp>
      <p:sp>
        <p:nvSpPr>
          <p:cNvPr id="5" name="文本占位符 4"/>
          <p:cNvSpPr>
            <a:spLocks noGrp="1"/>
          </p:cNvSpPr>
          <p:nvPr>
            <p:ph type="body" idx="1"/>
          </p:nvPr>
        </p:nvSpPr>
        <p:spPr>
          <a:xfrm>
            <a:off x="3111500" y="3940175"/>
            <a:ext cx="7786688" cy="504825"/>
          </a:xfrm>
        </p:spPr>
        <p:txBody>
          <a:bodyPr vert="horz" lIns="91440" tIns="45720" rIns="91440" bIns="45720" rtlCol="0" anchor="ctr" anchorCtr="0">
            <a:normAutofit/>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da-DK" altLang="zh-CN"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5364" name="文本框 5"/>
          <p:cNvSpPr txBox="1"/>
          <p:nvPr/>
        </p:nvSpPr>
        <p:spPr>
          <a:xfrm>
            <a:off x="2171700" y="2946400"/>
            <a:ext cx="685800" cy="584200"/>
          </a:xfrm>
          <a:prstGeom prst="rect">
            <a:avLst/>
          </a:prstGeom>
          <a:noFill/>
          <a:ln w="9525">
            <a:noFill/>
          </a:ln>
        </p:spPr>
        <p:txBody>
          <a:bodyPr>
            <a:spAutoFit/>
          </a:bodyPr>
          <a:p>
            <a:pPr lvl="0" algn="ctr" eaLnBrk="1" hangingPunct="1"/>
            <a:r>
              <a:rPr lang="en-US" altLang="zh-CN" sz="3200" dirty="0">
                <a:solidFill>
                  <a:schemeClr val="bg1"/>
                </a:solidFill>
                <a:latin typeface="Arial" charset="0"/>
                <a:ea typeface="黑体" pitchFamily="49" charset="-122"/>
              </a:rPr>
              <a:t>01</a:t>
            </a:r>
            <a:endParaRPr lang="zh-CN" altLang="en-US" sz="3200" dirty="0">
              <a:solidFill>
                <a:schemeClr val="bg1"/>
              </a:solidFill>
              <a:latin typeface="Arial" charset="0"/>
              <a:ea typeface="黑体" pitchFamily="49"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3349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4492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8" name="矩形 7"/>
          <p:cNvSpPr/>
          <p:nvPr/>
        </p:nvSpPr>
        <p:spPr>
          <a:xfrm>
            <a:off x="1057910" y="1392555"/>
            <a:ext cx="10485755" cy="5055870"/>
          </a:xfrm>
          <a:prstGeom prst="rect">
            <a:avLst/>
          </a:prstGeom>
          <a:noFill/>
          <a:ln w="9525">
            <a:noFill/>
          </a:ln>
        </p:spPr>
        <p:txBody>
          <a:bodyPr anchor="ctr"/>
          <a:p>
            <a:pPr lvl="0" eaLnBrk="1" hangingPunct="1">
              <a:lnSpc>
                <a:spcPct val="130000"/>
              </a:lnSpc>
            </a:pPr>
            <a:endParaRPr lang="zh-CN" altLang="en-US" sz="2000" dirty="0">
              <a:latin typeface="Arial" charset="0"/>
              <a:ea typeface="黑体" pitchFamily="49" charset="-122"/>
            </a:endParaRPr>
          </a:p>
        </p:txBody>
      </p:sp>
      <p:sp>
        <p:nvSpPr>
          <p:cNvPr id="16389" name="标题 1"/>
          <p:cNvSpPr>
            <a:spLocks noGrp="1"/>
          </p:cNvSpPr>
          <p:nvPr>
            <p:ph type="title"/>
          </p:nvPr>
        </p:nvSpPr>
        <p:spPr/>
        <p:txBody>
          <a:bodyPr vert="horz" wrap="square" lIns="91440" tIns="45720" rIns="91440" bIns="45720" anchor="ctr"/>
          <a:p>
            <a:r>
              <a:rPr lang="zh-CN" altLang="en-US" dirty="0">
                <a:sym typeface="+mn-ea"/>
              </a:rPr>
              <a:t>国内外现状及意义</a:t>
            </a:r>
            <a:endParaRPr lang="zh-CN" altLang="en-US" dirty="0"/>
          </a:p>
        </p:txBody>
      </p:sp>
      <p:sp>
        <p:nvSpPr>
          <p:cNvPr id="2" name="文本框 1"/>
          <p:cNvSpPr txBox="1"/>
          <p:nvPr/>
        </p:nvSpPr>
        <p:spPr>
          <a:xfrm>
            <a:off x="1113790" y="1513205"/>
            <a:ext cx="10157460" cy="2895600"/>
          </a:xfrm>
          <a:prstGeom prst="rect">
            <a:avLst/>
          </a:prstGeom>
          <a:noFill/>
        </p:spPr>
        <p:txBody>
          <a:bodyPr wrap="square" rtlCol="0">
            <a:spAutoFit/>
          </a:bodyPr>
          <a:p>
            <a:r>
              <a:rPr lang="zh-CN" altLang="en-US" sz="4000" dirty="0">
                <a:solidFill>
                  <a:schemeClr val="tx1"/>
                </a:solidFill>
                <a:effectLst>
                  <a:outerShdw blurRad="38100" dist="19050" dir="2700000" algn="tl" rotWithShape="0">
                    <a:schemeClr val="dk1">
                      <a:alpha val="40000"/>
                    </a:schemeClr>
                  </a:outerShdw>
                </a:effectLst>
                <a:sym typeface="+mn-ea"/>
              </a:rPr>
              <a:t>国外</a:t>
            </a:r>
            <a:r>
              <a:rPr lang="zh-CN" altLang="en-US" dirty="0">
                <a:sym typeface="+mn-ea"/>
              </a:rPr>
              <a:t>：</a:t>
            </a:r>
            <a:endParaRPr lang="zh-CN" altLang="en-US" dirty="0">
              <a:sym typeface="+mn-ea"/>
            </a:endParaRPr>
          </a:p>
          <a:p>
            <a:endParaRPr lang="zh-CN" altLang="en-US"/>
          </a:p>
          <a:p>
            <a:r>
              <a:rPr lang="en-US" altLang="zh-CN"/>
              <a:t>	</a:t>
            </a:r>
            <a:r>
              <a:rPr lang="zh-CN" altLang="en-US"/>
              <a:t>美国是世界上最大操作系统制作国家，诞生了windows，Mac OS, LINUX, UNIX, IOS, Android等一系列的操作系统，其中尤其以微软著称，占据了国际操作系统近90%的份额。最近在西方随着移动互联的大规模普及，人们将原来的个人终端处理端放在了云端，通过.Net来替代桌面电脑系统。比尔盖茨甚至认为桌面操作系统将来会被分布式系统所取代而</a:t>
            </a:r>
            <a:endParaRPr lang="zh-CN" altLang="en-US"/>
          </a:p>
          <a:p>
            <a:endParaRPr lang="zh-CN" altLang="en-US"/>
          </a:p>
          <a:p>
            <a:r>
              <a:rPr lang="en-US" altLang="zh-CN"/>
              <a:t>	</a:t>
            </a:r>
            <a:r>
              <a:rPr lang="zh-CN" altLang="en-US"/>
              <a:t>所以说，西方操作系统发展正在从个人走向大数据云端。由此可见，国外的操作系统发展已经成熟，并在传统的基础上不断向分布式大数据发展。</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3349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449263" y="0"/>
            <a:ext cx="46038"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3" name="标题 1"/>
          <p:cNvSpPr>
            <a:spLocks noGrp="1"/>
          </p:cNvSpPr>
          <p:nvPr>
            <p:ph type="title"/>
          </p:nvPr>
        </p:nvSpPr>
        <p:spPr/>
        <p:txBody>
          <a:bodyPr vert="horz" wrap="square" lIns="91440" tIns="45720" rIns="91440" bIns="45720" anchor="ctr"/>
          <a:p>
            <a:r>
              <a:rPr lang="zh-CN" altLang="en-US" dirty="0">
                <a:sym typeface="+mn-ea"/>
              </a:rPr>
              <a:t>国内外现状及意义</a:t>
            </a:r>
            <a:endParaRPr lang="zh-CN" altLang="en-US" dirty="0"/>
          </a:p>
        </p:txBody>
      </p:sp>
      <p:sp>
        <p:nvSpPr>
          <p:cNvPr id="2" name="文本框 1"/>
          <p:cNvSpPr txBox="1"/>
          <p:nvPr/>
        </p:nvSpPr>
        <p:spPr>
          <a:xfrm>
            <a:off x="939165" y="1577975"/>
            <a:ext cx="10222230" cy="2407920"/>
          </a:xfrm>
          <a:prstGeom prst="rect">
            <a:avLst/>
          </a:prstGeom>
          <a:noFill/>
        </p:spPr>
        <p:txBody>
          <a:bodyPr wrap="square" rtlCol="0">
            <a:spAutoFit/>
          </a:bodyPr>
          <a:p>
            <a:r>
              <a:rPr lang="zh-CN" altLang="en-US" sz="4400" dirty="0">
                <a:solidFill>
                  <a:schemeClr val="tx1"/>
                </a:solidFill>
                <a:effectLst>
                  <a:outerShdw blurRad="38100" dist="19050" dir="2700000" algn="tl" rotWithShape="0">
                    <a:schemeClr val="dk1">
                      <a:alpha val="40000"/>
                    </a:schemeClr>
                  </a:outerShdw>
                </a:effectLst>
                <a:sym typeface="+mn-ea"/>
              </a:rPr>
              <a:t>国内：</a:t>
            </a:r>
            <a:endParaRPr lang="zh-CN" altLang="en-US" sz="4400" dirty="0">
              <a:solidFill>
                <a:schemeClr val="tx1"/>
              </a:solidFill>
              <a:effectLst>
                <a:outerShdw blurRad="38100" dist="19050" dir="2700000" algn="tl" rotWithShape="0">
                  <a:schemeClr val="dk1">
                    <a:alpha val="40000"/>
                  </a:schemeClr>
                </a:outerShdw>
              </a:effectLst>
              <a:sym typeface="+mn-ea"/>
            </a:endParaRPr>
          </a:p>
          <a:p>
            <a:endParaRPr lang="zh-CN" altLang="en-US"/>
          </a:p>
          <a:p>
            <a:endParaRPr lang="zh-CN" altLang="en-US"/>
          </a:p>
          <a:p>
            <a:endParaRPr lang="zh-CN" altLang="en-US"/>
          </a:p>
          <a:p>
            <a:r>
              <a:rPr lang="en-US" altLang="zh-CN"/>
              <a:t>	</a:t>
            </a:r>
            <a:r>
              <a:rPr lang="zh-CN" altLang="en-US"/>
              <a:t>近几年开源浪潮一波高似一波，我国新兴的系统厂商如雨后春笋逐渐发展了起来。例如深度公司的深度linux，还有中国化的ubuntu麒麟。这些系统在国内获得了很不错的反馈，并且在国际上也获得了一席之地。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a:xfrm>
            <a:off x="3111500" y="2646363"/>
            <a:ext cx="7786688" cy="1209675"/>
          </a:xfrm>
        </p:spPr>
        <p:txBody>
          <a:bodyPr vert="horz" wrap="square" lIns="91440" tIns="45720" rIns="91440" bIns="45720" anchor="ctr"/>
          <a:p>
            <a:pPr defTabSz="914400">
              <a:buNone/>
            </a:pPr>
            <a:r>
              <a:rPr lang="zh-CN" altLang="en-US" dirty="0">
                <a:sym typeface="+mn-ea"/>
              </a:rPr>
              <a:t>研究目标、意义</a:t>
            </a:r>
            <a:endParaRPr lang="zh-CN" altLang="en-US" kern="1200" dirty="0">
              <a:latin typeface="+mj-lt"/>
              <a:ea typeface="+mj-ea"/>
              <a:cs typeface="+mj-cs"/>
            </a:endParaRPr>
          </a:p>
        </p:txBody>
      </p:sp>
      <p:sp>
        <p:nvSpPr>
          <p:cNvPr id="5" name="文本占位符 4"/>
          <p:cNvSpPr>
            <a:spLocks noGrp="1"/>
          </p:cNvSpPr>
          <p:nvPr>
            <p:ph type="body" idx="1"/>
          </p:nvPr>
        </p:nvSpPr>
        <p:spPr>
          <a:xfrm>
            <a:off x="3111500" y="3940175"/>
            <a:ext cx="7786688" cy="504825"/>
          </a:xfrm>
        </p:spPr>
        <p:txBody>
          <a:bodyPr vert="horz" lIns="91440" tIns="45720" rIns="91440" bIns="45720" rtlCol="0" anchor="ctr" anchorCtr="0">
            <a:normAutofit/>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da-DK" altLang="zh-CN"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5364" name="文本框 5"/>
          <p:cNvSpPr txBox="1"/>
          <p:nvPr/>
        </p:nvSpPr>
        <p:spPr>
          <a:xfrm>
            <a:off x="2171700" y="2946400"/>
            <a:ext cx="685800" cy="584200"/>
          </a:xfrm>
          <a:prstGeom prst="rect">
            <a:avLst/>
          </a:prstGeom>
          <a:noFill/>
          <a:ln w="9525">
            <a:noFill/>
          </a:ln>
        </p:spPr>
        <p:txBody>
          <a:bodyPr>
            <a:spAutoFit/>
          </a:bodyPr>
          <a:p>
            <a:pPr lvl="0" algn="ctr" eaLnBrk="1" hangingPunct="1"/>
            <a:r>
              <a:rPr lang="en-US" altLang="zh-CN" sz="3200" dirty="0">
                <a:solidFill>
                  <a:schemeClr val="bg1"/>
                </a:solidFill>
                <a:latin typeface="Arial" charset="0"/>
                <a:ea typeface="黑体" pitchFamily="49" charset="-122"/>
              </a:rPr>
              <a:t>01</a:t>
            </a:r>
            <a:endParaRPr lang="zh-CN" altLang="en-US" sz="3200" dirty="0">
              <a:solidFill>
                <a:schemeClr val="bg1"/>
              </a:solidFill>
              <a:latin typeface="Arial" charset="0"/>
              <a:ea typeface="黑体" pitchFamily="49"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标题 2"/>
          <p:cNvSpPr>
            <a:spLocks noGrp="1"/>
          </p:cNvSpPr>
          <p:nvPr>
            <p:ph type="title"/>
          </p:nvPr>
        </p:nvSpPr>
        <p:spPr/>
        <p:txBody>
          <a:bodyPr vert="horz" wrap="square" lIns="91440" tIns="45720" rIns="91440" bIns="45720" anchor="ctr"/>
          <a:p>
            <a:r>
              <a:rPr lang="zh-CN" altLang="en-US" dirty="0">
                <a:sym typeface="+mn-ea"/>
              </a:rPr>
              <a:t>研究目标、意义</a:t>
            </a:r>
            <a:endParaRPr lang="zh-CN" altLang="en-US" dirty="0"/>
          </a:p>
        </p:txBody>
      </p:sp>
      <p:sp>
        <p:nvSpPr>
          <p:cNvPr id="2" name="文本框 1"/>
          <p:cNvSpPr txBox="1"/>
          <p:nvPr/>
        </p:nvSpPr>
        <p:spPr>
          <a:xfrm>
            <a:off x="991235" y="1551940"/>
            <a:ext cx="10040620" cy="2560320"/>
          </a:xfrm>
          <a:prstGeom prst="rect">
            <a:avLst/>
          </a:prstGeom>
          <a:noFill/>
        </p:spPr>
        <p:txBody>
          <a:bodyPr wrap="square" rtlCol="0">
            <a:spAutoFit/>
          </a:bodyPr>
          <a:p>
            <a:r>
              <a:rPr lang="zh-CN" altLang="en-US" sz="3600" dirty="0">
                <a:sym typeface="+mn-ea"/>
              </a:rPr>
              <a:t>目标：</a:t>
            </a:r>
            <a:r>
              <a:rPr lang="en-US" altLang="zh-CN"/>
              <a:t>	</a:t>
            </a:r>
            <a:r>
              <a:rPr lang="zh-CN" altLang="en-US"/>
              <a:t>目标是实现一款简单的操作系统雏形，采用汇编的C语言设计启动和内核，实现保护模式和内存管理任务调度机制，有内存管理（基于两页管理不大于4G的内存）和任务调度（采用轮询方式）功能。</a:t>
            </a:r>
            <a:endParaRPr lang="zh-CN" altLang="en-US"/>
          </a:p>
          <a:p>
            <a:endParaRPr lang="zh-CN" altLang="en-US"/>
          </a:p>
          <a:p>
            <a:endParaRPr lang="zh-CN" altLang="en-US"/>
          </a:p>
          <a:p>
            <a:pPr algn="l"/>
            <a:r>
              <a:rPr lang="zh-CN" altLang="en-US" sz="3600" dirty="0">
                <a:cs typeface="+mn-ea"/>
                <a:sym typeface="+mn-ea"/>
              </a:rPr>
              <a:t>研究意义：</a:t>
            </a:r>
            <a:r>
              <a:rPr lang="zh-CN" altLang="en-US" sz="1800">
                <a:cs typeface="+mn-ea"/>
                <a:sym typeface="+mn-ea"/>
              </a:rPr>
              <a:t>更加深层次的理解操作系统和x86体系，为以后阅读和修改大型操作系统内核打下基础。</a:t>
            </a:r>
            <a:endParaRPr lang="zh-CN" altLang="en-US" sz="1800">
              <a:cs typeface="+mn-ea"/>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3"/>
          <p:cNvSpPr>
            <a:spLocks noGrp="1"/>
          </p:cNvSpPr>
          <p:nvPr>
            <p:ph type="title"/>
          </p:nvPr>
        </p:nvSpPr>
        <p:spPr>
          <a:xfrm>
            <a:off x="3111500" y="2646363"/>
            <a:ext cx="7786688" cy="1209675"/>
          </a:xfrm>
        </p:spPr>
        <p:txBody>
          <a:bodyPr vert="horz" wrap="square" lIns="91440" tIns="45720" rIns="91440" bIns="45720" anchor="ctr"/>
          <a:p>
            <a:pPr defTabSz="914400">
              <a:buNone/>
            </a:pPr>
            <a:r>
              <a:rPr lang="zh-CN" altLang="en-US" dirty="0">
                <a:sym typeface="+mn-ea"/>
              </a:rPr>
              <a:t>需求分析</a:t>
            </a:r>
            <a:endParaRPr lang="zh-CN" altLang="en-US" kern="1200" dirty="0">
              <a:latin typeface="+mj-lt"/>
              <a:ea typeface="+mj-ea"/>
              <a:cs typeface="+mj-cs"/>
            </a:endParaRPr>
          </a:p>
        </p:txBody>
      </p:sp>
      <p:sp>
        <p:nvSpPr>
          <p:cNvPr id="5" name="文本占位符 4"/>
          <p:cNvSpPr>
            <a:spLocks noGrp="1"/>
          </p:cNvSpPr>
          <p:nvPr>
            <p:ph type="body" idx="1"/>
          </p:nvPr>
        </p:nvSpPr>
        <p:spPr>
          <a:xfrm>
            <a:off x="3111500" y="3940175"/>
            <a:ext cx="7786688" cy="504825"/>
          </a:xfrm>
        </p:spPr>
        <p:txBody>
          <a:bodyPr vert="horz" lIns="91440" tIns="45720" rIns="91440" bIns="45720" rtlCol="0" anchor="ctr" anchorCtr="0">
            <a:normAutofit/>
          </a:bodyPr>
          <a:lstStyle/>
          <a:p>
            <a:pPr marL="0" marR="0" lvl="0" indent="0" algn="ctr" defTabSz="914400" rtl="0" eaLnBrk="1" fontAlgn="auto" latinLnBrk="0" hangingPunct="1">
              <a:lnSpc>
                <a:spcPct val="120000"/>
              </a:lnSpc>
              <a:spcBef>
                <a:spcPts val="1000"/>
              </a:spcBef>
              <a:spcAft>
                <a:spcPts val="0"/>
              </a:spcAft>
              <a:buClr>
                <a:schemeClr val="accent2"/>
              </a:buClr>
              <a:buSzPct val="80000"/>
              <a:buFont typeface="Wingdings" pitchFamily="2" charset="2"/>
              <a:buNone/>
              <a:defRPr/>
            </a:pPr>
            <a:endParaRPr kumimoji="0" lang="da-DK" altLang="zh-CN"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15364" name="文本框 5"/>
          <p:cNvSpPr txBox="1"/>
          <p:nvPr/>
        </p:nvSpPr>
        <p:spPr>
          <a:xfrm>
            <a:off x="2171700" y="2946400"/>
            <a:ext cx="685800" cy="584200"/>
          </a:xfrm>
          <a:prstGeom prst="rect">
            <a:avLst/>
          </a:prstGeom>
          <a:noFill/>
          <a:ln w="9525">
            <a:noFill/>
          </a:ln>
        </p:spPr>
        <p:txBody>
          <a:bodyPr>
            <a:spAutoFit/>
          </a:bodyPr>
          <a:p>
            <a:pPr lvl="0" algn="ctr" eaLnBrk="1" hangingPunct="1"/>
            <a:r>
              <a:rPr lang="en-US" altLang="zh-CN" sz="3200" dirty="0">
                <a:solidFill>
                  <a:schemeClr val="bg1"/>
                </a:solidFill>
                <a:latin typeface="Arial" charset="0"/>
                <a:ea typeface="黑体" pitchFamily="49" charset="-122"/>
              </a:rPr>
              <a:t>01</a:t>
            </a:r>
            <a:endParaRPr lang="zh-CN" altLang="en-US" sz="3200" dirty="0">
              <a:solidFill>
                <a:schemeClr val="bg1"/>
              </a:solidFill>
              <a:latin typeface="Arial" charset="0"/>
              <a:ea typeface="黑体" pitchFamily="49"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标题 1"/>
          <p:cNvSpPr>
            <a:spLocks noGrp="1"/>
          </p:cNvSpPr>
          <p:nvPr>
            <p:ph type="title"/>
          </p:nvPr>
        </p:nvSpPr>
        <p:spPr/>
        <p:txBody>
          <a:bodyPr vert="horz" wrap="square" lIns="91440" tIns="45720" rIns="91440" bIns="45720" anchor="ctr"/>
          <a:p>
            <a:r>
              <a:rPr lang="zh-CN" altLang="en-US" dirty="0">
                <a:sym typeface="+mn-ea"/>
              </a:rPr>
              <a:t>需求分析</a:t>
            </a:r>
            <a:endParaRPr lang="zh-CN" altLang="en-US" dirty="0"/>
          </a:p>
        </p:txBody>
      </p:sp>
      <p:sp>
        <p:nvSpPr>
          <p:cNvPr id="2" name="文本框 1"/>
          <p:cNvSpPr txBox="1"/>
          <p:nvPr/>
        </p:nvSpPr>
        <p:spPr>
          <a:xfrm>
            <a:off x="822960" y="1447800"/>
            <a:ext cx="10701020" cy="4870450"/>
          </a:xfrm>
          <a:prstGeom prst="rect">
            <a:avLst/>
          </a:prstGeom>
          <a:noFill/>
        </p:spPr>
        <p:txBody>
          <a:bodyPr wrap="square" rtlCol="0">
            <a:spAutoFit/>
          </a:bodyPr>
          <a:p>
            <a:pPr algn="l" eaLnBrk="1" fontAlgn="auto" hangingPunct="1">
              <a:lnSpc>
                <a:spcPct val="90000"/>
              </a:lnSpc>
            </a:pPr>
            <a:r>
              <a:rPr lang="zh-CN" altLang="en-US" sz="4000" dirty="0">
                <a:solidFill>
                  <a:schemeClr val="accent1"/>
                </a:solidFill>
                <a:latin typeface="+mj-lt"/>
                <a:ea typeface="+mj-ea"/>
                <a:cs typeface="+mj-cs"/>
                <a:sym typeface="+mn-ea"/>
              </a:rPr>
              <a:t>面向的用户：</a:t>
            </a:r>
            <a:r>
              <a:rPr lang="zh-CN" altLang="en-US" sz="3200" dirty="0">
                <a:solidFill>
                  <a:schemeClr val="accent1"/>
                </a:solidFill>
                <a:latin typeface="+mj-lt"/>
                <a:ea typeface="+mj-ea"/>
                <a:cs typeface="+mj-cs"/>
                <a:sym typeface="+mn-ea"/>
              </a:rPr>
              <a:t>操作系统初学者</a:t>
            </a:r>
            <a:endParaRPr lang="zh-CN" altLang="en-US" sz="3200" dirty="0">
              <a:solidFill>
                <a:schemeClr val="accent1"/>
              </a:solidFill>
              <a:latin typeface="+mj-lt"/>
              <a:ea typeface="+mj-ea"/>
              <a:cs typeface="+mj-cs"/>
              <a:sym typeface="+mn-ea"/>
            </a:endParaRPr>
          </a:p>
          <a:p>
            <a:pPr algn="l" eaLnBrk="1" fontAlgn="auto" hangingPunct="1">
              <a:lnSpc>
                <a:spcPct val="90000"/>
              </a:lnSpc>
            </a:pPr>
            <a:endParaRPr lang="zh-CN" altLang="en-US" sz="3200" dirty="0">
              <a:solidFill>
                <a:schemeClr val="accent1"/>
              </a:solidFill>
              <a:latin typeface="+mj-lt"/>
              <a:ea typeface="+mj-ea"/>
              <a:cs typeface="+mj-cs"/>
            </a:endParaRPr>
          </a:p>
          <a:p>
            <a:pPr algn="l" eaLnBrk="1" fontAlgn="auto" hangingPunct="1">
              <a:lnSpc>
                <a:spcPct val="90000"/>
              </a:lnSpc>
            </a:pPr>
            <a:r>
              <a:rPr lang="zh-CN" altLang="en-US" sz="4000" dirty="0">
                <a:solidFill>
                  <a:schemeClr val="accent1"/>
                </a:solidFill>
                <a:latin typeface="+mj-lt"/>
                <a:ea typeface="+mj-ea"/>
                <a:cs typeface="+mj-cs"/>
                <a:sym typeface="+mn-ea"/>
              </a:rPr>
              <a:t>功能需求 :</a:t>
            </a:r>
            <a:endParaRPr lang="zh-CN" altLang="en-US" sz="4000" dirty="0">
              <a:solidFill>
                <a:schemeClr val="accent1"/>
              </a:solidFill>
              <a:latin typeface="+mj-lt"/>
              <a:ea typeface="+mj-ea"/>
              <a:cs typeface="+mj-cs"/>
              <a:sym typeface="+mn-ea"/>
            </a:endParaRPr>
          </a:p>
          <a:p>
            <a:pPr algn="l" eaLnBrk="1" fontAlgn="auto" hangingPunct="1">
              <a:lnSpc>
                <a:spcPct val="90000"/>
              </a:lnSpc>
            </a:pPr>
            <a:r>
              <a:rPr lang="zh-CN" altLang="en-US" sz="2800" dirty="0">
                <a:solidFill>
                  <a:schemeClr val="accent1"/>
                </a:solidFill>
                <a:latin typeface="+mj-lt"/>
                <a:ea typeface="+mj-ea"/>
                <a:cs typeface="+mj-cs"/>
                <a:sym typeface="+mn-ea"/>
              </a:rPr>
              <a:t>1.能够实现机器启动时的初始化和启动引导。</a:t>
            </a:r>
            <a:endParaRPr lang="zh-CN" altLang="en-US" sz="2800" dirty="0">
              <a:solidFill>
                <a:schemeClr val="accent1"/>
              </a:solidFill>
              <a:latin typeface="+mj-lt"/>
              <a:ea typeface="+mj-ea"/>
              <a:cs typeface="+mj-cs"/>
              <a:sym typeface="+mn-ea"/>
            </a:endParaRPr>
          </a:p>
          <a:p>
            <a:pPr algn="l" eaLnBrk="1" fontAlgn="auto" hangingPunct="1">
              <a:lnSpc>
                <a:spcPct val="90000"/>
              </a:lnSpc>
            </a:pPr>
            <a:r>
              <a:rPr lang="zh-CN" altLang="en-US" sz="2800" dirty="0">
                <a:solidFill>
                  <a:schemeClr val="accent1"/>
                </a:solidFill>
                <a:latin typeface="+mj-lt"/>
                <a:ea typeface="+mj-ea"/>
                <a:cs typeface="+mj-cs"/>
              </a:rPr>
              <a:t>2.能够进入保护模式并加载入内核</a:t>
            </a:r>
            <a:endParaRPr lang="zh-CN" altLang="en-US" sz="2800" dirty="0">
              <a:solidFill>
                <a:schemeClr val="accent1"/>
              </a:solidFill>
              <a:latin typeface="+mj-lt"/>
              <a:ea typeface="+mj-ea"/>
              <a:cs typeface="+mj-cs"/>
            </a:endParaRPr>
          </a:p>
          <a:p>
            <a:pPr algn="l" eaLnBrk="1" fontAlgn="auto" hangingPunct="1">
              <a:lnSpc>
                <a:spcPct val="90000"/>
              </a:lnSpc>
            </a:pPr>
            <a:r>
              <a:rPr lang="zh-CN" altLang="en-US" sz="2800" dirty="0">
                <a:solidFill>
                  <a:schemeClr val="accent1"/>
                </a:solidFill>
                <a:latin typeface="+mj-lt"/>
                <a:ea typeface="+mj-ea"/>
                <a:cs typeface="+mj-cs"/>
              </a:rPr>
              <a:t>3.能够实现基本的轮询任务管理于任务调度。</a:t>
            </a:r>
            <a:endParaRPr lang="zh-CN" altLang="en-US" sz="2800" dirty="0">
              <a:solidFill>
                <a:schemeClr val="accent1"/>
              </a:solidFill>
              <a:latin typeface="+mj-lt"/>
              <a:ea typeface="+mj-ea"/>
              <a:cs typeface="+mj-cs"/>
            </a:endParaRPr>
          </a:p>
          <a:p>
            <a:pPr algn="l" eaLnBrk="1" fontAlgn="auto" hangingPunct="1">
              <a:lnSpc>
                <a:spcPct val="90000"/>
              </a:lnSpc>
            </a:pPr>
            <a:r>
              <a:rPr lang="zh-CN" altLang="en-US" sz="2800" dirty="0">
                <a:solidFill>
                  <a:schemeClr val="accent1"/>
                </a:solidFill>
                <a:latin typeface="+mj-lt"/>
                <a:ea typeface="+mj-ea"/>
                <a:cs typeface="+mj-cs"/>
              </a:rPr>
              <a:t>4.能够在基于两页分页机制实现内存管理</a:t>
            </a:r>
            <a:endParaRPr lang="zh-CN" altLang="en-US" sz="2800" dirty="0">
              <a:solidFill>
                <a:schemeClr val="accent1"/>
              </a:solidFill>
              <a:latin typeface="+mj-lt"/>
              <a:ea typeface="+mj-ea"/>
              <a:cs typeface="+mj-cs"/>
            </a:endParaRPr>
          </a:p>
          <a:p>
            <a:pPr algn="l" eaLnBrk="1" fontAlgn="auto" hangingPunct="1">
              <a:lnSpc>
                <a:spcPct val="90000"/>
              </a:lnSpc>
            </a:pPr>
            <a:r>
              <a:rPr lang="zh-CN" altLang="en-US" sz="2800" dirty="0">
                <a:solidFill>
                  <a:schemeClr val="accent1"/>
                </a:solidFill>
                <a:latin typeface="+mj-lt"/>
                <a:ea typeface="+mj-ea"/>
                <a:cs typeface="+mj-cs"/>
              </a:rPr>
              <a:t>5.能够实现有限的文件管理（不能写）</a:t>
            </a:r>
            <a:endParaRPr lang="zh-CN" altLang="en-US" sz="2800" dirty="0">
              <a:solidFill>
                <a:schemeClr val="accent1"/>
              </a:solidFill>
              <a:latin typeface="+mj-lt"/>
              <a:ea typeface="+mj-ea"/>
              <a:cs typeface="+mj-cs"/>
            </a:endParaRPr>
          </a:p>
          <a:p>
            <a:pPr algn="l" eaLnBrk="1" fontAlgn="auto" hangingPunct="1">
              <a:lnSpc>
                <a:spcPct val="90000"/>
              </a:lnSpc>
            </a:pPr>
            <a:r>
              <a:rPr lang="zh-CN" altLang="en-US" sz="2800" dirty="0">
                <a:solidFill>
                  <a:schemeClr val="accent1"/>
                </a:solidFill>
                <a:latin typeface="+mj-lt"/>
                <a:ea typeface="+mj-ea"/>
                <a:cs typeface="+mj-cs"/>
              </a:rPr>
              <a:t>6.能够在屏幕上实现显示</a:t>
            </a:r>
            <a:endParaRPr lang="zh-CN" altLang="en-US" sz="2800" dirty="0">
              <a:solidFill>
                <a:schemeClr val="accent1"/>
              </a:solidFill>
              <a:latin typeface="+mj-lt"/>
              <a:ea typeface="+mj-ea"/>
              <a:cs typeface="+mj-cs"/>
            </a:endParaRPr>
          </a:p>
          <a:p>
            <a:pPr algn="l" eaLnBrk="1" fontAlgn="auto" hangingPunct="1">
              <a:lnSpc>
                <a:spcPct val="90000"/>
              </a:lnSpc>
            </a:pPr>
            <a:r>
              <a:rPr lang="zh-CN" altLang="en-US" sz="2800" dirty="0">
                <a:solidFill>
                  <a:schemeClr val="accent1"/>
                </a:solidFill>
                <a:latin typeface="+mj-lt"/>
                <a:ea typeface="+mj-ea"/>
                <a:cs typeface="+mj-cs"/>
              </a:rPr>
              <a:t>7.能够实现键盘的输入操作</a:t>
            </a:r>
            <a:endParaRPr lang="zh-CN" altLang="en-US" sz="2800" dirty="0">
              <a:solidFill>
                <a:schemeClr val="accent1"/>
              </a:solidFill>
              <a:latin typeface="+mj-lt"/>
              <a:ea typeface="+mj-ea"/>
              <a:cs typeface="+mj-cs"/>
            </a:endParaRPr>
          </a:p>
          <a:p>
            <a:pPr algn="l" eaLnBrk="1" fontAlgn="auto" hangingPunct="1">
              <a:lnSpc>
                <a:spcPct val="90000"/>
              </a:lnSpc>
            </a:pPr>
            <a:endParaRPr lang="zh-CN" altLang="en-US" sz="4000"/>
          </a:p>
        </p:txBody>
      </p:sp>
    </p:spTree>
  </p:cSld>
  <p:clrMapOvr>
    <a:masterClrMapping/>
  </p:clrMapOvr>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MH" val="20151013144530"/>
  <p:tag name="MH_LIBRARY" val="CONTENTS"/>
  <p:tag name="MH_TYPE" val="NUMBER"/>
  <p:tag name="ID" val="547136"/>
  <p:tag name="MH_ORDER" val="4"/>
</p:tagLst>
</file>

<file path=ppt/tags/tag11.xml><?xml version="1.0" encoding="utf-8"?>
<p:tagLst xmlns:p="http://schemas.openxmlformats.org/presentationml/2006/main">
  <p:tag name="MH" val="20151013144530"/>
  <p:tag name="MH_LIBRARY" val="CONTENTS"/>
  <p:tag name="MH_TYPE" val="ENTRY"/>
  <p:tag name="ID" val="547136"/>
  <p:tag name="MH_ORDER" val="5"/>
</p:tagLst>
</file>

<file path=ppt/tags/tag12.xml><?xml version="1.0" encoding="utf-8"?>
<p:tagLst xmlns:p="http://schemas.openxmlformats.org/presentationml/2006/main">
  <p:tag name="MH" val="20151013144530"/>
  <p:tag name="MH_LIBRARY" val="CONTENTS"/>
  <p:tag name="MH_TYPE" val="NUMBER"/>
  <p:tag name="ID" val="547136"/>
  <p:tag name="MH_ORDER" val="5"/>
</p:tagLst>
</file>

<file path=ppt/tags/tag13.xml><?xml version="1.0" encoding="utf-8"?>
<p:tagLst xmlns:p="http://schemas.openxmlformats.org/presentationml/2006/main">
  <p:tag name="MH" val="20151013144530"/>
  <p:tag name="MH_LIBRARY" val="CONTENTS"/>
  <p:tag name="MH_TYPE" val="ENTRY"/>
  <p:tag name="ID" val="547136"/>
  <p:tag name="MH_ORDER" val="6"/>
</p:tagLst>
</file>

<file path=ppt/tags/tag14.xml><?xml version="1.0" encoding="utf-8"?>
<p:tagLst xmlns:p="http://schemas.openxmlformats.org/presentationml/2006/main">
  <p:tag name="MH" val="20151013144530"/>
  <p:tag name="MH_LIBRARY" val="CONTENTS"/>
  <p:tag name="MH_TYPE" val="NUMBER"/>
  <p:tag name="ID" val="547136"/>
  <p:tag name="MH_ORDER" val="6"/>
</p:tagLst>
</file>

<file path=ppt/tags/tag15.xml><?xml version="1.0" encoding="utf-8"?>
<p:tagLst xmlns:p="http://schemas.openxmlformats.org/presentationml/2006/main">
  <p:tag name="MH" val="20151013144530"/>
  <p:tag name="MH_LIBRARY" val="CONTENTS"/>
  <p:tag name="MH_TYPE" val="OTHERS"/>
  <p:tag name="ID" val="547136"/>
</p:tagLst>
</file>

<file path=ppt/tags/tag16.xml><?xml version="1.0" encoding="utf-8"?>
<p:tagLst xmlns:p="http://schemas.openxmlformats.org/presentationml/2006/main">
  <p:tag name="MH" val="20151013144530"/>
  <p:tag name="MH_LIBRARY" val="CONTENTS"/>
  <p:tag name="MH_TYPE" val="OTHERS"/>
  <p:tag name="ID" val="547136"/>
</p:tagLst>
</file>

<file path=ppt/tags/tag17.xml><?xml version="1.0" encoding="utf-8"?>
<p:tagLst xmlns:p="http://schemas.openxmlformats.org/presentationml/2006/main">
  <p:tag name="MH" val="20151013144530"/>
  <p:tag name="MH_LIBRARY" val="CONTENTS"/>
  <p:tag name="MH_AUTOCOLOR" val="TRUE"/>
  <p:tag name="MH_TYPE" val="CONTENTS"/>
  <p:tag name="ID" val="547136"/>
</p:tagLst>
</file>

<file path=ppt/tags/tag18.xml><?xml version="1.0" encoding="utf-8"?>
<p:tagLst xmlns:p="http://schemas.openxmlformats.org/presentationml/2006/main">
  <p:tag name="MH" val="20151013144530"/>
  <p:tag name="MH_LIBRARY" val="CONTENTS"/>
  <p:tag name="MH_AUTOCOLOR" val="TRUE"/>
  <p:tag name="MH_TYPE" val="SECTION"/>
  <p:tag name="ID" val="547136"/>
</p:tagLst>
</file>

<file path=ppt/tags/tag19.xml><?xml version="1.0" encoding="utf-8"?>
<p:tagLst xmlns:p="http://schemas.openxmlformats.org/presentationml/2006/main">
  <p:tag name="MH" val="20151013144530"/>
  <p:tag name="MH_LIBRARY" val="CONTENTS"/>
  <p:tag name="MH_AUTOCOLOR" val="TRUE"/>
  <p:tag name="MH_TYPE" val="SECTION"/>
  <p:tag name="ID" val="547136"/>
</p:tagLst>
</file>

<file path=ppt/tags/tag2.xml><?xml version="1.0" encoding="utf-8"?>
<p:tagLst xmlns:p="http://schemas.openxmlformats.org/presentationml/2006/main">
  <p:tag name="MH" val="20151013144530"/>
  <p:tag name="MH_LIBRARY" val="CONTENTS"/>
  <p:tag name="MH_TYPE" val="OTHERS"/>
  <p:tag name="ID" val="547136"/>
</p:tagLst>
</file>

<file path=ppt/tags/tag20.xml><?xml version="1.0" encoding="utf-8"?>
<p:tagLst xmlns:p="http://schemas.openxmlformats.org/presentationml/2006/main">
  <p:tag name="MH" val="20151013144530"/>
  <p:tag name="MH_LIBRARY" val="CONTENTS"/>
  <p:tag name="MH_AUTOCOLOR" val="TRUE"/>
  <p:tag name="MH_TYPE" val="SECTION"/>
  <p:tag name="ID" val="547136"/>
</p:tagLst>
</file>

<file path=ppt/tags/tag21.xml><?xml version="1.0" encoding="utf-8"?>
<p:tagLst xmlns:p="http://schemas.openxmlformats.org/presentationml/2006/main">
  <p:tag name="MH" val="20151013144530"/>
  <p:tag name="MH_LIBRARY" val="CONTENTS"/>
  <p:tag name="MH_AUTOCOLOR" val="TRUE"/>
  <p:tag name="MH_TYPE" val="SECTION"/>
  <p:tag name="ID" val="547136"/>
</p:tagLst>
</file>

<file path=ppt/tags/tag22.xml><?xml version="1.0" encoding="utf-8"?>
<p:tagLst xmlns:p="http://schemas.openxmlformats.org/presentationml/2006/main">
  <p:tag name="MH" val="20151013144530"/>
  <p:tag name="MH_LIBRARY" val="CONTENTS"/>
  <p:tag name="MH_AUTOCOLOR" val="TRUE"/>
  <p:tag name="MH_TYPE" val="SECTION"/>
  <p:tag name="ID" val="547136"/>
</p:tagLst>
</file>

<file path=ppt/tags/tag23.xml><?xml version="1.0" encoding="utf-8"?>
<p:tagLst xmlns:p="http://schemas.openxmlformats.org/presentationml/2006/main">
  <p:tag name="MH" val="20151013144139"/>
  <p:tag name="MH_LIBRARY" val="GRAPHIC"/>
  <p:tag name="MH_ORDER" val="Oval 1"/>
</p:tagLst>
</file>

<file path=ppt/tags/tag24.xml><?xml version="1.0" encoding="utf-8"?>
<p:tagLst xmlns:p="http://schemas.openxmlformats.org/presentationml/2006/main">
  <p:tag name="MH" val="20151013144139"/>
  <p:tag name="MH_LIBRARY" val="GRAPHIC"/>
  <p:tag name="MH_ORDER" val="Oval 2"/>
</p:tagLst>
</file>

<file path=ppt/tags/tag25.xml><?xml version="1.0" encoding="utf-8"?>
<p:tagLst xmlns:p="http://schemas.openxmlformats.org/presentationml/2006/main">
  <p:tag name="MH" val="20151013144139"/>
  <p:tag name="MH_LIBRARY" val="GRAPHIC"/>
  <p:tag name="MH_ORDER" val="文本框 5"/>
</p:tagLst>
</file>

<file path=ppt/tags/tag26.xml><?xml version="1.0" encoding="utf-8"?>
<p:tagLst xmlns:p="http://schemas.openxmlformats.org/presentationml/2006/main">
  <p:tag name="MH" val="20151013144139"/>
  <p:tag name="MH_LIBRARY" val="GRAPHIC"/>
</p:tagLst>
</file>

<file path=ppt/tags/tag3.xml><?xml version="1.0" encoding="utf-8"?>
<p:tagLst xmlns:p="http://schemas.openxmlformats.org/presentationml/2006/main">
  <p:tag name="MH" val="20151013144530"/>
  <p:tag name="MH_LIBRARY" val="CONTENTS"/>
  <p:tag name="MH_TYPE" val="ENTRY"/>
  <p:tag name="ID" val="547136"/>
  <p:tag name="MH_ORDER" val="1"/>
</p:tagLst>
</file>

<file path=ppt/tags/tag4.xml><?xml version="1.0" encoding="utf-8"?>
<p:tagLst xmlns:p="http://schemas.openxmlformats.org/presentationml/2006/main">
  <p:tag name="MH" val="20151013144530"/>
  <p:tag name="MH_LIBRARY" val="CONTENTS"/>
  <p:tag name="MH_TYPE" val="NUMBER"/>
  <p:tag name="ID" val="547136"/>
  <p:tag name="MH_ORDER" val="1"/>
</p:tagLst>
</file>

<file path=ppt/tags/tag5.xml><?xml version="1.0" encoding="utf-8"?>
<p:tagLst xmlns:p="http://schemas.openxmlformats.org/presentationml/2006/main">
  <p:tag name="MH" val="20151013144530"/>
  <p:tag name="MH_LIBRARY" val="CONTENTS"/>
  <p:tag name="MH_TYPE" val="ENTRY"/>
  <p:tag name="ID" val="547136"/>
  <p:tag name="MH_ORDER" val="2"/>
</p:tagLst>
</file>

<file path=ppt/tags/tag6.xml><?xml version="1.0" encoding="utf-8"?>
<p:tagLst xmlns:p="http://schemas.openxmlformats.org/presentationml/2006/main">
  <p:tag name="MH" val="20151013144530"/>
  <p:tag name="MH_LIBRARY" val="CONTENTS"/>
  <p:tag name="MH_TYPE" val="NUMBER"/>
  <p:tag name="ID" val="547136"/>
  <p:tag name="MH_ORDER" val="2"/>
</p:tagLst>
</file>

<file path=ppt/tags/tag7.xml><?xml version="1.0" encoding="utf-8"?>
<p:tagLst xmlns:p="http://schemas.openxmlformats.org/presentationml/2006/main">
  <p:tag name="MH" val="20151013144530"/>
  <p:tag name="MH_LIBRARY" val="CONTENTS"/>
  <p:tag name="MH_TYPE" val="ENTRY"/>
  <p:tag name="ID" val="547136"/>
  <p:tag name="MH_ORDER" val="3"/>
</p:tagLst>
</file>

<file path=ppt/tags/tag8.xml><?xml version="1.0" encoding="utf-8"?>
<p:tagLst xmlns:p="http://schemas.openxmlformats.org/presentationml/2006/main">
  <p:tag name="MH" val="20151013144530"/>
  <p:tag name="MH_LIBRARY" val="CONTENTS"/>
  <p:tag name="MH_TYPE" val="NUMBER"/>
  <p:tag name="ID" val="547136"/>
  <p:tag name="MH_ORDER" val="3"/>
</p:tagLst>
</file>

<file path=ppt/tags/tag9.xml><?xml version="1.0" encoding="utf-8"?>
<p:tagLst xmlns:p="http://schemas.openxmlformats.org/presentationml/2006/main">
  <p:tag name="MH" val="20151013144530"/>
  <p:tag name="MH_LIBRARY" val="CONTENTS"/>
  <p:tag name="MH_TYPE" val="ENTRY"/>
  <p:tag name="ID" val="547136"/>
  <p:tag name="MH_ORDER" val="4"/>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3517</Words>
  <Application>WPS 演示</Application>
  <PresentationFormat>宽屏</PresentationFormat>
  <Paragraphs>217</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基于x86的操作系统设计</vt:lpstr>
      <vt:lpstr>PowerPoint 演示文稿</vt:lpstr>
      <vt:lpstr>研究背景、国内外现状</vt:lpstr>
      <vt:lpstr>国内外现状及意义</vt:lpstr>
      <vt:lpstr>国内外现状及意义</vt:lpstr>
      <vt:lpstr>研究目标、意义</vt:lpstr>
      <vt:lpstr>研究目标、意义</vt:lpstr>
      <vt:lpstr>需求分析</vt:lpstr>
      <vt:lpstr>需求分析</vt:lpstr>
      <vt:lpstr>需求分析</vt:lpstr>
      <vt:lpstr>总体设计</vt:lpstr>
      <vt:lpstr>详细设计</vt:lpstr>
      <vt:lpstr>启动</vt:lpstr>
      <vt:lpstr>内核加载器</vt:lpstr>
      <vt:lpstr>内核加载器</vt:lpstr>
      <vt:lpstr>内核初始化</vt:lpstr>
      <vt:lpstr>内核初始化</vt:lpstr>
      <vt:lpstr>内核初始化</vt:lpstr>
      <vt:lpstr>内存管理</vt:lpstr>
      <vt:lpstr>任务管理和任务调度</vt:lpstr>
      <vt:lpstr>任务管理和任务调度</vt:lpstr>
      <vt:lpstr>文件管理</vt:lpstr>
      <vt:lpstr>文件管理</vt:lpstr>
      <vt:lpstr>定时器和时钟中断</vt:lpstr>
      <vt:lpstr>应用</vt:lpstr>
      <vt:lpstr>测试总结</vt:lpstr>
      <vt:lpstr>测试总结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Ner</cp:lastModifiedBy>
  <cp:revision>45</cp:revision>
  <dcterms:created xsi:type="dcterms:W3CDTF">2015-09-25T03:48:00Z</dcterms:created>
  <dcterms:modified xsi:type="dcterms:W3CDTF">2016-06-22T08:34:39Z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半圆双色扁平模板.ppt</vt:lpwstr>
  </property>
  <property fmtid="{D5CDD505-2E9C-101B-9397-08002B2CF9AE}" pid="3" name="fileid">
    <vt:lpwstr>644052</vt:lpwstr>
  </property>
  <property fmtid="{D5CDD505-2E9C-101B-9397-08002B2CF9AE}" pid="4" name="KSOProductBuildVer">
    <vt:lpwstr>2052-10.1.0.5740</vt:lpwstr>
  </property>
</Properties>
</file>