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04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5" r:id="rId61"/>
    <p:sldId id="30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/>
    <p:restoredTop sz="94778"/>
  </p:normalViewPr>
  <p:slideViewPr>
    <p:cSldViewPr snapToGrid="0" snapToObjects="1">
      <p:cViewPr varScale="1">
        <p:scale>
          <a:sx n="83" d="100"/>
          <a:sy n="83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4BD7-341B-8941-8BB5-BDF77FE8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111C7-3FF3-A04C-B6F9-B1E637CD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B852-1CE4-9547-AD90-94F89EEC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B1C6-7069-A049-A8E8-CE2DAC8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614-1A9A-5E4C-B5BD-67755DA7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F1F2-18F6-6842-91E1-D16305D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78CC-B97D-D449-A7BC-ED70B3BA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3651-83AB-3D4B-A81F-58174ED0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34A8-B15B-B44D-B0F1-5E6CC3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B131-2733-8A4E-9D35-26815B3D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482FF-807A-1F47-B79B-76AB53CAD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DC2BC-0113-704A-B8A6-E0CAC3AD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81BD-E0D3-4645-9251-2CC3BAC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2226-96DB-6F4E-B3B2-C87E5A8A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33ED-5E98-664A-8F08-4D09441D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B617-D514-0247-827B-5ECE6C6B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6360-DD5C-834E-9A68-6B68E82B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7C736-56BF-6F42-B5D1-BCA14BFE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834C-AAEB-8B45-9AB0-03FB9113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2199-DE39-EB47-9E4B-0697EBC6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DCD7-9513-DD4F-A429-1D4A2AC2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7E68-30D5-1F43-A6FB-090A71B0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A846-95D0-5E4B-8A55-F00BB329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DFD0-02D2-5042-8EF3-F0E1B60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76A4-AFD7-1D40-89D1-FD428CD2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682E-B3D6-2943-BFA2-2E69CD0A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2690-02D3-F84F-A89C-CAB2BEEC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4AAF-6188-394A-A109-01E22149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1045-E662-B745-8B9E-D5058F88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EA11-6033-2B4A-AFFE-4D9FBCF1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05491-C880-BC40-8194-B76F999C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4236-CE7A-BD4A-9496-D63DA51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52F6-E6CA-7E4D-87EC-09CC535F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56FC-180D-0842-9E87-847AFC58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9A460-E67E-D742-9FB7-F0CEDCDFB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7D92-D9DB-A945-A2D2-C1A88B864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DAAD6-AD8A-784C-BC93-F8DB064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0F366-100C-C04B-94D9-6603A4B1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7CAFF-D119-6F48-8FC2-9BC2CF62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5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A41C-1807-A942-96C6-0D10AD66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78680-98DF-1D43-A8DD-D130F44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211B-0607-F647-946B-F3CEF906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4FF2E-DF4C-174B-9D30-58FCE5B3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61EEF-53C1-D544-9524-7384AA62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6E91E-C2EF-6842-8D11-9CFA1A3D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66BCA-B0F3-5641-A44F-94A4AEF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5F14-9F87-854A-A37A-F02234B9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5726-ED9A-FE44-95C4-5E0977E3D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62410-D8EC-F24E-B8A3-A7026889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1896A-DF1A-A94B-B938-FDDDA8B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95188-B46E-ED46-8C90-67271C5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B7EB-63A5-864C-9C34-56DC616B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725A-A01D-8841-A1A9-94E29EC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E48DF-D4C0-654E-BCB4-DB0D4BD4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535E1-B03A-AE45-904D-5075F366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F1F8F-DAA8-644D-AA12-100989F5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25A6-6735-6248-9AC2-1A99243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9CD3-4BF1-B241-AFEE-C24E19E3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386A2-5B1D-D44B-B0C6-F280D875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EA2C-8CA9-D14B-9C52-D294896A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C7B6-D9FF-E648-9B20-D83DF5E4F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9D2B-6820-4E4D-AE1F-B5296EFD0A1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400F-B725-D44D-8106-62DEB0462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5B14-A35A-FF4B-A0D9-3E0FE8CA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A878-98E8-8844-B6C3-07E0A654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62532D-070A-F54C-A40E-E931ACE66EA8}"/>
              </a:ext>
            </a:extLst>
          </p:cNvPr>
          <p:cNvSpPr/>
          <p:nvPr/>
        </p:nvSpPr>
        <p:spPr>
          <a:xfrm>
            <a:off x="1380620" y="17658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>
                <a:effectLst/>
              </a:rPr>
              <a:t>Start the CLI:</a:t>
            </a:r>
          </a:p>
          <a:p>
            <a:r>
              <a:rPr lang="en-CA" sz="2400" dirty="0" err="1">
                <a:effectLst/>
                <a:highlight>
                  <a:srgbClr val="FFFF00"/>
                </a:highlight>
              </a:rPr>
              <a:t>mysql-ctl</a:t>
            </a:r>
            <a:r>
              <a:rPr lang="en-CA" sz="2400" dirty="0">
                <a:effectLst/>
                <a:highlight>
                  <a:srgbClr val="FFFF00"/>
                </a:highlight>
              </a:rPr>
              <a:t> cli; </a:t>
            </a:r>
          </a:p>
          <a:p>
            <a:endParaRPr lang="en-CA" sz="2400" dirty="0">
              <a:effectLst/>
              <a:highlight>
                <a:srgbClr val="FFFF00"/>
              </a:highlight>
            </a:endParaRPr>
          </a:p>
          <a:p>
            <a:r>
              <a:rPr lang="en-CA" sz="2400" dirty="0">
                <a:effectLst/>
              </a:rPr>
              <a:t>List available databases:</a:t>
            </a:r>
          </a:p>
          <a:p>
            <a:r>
              <a:rPr lang="en-CA" sz="2400" dirty="0">
                <a:highlight>
                  <a:srgbClr val="FFFF00"/>
                </a:highlight>
              </a:rPr>
              <a:t>show databases; </a:t>
            </a:r>
          </a:p>
          <a:p>
            <a:endParaRPr lang="en-CA" sz="2400" dirty="0">
              <a:highlight>
                <a:srgbClr val="FFFF00"/>
              </a:highlight>
            </a:endParaRPr>
          </a:p>
          <a:p>
            <a:r>
              <a:rPr lang="en-CA" sz="2400" dirty="0">
                <a:effectLst/>
              </a:rPr>
              <a:t>The general command for creating a database:</a:t>
            </a:r>
          </a:p>
          <a:p>
            <a:r>
              <a:rPr lang="en-CA" sz="2400" dirty="0">
                <a:highlight>
                  <a:srgbClr val="FFFF00"/>
                </a:highlight>
              </a:rPr>
              <a:t>CREATE DATABASE </a:t>
            </a:r>
            <a:r>
              <a:rPr lang="en-CA" sz="2400" dirty="0" err="1">
                <a:highlight>
                  <a:srgbClr val="FFFF00"/>
                </a:highlight>
              </a:rPr>
              <a:t>database_name</a:t>
            </a:r>
            <a:r>
              <a:rPr lang="en-CA" sz="2400" dirty="0">
                <a:highlight>
                  <a:srgbClr val="FFFF00"/>
                </a:highlight>
              </a:rPr>
              <a:t>; </a:t>
            </a:r>
            <a:br>
              <a:rPr lang="en-CA" sz="2400" dirty="0">
                <a:highlight>
                  <a:srgbClr val="FFFF00"/>
                </a:highlight>
              </a:rPr>
            </a:br>
            <a:br>
              <a:rPr lang="en-CA" sz="2400" dirty="0">
                <a:effectLst/>
              </a:rPr>
            </a:br>
            <a:r>
              <a:rPr lang="en-CA" sz="2400" dirty="0">
                <a:effectLst/>
              </a:rPr>
              <a:t>A specific example:</a:t>
            </a:r>
          </a:p>
          <a:p>
            <a:r>
              <a:rPr lang="en-CA" sz="2400" dirty="0">
                <a:highlight>
                  <a:srgbClr val="FFFF00"/>
                </a:highlight>
              </a:rPr>
              <a:t>CREATE DATABASE </a:t>
            </a:r>
            <a:r>
              <a:rPr lang="en-CA" sz="2400" dirty="0" err="1">
                <a:highlight>
                  <a:srgbClr val="FFFF00"/>
                </a:highlight>
              </a:rPr>
              <a:t>soap_store</a:t>
            </a:r>
            <a:r>
              <a:rPr lang="en-CA" sz="2400" dirty="0">
                <a:highlight>
                  <a:srgbClr val="FFFF00"/>
                </a:highlight>
              </a:rPr>
              <a:t>; </a:t>
            </a:r>
          </a:p>
          <a:p>
            <a:br>
              <a:rPr lang="en-CA" sz="2400" dirty="0">
                <a:effectLst/>
              </a:rPr>
            </a:br>
            <a:endParaRPr lang="en-CA" sz="240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C0F77-59A0-134F-963D-8078FEAFC1DA}"/>
              </a:ext>
            </a:extLst>
          </p:cNvPr>
          <p:cNvSpPr/>
          <p:nvPr/>
        </p:nvSpPr>
        <p:spPr>
          <a:xfrm>
            <a:off x="4191343" y="651035"/>
            <a:ext cx="3809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0" dirty="0">
                <a:effectLst/>
              </a:rPr>
              <a:t>Creating Databases Code</a:t>
            </a:r>
          </a:p>
        </p:txBody>
      </p:sp>
    </p:spTree>
    <p:extLst>
      <p:ext uri="{BB962C8B-B14F-4D97-AF65-F5344CB8AC3E}">
        <p14:creationId xmlns:p14="http://schemas.microsoft.com/office/powerpoint/2010/main" val="348759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C80-DE07-BB4F-85BD-43DC9264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effectLst/>
              </a:rPr>
              <a:t>MySQL Warnings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BDCF-5E05-304F-B1CE-581A0EEE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effectLst/>
                <a:highlight>
                  <a:srgbClr val="FFFF00"/>
                </a:highlight>
              </a:rPr>
              <a:t>DESC cats; </a:t>
            </a:r>
          </a:p>
          <a:p>
            <a:r>
              <a:rPr lang="en-CA" dirty="0">
                <a:effectLst/>
              </a:rPr>
              <a:t>Try Inserting a cat with a super long name: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cats(name, age)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VALUES('This is some text blah blah blah blah blah text text text something about cats </a:t>
            </a:r>
            <a:r>
              <a:rPr lang="en-CA" dirty="0" err="1">
                <a:highlight>
                  <a:srgbClr val="FFFF00"/>
                </a:highlight>
              </a:rPr>
              <a:t>lalalalal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meowwwwwwwwwww</a:t>
            </a:r>
            <a:r>
              <a:rPr lang="en-CA" dirty="0">
                <a:highlight>
                  <a:srgbClr val="FFFF00"/>
                </a:highlight>
              </a:rPr>
              <a:t>', 10);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r>
              <a:rPr lang="en-CA" dirty="0">
                <a:effectLst/>
              </a:rPr>
              <a:t>Then view the warning:</a:t>
            </a:r>
          </a:p>
          <a:p>
            <a:pPr marL="0" indent="0">
              <a:buNone/>
            </a:pPr>
            <a:r>
              <a:rPr lang="en-CA" dirty="0">
                <a:effectLst/>
                <a:highlight>
                  <a:srgbClr val="FFFF00"/>
                </a:highlight>
              </a:rPr>
              <a:t>SHOW WARNINGS; </a:t>
            </a:r>
          </a:p>
          <a:p>
            <a:r>
              <a:rPr lang="en-CA" dirty="0">
                <a:effectLst/>
              </a:rPr>
              <a:t>Try inserting a cat with incorrect data types: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  <a:highlight>
                  <a:srgbClr val="FFFF00"/>
                </a:highlight>
              </a:rPr>
              <a:t>INSERT INTO cats(name, age) VALUES('Lima', '</a:t>
            </a:r>
            <a:r>
              <a:rPr lang="en-CA" dirty="0" err="1">
                <a:effectLst/>
                <a:highlight>
                  <a:srgbClr val="FFFF00"/>
                </a:highlight>
              </a:rPr>
              <a:t>dsfasdfdas</a:t>
            </a:r>
            <a:r>
              <a:rPr lang="en-CA" dirty="0">
                <a:effectLst/>
                <a:highlight>
                  <a:srgbClr val="FFFF00"/>
                </a:highlight>
              </a:rPr>
              <a:t>'); </a:t>
            </a:r>
            <a:br>
              <a:rPr lang="en-CA" dirty="0">
                <a:effectLst/>
                <a:highlight>
                  <a:srgbClr val="FFFF00"/>
                </a:highlight>
              </a:rPr>
            </a:br>
            <a:endParaRPr lang="en-CA" dirty="0">
              <a:effectLst/>
              <a:highlight>
                <a:srgbClr val="FFFF00"/>
              </a:highlight>
            </a:endParaRPr>
          </a:p>
          <a:p>
            <a:r>
              <a:rPr lang="en-CA" dirty="0">
                <a:effectLst/>
              </a:rPr>
              <a:t>Then view the warning: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  <a:highlight>
                  <a:srgbClr val="FFFF00"/>
                </a:highlight>
              </a:rPr>
              <a:t>SHOW WARNINGS; </a:t>
            </a:r>
          </a:p>
          <a:p>
            <a:pPr marL="0" indent="0">
              <a:buNone/>
            </a:pP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0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DF51-1DDC-B144-8BB1-4573E261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NULL and NOT NULL 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FE88-CE33-C54C-8477-5DCEFA10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583836"/>
          </a:xfrm>
        </p:spPr>
        <p:txBody>
          <a:bodyPr numCol="2">
            <a:normAutofit fontScale="92500" lnSpcReduction="20000"/>
          </a:bodyPr>
          <a:lstStyle/>
          <a:p>
            <a:r>
              <a:rPr lang="en-CA" dirty="0"/>
              <a:t>Try inserting a cat without an age: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cats(name) VALUES('Alabama'); </a:t>
            </a:r>
            <a:br>
              <a:rPr lang="en-CA" dirty="0"/>
            </a:b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cats; </a:t>
            </a:r>
          </a:p>
          <a:p>
            <a:r>
              <a:rPr lang="en-CA" dirty="0"/>
              <a:t>Try inserting a nameless and ageless cat: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cats() VALUES(); </a:t>
            </a:r>
            <a:br>
              <a:rPr lang="en-CA" dirty="0"/>
            </a:br>
            <a:r>
              <a:rPr lang="en-CA" dirty="0"/>
              <a:t>-&gt;NULL;NULL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Define a new cats2 table with NOT NULL constraints: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cats2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name VARCHAR(100) NOT NULL,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age INT NOT NULL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DESC cats2; </a:t>
            </a:r>
          </a:p>
          <a:p>
            <a:r>
              <a:rPr lang="en-CA" dirty="0"/>
              <a:t>Now try inserting an ageless cat: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cats2(name) VALUES('Texas'); </a:t>
            </a:r>
            <a:br>
              <a:rPr lang="en-CA" dirty="0"/>
            </a:br>
            <a:endParaRPr lang="en-CA" dirty="0"/>
          </a:p>
          <a:p>
            <a:r>
              <a:rPr lang="en-CA" dirty="0"/>
              <a:t>View the new warnings: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SHOW WARNINGS; 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cats2; </a:t>
            </a:r>
          </a:p>
          <a:p>
            <a:r>
              <a:rPr lang="en-CA" dirty="0"/>
              <a:t>Do the same for a nameless cat: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cats2(age) VALUES(7); 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SHOW WARNINGS;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6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0B44-4A2C-B644-B952-A222C268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409"/>
            <a:ext cx="10515600" cy="1325563"/>
          </a:xfrm>
        </p:spPr>
        <p:txBody>
          <a:bodyPr/>
          <a:lstStyle/>
          <a:p>
            <a:r>
              <a:rPr lang="en-CA" dirty="0"/>
              <a:t>Setting Default Values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9174-1556-0740-8A1C-1967BE8C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154"/>
            <a:ext cx="12192000" cy="5568846"/>
          </a:xfrm>
        </p:spPr>
        <p:txBody>
          <a:bodyPr numCol="2">
            <a:normAutofit fontScale="77500" lnSpcReduction="20000"/>
          </a:bodyPr>
          <a:lstStyle/>
          <a:p>
            <a:r>
              <a:rPr lang="en-CA" dirty="0"/>
              <a:t>Define a table with a DEFAULT name specified: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cats3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name VARCHAR(20) DEFAULT 'no name provided',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age INT DEFAULT 99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DESC cats3; </a:t>
            </a:r>
          </a:p>
          <a:p>
            <a:r>
              <a:rPr lang="en-CA" dirty="0"/>
              <a:t>Insert a cat without a name: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cats3(age) VALUES(13); 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name: no name provided; age:13</a:t>
            </a:r>
            <a:endParaRPr lang="en-CA" dirty="0"/>
          </a:p>
          <a:p>
            <a:pPr marL="0" indent="0">
              <a:buNone/>
            </a:pPr>
            <a:endParaRPr lang="en-CA" dirty="0">
              <a:highlight>
                <a:srgbClr val="FFFF00"/>
              </a:highlight>
            </a:endParaRPr>
          </a:p>
          <a:p>
            <a:r>
              <a:rPr lang="en-CA" dirty="0"/>
              <a:t>Or a nameless, ageless cat: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cats3() VALUES(); 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name: no name provided; age:99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Combine NOT NULL and DEFAULT:</a:t>
            </a:r>
          </a:p>
          <a:p>
            <a:pPr marL="0" indent="0">
              <a:buNone/>
            </a:pPr>
            <a:r>
              <a:rPr lang="en-CA" dirty="0"/>
              <a:t>CREATE TABLE cats4</a:t>
            </a:r>
          </a:p>
          <a:p>
            <a:pPr marL="0" indent="0">
              <a:buNone/>
            </a:pP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/>
              <a:t>name VARCHAR(20) NOT NULL DEFAULT 'unnamed',</a:t>
            </a:r>
          </a:p>
          <a:p>
            <a:pPr marL="0" indent="0">
              <a:buNone/>
            </a:pPr>
            <a:r>
              <a:rPr lang="en-CA" dirty="0"/>
              <a:t>age INT NOT NULL DEFAULT 99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  </a:t>
            </a:r>
            <a:br>
              <a:rPr lang="en-CA" dirty="0"/>
            </a:br>
            <a:r>
              <a:rPr lang="en-CA" dirty="0"/>
              <a:t>  </a:t>
            </a:r>
          </a:p>
          <a:p>
            <a:pPr marL="0" indent="0">
              <a:buNone/>
            </a:pPr>
            <a:r>
              <a:rPr lang="en-CA" dirty="0"/>
              <a:t>INSERT INTO cats3(name, age) VALUES('Montana', NULL);</a:t>
            </a:r>
          </a:p>
          <a:p>
            <a:pPr marL="0" indent="0">
              <a:buNone/>
            </a:pPr>
            <a:r>
              <a:rPr lang="en-CA" dirty="0"/>
              <a:t>SELECT * FROM cats3;</a:t>
            </a:r>
          </a:p>
          <a:p>
            <a:pPr marL="0" indent="0">
              <a:buNone/>
            </a:pPr>
            <a:r>
              <a:rPr lang="en-CA" dirty="0"/>
              <a:t> </a:t>
            </a:r>
            <a:r>
              <a:rPr lang="en-CA" dirty="0">
                <a:sym typeface="Wingdings" pitchFamily="2" charset="2"/>
              </a:rPr>
              <a:t> </a:t>
            </a:r>
            <a:r>
              <a:rPr lang="en-CA" dirty="0" err="1">
                <a:sym typeface="Wingdings" pitchFamily="2" charset="2"/>
              </a:rPr>
              <a:t>Montana;Null</a:t>
            </a:r>
            <a:endParaRPr lang="en-CA" dirty="0">
              <a:sym typeface="Wingdings" pitchFamily="2" charset="2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INSERT INTO cats4(name, age) VALUES('Cali', NULL);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ERROR: ’age’ cannot be null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B555-3D1B-024C-B9F8-DA3B234A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Primary Keys &amp; AUTO_INCREMENT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E646-78F6-EB43-AB1C-96812D90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9310"/>
            <a:ext cx="12192000" cy="5921115"/>
          </a:xfrm>
        </p:spPr>
        <p:txBody>
          <a:bodyPr numCol="2">
            <a:normAutofit fontScale="70000" lnSpcReduction="20000"/>
          </a:bodyPr>
          <a:lstStyle/>
          <a:p>
            <a:r>
              <a:rPr lang="en-CA" dirty="0"/>
              <a:t>Define a table with a PRIMARY KEY constraint (a unique identifier):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</a:t>
            </a:r>
            <a:r>
              <a:rPr lang="en-CA" dirty="0" err="1">
                <a:highlight>
                  <a:srgbClr val="FFFF00"/>
                </a:highlight>
              </a:rPr>
              <a:t>unique_cats</a:t>
            </a: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 INT NOT NULL,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name VARCHAR(100),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age INT,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PRIMARY KEY (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DESC </a:t>
            </a:r>
            <a:r>
              <a:rPr lang="en-CA" dirty="0" err="1">
                <a:highlight>
                  <a:srgbClr val="FFFF00"/>
                </a:highlight>
              </a:rPr>
              <a:t>unique_cats</a:t>
            </a:r>
            <a:r>
              <a:rPr lang="en-CA" dirty="0">
                <a:highlight>
                  <a:srgbClr val="FFFF00"/>
                </a:highlight>
              </a:rPr>
              <a:t>; </a:t>
            </a:r>
          </a:p>
          <a:p>
            <a:r>
              <a:rPr lang="en-CA" dirty="0"/>
              <a:t>Insert some new cats:</a:t>
            </a:r>
          </a:p>
          <a:p>
            <a:pPr marL="0" indent="0">
              <a:buNone/>
            </a:pPr>
            <a:r>
              <a:rPr lang="en-CA" dirty="0"/>
              <a:t>INSERT INTO </a:t>
            </a:r>
            <a:r>
              <a:rPr lang="en-CA" dirty="0" err="1"/>
              <a:t>unique_cats</a:t>
            </a:r>
            <a:r>
              <a:rPr lang="en-CA" dirty="0"/>
              <a:t>(</a:t>
            </a:r>
            <a:r>
              <a:rPr lang="en-CA" dirty="0" err="1"/>
              <a:t>cat_id</a:t>
            </a:r>
            <a:r>
              <a:rPr lang="en-CA" dirty="0"/>
              <a:t>, name, age) VALUES(1, 'Fred', 23); </a:t>
            </a:r>
          </a:p>
          <a:p>
            <a:pPr marL="0" indent="0">
              <a:buNone/>
            </a:pPr>
            <a:r>
              <a:rPr lang="en-CA" dirty="0"/>
              <a:t>INSERT INTO </a:t>
            </a:r>
            <a:r>
              <a:rPr lang="en-CA" dirty="0" err="1"/>
              <a:t>unique_cats</a:t>
            </a:r>
            <a:r>
              <a:rPr lang="en-CA" dirty="0"/>
              <a:t>(</a:t>
            </a:r>
            <a:r>
              <a:rPr lang="en-CA" dirty="0" err="1"/>
              <a:t>cat_id</a:t>
            </a:r>
            <a:r>
              <a:rPr lang="en-CA" dirty="0"/>
              <a:t>, name, age) VALUES(2, 'Louise', 3); </a:t>
            </a:r>
          </a:p>
          <a:p>
            <a:pPr marL="0" indent="0">
              <a:buNone/>
            </a:pPr>
            <a:r>
              <a:rPr lang="en-CA" dirty="0"/>
              <a:t>INSERT INTO </a:t>
            </a:r>
            <a:r>
              <a:rPr lang="en-CA" dirty="0" err="1"/>
              <a:t>unique_cats</a:t>
            </a:r>
            <a:r>
              <a:rPr lang="en-CA" dirty="0"/>
              <a:t>(</a:t>
            </a:r>
            <a:r>
              <a:rPr lang="en-CA" dirty="0" err="1"/>
              <a:t>cat_id</a:t>
            </a:r>
            <a:r>
              <a:rPr lang="en-CA" dirty="0"/>
              <a:t>, name, age) VALUES(1, 'James', 3);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ERROR: Duplicate entry ‘1’ for key ‘PRIMARY’</a:t>
            </a:r>
            <a:endParaRPr lang="en-CA" dirty="0"/>
          </a:p>
          <a:p>
            <a:r>
              <a:rPr lang="en-CA" dirty="0"/>
              <a:t>Adding in AUTO_INCREMENT: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unique_cats2 (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 INT NOT NULL AUTO_INCREMENT,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name VARCHAR(100),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age INT,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PRIMARY KEY (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r>
              <a:rPr lang="en-CA" dirty="0"/>
              <a:t>INSERT a couple new cats:</a:t>
            </a:r>
          </a:p>
          <a:p>
            <a:pPr marL="0" indent="0">
              <a:buNone/>
            </a:pPr>
            <a:r>
              <a:rPr lang="en-CA" dirty="0"/>
              <a:t>INSERT INTO unique_cats2(name, age) VALUES('Skippy', 4);</a:t>
            </a:r>
          </a:p>
          <a:p>
            <a:pPr marL="0" indent="0">
              <a:buNone/>
            </a:pPr>
            <a:r>
              <a:rPr lang="en-CA" dirty="0"/>
              <a:t>INSERT INTO unique_cats2(name, age) VALUES('Jiff', 3);</a:t>
            </a:r>
          </a:p>
          <a:p>
            <a:pPr marL="0" indent="0">
              <a:buNone/>
            </a:pPr>
            <a:r>
              <a:rPr lang="en-CA" dirty="0"/>
              <a:t>INSERT INTO unique_cats2(name, age) VALUES('Jiff', 3);</a:t>
            </a:r>
          </a:p>
          <a:p>
            <a:pPr marL="0" indent="0">
              <a:buNone/>
            </a:pPr>
            <a:r>
              <a:rPr lang="en-CA" dirty="0"/>
              <a:t>INSERT INTO unique_cats2(name, age) VALUES('Jiff', 3);</a:t>
            </a:r>
          </a:p>
          <a:p>
            <a:pPr marL="0" indent="0">
              <a:buNone/>
            </a:pPr>
            <a:r>
              <a:rPr lang="en-CA" dirty="0"/>
              <a:t>INSERT INTO unique_cats2(name, age) VALUES('Skippy', 4);</a:t>
            </a:r>
          </a:p>
          <a:p>
            <a:r>
              <a:rPr lang="en-CA" dirty="0"/>
              <a:t>SELECT * FROM unique_cats2; </a:t>
            </a:r>
          </a:p>
          <a:p>
            <a:pPr marL="0" indent="0">
              <a:buNone/>
            </a:pPr>
            <a:r>
              <a:rPr lang="en-US" dirty="0" err="1"/>
              <a:t>自动每次生成渐增的cat_id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07FA-1CC5-0A47-AB6C-64ACF18B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way of defining a primary key: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F895-2333-994B-BD6A-10EF3BC3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employees (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id INT AUTO_INCREMENT NOT NULL PRIMARY KEY,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first_name</a:t>
            </a:r>
            <a:r>
              <a:rPr lang="en-CA" dirty="0">
                <a:highlight>
                  <a:srgbClr val="FFFF00"/>
                </a:highlight>
              </a:rPr>
              <a:t> VARCHAR(255) NOT NULL,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last_name</a:t>
            </a:r>
            <a:r>
              <a:rPr lang="en-CA" dirty="0">
                <a:highlight>
                  <a:srgbClr val="FFFF00"/>
                </a:highlight>
              </a:rPr>
              <a:t> VARCHAR(255) NOT NULL,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middle_name</a:t>
            </a:r>
            <a:r>
              <a:rPr lang="en-CA" dirty="0">
                <a:highlight>
                  <a:srgbClr val="FFFF00"/>
                </a:highlight>
              </a:rPr>
              <a:t> VARCHAR(255),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age INT NOT NULL,</a:t>
            </a:r>
          </a:p>
          <a:p>
            <a:pPr marL="0" indent="0">
              <a:buNone/>
            </a:pPr>
            <a:r>
              <a:rPr lang="en-CA" dirty="0" err="1">
                <a:highlight>
                  <a:srgbClr val="FFFF00"/>
                </a:highlight>
              </a:rPr>
              <a:t>current_status</a:t>
            </a:r>
            <a:r>
              <a:rPr lang="en-CA" dirty="0">
                <a:highlight>
                  <a:srgbClr val="FFFF00"/>
                </a:highlight>
              </a:rPr>
              <a:t> VARCHAR(255) NOT NULL DEFAULT 'employed’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A-A12F-9243-8841-3A26D09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Foreign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EB8E-35CB-E14C-9011-763644C3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-- Creating the customers and orders tables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CREATE TABLE customers(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 err="1"/>
              <a:t>first_name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 err="1"/>
              <a:t>last_name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/>
              <a:t>email VARCHAR(100)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CREATE TABLE orders(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 err="1"/>
              <a:t>order_date</a:t>
            </a:r>
            <a:r>
              <a:rPr lang="en-CA" dirty="0"/>
              <a:t> DATE,</a:t>
            </a:r>
          </a:p>
          <a:p>
            <a:pPr marL="0" indent="0">
              <a:buNone/>
            </a:pPr>
            <a:r>
              <a:rPr lang="en-CA" dirty="0"/>
              <a:t>amount DECIMAL(8,2),</a:t>
            </a:r>
          </a:p>
          <a:p>
            <a:pPr marL="0" indent="0">
              <a:buNone/>
            </a:pPr>
            <a:r>
              <a:rPr lang="en-CA" dirty="0" err="1"/>
              <a:t>customer_id</a:t>
            </a:r>
            <a:r>
              <a:rPr lang="en-CA" dirty="0"/>
              <a:t> INT,</a:t>
            </a:r>
          </a:p>
          <a:p>
            <a:pPr marL="0" indent="0">
              <a:buNone/>
            </a:pPr>
            <a:r>
              <a:rPr lang="en-CA" dirty="0"/>
              <a:t>FOREIGN KEY(</a:t>
            </a:r>
            <a:r>
              <a:rPr lang="en-CA" dirty="0" err="1"/>
              <a:t>customer_id</a:t>
            </a:r>
            <a:r>
              <a:rPr lang="en-CA" dirty="0"/>
              <a:t>) REFERENCES customers(id)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719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87D0-85E7-5045-9CFD-10E48C3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Foreign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715B-9C7D-5845-9EC5-8882C33C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-- Inserting some customers and orders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INSERT INTO customers (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 </a:t>
            </a:r>
          </a:p>
          <a:p>
            <a:pPr marL="0" indent="0">
              <a:buNone/>
            </a:pPr>
            <a:r>
              <a:rPr lang="en-CA" dirty="0"/>
              <a:t>VALUES ('Boy', 'George', '</a:t>
            </a:r>
            <a:r>
              <a:rPr lang="en-CA" dirty="0" err="1"/>
              <a:t>george@gmail.com</a:t>
            </a:r>
            <a:r>
              <a:rPr lang="en-CA" dirty="0"/>
              <a:t>'),</a:t>
            </a:r>
          </a:p>
          <a:p>
            <a:pPr marL="0" indent="0">
              <a:buNone/>
            </a:pPr>
            <a:r>
              <a:rPr lang="en-CA" dirty="0"/>
              <a:t>('George', 'Michael', '</a:t>
            </a:r>
            <a:r>
              <a:rPr lang="en-CA" dirty="0" err="1"/>
              <a:t>gm@gmail.com</a:t>
            </a:r>
            <a:r>
              <a:rPr lang="en-CA" dirty="0"/>
              <a:t>'),</a:t>
            </a:r>
          </a:p>
          <a:p>
            <a:pPr marL="0" indent="0">
              <a:buNone/>
            </a:pPr>
            <a:r>
              <a:rPr lang="en-CA" dirty="0"/>
              <a:t>('David', 'Bowie', '</a:t>
            </a:r>
            <a:r>
              <a:rPr lang="en-CA" dirty="0" err="1"/>
              <a:t>david@gmail.com</a:t>
            </a:r>
            <a:r>
              <a:rPr lang="en-CA" dirty="0"/>
              <a:t>'),</a:t>
            </a:r>
          </a:p>
          <a:p>
            <a:pPr marL="0" indent="0">
              <a:buNone/>
            </a:pPr>
            <a:r>
              <a:rPr lang="en-CA" dirty="0"/>
              <a:t>('Blue', 'Steele', '</a:t>
            </a:r>
            <a:r>
              <a:rPr lang="en-CA" dirty="0" err="1"/>
              <a:t>blue@gmail.com</a:t>
            </a:r>
            <a:r>
              <a:rPr lang="en-CA" dirty="0"/>
              <a:t>'),</a:t>
            </a:r>
          </a:p>
          <a:p>
            <a:pPr marL="0" indent="0">
              <a:buNone/>
            </a:pPr>
            <a:r>
              <a:rPr lang="en-CA" dirty="0"/>
              <a:t>('Bette', 'Davis', '</a:t>
            </a:r>
            <a:r>
              <a:rPr lang="en-CA" dirty="0" err="1"/>
              <a:t>bette@aol.com</a:t>
            </a:r>
            <a:r>
              <a:rPr lang="en-CA" dirty="0"/>
              <a:t>’);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INSERT INTO orders (</a:t>
            </a:r>
            <a:r>
              <a:rPr lang="en-CA" dirty="0" err="1"/>
              <a:t>order_date</a:t>
            </a:r>
            <a:r>
              <a:rPr lang="en-CA" dirty="0"/>
              <a:t>, amount, </a:t>
            </a:r>
            <a:r>
              <a:rPr lang="en-CA" dirty="0" err="1"/>
              <a:t>customer_id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VALUES ('2016/02/10', 99.99, 1),</a:t>
            </a:r>
          </a:p>
          <a:p>
            <a:pPr marL="0" indent="0">
              <a:buNone/>
            </a:pPr>
            <a:r>
              <a:rPr lang="en-CA" dirty="0"/>
              <a:t>('2017/11/11', 35.50, 1),</a:t>
            </a:r>
          </a:p>
          <a:p>
            <a:pPr marL="0" indent="0">
              <a:buNone/>
            </a:pPr>
            <a:r>
              <a:rPr lang="en-CA" dirty="0"/>
              <a:t>('2014/12/12', 800.67, 2),</a:t>
            </a:r>
          </a:p>
          <a:p>
            <a:pPr marL="0" indent="0">
              <a:buNone/>
            </a:pPr>
            <a:r>
              <a:rPr lang="en-CA" dirty="0"/>
              <a:t>('2015/01/03', 12.50, 2),</a:t>
            </a:r>
          </a:p>
          <a:p>
            <a:pPr marL="0" indent="0">
              <a:buNone/>
            </a:pPr>
            <a:r>
              <a:rPr lang="en-CA" dirty="0"/>
              <a:t>('1999/04/11', 450.25, 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0C7C-3355-6D46-BBAD-1AD2748D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Foreign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392C-CF67-C641-8AFB-A1E1B2B0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-- This INSERT fails because of our </a:t>
            </a:r>
            <a:r>
              <a:rPr lang="en-CA" b="1" dirty="0" err="1"/>
              <a:t>fk</a:t>
            </a:r>
            <a:r>
              <a:rPr lang="en-CA" b="1" dirty="0"/>
              <a:t> constraint.  No user with id: 98</a:t>
            </a: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INSERT INTO orders (</a:t>
            </a:r>
            <a:r>
              <a:rPr lang="en-CA" dirty="0" err="1"/>
              <a:t>order_date</a:t>
            </a:r>
            <a:r>
              <a:rPr lang="en-CA" dirty="0"/>
              <a:t>, amount, </a:t>
            </a:r>
            <a:r>
              <a:rPr lang="en-CA" dirty="0" err="1"/>
              <a:t>customer_id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VALUES ('2016/06/06', 33.67, 98);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C65-077F-124C-AF19-7B4A639F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1C72-FE1C-B54F-9FA4-5B707BDC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 * FROM orders WHERE </a:t>
            </a:r>
            <a:r>
              <a:rPr lang="en-CA" dirty="0" err="1"/>
              <a:t>customer_id</a:t>
            </a:r>
            <a:r>
              <a:rPr lang="en-CA" dirty="0"/>
              <a:t> =</a:t>
            </a:r>
          </a:p>
          <a:p>
            <a:pPr marL="0" indent="0">
              <a:buNone/>
            </a:pP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/>
              <a:t>SELECT id FROM customers</a:t>
            </a:r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dirty="0" err="1"/>
              <a:t>last_name</a:t>
            </a:r>
            <a:r>
              <a:rPr lang="en-CA" dirty="0"/>
              <a:t>='George'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EBF9-4D52-B047-96C6-0F2F51D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Inner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A267-2C52-8F43-AA4F-5FEFB4E7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order_date</a:t>
            </a:r>
            <a:r>
              <a:rPr lang="en-CA" dirty="0"/>
              <a:t>, amount</a:t>
            </a:r>
          </a:p>
          <a:p>
            <a:pPr marL="0" indent="0">
              <a:buNone/>
            </a:pPr>
            <a:r>
              <a:rPr lang="en-CA" dirty="0"/>
              <a:t>FROM customers, orders </a:t>
            </a:r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order_date</a:t>
            </a:r>
            <a:r>
              <a:rPr lang="en-CA" dirty="0"/>
              <a:t>, amount </a:t>
            </a:r>
          </a:p>
          <a:p>
            <a:pPr marL="0" indent="0">
              <a:buNone/>
            </a:pPr>
            <a:r>
              <a:rPr lang="en-CA" dirty="0"/>
              <a:t>FROM customers</a:t>
            </a:r>
          </a:p>
          <a:p>
            <a:pPr marL="0" indent="0">
              <a:buNone/>
            </a:pPr>
            <a:r>
              <a:rPr lang="en-CA" dirty="0"/>
              <a:t>JOIN orders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SELECT *</a:t>
            </a:r>
          </a:p>
          <a:p>
            <a:pPr marL="0" indent="0">
              <a:buNone/>
            </a:pPr>
            <a:r>
              <a:rPr lang="en-CA" dirty="0"/>
              <a:t>FROM orders</a:t>
            </a:r>
          </a:p>
          <a:p>
            <a:pPr marL="0" indent="0">
              <a:buNone/>
            </a:pPr>
            <a:r>
              <a:rPr lang="en-CA" dirty="0"/>
              <a:t>JOIN customers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8749-AC9F-8945-90E0-B84036AE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effectLst/>
              </a:rPr>
              <a:t>Dropping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AC5-F922-B64F-8937-30998C8F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effectLst/>
              </a:rPr>
              <a:t>To drop a database: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ighlight>
                  <a:srgbClr val="FFFF00"/>
                </a:highlight>
              </a:rPr>
              <a:t>DROP DATABASE </a:t>
            </a:r>
            <a:r>
              <a:rPr lang="en-CA" dirty="0" err="1">
                <a:effectLst/>
                <a:highlight>
                  <a:srgbClr val="FFFF00"/>
                </a:highlight>
              </a:rPr>
              <a:t>database_name</a:t>
            </a:r>
            <a:r>
              <a:rPr lang="en-CA" dirty="0">
                <a:effectLst/>
                <a:highlight>
                  <a:srgbClr val="FFFF00"/>
                </a:highlight>
              </a:rPr>
              <a:t>; </a:t>
            </a:r>
          </a:p>
          <a:p>
            <a:r>
              <a:rPr lang="en-CA" b="1" dirty="0">
                <a:effectLst/>
              </a:rPr>
              <a:t>For Example:</a:t>
            </a:r>
            <a:endParaRPr lang="en-CA" dirty="0">
              <a:effectLst/>
            </a:endParaRPr>
          </a:p>
          <a:p>
            <a:r>
              <a:rPr lang="en-CA" dirty="0">
                <a:effectLst/>
                <a:highlight>
                  <a:srgbClr val="FFFF00"/>
                </a:highlight>
              </a:rPr>
              <a:t>DROP DATABASE </a:t>
            </a:r>
            <a:r>
              <a:rPr lang="en-CA" dirty="0" err="1">
                <a:effectLst/>
                <a:highlight>
                  <a:srgbClr val="FFFF00"/>
                </a:highlight>
              </a:rPr>
              <a:t>hello_world_db</a:t>
            </a:r>
            <a:r>
              <a:rPr lang="en-CA" dirty="0">
                <a:effectLst/>
                <a:highlight>
                  <a:srgbClr val="FFFF00"/>
                </a:highlight>
              </a:rPr>
              <a:t>; </a:t>
            </a:r>
          </a:p>
          <a:p>
            <a:r>
              <a:rPr lang="en-CA" dirty="0">
                <a:effectLst/>
              </a:rPr>
              <a:t>Remember to be careful with this command! Once you drop a database, it's gone!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pPr marL="0" indent="0">
              <a:buNone/>
            </a:pP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3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593-0759-9B4D-A7D9-0EEDC4C4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35B7-D60B-2049-BA1D-15D9B1F5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order_date</a:t>
            </a:r>
            <a:r>
              <a:rPr lang="en-CA" dirty="0"/>
              <a:t>, amount</a:t>
            </a:r>
          </a:p>
          <a:p>
            <a:pPr marL="0" indent="0">
              <a:buNone/>
            </a:pPr>
            <a:r>
              <a:rPr lang="en-CA" dirty="0"/>
              <a:t>FROM customers</a:t>
            </a:r>
          </a:p>
          <a:p>
            <a:pPr marL="0" indent="0">
              <a:buNone/>
            </a:pPr>
            <a:r>
              <a:rPr lang="en-CA" dirty="0"/>
              <a:t>LEFT JOIN orders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r>
              <a:rPr lang="en-CA" dirty="0"/>
              <a:t>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/>
              <a:t>SELECT </a:t>
            </a:r>
          </a:p>
          <a:p>
            <a:pPr marL="457200" lvl="1" indent="0">
              <a:buNone/>
            </a:pPr>
            <a:r>
              <a:rPr lang="en-CA" dirty="0" err="1"/>
              <a:t>first_name</a:t>
            </a:r>
            <a:r>
              <a:rPr lang="en-CA" dirty="0"/>
              <a:t>, </a:t>
            </a:r>
          </a:p>
          <a:p>
            <a:pPr marL="457200" lvl="1" indent="0">
              <a:buNone/>
            </a:pPr>
            <a:r>
              <a:rPr lang="en-CA" dirty="0" err="1"/>
              <a:t>last_name</a:t>
            </a:r>
            <a:r>
              <a:rPr lang="en-CA" dirty="0"/>
              <a:t>,</a:t>
            </a:r>
          </a:p>
          <a:p>
            <a:pPr marL="457200" lvl="1" indent="0">
              <a:buNone/>
            </a:pPr>
            <a:r>
              <a:rPr lang="en-CA" dirty="0"/>
              <a:t>IFNULL(SUM(amount), 0) AS </a:t>
            </a:r>
            <a:r>
              <a:rPr lang="en-CA" dirty="0" err="1"/>
              <a:t>total_spent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FROM customers</a:t>
            </a:r>
          </a:p>
          <a:p>
            <a:pPr marL="0" indent="0">
              <a:buNone/>
            </a:pPr>
            <a:r>
              <a:rPr lang="en-CA" dirty="0"/>
              <a:t>LEFT JOIN orders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customers.id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ORDER BY </a:t>
            </a:r>
            <a:r>
              <a:rPr lang="en-CA" dirty="0" err="1"/>
              <a:t>total_spent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5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895-6608-5940-A24B-45898603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Right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58B8-E1D1-5C42-A6FF-322C6215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SELECT </a:t>
            </a:r>
          </a:p>
          <a:p>
            <a:pPr marL="0" indent="0">
              <a:buNone/>
            </a:pPr>
            <a:r>
              <a:rPr lang="en-CA" dirty="0"/>
              <a:t>IFNULL(</a:t>
            </a:r>
            <a:r>
              <a:rPr lang="en-CA" dirty="0" err="1"/>
              <a:t>first_name,'MISSING</a:t>
            </a:r>
            <a:r>
              <a:rPr lang="en-CA" dirty="0"/>
              <a:t>') AS first, </a:t>
            </a:r>
          </a:p>
          <a:p>
            <a:pPr marL="0" indent="0">
              <a:buNone/>
            </a:pPr>
            <a:r>
              <a:rPr lang="en-CA" dirty="0"/>
              <a:t>IFNULL(</a:t>
            </a:r>
            <a:r>
              <a:rPr lang="en-CA" dirty="0" err="1"/>
              <a:t>last_name,'USER</a:t>
            </a:r>
            <a:r>
              <a:rPr lang="en-CA" dirty="0"/>
              <a:t>') as last, </a:t>
            </a:r>
          </a:p>
          <a:p>
            <a:pPr marL="0" indent="0">
              <a:buNone/>
            </a:pPr>
            <a:r>
              <a:rPr lang="en-CA" dirty="0" err="1"/>
              <a:t>order_date</a:t>
            </a:r>
            <a:r>
              <a:rPr lang="en-CA" dirty="0"/>
              <a:t>, </a:t>
            </a:r>
          </a:p>
          <a:p>
            <a:pPr marL="0" indent="0">
              <a:buNone/>
            </a:pPr>
            <a:r>
              <a:rPr lang="en-CA" dirty="0"/>
              <a:t>amount, </a:t>
            </a:r>
          </a:p>
          <a:p>
            <a:pPr marL="0" indent="0">
              <a:buNone/>
            </a:pPr>
            <a:r>
              <a:rPr lang="en-CA" dirty="0"/>
              <a:t>SUM(amount)</a:t>
            </a:r>
          </a:p>
          <a:p>
            <a:pPr marL="0" indent="0">
              <a:buNone/>
            </a:pPr>
            <a:r>
              <a:rPr lang="en-CA" dirty="0"/>
              <a:t>FROM customers</a:t>
            </a:r>
          </a:p>
          <a:p>
            <a:pPr marL="0" indent="0">
              <a:buNone/>
            </a:pPr>
            <a:r>
              <a:rPr lang="en-CA" dirty="0"/>
              <a:t>RIGHT JOIN orders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customers.id</a:t>
            </a:r>
            <a:r>
              <a:rPr lang="en-CA" dirty="0"/>
              <a:t> = </a:t>
            </a:r>
            <a:r>
              <a:rPr lang="en-CA" dirty="0" err="1"/>
              <a:t>orders.customer_id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CREATE TABLE customers(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 err="1"/>
              <a:t>first_name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 err="1"/>
              <a:t>last_name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/>
              <a:t>email VARCHAR(100)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CREATE TABLE orders(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 err="1"/>
              <a:t>order_date</a:t>
            </a:r>
            <a:r>
              <a:rPr lang="en-CA" dirty="0"/>
              <a:t> DATE,</a:t>
            </a:r>
          </a:p>
          <a:p>
            <a:pPr marL="0" indent="0">
              <a:buNone/>
            </a:pPr>
            <a:r>
              <a:rPr lang="en-CA" dirty="0"/>
              <a:t>amount DECIMAL(8,2),</a:t>
            </a:r>
          </a:p>
          <a:p>
            <a:pPr marL="0" indent="0">
              <a:buNone/>
            </a:pPr>
            <a:r>
              <a:rPr lang="en-CA" dirty="0" err="1"/>
              <a:t>customer_id</a:t>
            </a:r>
            <a:r>
              <a:rPr lang="en-CA" dirty="0"/>
              <a:t> INT,</a:t>
            </a:r>
          </a:p>
          <a:p>
            <a:pPr marL="0" indent="0">
              <a:buNone/>
            </a:pPr>
            <a:r>
              <a:rPr lang="en-CA" dirty="0"/>
              <a:t>FOREIGN KEY(</a:t>
            </a:r>
            <a:r>
              <a:rPr lang="en-CA" dirty="0" err="1"/>
              <a:t>customer_id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REFERENCES customers(id)</a:t>
            </a:r>
          </a:p>
          <a:p>
            <a:pPr marL="0" indent="0">
              <a:buNone/>
            </a:pPr>
            <a:r>
              <a:rPr lang="en-CA" dirty="0"/>
              <a:t>ON DELETE CASCADE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once a customer is deleted, the corresponding order will be deleted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2906-A6B2-8F46-9378-1D8A676A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55F2-87FC-3C4F-868B-26A5A973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CREATE TABLE reviewers 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 err="1"/>
              <a:t>first_name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 err="1"/>
              <a:t>last_name</a:t>
            </a:r>
            <a:r>
              <a:rPr lang="en-CA" dirty="0"/>
              <a:t> VARCHAR(100)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CREATE TABLE series(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/>
              <a:t>title VARCHAR(100),</a:t>
            </a:r>
          </a:p>
          <a:p>
            <a:pPr marL="0" indent="0">
              <a:buNone/>
            </a:pPr>
            <a:r>
              <a:rPr lang="en-CA" dirty="0" err="1"/>
              <a:t>released_year</a:t>
            </a:r>
            <a:r>
              <a:rPr lang="en-CA" dirty="0"/>
              <a:t> YEAR(4),</a:t>
            </a:r>
          </a:p>
          <a:p>
            <a:pPr marL="0" indent="0">
              <a:buNone/>
            </a:pPr>
            <a:r>
              <a:rPr lang="en-CA" dirty="0"/>
              <a:t>genre VARCHAR(100)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CREATE TABLE reviews (</a:t>
            </a:r>
          </a:p>
          <a:p>
            <a:pPr marL="0" indent="0">
              <a:buNone/>
            </a:pPr>
            <a:r>
              <a:rPr lang="en-CA" dirty="0"/>
              <a:t>id INT AUTO_INCREMENT PRIMARY KEY,</a:t>
            </a:r>
          </a:p>
          <a:p>
            <a:pPr marL="0" indent="0">
              <a:buNone/>
            </a:pPr>
            <a:r>
              <a:rPr lang="en-CA" dirty="0"/>
              <a:t>rating DECIMAL(2,1),</a:t>
            </a:r>
          </a:p>
          <a:p>
            <a:pPr marL="0" indent="0">
              <a:buNone/>
            </a:pPr>
            <a:r>
              <a:rPr lang="en-CA" dirty="0" err="1"/>
              <a:t>series_id</a:t>
            </a:r>
            <a:r>
              <a:rPr lang="en-CA" dirty="0"/>
              <a:t> INT,</a:t>
            </a:r>
          </a:p>
          <a:p>
            <a:pPr marL="0" indent="0">
              <a:buNone/>
            </a:pPr>
            <a:r>
              <a:rPr lang="en-CA" dirty="0" err="1"/>
              <a:t>reviewer_id</a:t>
            </a:r>
            <a:r>
              <a:rPr lang="en-CA" dirty="0"/>
              <a:t> INT,</a:t>
            </a:r>
          </a:p>
          <a:p>
            <a:pPr marL="0" indent="0">
              <a:buNone/>
            </a:pPr>
            <a:r>
              <a:rPr lang="en-CA" dirty="0"/>
              <a:t>FOREIGN KEY(</a:t>
            </a:r>
            <a:r>
              <a:rPr lang="en-CA" dirty="0" err="1"/>
              <a:t>series_id</a:t>
            </a:r>
            <a:r>
              <a:rPr lang="en-CA" dirty="0"/>
              <a:t>) REFERENCES series(id),</a:t>
            </a:r>
          </a:p>
          <a:p>
            <a:pPr marL="0" indent="0">
              <a:buNone/>
            </a:pPr>
            <a:r>
              <a:rPr lang="en-CA" dirty="0"/>
              <a:t>FOREIGN KEY(</a:t>
            </a:r>
            <a:r>
              <a:rPr lang="en-CA" dirty="0" err="1"/>
              <a:t>reviewer_id</a:t>
            </a:r>
            <a:r>
              <a:rPr lang="en-CA" dirty="0"/>
              <a:t>) REFERENCES reviewers(id)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010F-ECBB-B941-9069-485C434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FF8A-EE8E-4B4B-B8DE-F8C8E9C8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3336"/>
            <a:ext cx="12192000" cy="535466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SELECT title AS </a:t>
            </a:r>
            <a:r>
              <a:rPr lang="en-CA" dirty="0" err="1"/>
              <a:t>unreviewed_series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FROM series</a:t>
            </a:r>
          </a:p>
          <a:p>
            <a:pPr marL="0" indent="0">
              <a:buNone/>
            </a:pPr>
            <a:r>
              <a:rPr lang="en-CA" dirty="0"/>
              <a:t>LEFT JOIN reviews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series.id</a:t>
            </a:r>
            <a:r>
              <a:rPr lang="en-CA" dirty="0"/>
              <a:t> = </a:t>
            </a:r>
            <a:r>
              <a:rPr lang="en-CA" dirty="0" err="1"/>
              <a:t>reviews.series_id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WHERE rating IS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</a:p>
          <a:p>
            <a:pPr marL="0" indent="0">
              <a:buNone/>
            </a:pPr>
            <a:r>
              <a:rPr lang="en-CA" dirty="0"/>
              <a:t>Count(rating) AS COUNT, </a:t>
            </a:r>
          </a:p>
          <a:p>
            <a:pPr marL="0" indent="0">
              <a:buNone/>
            </a:pPr>
            <a:r>
              <a:rPr lang="en-CA" dirty="0" err="1"/>
              <a:t>Ifnull</a:t>
            </a:r>
            <a:r>
              <a:rPr lang="en-CA" dirty="0"/>
              <a:t>(Min(rating), 0) AS MIN, </a:t>
            </a:r>
          </a:p>
          <a:p>
            <a:pPr marL="0" indent="0">
              <a:buNone/>
            </a:pPr>
            <a:r>
              <a:rPr lang="en-CA" dirty="0" err="1"/>
              <a:t>Ifnull</a:t>
            </a:r>
            <a:r>
              <a:rPr lang="en-CA" dirty="0"/>
              <a:t>(Max(rating), 0) AS MAX, </a:t>
            </a:r>
          </a:p>
          <a:p>
            <a:pPr marL="0" indent="0">
              <a:buNone/>
            </a:pPr>
            <a:r>
              <a:rPr lang="en-CA" dirty="0"/>
              <a:t>Round(</a:t>
            </a:r>
            <a:r>
              <a:rPr lang="en-CA" dirty="0" err="1"/>
              <a:t>Ifnull</a:t>
            </a:r>
            <a:r>
              <a:rPr lang="en-CA" dirty="0"/>
              <a:t>(Avg(rating), 0), 2) AS AVG, </a:t>
            </a:r>
          </a:p>
          <a:p>
            <a:pPr marL="0" indent="0">
              <a:buNone/>
            </a:pPr>
            <a:r>
              <a:rPr lang="en-CA" dirty="0"/>
              <a:t>IF(Count(rating) &gt; 0, 'ACTIVE', 'INACTIVE') AS STATUS </a:t>
            </a:r>
          </a:p>
          <a:p>
            <a:pPr marL="0" indent="0">
              <a:buNone/>
            </a:pPr>
            <a:r>
              <a:rPr lang="en-CA" dirty="0"/>
              <a:t>FROM reviewers </a:t>
            </a:r>
          </a:p>
          <a:p>
            <a:pPr marL="0" indent="0">
              <a:buNone/>
            </a:pPr>
            <a:r>
              <a:rPr lang="en-CA" dirty="0"/>
              <a:t>LEFT JOIN reviews 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reviewers.id</a:t>
            </a:r>
            <a:r>
              <a:rPr lang="en-CA" dirty="0"/>
              <a:t> = </a:t>
            </a:r>
            <a:r>
              <a:rPr lang="en-CA" dirty="0" err="1"/>
              <a:t>reviews.reviewer_id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reviewers.id</a:t>
            </a:r>
            <a:r>
              <a:rPr lang="en-CA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first_name</a:t>
            </a:r>
            <a:r>
              <a:rPr lang="en-CA" dirty="0"/>
              <a:t>,  </a:t>
            </a:r>
            <a:r>
              <a:rPr lang="en-CA" dirty="0" err="1"/>
              <a:t>last_name</a:t>
            </a:r>
            <a:r>
              <a:rPr lang="en-CA" dirty="0"/>
              <a:t>,  Count(rating) AS COUNT, </a:t>
            </a:r>
          </a:p>
          <a:p>
            <a:pPr marL="0" indent="0">
              <a:buNone/>
            </a:pPr>
            <a:r>
              <a:rPr lang="en-CA" dirty="0" err="1"/>
              <a:t>Ifnull</a:t>
            </a:r>
            <a:r>
              <a:rPr lang="en-CA" dirty="0"/>
              <a:t>(Min(rating), 0) AS MIN, </a:t>
            </a:r>
          </a:p>
          <a:p>
            <a:pPr marL="0" indent="0">
              <a:buNone/>
            </a:pPr>
            <a:r>
              <a:rPr lang="en-CA" dirty="0" err="1"/>
              <a:t>Ifnull</a:t>
            </a:r>
            <a:r>
              <a:rPr lang="en-CA" dirty="0"/>
              <a:t>(Max(rating), 0) AS MAX, </a:t>
            </a:r>
          </a:p>
          <a:p>
            <a:pPr marL="0" indent="0">
              <a:buNone/>
            </a:pPr>
            <a:r>
              <a:rPr lang="en-CA" dirty="0"/>
              <a:t>Round(</a:t>
            </a:r>
            <a:r>
              <a:rPr lang="en-CA" dirty="0" err="1"/>
              <a:t>Ifnull</a:t>
            </a:r>
            <a:r>
              <a:rPr lang="en-CA" dirty="0"/>
              <a:t>(Avg(rating), 0), 2) AS AVG, </a:t>
            </a:r>
          </a:p>
          <a:p>
            <a:pPr marL="0" indent="0">
              <a:buNone/>
            </a:pPr>
            <a:r>
              <a:rPr lang="en-CA" dirty="0"/>
              <a:t>CASE </a:t>
            </a:r>
          </a:p>
          <a:p>
            <a:pPr marL="457200" lvl="1" indent="0">
              <a:buNone/>
            </a:pPr>
            <a:r>
              <a:rPr lang="en-CA" dirty="0"/>
              <a:t>WHEN Count(rating) &gt;= 10 THEN 'POWER USER' </a:t>
            </a:r>
          </a:p>
          <a:p>
            <a:pPr marL="457200" lvl="1" indent="0">
              <a:buNone/>
            </a:pPr>
            <a:r>
              <a:rPr lang="en-CA" dirty="0"/>
              <a:t>WHEN Count(rating) &gt; 0 THEN 'ACTIVE' </a:t>
            </a:r>
          </a:p>
          <a:p>
            <a:pPr marL="457200" lvl="1" indent="0">
              <a:buNone/>
            </a:pPr>
            <a:r>
              <a:rPr lang="en-CA" dirty="0"/>
              <a:t>ELSE 'INACTIVE' </a:t>
            </a:r>
          </a:p>
          <a:p>
            <a:pPr marL="0" indent="0">
              <a:buNone/>
            </a:pPr>
            <a:r>
              <a:rPr lang="en-CA" dirty="0"/>
              <a:t>end AS STATUS </a:t>
            </a:r>
          </a:p>
          <a:p>
            <a:pPr marL="0" indent="0">
              <a:buNone/>
            </a:pPr>
            <a:r>
              <a:rPr lang="en-CA" dirty="0"/>
              <a:t>FROM reviewers </a:t>
            </a:r>
          </a:p>
          <a:p>
            <a:pPr marL="0" indent="0">
              <a:buNone/>
            </a:pPr>
            <a:r>
              <a:rPr lang="en-CA" dirty="0"/>
              <a:t>LEFT JOIN reviews 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reviewers.id</a:t>
            </a:r>
            <a:r>
              <a:rPr lang="en-CA" dirty="0"/>
              <a:t> = </a:t>
            </a:r>
            <a:r>
              <a:rPr lang="en-CA" dirty="0" err="1"/>
              <a:t>reviews.reviewer_id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reviewers.id</a:t>
            </a:r>
            <a:r>
              <a:rPr lang="en-CA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0872-38F0-C441-A744-B4BDB69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DAF1-7BA2-104A-AB41-4A5BB583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SELECT title, rating, CONCAT(</a:t>
            </a:r>
            <a:r>
              <a:rPr lang="en-CA" dirty="0" err="1"/>
              <a:t>first_name</a:t>
            </a:r>
            <a:r>
              <a:rPr lang="en-CA" dirty="0"/>
              <a:t>,' ', </a:t>
            </a:r>
            <a:r>
              <a:rPr lang="en-CA" dirty="0" err="1"/>
              <a:t>last_name</a:t>
            </a:r>
            <a:r>
              <a:rPr lang="en-CA" dirty="0"/>
              <a:t>) AS reviewer</a:t>
            </a:r>
          </a:p>
          <a:p>
            <a:pPr marL="0" indent="0">
              <a:buNone/>
            </a:pPr>
            <a:r>
              <a:rPr lang="en-CA" dirty="0"/>
              <a:t>FROM reviewers</a:t>
            </a:r>
          </a:p>
          <a:p>
            <a:pPr marL="0" indent="0">
              <a:buNone/>
            </a:pPr>
            <a:r>
              <a:rPr lang="en-CA" dirty="0"/>
              <a:t>INNER JOIN reviews 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reviewers.id</a:t>
            </a:r>
            <a:r>
              <a:rPr lang="en-CA" dirty="0"/>
              <a:t> = </a:t>
            </a:r>
            <a:r>
              <a:rPr lang="en-CA" dirty="0" err="1"/>
              <a:t>reviews.reviewer_id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INNER JOIN series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series.id</a:t>
            </a:r>
            <a:r>
              <a:rPr lang="en-CA" dirty="0"/>
              <a:t> = </a:t>
            </a:r>
            <a:r>
              <a:rPr lang="en-CA" dirty="0" err="1"/>
              <a:t>reviews.series_id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ORDER BY title;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07ED-F169-E548-9018-1DBD848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Various Simple SELECT statements: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74D-3532-8042-B629-14EABDAC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</a:rPr>
              <a:t>SELECT * FROM cats; </a:t>
            </a:r>
          </a:p>
          <a:p>
            <a:r>
              <a:rPr lang="en-CA" dirty="0">
                <a:highlight>
                  <a:srgbClr val="FFFF00"/>
                </a:highlight>
              </a:rPr>
              <a:t>SELECT name FROM cats; </a:t>
            </a:r>
          </a:p>
          <a:p>
            <a:r>
              <a:rPr lang="en-CA" dirty="0">
                <a:highlight>
                  <a:srgbClr val="FFFF00"/>
                </a:highlight>
              </a:rPr>
              <a:t>SELECT age, breed, name,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 FROM cats; 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626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5813-AD31-3B44-9736-A2370E7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 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DC25-2344-9640-B782-32393B7C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by age: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 WHERE age=4; </a:t>
            </a:r>
          </a:p>
          <a:p>
            <a:r>
              <a:rPr lang="en-CA" dirty="0"/>
              <a:t>Select by name: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 WHERE name='Egg'; </a:t>
            </a:r>
          </a:p>
          <a:p>
            <a:r>
              <a:rPr lang="en-CA" dirty="0"/>
              <a:t>Notice how it deals with case: case insensitive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 WHERE name='</a:t>
            </a:r>
            <a:r>
              <a:rPr lang="en-CA" dirty="0" err="1">
                <a:highlight>
                  <a:srgbClr val="FFFF00"/>
                </a:highlight>
              </a:rPr>
              <a:t>egG</a:t>
            </a:r>
            <a:r>
              <a:rPr lang="en-CA" dirty="0">
                <a:highlight>
                  <a:srgbClr val="FFFF00"/>
                </a:highlight>
              </a:rPr>
              <a:t>';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1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697D-6452-FC49-A0F0-106243F1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&amp; 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19D7-7A41-2F40-9D6B-70746B2A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</a:rPr>
              <a:t>SELECT name, age FROM cats WHERE breed='Tabby'; </a:t>
            </a:r>
          </a:p>
          <a:p>
            <a:r>
              <a:rPr lang="en-CA" dirty="0">
                <a:highlight>
                  <a:srgbClr val="FFFF00"/>
                </a:highlight>
              </a:rPr>
              <a:t>SELECT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, age FROM cats WHERE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=age; </a:t>
            </a:r>
          </a:p>
          <a:p>
            <a:r>
              <a:rPr lang="en-CA" dirty="0">
                <a:highlight>
                  <a:srgbClr val="FFFF00"/>
                </a:highlight>
              </a:rPr>
              <a:t>SELECT * FROM cats WHERE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=age;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4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0055-B26A-5942-B883-1B8EA0E4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Introduction to Aliases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A258-0108-194C-9D00-94A2AB73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</a:rPr>
              <a:t>SELECT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 AS id, name FROM cats;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r>
              <a:rPr lang="en-CA" dirty="0">
                <a:highlight>
                  <a:srgbClr val="FFFF00"/>
                </a:highlight>
              </a:rPr>
              <a:t>SELECT name AS 'cat name', breed AS 'kitty breed' FROM cats;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r>
              <a:rPr lang="en-CA" dirty="0">
                <a:highlight>
                  <a:srgbClr val="FFFF00"/>
                </a:highlight>
              </a:rPr>
              <a:t>DESC cats;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50C-34F3-434C-A5C8-B1AB73C6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339D-C518-174C-A252-D204E6DC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3892" cy="4351338"/>
          </a:xfrm>
        </p:spPr>
        <p:txBody>
          <a:bodyPr/>
          <a:lstStyle/>
          <a:p>
            <a:r>
              <a:rPr lang="en-CA" dirty="0"/>
              <a:t>Change tabby cats to shorthair: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UPDATE cats SET breed='Shorthair' WHERE breed='Tabby'; </a:t>
            </a:r>
            <a:br>
              <a:rPr lang="en-CA" dirty="0"/>
            </a:br>
            <a:endParaRPr lang="en-CA" dirty="0"/>
          </a:p>
          <a:p>
            <a:r>
              <a:rPr lang="en-CA" dirty="0"/>
              <a:t>Another update: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UPDATE cats SET age=14 WHERE name='Misty’;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UPDATE shirts SET color='off white', </a:t>
            </a:r>
            <a:r>
              <a:rPr lang="en-CA" dirty="0" err="1">
                <a:highlight>
                  <a:srgbClr val="FFFF00"/>
                </a:highlight>
              </a:rPr>
              <a:t>shirt_size</a:t>
            </a:r>
            <a:r>
              <a:rPr lang="en-CA" dirty="0">
                <a:highlight>
                  <a:srgbClr val="FFFF00"/>
                </a:highlight>
              </a:rPr>
              <a:t>='XS' WHERE color='white';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37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992E-7968-F049-9356-FCAB729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971B-DA1D-D444-A1BB-C6115488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&lt;database name&gt;;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-- example: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USE </a:t>
            </a:r>
            <a:r>
              <a:rPr lang="en-CA" dirty="0" err="1">
                <a:highlight>
                  <a:srgbClr val="FFFF00"/>
                </a:highlight>
              </a:rPr>
              <a:t>dog_walking_app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database(); </a:t>
            </a:r>
          </a:p>
          <a:p>
            <a:pPr marL="0" indent="0">
              <a:buNone/>
            </a:pPr>
            <a:r>
              <a:rPr lang="en-CA" dirty="0"/>
              <a:t>(check database we’re using)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43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F367-03D9-7740-807F-21E8D3C8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FE2A-AE93-2441-91A2-E9736F2F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DELETE FROM cats WHERE name='Egg';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* FROM cats WHERE name='egg';</a:t>
            </a:r>
          </a:p>
          <a:p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DELETE FROM cats WHERE name='egg’;</a:t>
            </a:r>
          </a:p>
          <a:p>
            <a:pPr marL="0" indent="0">
              <a:buNone/>
            </a:pP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DELETE FROM cats;</a:t>
            </a:r>
          </a:p>
          <a:p>
            <a:pPr marL="0" indent="0">
              <a:buNone/>
            </a:pPr>
            <a:r>
              <a:rPr lang="en-US" altLang="zh-CN" dirty="0"/>
              <a:t>--&gt; All records will be deleted; but table frame still exists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DELETE FROM cats WHERE </a:t>
            </a:r>
            <a:r>
              <a:rPr lang="en-CA" dirty="0" err="1">
                <a:highlight>
                  <a:srgbClr val="FFFF00"/>
                </a:highlight>
              </a:rPr>
              <a:t>cat_id</a:t>
            </a:r>
            <a:r>
              <a:rPr lang="en-CA" dirty="0">
                <a:highlight>
                  <a:srgbClr val="FFFF00"/>
                </a:highlight>
              </a:rPr>
              <a:t>=age;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4A92-EF86-6146-AB98-CDC3F036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41"/>
            <a:ext cx="10515600" cy="1325563"/>
          </a:xfrm>
        </p:spPr>
        <p:txBody>
          <a:bodyPr/>
          <a:lstStyle/>
          <a:p>
            <a:r>
              <a:rPr lang="en-CA" dirty="0"/>
              <a:t>Running SQL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C945-6AF7-9E46-B9B6-901E69D6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2" y="1543987"/>
            <a:ext cx="10515600" cy="5278672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CREATE TABLE cats</a:t>
            </a:r>
          </a:p>
          <a:p>
            <a:pPr marL="0" indent="0">
              <a:buNone/>
            </a:pP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 err="1"/>
              <a:t>cat_id</a:t>
            </a:r>
            <a:r>
              <a:rPr lang="en-CA" dirty="0"/>
              <a:t> INT NOT NULL AUTO_INCREMENT,</a:t>
            </a:r>
          </a:p>
          <a:p>
            <a:pPr marL="0" indent="0">
              <a:buNone/>
            </a:pPr>
            <a:r>
              <a:rPr lang="en-CA" dirty="0"/>
              <a:t>name VARCHAR(100),</a:t>
            </a:r>
          </a:p>
          <a:p>
            <a:pPr marL="0" indent="0">
              <a:buNone/>
            </a:pPr>
            <a:r>
              <a:rPr lang="en-CA" dirty="0"/>
              <a:t>age INT,</a:t>
            </a:r>
          </a:p>
          <a:p>
            <a:pPr marL="0" indent="0">
              <a:buNone/>
            </a:pPr>
            <a:r>
              <a:rPr lang="en-CA" dirty="0"/>
              <a:t>PRIMARY KEY(</a:t>
            </a:r>
            <a:r>
              <a:rPr lang="en-CA" dirty="0" err="1"/>
              <a:t>cat_id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 err="1"/>
              <a:t>mysql-ctl</a:t>
            </a:r>
            <a:r>
              <a:rPr lang="en-CA" dirty="0"/>
              <a:t> cli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use </a:t>
            </a:r>
            <a:r>
              <a:rPr lang="en-CA" dirty="0" err="1"/>
              <a:t>cat_app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source </a:t>
            </a:r>
            <a:r>
              <a:rPr lang="en-CA" dirty="0" err="1"/>
              <a:t>first_file.sql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DESC cats;</a:t>
            </a:r>
          </a:p>
          <a:p>
            <a:pPr marL="0" indent="0">
              <a:buNone/>
            </a:pPr>
            <a:r>
              <a:rPr lang="en-CA" dirty="0"/>
              <a:t>----------------------------------------------</a:t>
            </a:r>
          </a:p>
          <a:p>
            <a:pPr marL="0" indent="0">
              <a:buNone/>
            </a:pPr>
            <a:r>
              <a:rPr lang="en-CA" dirty="0"/>
              <a:t>INSERT INTO cats(name, age)</a:t>
            </a:r>
          </a:p>
          <a:p>
            <a:pPr marL="0" indent="0">
              <a:buNone/>
            </a:pPr>
            <a:r>
              <a:rPr lang="en-CA" dirty="0"/>
              <a:t>VALUES('Charlie', 17);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INSERT INTO cats(name, age)</a:t>
            </a:r>
          </a:p>
          <a:p>
            <a:pPr marL="0" indent="0">
              <a:buNone/>
            </a:pPr>
            <a:r>
              <a:rPr lang="en-CA" dirty="0"/>
              <a:t>VALUES('Connie', 10);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* FROM cats;</a:t>
            </a:r>
          </a:p>
          <a:p>
            <a:pPr marL="0" indent="0">
              <a:buNone/>
            </a:pPr>
            <a:r>
              <a:rPr lang="en-CA" dirty="0"/>
              <a:t> ----------------------------------------</a:t>
            </a:r>
          </a:p>
          <a:p>
            <a:pPr marL="0" indent="0">
              <a:buNone/>
            </a:pPr>
            <a:r>
              <a:rPr lang="en-CA" dirty="0"/>
              <a:t>source testing/</a:t>
            </a:r>
            <a:r>
              <a:rPr lang="en-CA" dirty="0" err="1"/>
              <a:t>insert.sql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8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573C-654B-E74D-8008-CD8FBC9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77097"/>
            <a:ext cx="10515600" cy="1325563"/>
          </a:xfrm>
        </p:spPr>
        <p:txBody>
          <a:bodyPr/>
          <a:lstStyle/>
          <a:p>
            <a:r>
              <a:rPr lang="en-CA" dirty="0"/>
              <a:t>Loading Our Book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9233-EC59-AF4F-ACC0-8B15A709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2659"/>
            <a:ext cx="12192000" cy="545534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CA" sz="1200" dirty="0"/>
              <a:t>1. First create your </a:t>
            </a:r>
            <a:r>
              <a:rPr lang="en-CA" sz="1200" dirty="0" err="1"/>
              <a:t>book_data.sql</a:t>
            </a:r>
            <a:r>
              <a:rPr lang="en-CA" sz="1200" dirty="0"/>
              <a:t> file with the following code:</a:t>
            </a:r>
          </a:p>
          <a:p>
            <a:pPr marL="0" indent="0">
              <a:buNone/>
            </a:pPr>
            <a:r>
              <a:rPr lang="en-CA" sz="1200" dirty="0"/>
              <a:t>DROP DATABASE IF EXISTS </a:t>
            </a:r>
            <a:r>
              <a:rPr lang="en-CA" sz="1200" dirty="0" err="1"/>
              <a:t>book_shop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CREATE DATABASE </a:t>
            </a:r>
            <a:r>
              <a:rPr lang="en-CA" sz="1200" dirty="0" err="1"/>
              <a:t>book_shop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USE </a:t>
            </a:r>
            <a:r>
              <a:rPr lang="en-CA" sz="1200" dirty="0" err="1"/>
              <a:t>book_shop</a:t>
            </a:r>
            <a:r>
              <a:rPr lang="en-CA" sz="1200" dirty="0"/>
              <a:t>; </a:t>
            </a:r>
          </a:p>
          <a:p>
            <a:pPr marL="0" indent="0">
              <a:buNone/>
            </a:pPr>
            <a:r>
              <a:rPr lang="en-CA" sz="1200" dirty="0"/>
              <a:t>CREATE TABLE books </a:t>
            </a:r>
          </a:p>
          <a:p>
            <a:pPr marL="0" indent="0">
              <a:buNone/>
            </a:pPr>
            <a:r>
              <a:rPr lang="en-CA" sz="1200" dirty="0"/>
              <a:t>(</a:t>
            </a:r>
          </a:p>
          <a:p>
            <a:pPr marL="0" indent="0">
              <a:buNone/>
            </a:pPr>
            <a:r>
              <a:rPr lang="en-CA" sz="1200" dirty="0" err="1"/>
              <a:t>book_id</a:t>
            </a:r>
            <a:r>
              <a:rPr lang="en-CA" sz="1200" dirty="0"/>
              <a:t> INT NOT NULL AUTO_INCREMENT,</a:t>
            </a:r>
          </a:p>
          <a:p>
            <a:pPr marL="0" indent="0">
              <a:buNone/>
            </a:pPr>
            <a:r>
              <a:rPr lang="en-CA" sz="1200" dirty="0"/>
              <a:t>title VARCHAR(100),</a:t>
            </a:r>
          </a:p>
          <a:p>
            <a:pPr marL="0" indent="0">
              <a:buNone/>
            </a:pPr>
            <a:r>
              <a:rPr lang="en-CA" sz="1200" dirty="0" err="1"/>
              <a:t>author_fname</a:t>
            </a:r>
            <a:r>
              <a:rPr lang="en-CA" sz="1200" dirty="0"/>
              <a:t> VARCHAR(100),</a:t>
            </a:r>
          </a:p>
          <a:p>
            <a:pPr marL="0" indent="0">
              <a:buNone/>
            </a:pPr>
            <a:r>
              <a:rPr lang="en-CA" sz="1200" dirty="0" err="1"/>
              <a:t>author_lname</a:t>
            </a:r>
            <a:r>
              <a:rPr lang="en-CA" sz="1200" dirty="0"/>
              <a:t> VARCHAR(100),</a:t>
            </a:r>
          </a:p>
          <a:p>
            <a:pPr marL="0" indent="0">
              <a:buNone/>
            </a:pPr>
            <a:r>
              <a:rPr lang="en-CA" sz="1200" dirty="0" err="1"/>
              <a:t>released_year</a:t>
            </a:r>
            <a:r>
              <a:rPr lang="en-CA" sz="1200" dirty="0"/>
              <a:t> INT,</a:t>
            </a:r>
          </a:p>
          <a:p>
            <a:pPr marL="0" indent="0">
              <a:buNone/>
            </a:pPr>
            <a:r>
              <a:rPr lang="en-CA" sz="1200" dirty="0" err="1"/>
              <a:t>stock_quantity</a:t>
            </a:r>
            <a:r>
              <a:rPr lang="en-CA" sz="1200" dirty="0"/>
              <a:t> INT,</a:t>
            </a:r>
          </a:p>
          <a:p>
            <a:pPr marL="0" indent="0">
              <a:buNone/>
            </a:pPr>
            <a:r>
              <a:rPr lang="en-CA" sz="1200" dirty="0"/>
              <a:t>pages INT,</a:t>
            </a:r>
          </a:p>
          <a:p>
            <a:pPr marL="0" indent="0">
              <a:buNone/>
            </a:pPr>
            <a:r>
              <a:rPr lang="en-CA" sz="1200" dirty="0"/>
              <a:t>PRIMARY KEY(</a:t>
            </a:r>
            <a:r>
              <a:rPr lang="en-CA" sz="1200" dirty="0" err="1"/>
              <a:t>book_id</a:t>
            </a:r>
            <a:r>
              <a:rPr lang="en-CA" sz="1200" dirty="0"/>
              <a:t>)</a:t>
            </a:r>
          </a:p>
          <a:p>
            <a:pPr marL="0" indent="0">
              <a:buNone/>
            </a:pPr>
            <a:r>
              <a:rPr lang="en-CA" sz="1200" dirty="0"/>
              <a:t>);</a:t>
            </a:r>
          </a:p>
          <a:p>
            <a:pPr marL="0" indent="0">
              <a:buNone/>
            </a:pPr>
            <a:r>
              <a:rPr lang="en-CA" sz="1200" dirty="0"/>
              <a:t>INSERT INTO books (title, </a:t>
            </a:r>
            <a:r>
              <a:rPr lang="en-CA" sz="1200" dirty="0" err="1"/>
              <a:t>author_fname</a:t>
            </a:r>
            <a:r>
              <a:rPr lang="en-CA" sz="1200" dirty="0"/>
              <a:t>, </a:t>
            </a:r>
            <a:r>
              <a:rPr lang="en-CA" sz="1200" dirty="0" err="1"/>
              <a:t>author_lname</a:t>
            </a:r>
            <a:r>
              <a:rPr lang="en-CA" sz="1200" dirty="0"/>
              <a:t>, </a:t>
            </a:r>
            <a:r>
              <a:rPr lang="en-CA" sz="1200" dirty="0" err="1"/>
              <a:t>released_year</a:t>
            </a:r>
            <a:r>
              <a:rPr lang="en-CA" sz="1200" dirty="0"/>
              <a:t>, </a:t>
            </a:r>
            <a:r>
              <a:rPr lang="en-CA" sz="1200" dirty="0" err="1"/>
              <a:t>stock_quantity</a:t>
            </a:r>
            <a:r>
              <a:rPr lang="en-CA" sz="1200" dirty="0"/>
              <a:t>, pages)</a:t>
            </a:r>
          </a:p>
          <a:p>
            <a:pPr marL="0" indent="0">
              <a:buNone/>
            </a:pPr>
            <a:r>
              <a:rPr lang="en-CA" sz="1200" dirty="0"/>
              <a:t>VALUES</a:t>
            </a:r>
          </a:p>
          <a:p>
            <a:pPr marL="0" indent="0">
              <a:buNone/>
            </a:pPr>
            <a:r>
              <a:rPr lang="en-CA" sz="1200" dirty="0"/>
              <a:t>('The Namesake', 'Jhumpa', '</a:t>
            </a:r>
            <a:r>
              <a:rPr lang="en-CA" sz="1200" dirty="0" err="1"/>
              <a:t>Lahiri</a:t>
            </a:r>
            <a:r>
              <a:rPr lang="en-CA" sz="1200" dirty="0"/>
              <a:t>', 2003, 32, 291),</a:t>
            </a:r>
          </a:p>
          <a:p>
            <a:pPr marL="0" indent="0">
              <a:buNone/>
            </a:pPr>
            <a:r>
              <a:rPr lang="en-CA" sz="1200" dirty="0"/>
              <a:t>('Norse Mythology', 'Neil', 'Gaiman',2016, 43, 304),</a:t>
            </a:r>
          </a:p>
          <a:p>
            <a:pPr marL="0" indent="0">
              <a:buNone/>
            </a:pPr>
            <a:r>
              <a:rPr lang="en-CA" sz="1200" dirty="0"/>
              <a:t>('American Gods', 'Neil', '</a:t>
            </a:r>
            <a:r>
              <a:rPr lang="en-CA" sz="1200" dirty="0" err="1"/>
              <a:t>Gaiman</a:t>
            </a:r>
            <a:r>
              <a:rPr lang="en-CA" sz="1200" dirty="0"/>
              <a:t>', 2001, 12, 465),</a:t>
            </a:r>
          </a:p>
          <a:p>
            <a:pPr marL="0" indent="0">
              <a:buNone/>
            </a:pPr>
            <a:r>
              <a:rPr lang="en-CA" sz="1200" dirty="0"/>
              <a:t>('Interpreter of Maladies', 'Jhumpa', '</a:t>
            </a:r>
            <a:r>
              <a:rPr lang="en-CA" sz="1200" dirty="0" err="1"/>
              <a:t>Lahiri</a:t>
            </a:r>
            <a:r>
              <a:rPr lang="en-CA" sz="1200" dirty="0"/>
              <a:t>', 1996, 97, 198),</a:t>
            </a:r>
          </a:p>
          <a:p>
            <a:pPr marL="0" indent="0">
              <a:buNone/>
            </a:pPr>
            <a:r>
              <a:rPr lang="en-CA" sz="1200" dirty="0"/>
              <a:t>('A Hologram for the King: A Novel', 'Dave', 'Eggers', 2012, 154, 352),</a:t>
            </a:r>
          </a:p>
          <a:p>
            <a:pPr marL="0" indent="0">
              <a:buNone/>
            </a:pPr>
            <a:r>
              <a:rPr lang="en-CA" sz="1200" dirty="0"/>
              <a:t>('The Circle', 'Dave', 'Eggers', 2013, 26, 504),</a:t>
            </a:r>
          </a:p>
          <a:p>
            <a:pPr marL="0" indent="0">
              <a:buNone/>
            </a:pPr>
            <a:r>
              <a:rPr lang="en-CA" sz="1200" dirty="0"/>
              <a:t>('The Amazing Adventures of </a:t>
            </a:r>
            <a:r>
              <a:rPr lang="en-CA" sz="1200" dirty="0" err="1"/>
              <a:t>Kavalier</a:t>
            </a:r>
            <a:r>
              <a:rPr lang="en-CA" sz="1200" dirty="0"/>
              <a:t> &amp; Clay', 'Michael', 'Chabon', 2000, 68, 634),</a:t>
            </a:r>
          </a:p>
          <a:p>
            <a:pPr marL="0" indent="0">
              <a:buNone/>
            </a:pPr>
            <a:r>
              <a:rPr lang="en-CA" sz="1200" dirty="0"/>
              <a:t>('Just Kids', 'Patti', 'Smith', 2010, 55, 304),</a:t>
            </a:r>
          </a:p>
          <a:p>
            <a:pPr marL="0" indent="0">
              <a:buNone/>
            </a:pPr>
            <a:r>
              <a:rPr lang="en-CA" sz="1200" dirty="0"/>
              <a:t>('A Heartbreaking Work of Staggering Genius', 'Dave', 'Eggers', 2001, 104, 437),</a:t>
            </a:r>
          </a:p>
          <a:p>
            <a:pPr marL="0" indent="0">
              <a:buNone/>
            </a:pPr>
            <a:r>
              <a:rPr lang="en-CA" sz="1200" dirty="0"/>
              <a:t>('Coraline', 'Neil', '</a:t>
            </a:r>
            <a:r>
              <a:rPr lang="en-CA" sz="1200" dirty="0" err="1"/>
              <a:t>Gaiman</a:t>
            </a:r>
            <a:r>
              <a:rPr lang="en-CA" sz="1200" dirty="0"/>
              <a:t>', 2003, 100, 208),</a:t>
            </a:r>
          </a:p>
          <a:p>
            <a:pPr marL="0" indent="0">
              <a:buNone/>
            </a:pPr>
            <a:r>
              <a:rPr lang="en-CA" sz="1200" dirty="0"/>
              <a:t>('What We Talk About When We Talk About Love: Stories', 'Raymond', 'Carver', 1981, 23, 176),</a:t>
            </a:r>
          </a:p>
          <a:p>
            <a:pPr marL="0" indent="0">
              <a:buNone/>
            </a:pPr>
            <a:r>
              <a:rPr lang="en-CA" sz="1200" dirty="0"/>
              <a:t>("Where I'm Calling From: Selected Stories", 'Raymond', 'Carver', 1989, 12, 526),</a:t>
            </a:r>
          </a:p>
          <a:p>
            <a:pPr marL="0" indent="0">
              <a:buNone/>
            </a:pPr>
            <a:r>
              <a:rPr lang="en-CA" sz="1200" dirty="0"/>
              <a:t>('White Noise', 'Don', 'DeLillo', 1985, 49, 320),</a:t>
            </a:r>
          </a:p>
          <a:p>
            <a:pPr marL="0" indent="0">
              <a:buNone/>
            </a:pPr>
            <a:r>
              <a:rPr lang="en-CA" sz="1200" dirty="0"/>
              <a:t>('Cannery Row', 'John', 'Steinbeck', 1945, 95, 181),</a:t>
            </a:r>
          </a:p>
          <a:p>
            <a:pPr marL="0" indent="0">
              <a:buNone/>
            </a:pPr>
            <a:r>
              <a:rPr lang="en-CA" sz="1200" dirty="0"/>
              <a:t>('Oblivion: Stories', 'David', 'Foster Wallace', 2004, 172, 329),</a:t>
            </a:r>
          </a:p>
          <a:p>
            <a:pPr marL="0" indent="0">
              <a:buNone/>
            </a:pPr>
            <a:r>
              <a:rPr lang="en-CA" sz="1200" dirty="0"/>
              <a:t>('Consider the Lobster', 'David', 'Foster Wallace', 2005, 92, 343);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452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7E0A-4F4E-1641-AF76-9EC6B3C5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4FE7-A2CE-ED46-AC0B-E426653E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 Then source that file</a:t>
            </a:r>
          </a:p>
          <a:p>
            <a:pPr marL="0" indent="0">
              <a:buNone/>
            </a:pPr>
            <a:r>
              <a:rPr lang="en-CA" dirty="0"/>
              <a:t>source </a:t>
            </a:r>
            <a:r>
              <a:rPr lang="en-CA" dirty="0" err="1"/>
              <a:t>book_data.sql</a:t>
            </a:r>
            <a:r>
              <a:rPr lang="en-CA" dirty="0"/>
              <a:t> </a:t>
            </a:r>
          </a:p>
          <a:p>
            <a:endParaRPr lang="en-CA" dirty="0"/>
          </a:p>
          <a:p>
            <a:r>
              <a:rPr lang="en-CA" dirty="0"/>
              <a:t>3. Now check your work:</a:t>
            </a:r>
          </a:p>
          <a:p>
            <a:pPr marL="0" indent="0">
              <a:buNone/>
            </a:pPr>
            <a:r>
              <a:rPr lang="en-CA" dirty="0"/>
              <a:t>DESC books;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SELECT * FROM books;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1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E03C-3735-6948-BDE7-5A3BD782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CONCAT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66A8-5C3D-8A4B-9A33-194187E1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4144"/>
            <a:ext cx="12192000" cy="5666282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 FROM books;</a:t>
            </a:r>
          </a:p>
          <a:p>
            <a:pPr marL="0" indent="0">
              <a:buNone/>
            </a:pPr>
            <a:r>
              <a:rPr lang="en-CA" dirty="0"/>
              <a:t>CONCAT(column, </a:t>
            </a:r>
            <a:r>
              <a:rPr lang="en-CA" dirty="0" err="1"/>
              <a:t>anotherColumn</a:t>
            </a:r>
            <a:r>
              <a:rPr lang="en-CA" dirty="0"/>
              <a:t>) // from slides</a:t>
            </a:r>
          </a:p>
          <a:p>
            <a:pPr marL="0" indent="0">
              <a:buNone/>
            </a:pPr>
            <a:r>
              <a:rPr lang="en-CA" dirty="0"/>
              <a:t>CONCAT(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) 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DaveEggers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CONCAT(column, 'text', </a:t>
            </a:r>
            <a:r>
              <a:rPr lang="en-CA" dirty="0" err="1"/>
              <a:t>anotherColumn</a:t>
            </a:r>
            <a:r>
              <a:rPr lang="en-CA" dirty="0"/>
              <a:t>, 'more text') </a:t>
            </a:r>
          </a:p>
          <a:p>
            <a:pPr marL="0" indent="0">
              <a:buNone/>
            </a:pPr>
            <a:r>
              <a:rPr lang="en-CA" dirty="0"/>
              <a:t>CONCAT(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Dave Eggers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CONCAT(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); // invalid syntax </a:t>
            </a:r>
          </a:p>
          <a:p>
            <a:pPr marL="0" indent="0">
              <a:buNone/>
            </a:pPr>
            <a:r>
              <a:rPr lang="en-CA" dirty="0"/>
              <a:t>SELECT CONCAT('Hello', '...', 'World’);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Hello…World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CONCAT(</a:t>
            </a:r>
            <a:r>
              <a:rPr lang="en-CA" dirty="0" err="1">
                <a:highlight>
                  <a:srgbClr val="FFFF00"/>
                </a:highlight>
              </a:rPr>
              <a:t>author_fname</a:t>
            </a:r>
            <a:r>
              <a:rPr lang="en-CA" dirty="0">
                <a:highlight>
                  <a:srgbClr val="FFFF00"/>
                </a:highlight>
              </a:rPr>
              <a:t>, ' ',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) #new column name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CONCAT(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 AS 'full name’ FROM books; </a:t>
            </a:r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author_fname</a:t>
            </a:r>
            <a:r>
              <a:rPr lang="en-CA" dirty="0"/>
              <a:t> AS first, </a:t>
            </a:r>
            <a:r>
              <a:rPr lang="en-CA" dirty="0" err="1"/>
              <a:t>author_lname</a:t>
            </a:r>
            <a:r>
              <a:rPr lang="en-CA" dirty="0"/>
              <a:t> AS last, </a:t>
            </a:r>
          </a:p>
          <a:p>
            <a:pPr marL="0" indent="0">
              <a:buNone/>
            </a:pPr>
            <a:r>
              <a:rPr lang="en-CA" dirty="0"/>
              <a:t>CONCAT(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 AS full</a:t>
            </a:r>
          </a:p>
          <a:p>
            <a:pPr marL="0" indent="0">
              <a:buNone/>
            </a:pPr>
            <a:r>
              <a:rPr lang="en-CA" dirty="0"/>
              <a:t>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CONCAT(title, '-', </a:t>
            </a:r>
            <a:r>
              <a:rPr lang="en-CA" dirty="0" err="1"/>
              <a:t>author_fname</a:t>
            </a:r>
            <a:r>
              <a:rPr lang="en-CA" dirty="0"/>
              <a:t>, '-', </a:t>
            </a:r>
            <a:r>
              <a:rPr lang="en-CA" dirty="0" err="1"/>
              <a:t>author_lname</a:t>
            </a:r>
            <a:r>
              <a:rPr lang="en-CA" dirty="0"/>
              <a:t>) FROM books;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54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010-9EE9-474D-B5A2-8A45AF19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CONCAT_WS (</a:t>
            </a:r>
            <a:r>
              <a:rPr lang="en-CA" dirty="0" err="1"/>
              <a:t>concat</a:t>
            </a:r>
            <a:r>
              <a:rPr lang="en-CA" dirty="0"/>
              <a:t> with separator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CF77-2078-6447-843A-53363419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 </a:t>
            </a:r>
          </a:p>
          <a:p>
            <a:pPr marL="0" indent="0">
              <a:buNone/>
            </a:pPr>
            <a:r>
              <a:rPr lang="en-CA" dirty="0"/>
              <a:t>CONCAT_WS(' - ', title,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FROM books;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American Gods – Neil - </a:t>
            </a:r>
            <a:r>
              <a:rPr lang="en-US" dirty="0" err="1">
                <a:sym typeface="Wingdings" pitchFamily="2" charset="2"/>
              </a:rPr>
              <a:t>Gaiman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31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B6C5-A6E1-2A40-B453-A1E30275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SUBSTRING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63C2-EDB5-7A4B-83D6-42A7B241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3850"/>
            <a:ext cx="12192000" cy="5494149"/>
          </a:xfrm>
        </p:spPr>
        <p:txBody>
          <a:bodyPr numCol="2">
            <a:normAutofit fontScale="85000" lnSpcReduction="20000"/>
          </a:bodyPr>
          <a:lstStyle/>
          <a:p>
            <a:r>
              <a:rPr lang="en-CA" dirty="0">
                <a:highlight>
                  <a:srgbClr val="FFFF00"/>
                </a:highlight>
              </a:rPr>
              <a:t>SELECT SUBSTRING('Hello World', 1, 4);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Hell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SUBSTRING('Hello World', 7);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World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SUBSTRING('Hello World', 3, 8);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llo</a:t>
            </a:r>
            <a:r>
              <a:rPr lang="en-CA" dirty="0">
                <a:sym typeface="Wingdings" pitchFamily="2" charset="2"/>
              </a:rPr>
              <a:t> </a:t>
            </a:r>
            <a:r>
              <a:rPr lang="en-CA" dirty="0" err="1">
                <a:sym typeface="Wingdings" pitchFamily="2" charset="2"/>
              </a:rPr>
              <a:t>Worl</a:t>
            </a: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SUBSTRING('Hello World', -3);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rld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SUBSTRING('Hello World', -7);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o World</a:t>
            </a: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SUBSTRING("Where I'm Calling From: Selected Stories", 1, 10);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句子里有单引号</a:t>
            </a:r>
            <a:r>
              <a:rPr lang="zh-CN" altLang="en-US" dirty="0">
                <a:sym typeface="Wingdings" pitchFamily="2" charset="2"/>
              </a:rPr>
              <a:t>，所以句子该用双引号</a:t>
            </a:r>
            <a:endParaRPr lang="en-CA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SUBSTRING(title, 1, 10) AS 'short title' FROM books; </a:t>
            </a:r>
          </a:p>
          <a:p>
            <a:r>
              <a:rPr lang="en-CA" dirty="0">
                <a:highlight>
                  <a:srgbClr val="FFFF00"/>
                </a:highlight>
              </a:rPr>
              <a:t>SELECT SUBSTR(title, 1, 10) AS 'short title' FROM books;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同上</a:t>
            </a:r>
            <a:endParaRPr lang="en-CA" dirty="0">
              <a:sym typeface="Wingdings" pitchFamily="2" charset="2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CONCAT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(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    SUBSTRING(title, 1, 10),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    '...'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) AS 'short title'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FROM books;</a:t>
            </a:r>
          </a:p>
          <a:p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ighlight>
                  <a:srgbClr val="FFFF00"/>
                </a:highlight>
              </a:rPr>
              <a:t>source </a:t>
            </a:r>
            <a:r>
              <a:rPr lang="en-CA" dirty="0" err="1">
                <a:highlight>
                  <a:srgbClr val="FFFF00"/>
                </a:highlight>
              </a:rPr>
              <a:t>book_code.sql</a:t>
            </a:r>
            <a:endParaRPr lang="en-CA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5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120-E719-0A4A-8EF5-C063897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0"/>
            <a:ext cx="10515600" cy="1325563"/>
          </a:xfrm>
        </p:spPr>
        <p:txBody>
          <a:bodyPr/>
          <a:lstStyle/>
          <a:p>
            <a:r>
              <a:rPr lang="en-CA" dirty="0"/>
              <a:t>REPLACE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D285-6984-DE4F-869E-F3BBC6AB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353"/>
            <a:ext cx="12192000" cy="5509647"/>
          </a:xfrm>
        </p:spPr>
        <p:txBody>
          <a:bodyPr numCol="2">
            <a:normAutofit fontScale="92500" lnSpcReduction="20000"/>
          </a:bodyPr>
          <a:lstStyle/>
          <a:p>
            <a:r>
              <a:rPr lang="en-CA" dirty="0">
                <a:highlight>
                  <a:srgbClr val="FFFF00"/>
                </a:highlight>
              </a:rPr>
              <a:t>SELECT REPLACE('Hello World', 'Hell', '%$#@’);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CA" dirty="0"/>
              <a:t>%$#@o World</a:t>
            </a:r>
          </a:p>
          <a:p>
            <a:r>
              <a:rPr lang="en-CA" dirty="0">
                <a:highlight>
                  <a:srgbClr val="FFFF00"/>
                </a:highlight>
              </a:rPr>
              <a:t>SELECT REPLACE('Hello World', 'l', '7’);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 He770 Wor7d</a:t>
            </a:r>
          </a:p>
          <a:p>
            <a:r>
              <a:rPr lang="en-CA" dirty="0">
                <a:highlight>
                  <a:srgbClr val="FFFF00"/>
                </a:highlight>
              </a:rPr>
              <a:t>SELECT REPLACE</a:t>
            </a:r>
          </a:p>
          <a:p>
            <a:r>
              <a:rPr lang="en-CA" dirty="0">
                <a:highlight>
                  <a:srgbClr val="FFFF00"/>
                </a:highlight>
              </a:rPr>
              <a:t>('cheese bread coffee milk', ' ', ' and ‘);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'cheese and bread and coffee and milk</a:t>
            </a:r>
          </a:p>
          <a:p>
            <a:r>
              <a:rPr lang="en-CA" dirty="0">
                <a:highlight>
                  <a:srgbClr val="FFFF00"/>
                </a:highlight>
              </a:rPr>
              <a:t>SELECT REPLACE(title, 'e ', '3') FROM books;</a:t>
            </a:r>
          </a:p>
          <a:p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CONCAT</a:t>
            </a:r>
          </a:p>
          <a:p>
            <a:r>
              <a:rPr lang="en-CA" dirty="0">
                <a:highlight>
                  <a:srgbClr val="FFFF00"/>
                </a:highlight>
              </a:rPr>
              <a:t>(SUBSTRING(title, 1, 10), '...') AS 'short title'</a:t>
            </a:r>
          </a:p>
          <a:p>
            <a:r>
              <a:rPr lang="en-CA" dirty="0">
                <a:highlight>
                  <a:srgbClr val="FFFF00"/>
                </a:highlight>
              </a:rPr>
              <a:t>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</a:t>
            </a:r>
          </a:p>
          <a:p>
            <a:r>
              <a:rPr lang="en-CA" dirty="0">
                <a:highlight>
                  <a:srgbClr val="FFFF00"/>
                </a:highlight>
              </a:rPr>
              <a:t>SUBSTRING(REPLACE(title, 'e', '3'), 1, 10) AS 'weird string'</a:t>
            </a:r>
          </a:p>
          <a:p>
            <a:r>
              <a:rPr lang="en-CA" dirty="0">
                <a:highlight>
                  <a:srgbClr val="FFFF00"/>
                </a:highlight>
              </a:rPr>
              <a:t>FROM books;</a:t>
            </a:r>
          </a:p>
          <a:p>
            <a:r>
              <a:rPr lang="en-CA" b="1" dirty="0"/>
              <a:t>Notes:</a:t>
            </a:r>
            <a:br>
              <a:rPr lang="en-CA" dirty="0"/>
            </a:br>
            <a:r>
              <a:rPr lang="en-CA" dirty="0"/>
              <a:t>- Use </a:t>
            </a:r>
            <a:r>
              <a:rPr lang="en-CA" dirty="0" err="1"/>
              <a:t>cmd</a:t>
            </a:r>
            <a:r>
              <a:rPr lang="en-CA" dirty="0"/>
              <a:t> + /  (mac) or ctrl + /  (pc) to comment out SQL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dirty="0"/>
              <a:t>- The REPLACE() function, as well as the other string functions, only change the query output, they don't affect the actual data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E655-ABDF-ED47-8DAD-1389B41F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REVERSE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CCAD-669F-3E49-BEAA-758324D3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SELECT REVERSE('Hello World’);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 err="1">
                <a:sym typeface="Wingdings" pitchFamily="2" charset="2"/>
              </a:rPr>
              <a:t>dlroW</a:t>
            </a:r>
            <a:r>
              <a:rPr lang="en-CA" dirty="0">
                <a:sym typeface="Wingdings" pitchFamily="2" charset="2"/>
              </a:rPr>
              <a:t> </a:t>
            </a:r>
            <a:r>
              <a:rPr lang="en-CA" dirty="0" err="1">
                <a:sym typeface="Wingdings" pitchFamily="2" charset="2"/>
              </a:rPr>
              <a:t>olleH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REVERSE(</a:t>
            </a:r>
            <a:r>
              <a:rPr lang="en-CA" dirty="0" err="1"/>
              <a:t>author_fname</a:t>
            </a:r>
            <a:r>
              <a:rPr lang="en-CA" dirty="0"/>
              <a:t>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CONCAT('woof', REVERSE('woof'));</a:t>
            </a:r>
          </a:p>
          <a:p>
            <a:endParaRPr lang="en-CA" dirty="0"/>
          </a:p>
          <a:p>
            <a:r>
              <a:rPr lang="en-CA" dirty="0"/>
              <a:t>SELECT CONCAT(</a:t>
            </a:r>
            <a:r>
              <a:rPr lang="en-CA" dirty="0" err="1"/>
              <a:t>author_fname</a:t>
            </a:r>
            <a:r>
              <a:rPr lang="en-CA" dirty="0"/>
              <a:t>, REVERSE(</a:t>
            </a:r>
            <a:r>
              <a:rPr lang="en-CA" dirty="0" err="1"/>
              <a:t>author_fname</a:t>
            </a:r>
            <a:r>
              <a:rPr lang="en-CA" dirty="0"/>
              <a:t>)) FROM books;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6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3BB0-E367-334F-9388-E55BAC57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FB6-9C3C-CE4F-AC72-16B5A647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CHAR_LENGTH('Hello World’);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11</a:t>
            </a:r>
            <a:endParaRPr lang="en-CA" dirty="0"/>
          </a:p>
          <a:p>
            <a:r>
              <a:rPr lang="en-CA" dirty="0"/>
              <a:t>SELECT </a:t>
            </a:r>
            <a:r>
              <a:rPr lang="en-CA" dirty="0" err="1"/>
              <a:t>author_lname</a:t>
            </a:r>
            <a:r>
              <a:rPr lang="en-CA" dirty="0"/>
              <a:t>, CHAR_LENGTH(</a:t>
            </a:r>
            <a:r>
              <a:rPr lang="en-CA" dirty="0" err="1"/>
              <a:t>author_lname</a:t>
            </a:r>
            <a:r>
              <a:rPr lang="en-CA" dirty="0"/>
              <a:t>) AS 'length' FROM books;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SELECT CONCAT</a:t>
            </a:r>
          </a:p>
          <a:p>
            <a:pPr marL="0" indent="0">
              <a:buNone/>
            </a:pPr>
            <a:r>
              <a:rPr lang="en-CA" dirty="0"/>
              <a:t>(</a:t>
            </a:r>
            <a:r>
              <a:rPr lang="en-CA" dirty="0" err="1"/>
              <a:t>author_lname</a:t>
            </a:r>
            <a:r>
              <a:rPr lang="en-CA" dirty="0"/>
              <a:t>, ' is ', CHAR_LENGTH(</a:t>
            </a:r>
            <a:r>
              <a:rPr lang="en-CA" dirty="0" err="1"/>
              <a:t>author_lname</a:t>
            </a:r>
            <a:r>
              <a:rPr lang="en-CA" dirty="0"/>
              <a:t>), ' characters long') FROM books;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7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88F-83B7-E04C-90B0-2AC64A27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Your Own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CF01-1344-7149-AEDC-0BECFA40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CREATE TABLE </a:t>
            </a:r>
            <a:r>
              <a:rPr lang="en-CA" dirty="0" err="1"/>
              <a:t>tablename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/>
              <a:t>    </a:t>
            </a:r>
            <a:r>
              <a:rPr lang="en-CA" dirty="0" err="1"/>
              <a:t>column_name</a:t>
            </a:r>
            <a:r>
              <a:rPr lang="en-CA" dirty="0"/>
              <a:t> </a:t>
            </a:r>
            <a:r>
              <a:rPr lang="en-CA" dirty="0" err="1"/>
              <a:t>data_type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    </a:t>
            </a:r>
            <a:r>
              <a:rPr lang="en-CA" dirty="0" err="1"/>
              <a:t>column_name</a:t>
            </a:r>
            <a:r>
              <a:rPr lang="en-CA" dirty="0"/>
              <a:t> </a:t>
            </a:r>
            <a:r>
              <a:rPr lang="en-CA" dirty="0" err="1"/>
              <a:t>data_type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CREATE TABLE cats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name VARCHAR(100),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   age INT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08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62A7-0D4B-6B42-8BE9-FFAB9DB3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Case with UPPER and LOWER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F625-73C0-5347-9454-DA122DC8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SELECT UPPER('Hello World');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SELECT LOWER('Hello World');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UPPER(title)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CONCAT('MY FAVORITE BOOK IS ', UPPER(title))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CONCAT('MY FAVORITE BOOK IS ', LOWER(title)) FROM books;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48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E7C7-34C4-DE4A-89B4-24DB331B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A91B-BB30-1D49-8402-F6123ABF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works:</a:t>
            </a:r>
          </a:p>
          <a:p>
            <a:pPr marL="0" indent="0">
              <a:buNone/>
            </a:pPr>
            <a:r>
              <a:rPr lang="en-CA" dirty="0"/>
              <a:t>SELECT UPPER(CONCAT(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)) AS "full name in caps” FROM books;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While this does not:</a:t>
            </a:r>
          </a:p>
          <a:p>
            <a:pPr marL="0" indent="0">
              <a:buNone/>
            </a:pPr>
            <a:r>
              <a:rPr lang="en-CA" dirty="0"/>
              <a:t>SELECT CONCAT(UPPER(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)) AS "full name in caps" FROM books;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UPPER only takes one argument and CONCAT takes two or more arguments, so they can't be switched in that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3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F6CC-7161-A44F-B803-E39290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5A5A-FFA0-604D-99A3-28E13AFF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SELECT DISTINCT </a:t>
            </a:r>
            <a:r>
              <a:rPr lang="en-CA" dirty="0" err="1"/>
              <a:t>author_lname</a:t>
            </a:r>
            <a:r>
              <a:rPr lang="en-CA" dirty="0"/>
              <a:t> FROM books;</a:t>
            </a:r>
          </a:p>
          <a:p>
            <a:pPr marL="0" indent="0">
              <a:buNone/>
            </a:pPr>
            <a:r>
              <a:rPr lang="en-CA" dirty="0"/>
              <a:t>  </a:t>
            </a:r>
          </a:p>
          <a:p>
            <a:pPr marL="0" indent="0">
              <a:buNone/>
            </a:pPr>
            <a:r>
              <a:rPr lang="en-CA" dirty="0"/>
              <a:t>SELECT DISTINCT CONCAT(</a:t>
            </a:r>
            <a:r>
              <a:rPr lang="en-CA" dirty="0" err="1"/>
              <a:t>author_fname</a:t>
            </a:r>
            <a:r>
              <a:rPr lang="en-CA" dirty="0"/>
              <a:t>,' ', </a:t>
            </a:r>
            <a:r>
              <a:rPr lang="en-CA" dirty="0" err="1"/>
              <a:t>author_lname</a:t>
            </a:r>
            <a:r>
              <a:rPr lang="en-CA" dirty="0"/>
              <a:t>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DISTINCT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 FROM books;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2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358-5EF0-5E47-B022-A8DFD918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Sorting Data with 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29B5-EC9E-B344-A3EE-3A48C5A6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1892"/>
            <a:ext cx="12192000" cy="5703376"/>
          </a:xfrm>
        </p:spPr>
        <p:txBody>
          <a:bodyPr numCol="2">
            <a:normAutofit fontScale="92500" lnSpcReduction="10000"/>
          </a:bodyPr>
          <a:lstStyle/>
          <a:p>
            <a:r>
              <a:rPr lang="en-CA" dirty="0">
                <a:highlight>
                  <a:srgbClr val="FFFF00"/>
                </a:highlight>
              </a:rPr>
              <a:t>SELECT title FROM books ORDER BY title;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10$,A…,Z…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 FROM books ORDER BY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 DESC;</a:t>
            </a:r>
          </a:p>
          <a:p>
            <a:pPr marL="0" indent="0">
              <a:buNone/>
            </a:pPr>
            <a:r>
              <a:rPr lang="en-CA" dirty="0"/>
              <a:t>  </a:t>
            </a:r>
          </a:p>
          <a:p>
            <a:r>
              <a:rPr lang="en-CA" dirty="0">
                <a:highlight>
                  <a:srgbClr val="FFFF00"/>
                </a:highlight>
              </a:rPr>
              <a:t>SELECT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FROM books 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ASC;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, pages FROM books 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title, pages FROM books 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author_fname</a:t>
            </a:r>
            <a:r>
              <a:rPr lang="en-CA" dirty="0">
                <a:highlight>
                  <a:srgbClr val="FFFF00"/>
                </a:highlight>
              </a:rPr>
              <a:t>,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 FROM books ORDER BY 2;</a:t>
            </a:r>
          </a:p>
          <a:p>
            <a:r>
              <a:rPr lang="en-CA" i="1" dirty="0"/>
              <a:t>2 is shortcut of “</a:t>
            </a:r>
            <a:r>
              <a:rPr lang="en-CA" i="1" dirty="0" err="1"/>
              <a:t>author_fname</a:t>
            </a:r>
            <a:r>
              <a:rPr lang="en-CA" i="1" dirty="0"/>
              <a:t>”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author_fname</a:t>
            </a:r>
            <a:r>
              <a:rPr lang="en-CA" dirty="0">
                <a:highlight>
                  <a:srgbClr val="FFFF00"/>
                </a:highlight>
              </a:rPr>
              <a:t>,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   FROM books ORDER BY 1 DESC;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</a:t>
            </a:r>
            <a:r>
              <a:rPr lang="en-CA" dirty="0" err="1">
                <a:highlight>
                  <a:srgbClr val="FFFF00"/>
                </a:highlight>
              </a:rPr>
              <a:t>author_fname</a:t>
            </a:r>
            <a:r>
              <a:rPr lang="en-CA" dirty="0">
                <a:highlight>
                  <a:srgbClr val="FFFF00"/>
                </a:highlight>
              </a:rPr>
              <a:t>,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 FROM books ORDER BY </a:t>
            </a:r>
            <a:r>
              <a:rPr lang="en-CA" dirty="0" err="1">
                <a:highlight>
                  <a:srgbClr val="FFFF00"/>
                </a:highlight>
              </a:rPr>
              <a:t>author_lname</a:t>
            </a:r>
            <a:r>
              <a:rPr lang="en-CA" dirty="0">
                <a:highlight>
                  <a:srgbClr val="FFFF00"/>
                </a:highlight>
              </a:rPr>
              <a:t>, </a:t>
            </a:r>
            <a:r>
              <a:rPr lang="en-CA" dirty="0" err="1">
                <a:highlight>
                  <a:srgbClr val="FFFF00"/>
                </a:highlight>
              </a:rPr>
              <a:t>author_fname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0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1484-7557-9541-932C-F73BCB4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1" y="0"/>
            <a:ext cx="10515600" cy="1325563"/>
          </a:xfrm>
        </p:spPr>
        <p:txBody>
          <a:bodyPr/>
          <a:lstStyle/>
          <a:p>
            <a:r>
              <a:rPr lang="en-CA" dirty="0"/>
              <a:t>LIMIT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1A51-CE3C-D743-95E3-3D4642B4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858"/>
            <a:ext cx="12192000" cy="5556142"/>
          </a:xfrm>
        </p:spPr>
        <p:txBody>
          <a:bodyPr numCol="2">
            <a:normAutofit fontScale="92500" lnSpcReduction="10000"/>
          </a:bodyPr>
          <a:lstStyle/>
          <a:p>
            <a:r>
              <a:rPr lang="en-CA" dirty="0">
                <a:highlight>
                  <a:srgbClr val="FFFF00"/>
                </a:highlight>
              </a:rPr>
              <a:t>SELECT title FROM books LIMIT 3;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get first 3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* FROM books LIMIT 1;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FROM books </a:t>
            </a:r>
          </a:p>
          <a:p>
            <a:r>
              <a:rPr lang="en-CA" dirty="0">
                <a:highlight>
                  <a:srgbClr val="FFFF00"/>
                </a:highlight>
              </a:rPr>
              <a:t>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DESC LIMIT 5;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FROM books </a:t>
            </a:r>
          </a:p>
          <a:p>
            <a:r>
              <a:rPr lang="en-CA" dirty="0">
                <a:highlight>
                  <a:srgbClr val="FFFF00"/>
                </a:highlight>
              </a:rPr>
              <a:t>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DESC LIMIT 0,5;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first 5 rows</a:t>
            </a:r>
            <a:r>
              <a:rPr lang="en-CA" dirty="0"/>
              <a:t> </a:t>
            </a:r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FROM books </a:t>
            </a:r>
          </a:p>
          <a:p>
            <a:r>
              <a:rPr lang="en-CA" dirty="0">
                <a:highlight>
                  <a:srgbClr val="FFFF00"/>
                </a:highlight>
              </a:rPr>
              <a:t>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DESC LIMIT 1,3;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from 2</a:t>
            </a:r>
            <a:r>
              <a:rPr lang="en-CA" baseline="30000" dirty="0">
                <a:sym typeface="Wingdings" pitchFamily="2" charset="2"/>
              </a:rPr>
              <a:t>nd</a:t>
            </a:r>
            <a:r>
              <a:rPr lang="en-CA" dirty="0">
                <a:sym typeface="Wingdings" pitchFamily="2" charset="2"/>
              </a:rPr>
              <a:t> row go to next 2 rows, total 3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title,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FROM books </a:t>
            </a:r>
          </a:p>
          <a:p>
            <a:r>
              <a:rPr lang="en-CA" dirty="0">
                <a:highlight>
                  <a:srgbClr val="FFFF00"/>
                </a:highlight>
              </a:rPr>
              <a:t>ORDER BY </a:t>
            </a:r>
            <a:r>
              <a:rPr lang="en-CA" dirty="0" err="1">
                <a:highlight>
                  <a:srgbClr val="FFFF00"/>
                </a:highlight>
              </a:rPr>
              <a:t>released_year</a:t>
            </a:r>
            <a:r>
              <a:rPr lang="en-CA" dirty="0">
                <a:highlight>
                  <a:srgbClr val="FFFF00"/>
                </a:highlight>
              </a:rPr>
              <a:t> DESC LIMIT 10,1;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give the 11</a:t>
            </a:r>
            <a:r>
              <a:rPr lang="en-CA" baseline="30000" dirty="0">
                <a:sym typeface="Wingdings" pitchFamily="2" charset="2"/>
              </a:rPr>
              <a:t>th</a:t>
            </a:r>
            <a:r>
              <a:rPr lang="en-CA" dirty="0">
                <a:sym typeface="Wingdings" pitchFamily="2" charset="2"/>
              </a:rPr>
              <a:t> book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SELECT * FROM </a:t>
            </a:r>
            <a:r>
              <a:rPr lang="en-CA" dirty="0" err="1"/>
              <a:t>tbl</a:t>
            </a:r>
            <a:r>
              <a:rPr lang="en-CA" dirty="0"/>
              <a:t> LIMIT 95,18446744073709551615;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from 96</a:t>
            </a:r>
            <a:r>
              <a:rPr lang="en-CA" baseline="30000" dirty="0">
                <a:sym typeface="Wingdings" pitchFamily="2" charset="2"/>
              </a:rPr>
              <a:t>th</a:t>
            </a:r>
            <a:r>
              <a:rPr lang="en-CA" dirty="0">
                <a:sym typeface="Wingdings" pitchFamily="2" charset="2"/>
              </a:rPr>
              <a:t> row all way to the end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F1F3-C902-D349-BA75-A14B30E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Better Searches with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E3E0-00B0-9D44-BEC3-9233EE8A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SELECT title, </a:t>
            </a:r>
            <a:r>
              <a:rPr lang="en-CA" dirty="0" err="1"/>
              <a:t>author_fname</a:t>
            </a:r>
            <a:r>
              <a:rPr lang="en-CA" dirty="0"/>
              <a:t> FROM books WHERE </a:t>
            </a:r>
            <a:r>
              <a:rPr lang="en-CA" dirty="0" err="1"/>
              <a:t>author_fname</a:t>
            </a:r>
            <a:r>
              <a:rPr lang="en-CA" dirty="0"/>
              <a:t> LIKE '%da%’;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% are wildcards; anything da anything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SELECT title, </a:t>
            </a:r>
            <a:r>
              <a:rPr lang="en-CA" dirty="0" err="1"/>
              <a:t>author_fname</a:t>
            </a:r>
            <a:r>
              <a:rPr lang="en-CA" dirty="0"/>
              <a:t> FROM books WHERE </a:t>
            </a:r>
            <a:r>
              <a:rPr lang="en-CA" dirty="0" err="1"/>
              <a:t>author_fname</a:t>
            </a:r>
            <a:r>
              <a:rPr lang="en-CA" dirty="0"/>
              <a:t> LIKE 'da%’;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start with da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SELECT title FROM books WHERE title LIKE 'the’;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exactly the</a:t>
            </a:r>
            <a:endParaRPr lang="en-CA" dirty="0"/>
          </a:p>
          <a:p>
            <a:r>
              <a:rPr lang="en-CA" dirty="0"/>
              <a:t>SELECT title FROM books WHERE title LIKE '%the’;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 End with the</a:t>
            </a:r>
            <a:endParaRPr lang="en-CA" dirty="0"/>
          </a:p>
          <a:p>
            <a:r>
              <a:rPr lang="en-CA" dirty="0"/>
              <a:t>SELECT title FROM books WHERE title LIKE '%the%’;</a:t>
            </a:r>
          </a:p>
          <a:p>
            <a:r>
              <a:rPr lang="en-CA" dirty="0"/>
              <a:t>SELECT title FROM books WHERE title NOT LIKE 'W%';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09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584D-AAB6-BD4D-9D19-6891FF45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Part 2: More Wildcards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4473-EC6E-6A44-A0B9-50B9658E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SELECT title, </a:t>
            </a:r>
            <a:r>
              <a:rPr lang="en-CA" dirty="0" err="1"/>
              <a:t>stock_quantity</a:t>
            </a:r>
            <a:r>
              <a:rPr lang="en-CA" dirty="0"/>
              <a:t> FROM books WHERE </a:t>
            </a:r>
            <a:r>
              <a:rPr lang="en-CA" dirty="0" err="1"/>
              <a:t>stock_quantity</a:t>
            </a:r>
            <a:r>
              <a:rPr lang="en-CA" dirty="0"/>
              <a:t> LIKE '____’;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4 underscores: 4 characters/digits long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(235)234-0987 LIKE '(___)___-____'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title FROM books WHERE title LIKE '%\%%’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\% indicate % sign in the books title</a:t>
            </a:r>
            <a:endParaRPr lang="en-CA" dirty="0"/>
          </a:p>
          <a:p>
            <a:r>
              <a:rPr lang="en-CA" dirty="0"/>
              <a:t>SELECT title FROM books WHERE title LIKE '%\_%’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\_ indicate _ sign in the books title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61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0F0-A28D-D24B-A964-C6CF4E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And Not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FD33-BE90-CD45-88E7-86898848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 title, </a:t>
            </a:r>
            <a:r>
              <a:rPr lang="en-CA" dirty="0" err="1"/>
              <a:t>author_lname</a:t>
            </a:r>
            <a:r>
              <a:rPr lang="en-CA" dirty="0"/>
              <a:t> FROM books</a:t>
            </a:r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dirty="0" err="1"/>
              <a:t>author_lname</a:t>
            </a:r>
            <a:r>
              <a:rPr lang="en-CA" dirty="0"/>
              <a:t> IN ('Carver', '</a:t>
            </a:r>
            <a:r>
              <a:rPr lang="en-CA" dirty="0" err="1"/>
              <a:t>Lahiri</a:t>
            </a:r>
            <a:r>
              <a:rPr lang="en-CA" dirty="0"/>
              <a:t>', 'Smith’);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SELECT title, </a:t>
            </a:r>
            <a:r>
              <a:rPr lang="en-CA" dirty="0" err="1"/>
              <a:t>released_year</a:t>
            </a:r>
            <a:r>
              <a:rPr lang="en-CA" dirty="0"/>
              <a:t> FROM books</a:t>
            </a:r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dirty="0" err="1"/>
              <a:t>released_year</a:t>
            </a:r>
            <a:r>
              <a:rPr lang="en-CA" dirty="0"/>
              <a:t> NOT IN </a:t>
            </a:r>
          </a:p>
          <a:p>
            <a:pPr marL="0" indent="0">
              <a:buNone/>
            </a:pPr>
            <a:r>
              <a:rPr lang="en-CA" dirty="0"/>
              <a:t>(2000,2002,2004,2006,2008,2010,2012,2014,2016);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69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10B8-21BB-4749-8A33-55E59FD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DEF0-66D5-A94A-BFC8-2AC1C50C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SELECT COUNT(*) FROM books;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SELECT COUNT(</a:t>
            </a:r>
            <a:r>
              <a:rPr lang="en-CA" dirty="0" err="1"/>
              <a:t>author_fname</a:t>
            </a:r>
            <a:r>
              <a:rPr lang="en-CA" dirty="0"/>
              <a:t>) FROM books;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SELECT COUNT(DISTINCT </a:t>
            </a:r>
            <a:r>
              <a:rPr lang="en-CA" dirty="0" err="1"/>
              <a:t>author_fname</a:t>
            </a:r>
            <a:r>
              <a:rPr lang="en-CA" dirty="0"/>
              <a:t>) FROM books;</a:t>
            </a:r>
          </a:p>
          <a:p>
            <a:r>
              <a:rPr lang="en-CA" dirty="0"/>
              <a:t>  </a:t>
            </a:r>
          </a:p>
          <a:p>
            <a:r>
              <a:rPr lang="en-CA" dirty="0"/>
              <a:t>SELECT COUNT(DISTINCT </a:t>
            </a:r>
            <a:r>
              <a:rPr lang="en-CA" dirty="0" err="1"/>
              <a:t>author_lname</a:t>
            </a:r>
            <a:r>
              <a:rPr lang="en-CA" dirty="0"/>
              <a:t>, </a:t>
            </a:r>
            <a:r>
              <a:rPr lang="en-CA" dirty="0" err="1"/>
              <a:t>author_fname</a:t>
            </a:r>
            <a:r>
              <a:rPr lang="en-CA" dirty="0"/>
              <a:t>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/>
              <a:t>SELECT COUNT(*) FROM books WHERE title LIKE '%the%';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17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B052-FA5D-6743-A019-6B1B626F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Group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9487-EF8E-7040-B7F6-F0F30A77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352"/>
            <a:ext cx="12192000" cy="53624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CA" dirty="0"/>
              <a:t> SELECT title, </a:t>
            </a:r>
            <a:r>
              <a:rPr lang="en-CA" dirty="0" err="1"/>
              <a:t>author_lname</a:t>
            </a:r>
            <a:r>
              <a:rPr lang="en-CA" dirty="0"/>
              <a:t> FROM books</a:t>
            </a:r>
          </a:p>
          <a:p>
            <a:r>
              <a:rPr lang="en-CA" dirty="0"/>
              <a:t>GROUP BY </a:t>
            </a:r>
            <a:r>
              <a:rPr lang="en-CA" dirty="0" err="1"/>
              <a:t>author_lname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SELECT </a:t>
            </a:r>
            <a:r>
              <a:rPr lang="en-CA" dirty="0" err="1"/>
              <a:t>author_lname</a:t>
            </a:r>
            <a:r>
              <a:rPr lang="en-CA" dirty="0"/>
              <a:t>, COUNT(*) </a:t>
            </a:r>
          </a:p>
          <a:p>
            <a:r>
              <a:rPr lang="en-CA" dirty="0"/>
              <a:t>FROM books GROUP BY </a:t>
            </a:r>
            <a:r>
              <a:rPr lang="en-CA" dirty="0" err="1"/>
              <a:t>author_lname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SELECT title,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 FROM books GROUP BY </a:t>
            </a:r>
            <a:r>
              <a:rPr lang="en-CA" dirty="0" err="1"/>
              <a:t>author_lname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SELECT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, COUNT(*) FROM books GROUP BY </a:t>
            </a:r>
            <a:r>
              <a:rPr lang="en-CA" dirty="0" err="1"/>
              <a:t>author_lname</a:t>
            </a:r>
            <a:r>
              <a:rPr lang="en-CA" dirty="0"/>
              <a:t>, </a:t>
            </a:r>
            <a:r>
              <a:rPr lang="en-CA" dirty="0" err="1"/>
              <a:t>author_fname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SELECT CONCAT</a:t>
            </a:r>
          </a:p>
          <a:p>
            <a:pPr marL="0" indent="0">
              <a:buNone/>
            </a:pPr>
            <a:r>
              <a:rPr lang="en-CA" dirty="0"/>
              <a:t>('In ', </a:t>
            </a:r>
            <a:r>
              <a:rPr lang="en-CA" dirty="0" err="1"/>
              <a:t>released_year</a:t>
            </a:r>
            <a:r>
              <a:rPr lang="en-CA" dirty="0"/>
              <a:t>, ' ', COUNT(*), ' book(s) released') AS year </a:t>
            </a:r>
          </a:p>
          <a:p>
            <a:pPr marL="0" indent="0">
              <a:buNone/>
            </a:pPr>
            <a:r>
              <a:rPr lang="en-CA" dirty="0"/>
              <a:t>FROM books GROUP BY </a:t>
            </a:r>
            <a:r>
              <a:rPr lang="en-CA" dirty="0" err="1"/>
              <a:t>released_year</a:t>
            </a:r>
            <a:r>
              <a:rPr lang="en-CA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65F-B9D7-B64E-B1C9-1F1C2B4C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Know It Worked?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A9C3-85F8-6C4F-8D9C-69A0E3F5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SHOW TABLES;</a:t>
            </a:r>
          </a:p>
          <a:p>
            <a:pPr marL="0" indent="0">
              <a:buNone/>
            </a:pP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SHOW COLUMNS FROM </a:t>
            </a:r>
            <a:r>
              <a:rPr lang="en-CA" dirty="0" err="1">
                <a:highlight>
                  <a:srgbClr val="FFFF00"/>
                </a:highlight>
              </a:rPr>
              <a:t>tablename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endParaRPr lang="en-CA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DESC </a:t>
            </a:r>
            <a:r>
              <a:rPr lang="en-CA" dirty="0" err="1">
                <a:highlight>
                  <a:srgbClr val="FFFF00"/>
                </a:highlight>
              </a:rPr>
              <a:t>tablename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33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562B-E585-7B4C-A11F-4844CFCF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effectLst/>
              </a:rPr>
              <a:t>MIN and MAX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8CB1-BCCA-D644-8428-11912B3B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989081"/>
          </a:xfrm>
        </p:spPr>
        <p:txBody>
          <a:bodyPr numCol="1">
            <a:normAutofit/>
          </a:bodyPr>
          <a:lstStyle/>
          <a:p>
            <a:r>
              <a:rPr lang="en-CA" sz="3500" dirty="0"/>
              <a:t>SELECT MIN(</a:t>
            </a:r>
            <a:r>
              <a:rPr lang="en-CA" sz="3500" dirty="0" err="1"/>
              <a:t>released_year</a:t>
            </a:r>
            <a:r>
              <a:rPr lang="en-CA" sz="3500" dirty="0"/>
              <a:t>) FROM books; </a:t>
            </a:r>
            <a:endParaRPr lang="en-CA" sz="3500" dirty="0">
              <a:effectLst/>
            </a:endParaRPr>
          </a:p>
          <a:p>
            <a:pPr marL="0" indent="0">
              <a:buNone/>
            </a:pPr>
            <a:endParaRPr lang="en-CA" sz="3500" dirty="0">
              <a:effectLst/>
            </a:endParaRPr>
          </a:p>
          <a:p>
            <a:r>
              <a:rPr lang="en-CA" sz="3500" dirty="0"/>
              <a:t>SELECT MAX(pages) FROM books;</a:t>
            </a:r>
            <a:endParaRPr lang="en-CA" sz="3500" dirty="0">
              <a:effectLst/>
            </a:endParaRPr>
          </a:p>
          <a:p>
            <a:pPr marL="0" indent="0">
              <a:buNone/>
            </a:pPr>
            <a:endParaRPr lang="en-CA" sz="3500" dirty="0">
              <a:effectLst/>
            </a:endParaRPr>
          </a:p>
          <a:p>
            <a:r>
              <a:rPr lang="en-CA" sz="3500" dirty="0"/>
              <a:t>SELECT MAX(pages), title FROM books;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50C7-BF31-1A41-8995-77FDC14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Problem with Min and 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96F0-0065-8B47-9628-2732A751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1565329"/>
            <a:ext cx="11136824" cy="461163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CA" dirty="0"/>
              <a:t> SELECT title, pages FROM books </a:t>
            </a:r>
          </a:p>
          <a:p>
            <a:pPr marL="0" indent="0">
              <a:buNone/>
            </a:pPr>
            <a:r>
              <a:rPr lang="en-CA" dirty="0"/>
              <a:t>WHERE pages = (SELECT Max(pages) </a:t>
            </a:r>
          </a:p>
          <a:p>
            <a:pPr marL="0" indent="0">
              <a:buNone/>
            </a:pPr>
            <a:r>
              <a:rPr lang="en-CA" dirty="0"/>
              <a:t>FROM books);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author_fname,author_lname</a:t>
            </a:r>
            <a:r>
              <a:rPr lang="en-CA" dirty="0"/>
              <a:t>, </a:t>
            </a:r>
          </a:p>
          <a:p>
            <a:pPr marL="0" indent="0">
              <a:buNone/>
            </a:pPr>
            <a:r>
              <a:rPr lang="en-CA" dirty="0"/>
              <a:t>Min(</a:t>
            </a:r>
            <a:r>
              <a:rPr lang="en-CA" dirty="0" err="1"/>
              <a:t>released_year</a:t>
            </a:r>
            <a:r>
              <a:rPr lang="en-CA" dirty="0"/>
              <a:t>) FROM books 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author_lname,author_fname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</a:t>
            </a:r>
          </a:p>
          <a:p>
            <a:pPr marL="0" indent="0">
              <a:buNone/>
            </a:pPr>
            <a:r>
              <a:rPr lang="en-CA" dirty="0"/>
              <a:t>CONCAT(</a:t>
            </a:r>
            <a:r>
              <a:rPr lang="en-CA" dirty="0" err="1"/>
              <a:t>author_fname</a:t>
            </a:r>
            <a:r>
              <a:rPr lang="en-CA" dirty="0"/>
              <a:t>, ' ', </a:t>
            </a:r>
            <a:r>
              <a:rPr lang="en-CA" dirty="0" err="1"/>
              <a:t>author_lname</a:t>
            </a:r>
            <a:r>
              <a:rPr lang="en-CA" dirty="0"/>
              <a:t>) AS author,</a:t>
            </a:r>
          </a:p>
          <a:p>
            <a:pPr marL="0" indent="0">
              <a:buNone/>
            </a:pPr>
            <a:r>
              <a:rPr lang="en-CA" dirty="0"/>
              <a:t>MAX(pages) AS 'longest book'</a:t>
            </a:r>
          </a:p>
          <a:p>
            <a:pPr marL="0" indent="0">
              <a:buNone/>
            </a:pPr>
            <a:r>
              <a:rPr lang="en-CA" dirty="0"/>
              <a:t>FROM books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author_lname,author_fname</a:t>
            </a:r>
            <a:r>
              <a:rPr lang="en-CA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1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9A46-AC94-EC4F-B69F-BC1FEF71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 Sum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4203-4DFC-5D4B-85B6-8CAE6667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CA" dirty="0"/>
              <a:t>SELECT SUM(pages) 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, Sum(pages)</a:t>
            </a:r>
          </a:p>
          <a:p>
            <a:pPr marL="0" indent="0">
              <a:buNone/>
            </a:pPr>
            <a:r>
              <a:rPr lang="en-CA" dirty="0"/>
              <a:t>FROM books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author_lname</a:t>
            </a:r>
            <a:r>
              <a:rPr lang="en-CA" dirty="0"/>
              <a:t>, </a:t>
            </a:r>
            <a:r>
              <a:rPr lang="en-CA" dirty="0" err="1"/>
              <a:t>author_fname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1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FE7-B44F-2446-8BE3-2BA43E47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Avg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CBFC-94E7-624E-BDAC-CFC4467F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released_year</a:t>
            </a:r>
            <a:r>
              <a:rPr lang="en-CA" dirty="0"/>
              <a:t>, AVG(</a:t>
            </a:r>
            <a:r>
              <a:rPr lang="en-CA" dirty="0" err="1"/>
              <a:t>stock_quantity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FROM books 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released_year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</a:t>
            </a:r>
            <a:r>
              <a:rPr lang="en-CA" dirty="0" err="1"/>
              <a:t>author_fname</a:t>
            </a:r>
            <a:r>
              <a:rPr lang="en-CA" dirty="0"/>
              <a:t>, </a:t>
            </a:r>
            <a:r>
              <a:rPr lang="en-CA" dirty="0" err="1"/>
              <a:t>author_lname</a:t>
            </a:r>
            <a:r>
              <a:rPr lang="en-CA" dirty="0"/>
              <a:t>, AVG(pages) FROM books</a:t>
            </a:r>
          </a:p>
          <a:p>
            <a:pPr marL="0" indent="0">
              <a:buNone/>
            </a:pPr>
            <a:r>
              <a:rPr lang="en-CA" dirty="0"/>
              <a:t>GROUP BY </a:t>
            </a:r>
            <a:r>
              <a:rPr lang="en-CA" dirty="0" err="1"/>
              <a:t>author_lname</a:t>
            </a:r>
            <a:r>
              <a:rPr lang="en-CA" dirty="0"/>
              <a:t>, </a:t>
            </a:r>
            <a:r>
              <a:rPr lang="en-CA" dirty="0" err="1"/>
              <a:t>author_fname</a:t>
            </a:r>
            <a:r>
              <a:rPr lang="en-CA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1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78B-3DC4-9C4F-AA69-30D9EA4D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AE83-7C19-9140-B31B-8C4B36A6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CREATE TABLE items(price DECIMAL(5,2));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5 is total number of digits; 2 is digits after decimal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CA" dirty="0"/>
              <a:t>CREATE TABLE thingies (price FLOAT);</a:t>
            </a:r>
          </a:p>
          <a:p>
            <a:pPr marL="0" indent="0">
              <a:buNone/>
            </a:pPr>
            <a:endParaRPr lang="en-CA" dirty="0">
              <a:sym typeface="Wingdings" pitchFamily="2" charset="2"/>
            </a:endParaRPr>
          </a:p>
          <a:p>
            <a:r>
              <a:rPr lang="en-CA" dirty="0"/>
              <a:t>CREATE TABLE people (name VARCHAR(100), birthdate DATE, birthtime TIME, </a:t>
            </a:r>
            <a:r>
              <a:rPr lang="en-CA" dirty="0" err="1"/>
              <a:t>birthdt</a:t>
            </a:r>
            <a:r>
              <a:rPr lang="en-CA" dirty="0"/>
              <a:t> DATETIME);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INSERT INTO people (name, birthdate, birthtime, </a:t>
            </a:r>
            <a:r>
              <a:rPr lang="en-CA" dirty="0" err="1"/>
              <a:t>birthdt</a:t>
            </a:r>
            <a:r>
              <a:rPr lang="en-CA" dirty="0"/>
              <a:t>)</a:t>
            </a:r>
          </a:p>
          <a:p>
            <a:r>
              <a:rPr lang="en-CA" dirty="0"/>
              <a:t>VALUES('Padma', '1983-11-11', '10:07:35', '1983-11-11 10:07:35');</a:t>
            </a:r>
          </a:p>
          <a:p>
            <a:pPr marL="0" indent="0">
              <a:buNone/>
            </a:pPr>
            <a:endParaRPr lang="en-CA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4944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754C-471F-5341-B5CC-B9FB8A0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6E37-6432-3440-AD9E-89671752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name, birthdate, DAY(birthdate)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12-25: 25</a:t>
            </a:r>
            <a:endParaRPr lang="en-CA" dirty="0"/>
          </a:p>
          <a:p>
            <a:r>
              <a:rPr lang="en-CA" dirty="0"/>
              <a:t>SELECT name, birthdate, DAYNAME(birthdate)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12-25: Saturday</a:t>
            </a:r>
            <a:endParaRPr lang="en-CA" dirty="0"/>
          </a:p>
          <a:p>
            <a:r>
              <a:rPr lang="en-CA" dirty="0"/>
              <a:t>SELECT name, birthdate, DAYOFWEEK(birthdate)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12-25: 6 </a:t>
            </a:r>
            <a:endParaRPr lang="en-CA" dirty="0"/>
          </a:p>
          <a:p>
            <a:r>
              <a:rPr lang="en-CA" dirty="0"/>
              <a:t>SELECT name, birthdate, DAYOFYEAR(birthdate) FROM people;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12-25: 359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801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754C-471F-5341-B5CC-B9FB8A0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6E37-6432-3440-AD9E-89671752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858"/>
            <a:ext cx="12192000" cy="5556142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highlight>
                  <a:srgbClr val="FFFF00"/>
                </a:highlight>
              </a:rPr>
              <a:t>SELECT name, 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, MONTH(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12-25: 12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name, 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, MONTHNAME(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12-25: December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name, birthtime, HOUR(birthtime)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04:10:42: 4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SELECT name, birthtime, MINUTE(birthtime)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04:10:42: 10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CONCAT(MONTHNAME(birthdate), ' ', DAY(birthdate), ' ', YEAR(birthdate))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April 21 2017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DATE_FORMAT(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, 'Was born on a %W')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Was born on a Saturday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SELECT DATE_FORMAT(</a:t>
            </a:r>
            <a:r>
              <a:rPr lang="en-CA" dirty="0" err="1">
                <a:highlight>
                  <a:srgbClr val="FFFF00"/>
                </a:highlight>
              </a:rPr>
              <a:t>birthdt</a:t>
            </a:r>
            <a:r>
              <a:rPr lang="en-CA" dirty="0">
                <a:highlight>
                  <a:srgbClr val="FFFF00"/>
                </a:highlight>
              </a:rPr>
              <a:t>, '%m/%d/%Y at %h:%</a:t>
            </a:r>
            <a:r>
              <a:rPr lang="en-CA" dirty="0" err="1">
                <a:highlight>
                  <a:srgbClr val="FFFF00"/>
                </a:highlight>
              </a:rPr>
              <a:t>i</a:t>
            </a:r>
            <a:r>
              <a:rPr lang="en-CA" dirty="0">
                <a:highlight>
                  <a:srgbClr val="FFFF00"/>
                </a:highlight>
              </a:rPr>
              <a:t>')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12/25/1943 at 04:12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861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66E2-0AF5-744B-90F5-A64133D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58F4-8F9D-C047-A5F3-DAFD5ED3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SELECT DATEDIFF(NOW(), birthdate) FROM people;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12215 days</a:t>
            </a:r>
            <a:endParaRPr lang="en-CA" dirty="0"/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DATE_ADD(</a:t>
            </a:r>
            <a:r>
              <a:rPr lang="en-CA" dirty="0" err="1"/>
              <a:t>birthdt</a:t>
            </a:r>
            <a:r>
              <a:rPr lang="en-CA" dirty="0"/>
              <a:t>, INTERVAL 1 MONTH) FROM people;</a:t>
            </a:r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DATE_ADD(</a:t>
            </a:r>
            <a:r>
              <a:rPr lang="en-CA" dirty="0" err="1"/>
              <a:t>birthdt</a:t>
            </a:r>
            <a:r>
              <a:rPr lang="en-CA" dirty="0"/>
              <a:t>, INTERVAL 10 SECOND) FROM people;</a:t>
            </a:r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DATE_ADD(</a:t>
            </a:r>
            <a:r>
              <a:rPr lang="en-CA" dirty="0" err="1"/>
              <a:t>birthdt</a:t>
            </a:r>
            <a:r>
              <a:rPr lang="en-CA" dirty="0"/>
              <a:t>, INTERVAL 3 QUARTER) FROM people;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</a:t>
            </a:r>
            <a:r>
              <a:rPr lang="en-CA" dirty="0" err="1"/>
              <a:t>birthdt</a:t>
            </a:r>
            <a:r>
              <a:rPr lang="en-CA" dirty="0"/>
              <a:t> + INTERVAL 1 MONTH FROM people;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</a:t>
            </a:r>
            <a:r>
              <a:rPr lang="en-CA" dirty="0" err="1"/>
              <a:t>birthdt</a:t>
            </a:r>
            <a:r>
              <a:rPr lang="en-CA" dirty="0"/>
              <a:t> - INTERVAL 5 MONTH FROM people;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SELECT </a:t>
            </a:r>
            <a:r>
              <a:rPr lang="en-CA" dirty="0" err="1"/>
              <a:t>birthdt</a:t>
            </a:r>
            <a:r>
              <a:rPr lang="en-CA" dirty="0"/>
              <a:t>, </a:t>
            </a:r>
            <a:r>
              <a:rPr lang="en-CA" dirty="0" err="1"/>
              <a:t>birthdt</a:t>
            </a:r>
            <a:r>
              <a:rPr lang="en-CA" dirty="0"/>
              <a:t> + INTERVAL 15 MONTH + INTERVAL 10 HOUR FROM people;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5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CDF5-A8FB-B64D-A537-875538F9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81"/>
            <a:ext cx="10515600" cy="1325563"/>
          </a:xfrm>
        </p:spPr>
        <p:txBody>
          <a:bodyPr/>
          <a:lstStyle/>
          <a:p>
            <a:r>
              <a:rPr lang="en-CA" dirty="0"/>
              <a:t>TIMESTAMPS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8531-E503-D943-BBE1-C100AB08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1425844"/>
            <a:ext cx="11229814" cy="4751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CREATE TABLE comments (</a:t>
            </a:r>
          </a:p>
          <a:p>
            <a:pPr marL="0" indent="0">
              <a:buNone/>
            </a:pPr>
            <a:r>
              <a:rPr lang="en-CA" dirty="0"/>
              <a:t>content VARCHAR(100),</a:t>
            </a:r>
          </a:p>
          <a:p>
            <a:pPr marL="0" indent="0">
              <a:buNone/>
            </a:pPr>
            <a:r>
              <a:rPr lang="en-CA" dirty="0" err="1"/>
              <a:t>created_at</a:t>
            </a:r>
            <a:r>
              <a:rPr lang="en-CA" dirty="0"/>
              <a:t> TIMESTAMP DEFAULT NOW()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CREATE TABLE comments2 (</a:t>
            </a:r>
          </a:p>
          <a:p>
            <a:pPr marL="0" indent="0">
              <a:buNone/>
            </a:pPr>
            <a:r>
              <a:rPr lang="en-CA" dirty="0"/>
              <a:t>content VARCHAR(100),</a:t>
            </a:r>
          </a:p>
          <a:p>
            <a:pPr marL="0" indent="0">
              <a:buNone/>
            </a:pPr>
            <a:r>
              <a:rPr lang="en-CA" dirty="0" err="1"/>
              <a:t>changed_at</a:t>
            </a:r>
            <a:r>
              <a:rPr lang="en-CA" dirty="0"/>
              <a:t> TIMESTAMP DEFAULT NOW() ON UPDATE CURRENT_TIMESTAMP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>
                <a:sym typeface="Wingdings" pitchFamily="2" charset="2"/>
              </a:rPr>
              <a:t>every time update content, the </a:t>
            </a:r>
            <a:r>
              <a:rPr lang="en-CA" dirty="0" err="1">
                <a:sym typeface="Wingdings" pitchFamily="2" charset="2"/>
              </a:rPr>
              <a:t>changed_at</a:t>
            </a:r>
            <a:r>
              <a:rPr lang="en-CA" dirty="0">
                <a:sym typeface="Wingdings" pitchFamily="2" charset="2"/>
              </a:rPr>
              <a:t> will also update to </a:t>
            </a:r>
            <a:r>
              <a:rPr lang="en-CA" dirty="0" err="1">
                <a:sym typeface="Wingdings" pitchFamily="2" charset="2"/>
              </a:rPr>
              <a:t>current_timestamp</a:t>
            </a:r>
            <a:endParaRPr lang="en-CA" dirty="0">
              <a:sym typeface="Wingdings" pitchFamily="2" charset="2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CREATE TABLE comments2 (</a:t>
            </a:r>
          </a:p>
          <a:p>
            <a:pPr marL="0" indent="0">
              <a:buNone/>
            </a:pPr>
            <a:r>
              <a:rPr lang="en-CA" dirty="0"/>
              <a:t>content VARCHAR(100),</a:t>
            </a:r>
          </a:p>
          <a:p>
            <a:pPr marL="0" indent="0">
              <a:buNone/>
            </a:pPr>
            <a:r>
              <a:rPr lang="en-CA" dirty="0" err="1"/>
              <a:t>changed_at</a:t>
            </a:r>
            <a:r>
              <a:rPr lang="en-CA" dirty="0"/>
              <a:t> TIMESTAMP DEFAULT NOW() ON UPDATE NOW()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29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5AD4-42C6-264D-8D79-64497A50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185980"/>
            <a:ext cx="11229814" cy="59909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What's a good use case for CHAR?</a:t>
            </a:r>
          </a:p>
          <a:p>
            <a:pPr marL="0" indent="0">
              <a:buNone/>
            </a:pPr>
            <a:r>
              <a:rPr lang="en-CA" dirty="0"/>
              <a:t>------</a:t>
            </a:r>
          </a:p>
          <a:p>
            <a:pPr marL="0" indent="0">
              <a:buNone/>
            </a:pPr>
            <a:r>
              <a:rPr lang="en-CA" dirty="0"/>
              <a:t>Used for text that we know has a fixed length, e.g., State abbreviations, </a:t>
            </a:r>
          </a:p>
          <a:p>
            <a:pPr marL="0" indent="0">
              <a:buNone/>
            </a:pPr>
            <a:r>
              <a:rPr lang="en-CA" dirty="0"/>
              <a:t>abbreviated company names, sex M/F, etc.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CREATE TABLE inventory (</a:t>
            </a:r>
          </a:p>
          <a:p>
            <a:pPr marL="0" indent="0">
              <a:buNone/>
            </a:pPr>
            <a:r>
              <a:rPr lang="en-CA" dirty="0" err="1"/>
              <a:t>item_name</a:t>
            </a:r>
            <a:r>
              <a:rPr lang="en-CA" dirty="0"/>
              <a:t> VARCHAR(100),</a:t>
            </a:r>
          </a:p>
          <a:p>
            <a:pPr marL="0" indent="0">
              <a:buNone/>
            </a:pPr>
            <a:r>
              <a:rPr lang="en-CA" dirty="0"/>
              <a:t>price DECIMAL(8,2),</a:t>
            </a:r>
          </a:p>
          <a:p>
            <a:pPr marL="0" indent="0">
              <a:buNone/>
            </a:pPr>
            <a:r>
              <a:rPr lang="en-CA" dirty="0"/>
              <a:t>quantity INT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What's the difference between DATETIME and TIMESTAMP?</a:t>
            </a:r>
          </a:p>
          <a:p>
            <a:pPr marL="0" indent="0">
              <a:buNone/>
            </a:pPr>
            <a:r>
              <a:rPr lang="en-CA" dirty="0"/>
              <a:t>------</a:t>
            </a:r>
          </a:p>
          <a:p>
            <a:pPr marL="0" indent="0">
              <a:buNone/>
            </a:pPr>
            <a:r>
              <a:rPr lang="en-CA" dirty="0"/>
              <a:t>They both store datetime information, but there's a difference in the range, </a:t>
            </a:r>
          </a:p>
          <a:p>
            <a:pPr marL="0" indent="0">
              <a:buNone/>
            </a:pPr>
            <a:r>
              <a:rPr lang="en-CA" dirty="0"/>
              <a:t>TIMESTAMP has a smaller range. TIMESTAMP also takes up less space. </a:t>
            </a:r>
          </a:p>
          <a:p>
            <a:pPr marL="0" indent="0">
              <a:buNone/>
            </a:pPr>
            <a:r>
              <a:rPr lang="en-CA" dirty="0"/>
              <a:t>TIMESTAMP is used for things like meta-data about when something is created</a:t>
            </a:r>
          </a:p>
          <a:p>
            <a:pPr marL="0" indent="0">
              <a:buNone/>
            </a:pPr>
            <a:r>
              <a:rPr lang="en-CA" dirty="0"/>
              <a:t>or updated.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76A6-06AD-1B4C-A39C-0689D47C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Dropping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2B87-8ECB-2644-9799-8EE981A9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Dropping Tables</a:t>
            </a:r>
          </a:p>
          <a:p>
            <a:pPr marL="0" indent="0">
              <a:buNone/>
            </a:pPr>
            <a:r>
              <a:rPr lang="en-CA" dirty="0"/>
              <a:t>DROP TABLE &lt;</a:t>
            </a:r>
            <a:r>
              <a:rPr lang="en-CA" dirty="0" err="1"/>
              <a:t>tablename</a:t>
            </a:r>
            <a:r>
              <a:rPr lang="en-CA" dirty="0"/>
              <a:t>&gt;; </a:t>
            </a:r>
          </a:p>
          <a:p>
            <a:r>
              <a:rPr lang="en-CA" dirty="0"/>
              <a:t>A specific example: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DROP TABLE cats; </a:t>
            </a:r>
            <a:br>
              <a:rPr lang="en-CA" dirty="0"/>
            </a:br>
            <a:endParaRPr lang="en-CA" dirty="0"/>
          </a:p>
          <a:p>
            <a:r>
              <a:rPr lang="en-CA" dirty="0"/>
              <a:t>Be careful with this command!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3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9927-FDF5-0F48-9E65-F9ED004C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702"/>
            <a:ext cx="10515600" cy="1325563"/>
          </a:xfrm>
        </p:spPr>
        <p:txBody>
          <a:bodyPr/>
          <a:lstStyle/>
          <a:p>
            <a:r>
              <a:rPr lang="en-CA" dirty="0"/>
              <a:t>Case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C62B-37E8-154B-9F8A-AF1E1686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861"/>
            <a:ext cx="11353800" cy="5587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SELECT title, </a:t>
            </a:r>
            <a:r>
              <a:rPr lang="en-CA" dirty="0" err="1"/>
              <a:t>released_year</a:t>
            </a:r>
            <a:r>
              <a:rPr lang="en-CA" dirty="0"/>
              <a:t>,</a:t>
            </a:r>
          </a:p>
          <a:p>
            <a:pPr marL="457200" lvl="1" indent="0">
              <a:buNone/>
            </a:pPr>
            <a:r>
              <a:rPr lang="en-CA" dirty="0"/>
              <a:t>CASE </a:t>
            </a:r>
          </a:p>
          <a:p>
            <a:pPr marL="914400" lvl="2" indent="0">
              <a:buNone/>
            </a:pPr>
            <a:r>
              <a:rPr lang="en-CA" dirty="0"/>
              <a:t>WHEN </a:t>
            </a:r>
            <a:r>
              <a:rPr lang="en-CA" dirty="0" err="1"/>
              <a:t>released_year</a:t>
            </a:r>
            <a:r>
              <a:rPr lang="en-CA" dirty="0"/>
              <a:t> &gt;= 2000 THEN 'Modern Lit'</a:t>
            </a:r>
          </a:p>
          <a:p>
            <a:pPr marL="914400" lvl="2" indent="0">
              <a:buNone/>
            </a:pPr>
            <a:r>
              <a:rPr lang="en-CA" dirty="0"/>
              <a:t>ELSE '20th Century Lit'</a:t>
            </a:r>
          </a:p>
          <a:p>
            <a:pPr marL="457200" lvl="1" indent="0">
              <a:buNone/>
            </a:pPr>
            <a:r>
              <a:rPr lang="en-CA" dirty="0"/>
              <a:t>END AS GENRE </a:t>
            </a:r>
          </a:p>
          <a:p>
            <a:pPr marL="0" indent="0">
              <a:buNone/>
            </a:pPr>
            <a:r>
              <a:rPr lang="en-CA" dirty="0"/>
              <a:t>FROM books;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SELECT title, </a:t>
            </a:r>
            <a:r>
              <a:rPr lang="en-CA" dirty="0" err="1"/>
              <a:t>stock_quantity</a:t>
            </a:r>
            <a:r>
              <a:rPr lang="en-CA" dirty="0"/>
              <a:t>,</a:t>
            </a:r>
          </a:p>
          <a:p>
            <a:pPr marL="457200" lvl="1" indent="0">
              <a:buNone/>
            </a:pPr>
            <a:r>
              <a:rPr lang="en-CA" dirty="0"/>
              <a:t>CASE </a:t>
            </a:r>
          </a:p>
          <a:p>
            <a:pPr marL="914400" lvl="2" indent="0">
              <a:buNone/>
            </a:pPr>
            <a:r>
              <a:rPr lang="en-CA" dirty="0"/>
              <a:t>WHEN </a:t>
            </a:r>
            <a:r>
              <a:rPr lang="en-CA" dirty="0" err="1"/>
              <a:t>stock_quantity</a:t>
            </a:r>
            <a:r>
              <a:rPr lang="en-CA" dirty="0"/>
              <a:t> BETWEEN 0 AND 50 THEN '*'</a:t>
            </a:r>
          </a:p>
          <a:p>
            <a:pPr marL="914400" lvl="2" indent="0">
              <a:buNone/>
            </a:pPr>
            <a:r>
              <a:rPr lang="en-CA" dirty="0"/>
              <a:t>WHEN </a:t>
            </a:r>
            <a:r>
              <a:rPr lang="en-CA" dirty="0" err="1"/>
              <a:t>stock_quantity</a:t>
            </a:r>
            <a:r>
              <a:rPr lang="en-CA" dirty="0"/>
              <a:t> BETWEEN 51 AND 100 THEN '**'</a:t>
            </a:r>
          </a:p>
          <a:p>
            <a:pPr marL="914400" lvl="2" indent="0">
              <a:buNone/>
            </a:pPr>
            <a:r>
              <a:rPr lang="en-CA" dirty="0"/>
              <a:t>ELSE '***'</a:t>
            </a:r>
          </a:p>
          <a:p>
            <a:pPr marL="457200" lvl="1" indent="0">
              <a:buNone/>
            </a:pPr>
            <a:r>
              <a:rPr lang="en-CA" dirty="0"/>
              <a:t>END AS STOCK</a:t>
            </a:r>
          </a:p>
          <a:p>
            <a:pPr marL="0" indent="0">
              <a:buNone/>
            </a:pPr>
            <a:r>
              <a:rPr lang="en-CA" dirty="0"/>
              <a:t>FROM books;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84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2894-148F-4342-B812-3FEA9248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2D7C-C663-EF4F-A61C-CDCD130B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B194-C58D-F444-BF60-220F95F4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effectLst/>
              </a:rPr>
              <a:t>Inserting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EF61-4192-514D-A003-EBB39490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dirty="0">
                <a:effectLst/>
              </a:rPr>
              <a:t>Inserting Data</a:t>
            </a:r>
          </a:p>
          <a:p>
            <a:pPr marL="0" indent="0">
              <a:buNone/>
            </a:pPr>
            <a:br>
              <a:rPr lang="en-CA" dirty="0">
                <a:effectLst/>
              </a:rPr>
            </a:br>
            <a:r>
              <a:rPr lang="en-CA" dirty="0"/>
              <a:t>INSERT INTO </a:t>
            </a:r>
            <a:r>
              <a:rPr lang="en-CA" dirty="0" err="1"/>
              <a:t>table_name</a:t>
            </a:r>
            <a:r>
              <a:rPr lang="en-CA" dirty="0"/>
              <a:t>(</a:t>
            </a:r>
            <a:r>
              <a:rPr lang="en-CA" dirty="0" err="1"/>
              <a:t>column_name</a:t>
            </a:r>
            <a:r>
              <a:rPr lang="en-CA" dirty="0"/>
              <a:t>) VALUES (data);</a:t>
            </a:r>
            <a:endParaRPr lang="en-CA" dirty="0">
              <a:effectLst/>
            </a:endParaRPr>
          </a:p>
          <a:p>
            <a:endParaRPr lang="en-CA" dirty="0">
              <a:effectLst/>
            </a:endParaRPr>
          </a:p>
          <a:p>
            <a:r>
              <a:rPr lang="en-CA" dirty="0">
                <a:effectLst/>
              </a:rPr>
              <a:t>For example: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cats(name, age) VALUES ('Jetson', 7);</a:t>
            </a:r>
            <a:endParaRPr lang="en-CA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99D5-B021-C748-903B-990349B8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EEA0-A161-984F-8DF0-87F09F0D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INSERT INTO </a:t>
            </a:r>
            <a:r>
              <a:rPr lang="en-CA" dirty="0" err="1">
                <a:highlight>
                  <a:srgbClr val="FFFF00"/>
                </a:highlight>
              </a:rPr>
              <a:t>table_name</a:t>
            </a:r>
            <a:r>
              <a:rPr lang="en-CA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</a:t>
            </a:r>
            <a:r>
              <a:rPr lang="en-CA" dirty="0" err="1">
                <a:highlight>
                  <a:srgbClr val="FFFF00"/>
                </a:highlight>
              </a:rPr>
              <a:t>column_name</a:t>
            </a:r>
            <a:r>
              <a:rPr lang="en-CA" dirty="0">
                <a:highlight>
                  <a:srgbClr val="FFFF00"/>
                </a:highlight>
              </a:rPr>
              <a:t>, </a:t>
            </a:r>
            <a:r>
              <a:rPr lang="en-CA" dirty="0" err="1">
                <a:highlight>
                  <a:srgbClr val="FFFF00"/>
                </a:highlight>
              </a:rPr>
              <a:t>column_name</a:t>
            </a:r>
            <a:r>
              <a:rPr lang="en-CA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VALUES (value, value), 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(value, value), 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(value, value);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06C-D559-EC40-955E-6B767A88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512" y="23552"/>
            <a:ext cx="10515600" cy="1325563"/>
          </a:xfrm>
        </p:spPr>
        <p:txBody>
          <a:bodyPr/>
          <a:lstStyle/>
          <a:p>
            <a:r>
              <a:rPr lang="en-CA" dirty="0"/>
              <a:t>INSERT Challenge Solution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7885-96D3-F94C-9CD5-476903F3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9115"/>
            <a:ext cx="12591738" cy="55088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CA" dirty="0"/>
              <a:t>CREATE TABLE people</a:t>
            </a:r>
          </a:p>
          <a:p>
            <a:pPr marL="0" indent="0">
              <a:buNone/>
            </a:pP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 err="1"/>
              <a:t>first_name</a:t>
            </a:r>
            <a:r>
              <a:rPr lang="en-CA" dirty="0"/>
              <a:t> VARCHAR(20),</a:t>
            </a:r>
          </a:p>
          <a:p>
            <a:pPr marL="0" indent="0">
              <a:buNone/>
            </a:pPr>
            <a:r>
              <a:rPr lang="en-CA" dirty="0" err="1"/>
              <a:t>last_name</a:t>
            </a:r>
            <a:r>
              <a:rPr lang="en-CA" dirty="0"/>
              <a:t> VARCHAR(20),</a:t>
            </a:r>
          </a:p>
          <a:p>
            <a:pPr marL="0" indent="0">
              <a:buNone/>
            </a:pPr>
            <a:r>
              <a:rPr lang="en-CA" dirty="0"/>
              <a:t>age INT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INSERT INTO people(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age)</a:t>
            </a:r>
          </a:p>
          <a:p>
            <a:pPr marL="0" indent="0">
              <a:buNone/>
            </a:pPr>
            <a:r>
              <a:rPr lang="en-CA" dirty="0"/>
              <a:t>VALUES ('Tina', 'Belcher', 13);</a:t>
            </a:r>
          </a:p>
          <a:p>
            <a:pPr marL="0" indent="0">
              <a:buNone/>
            </a:pPr>
            <a:r>
              <a:rPr lang="en-CA" dirty="0"/>
              <a:t>INSERT INTO people(age,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VALUES (42, 'Belcher', 'Bob');</a:t>
            </a:r>
          </a:p>
          <a:p>
            <a:pPr marL="0" indent="0">
              <a:buNone/>
            </a:pPr>
            <a:r>
              <a:rPr lang="en-CA" dirty="0"/>
              <a:t>INSERT INTO people(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age)</a:t>
            </a:r>
          </a:p>
          <a:p>
            <a:pPr marL="0" indent="0">
              <a:buNone/>
            </a:pPr>
            <a:r>
              <a:rPr lang="en-CA" dirty="0"/>
              <a:t>VALUES('Linda', 'Belcher', 45)</a:t>
            </a:r>
          </a:p>
          <a:p>
            <a:pPr marL="0" indent="0">
              <a:buNone/>
            </a:pPr>
            <a:r>
              <a:rPr lang="en-CA" dirty="0"/>
              <a:t>,('Phillip', 'Frond', 38)</a:t>
            </a:r>
          </a:p>
          <a:p>
            <a:pPr marL="0" indent="0">
              <a:buNone/>
            </a:pPr>
            <a:r>
              <a:rPr lang="en-CA" dirty="0"/>
              <a:t>,('Calvin', '</a:t>
            </a:r>
            <a:r>
              <a:rPr lang="en-CA" dirty="0" err="1"/>
              <a:t>Fischoeder</a:t>
            </a:r>
            <a:r>
              <a:rPr lang="en-CA" dirty="0"/>
              <a:t>', 70);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DROP TABLE people; </a:t>
            </a:r>
          </a:p>
          <a:p>
            <a:pPr marL="0" indent="0">
              <a:buNone/>
            </a:pPr>
            <a:r>
              <a:rPr lang="en-CA" dirty="0"/>
              <a:t>SELECT * FROM people; </a:t>
            </a:r>
          </a:p>
          <a:p>
            <a:pPr marL="0" indent="0">
              <a:buNone/>
            </a:pPr>
            <a:r>
              <a:rPr lang="en-CA" dirty="0"/>
              <a:t>show tables;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0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5133</Words>
  <Application>Microsoft Macintosh PowerPoint</Application>
  <PresentationFormat>Widescreen</PresentationFormat>
  <Paragraphs>782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Dropping Databases</vt:lpstr>
      <vt:lpstr>Using Databases</vt:lpstr>
      <vt:lpstr>Creating Your Own Tables</vt:lpstr>
      <vt:lpstr>How Do We Know It Worked?</vt:lpstr>
      <vt:lpstr>Dropping Tables</vt:lpstr>
      <vt:lpstr>Inserting Data</vt:lpstr>
      <vt:lpstr>Multiple Insert</vt:lpstr>
      <vt:lpstr>INSERT Challenge Solution Code</vt:lpstr>
      <vt:lpstr>MySQL Warnings Code</vt:lpstr>
      <vt:lpstr>NULL and NOT NULL Code</vt:lpstr>
      <vt:lpstr>Setting Default Values </vt:lpstr>
      <vt:lpstr>Primary Keys &amp; AUTO_INCREMENT</vt:lpstr>
      <vt:lpstr>Another way of defining a primary key:</vt:lpstr>
      <vt:lpstr> Foreign Keys</vt:lpstr>
      <vt:lpstr> Foreign Keys</vt:lpstr>
      <vt:lpstr> Foreign Keys</vt:lpstr>
      <vt:lpstr>Cross Joins</vt:lpstr>
      <vt:lpstr>Inner Joins</vt:lpstr>
      <vt:lpstr>Left Joins</vt:lpstr>
      <vt:lpstr> Right Joins</vt:lpstr>
      <vt:lpstr>Many to many create table</vt:lpstr>
      <vt:lpstr>Many to Many</vt:lpstr>
      <vt:lpstr>3 tables</vt:lpstr>
      <vt:lpstr>Various Simple SELECT statements:</vt:lpstr>
      <vt:lpstr>Introduction to WHERE</vt:lpstr>
      <vt:lpstr>Select &amp; WHERE</vt:lpstr>
      <vt:lpstr>Introduction to Aliases</vt:lpstr>
      <vt:lpstr>Updating Data</vt:lpstr>
      <vt:lpstr>DELETING DATA</vt:lpstr>
      <vt:lpstr>Running SQL Files</vt:lpstr>
      <vt:lpstr>Loading Our Book Data</vt:lpstr>
      <vt:lpstr>PowerPoint Presentation</vt:lpstr>
      <vt:lpstr>Working With CONCAT</vt:lpstr>
      <vt:lpstr>CONCAT_WS (concat with separator</vt:lpstr>
      <vt:lpstr>SUBSTRING</vt:lpstr>
      <vt:lpstr>REPLACE</vt:lpstr>
      <vt:lpstr>Using REVERSE</vt:lpstr>
      <vt:lpstr>CHAR LENGTH</vt:lpstr>
      <vt:lpstr>Changing Case with UPPER and LOWER</vt:lpstr>
      <vt:lpstr>NOTES</vt:lpstr>
      <vt:lpstr>DISTINCT</vt:lpstr>
      <vt:lpstr>Sorting Data with ORDER BY</vt:lpstr>
      <vt:lpstr>LIMIT</vt:lpstr>
      <vt:lpstr>Better Searches with LIKE</vt:lpstr>
      <vt:lpstr>LIKE Part 2: More Wildcards</vt:lpstr>
      <vt:lpstr>In And Not In</vt:lpstr>
      <vt:lpstr>Count Function</vt:lpstr>
      <vt:lpstr>Group By</vt:lpstr>
      <vt:lpstr>MIN and MAX Basics</vt:lpstr>
      <vt:lpstr>A Problem with Min and Max</vt:lpstr>
      <vt:lpstr> Sum Function</vt:lpstr>
      <vt:lpstr>Avg Function</vt:lpstr>
      <vt:lpstr>PowerPoint Presentation</vt:lpstr>
      <vt:lpstr>Formatting Dates</vt:lpstr>
      <vt:lpstr>Formatting Dates</vt:lpstr>
      <vt:lpstr>Date Math</vt:lpstr>
      <vt:lpstr>TIMESTAMPS</vt:lpstr>
      <vt:lpstr>PowerPoint Presentation</vt:lpstr>
      <vt:lpstr>Case Statements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Yixuan Zhou</dc:creator>
  <cp:lastModifiedBy>Yixuan Zhou</cp:lastModifiedBy>
  <cp:revision>34</cp:revision>
  <dcterms:created xsi:type="dcterms:W3CDTF">2020-07-29T14:12:57Z</dcterms:created>
  <dcterms:modified xsi:type="dcterms:W3CDTF">2020-07-29T22:03:18Z</dcterms:modified>
</cp:coreProperties>
</file>