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c14127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bc14127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c14127a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c14127a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bd08e487_9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bbd08e487_9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bd08e487_9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bbd08e487_9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e15b20f3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e15b20f3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bd08e487_9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bbd08e487_9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  <a:defRPr>
                <a:solidFill>
                  <a:schemeClr val="lt1"/>
                </a:solidFill>
              </a:defRPr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○"/>
              <a:defRPr>
                <a:solidFill>
                  <a:schemeClr val="lt1"/>
                </a:solidFill>
              </a:defRPr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■"/>
              <a:defRPr>
                <a:solidFill>
                  <a:schemeClr val="lt1"/>
                </a:solidFill>
              </a:defRPr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  <a:defRPr>
                <a:solidFill>
                  <a:schemeClr val="lt1"/>
                </a:solidFill>
              </a:defRPr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○"/>
              <a:defRPr>
                <a:solidFill>
                  <a:schemeClr val="lt1"/>
                </a:solidFill>
              </a:defRPr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■"/>
              <a:defRPr>
                <a:solidFill>
                  <a:schemeClr val="lt1"/>
                </a:solidFill>
              </a:defRPr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  <a:defRPr>
                <a:solidFill>
                  <a:schemeClr val="lt1"/>
                </a:solidFill>
              </a:defRPr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○"/>
              <a:defRPr>
                <a:solidFill>
                  <a:schemeClr val="lt1"/>
                </a:solidFill>
              </a:defRPr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0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  <a:defRPr sz="2700">
                <a:latin typeface="Lato"/>
                <a:ea typeface="Lato"/>
                <a:cs typeface="Lato"/>
                <a:sym typeface="Lato"/>
              </a:defRPr>
            </a:lvl1pPr>
            <a:lvl2pPr indent="-400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○"/>
              <a:defRPr sz="2700">
                <a:latin typeface="Lato"/>
                <a:ea typeface="Lato"/>
                <a:cs typeface="Lato"/>
                <a:sym typeface="Lato"/>
              </a:defRPr>
            </a:lvl2pPr>
            <a:lvl3pPr indent="-400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■"/>
              <a:defRPr sz="2700">
                <a:latin typeface="Lato"/>
                <a:ea typeface="Lato"/>
                <a:cs typeface="Lato"/>
                <a:sym typeface="Lato"/>
              </a:defRPr>
            </a:lvl3pPr>
            <a:lvl4pPr indent="-400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  <a:defRPr sz="2700">
                <a:latin typeface="Lato"/>
                <a:ea typeface="Lato"/>
                <a:cs typeface="Lato"/>
                <a:sym typeface="Lato"/>
              </a:defRPr>
            </a:lvl4pPr>
            <a:lvl5pPr indent="-400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○"/>
              <a:defRPr sz="2700">
                <a:latin typeface="Lato"/>
                <a:ea typeface="Lato"/>
                <a:cs typeface="Lato"/>
                <a:sym typeface="Lato"/>
              </a:defRPr>
            </a:lvl5pPr>
            <a:lvl6pPr indent="-400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■"/>
              <a:defRPr sz="2700">
                <a:latin typeface="Lato"/>
                <a:ea typeface="Lato"/>
                <a:cs typeface="Lato"/>
                <a:sym typeface="Lato"/>
              </a:defRPr>
            </a:lvl6pPr>
            <a:lvl7pPr indent="-400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  <a:defRPr sz="2700">
                <a:latin typeface="Lato"/>
                <a:ea typeface="Lato"/>
                <a:cs typeface="Lato"/>
                <a:sym typeface="Lato"/>
              </a:defRPr>
            </a:lvl7pPr>
            <a:lvl8pPr indent="-400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○"/>
              <a:defRPr sz="2700">
                <a:latin typeface="Lato"/>
                <a:ea typeface="Lato"/>
                <a:cs typeface="Lato"/>
                <a:sym typeface="Lato"/>
              </a:defRPr>
            </a:lvl8pPr>
            <a:lvl9pPr indent="-400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■"/>
              <a:defRPr sz="2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400"/>
              <a:t>Tail Recursion Modulo Cons optimalizálási probléma megoldása a Roc programozási nyelvben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2377" y="3819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Készítette: Hajagos Norbert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0" y="1887100"/>
            <a:ext cx="104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Roc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1" y="2514350"/>
            <a:ext cx="453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Nyílt forráskódú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Tisztán funkcionális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Gyors</a:t>
            </a:r>
            <a:endParaRPr/>
          </a:p>
        </p:txBody>
      </p:sp>
      <p:pic>
        <p:nvPicPr>
          <p:cNvPr descr="Roc (@roc_lang) / X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438" y="1795038"/>
            <a:ext cx="719325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0" y="1412749"/>
            <a:ext cx="599676" cy="4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67074" y="1891975"/>
            <a:ext cx="258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hu" sz="2105"/>
              <a:t>Kutatásra fejlesztve</a:t>
            </a:r>
            <a:endParaRPr sz="2105"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67075" y="1356775"/>
            <a:ext cx="198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200"/>
              <a:t>Haskell</a:t>
            </a:r>
            <a:endParaRPr sz="2200"/>
          </a:p>
        </p:txBody>
      </p:sp>
      <p:cxnSp>
        <p:nvCxnSpPr>
          <p:cNvPr id="98" name="Google Shape;98;p14"/>
          <p:cNvCxnSpPr>
            <a:stCxn id="96" idx="3"/>
            <a:endCxn id="92" idx="1"/>
          </p:cNvCxnSpPr>
          <p:nvPr/>
        </p:nvCxnSpPr>
        <p:spPr>
          <a:xfrm flipH="1" rot="10800000">
            <a:off x="2949174" y="2154775"/>
            <a:ext cx="1622700" cy="48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4"/>
          <p:cNvSpPr txBox="1"/>
          <p:nvPr/>
        </p:nvSpPr>
        <p:spPr>
          <a:xfrm rot="-613">
            <a:off x="3119269" y="1614038"/>
            <a:ext cx="168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latin typeface="Lato"/>
                <a:ea typeface="Lato"/>
                <a:cs typeface="Lato"/>
                <a:sym typeface="Lato"/>
              </a:rPr>
              <a:t>ezért inkább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Tail Recursive Modulo Cons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68350"/>
            <a:ext cx="8195500" cy="25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729625" y="4399550"/>
            <a:ext cx="8083800" cy="4260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96850" y="2147225"/>
            <a:ext cx="8108400" cy="4668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85300" y="2614025"/>
            <a:ext cx="8083800" cy="17856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Struct a Cons-ban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51600"/>
            <a:ext cx="4807876" cy="2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Egymásba ágyazott struct a Cons-ban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9025"/>
            <a:ext cx="5069950" cy="28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696850" y="2884350"/>
            <a:ext cx="8108400" cy="5733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29450" y="3777075"/>
            <a:ext cx="8108400" cy="5733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91750" y="3457650"/>
            <a:ext cx="1920000" cy="319500"/>
          </a:xfrm>
          <a:prstGeom prst="rect">
            <a:avLst/>
          </a:prstGeom>
          <a:solidFill>
            <a:srgbClr val="FFFFFF">
              <a:alpha val="64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Kihívások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Nem triviális algoritmus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~300.000 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Data-oriented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AST → Natív kód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370" y="2742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Konklúzió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Kevesebb veremtúlcsordulás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Több fejlesztői szabadság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Személyes fejlődés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