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EELAVATHI\Documents\naanmudhalvan.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870-47B6-83F1-F194E773D1E0}"/>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870-47B6-83F1-F194E773D1E0}"/>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870-47B6-83F1-F194E773D1E0}"/>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870-47B6-83F1-F194E773D1E0}"/>
            </c:ext>
          </c:extLst>
        </c:ser>
        <c:dLbls>
          <c:showLegendKey val="0"/>
          <c:showVal val="0"/>
          <c:showCatName val="0"/>
          <c:showSerName val="0"/>
          <c:showPercent val="0"/>
          <c:showBubbleSize val="0"/>
        </c:dLbls>
        <c:gapWidth val="219"/>
        <c:overlap val="-27"/>
        <c:axId val="122823935"/>
        <c:axId val="122823455"/>
      </c:barChart>
      <c:catAx>
        <c:axId val="12282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455"/>
        <c:crosses val="autoZero"/>
        <c:auto val="1"/>
        <c:lblAlgn val="ctr"/>
        <c:lblOffset val="100"/>
        <c:noMultiLvlLbl val="0"/>
      </c:catAx>
      <c:valAx>
        <c:axId val="12282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259605"/>
            <a:ext cx="8610600" cy="1938992"/>
          </a:xfrm>
          <a:prstGeom prst="rect">
            <a:avLst/>
          </a:prstGeom>
          <a:noFill/>
        </p:spPr>
        <p:txBody>
          <a:bodyPr wrap="square" rtlCol="0">
            <a:spAutoFit/>
          </a:bodyPr>
          <a:lstStyle/>
          <a:p>
            <a:r>
              <a:rPr lang="en-US" sz="2400" i="1"/>
              <a:t>STUDENT NAME:  </a:t>
            </a:r>
            <a:r>
              <a:rPr lang="en-US" sz="2400" i="1" dirty="0"/>
              <a:t>HAJAMOHIDEEN. J</a:t>
            </a:r>
            <a:endParaRPr lang="en-US" sz="2400" i="1"/>
          </a:p>
          <a:p>
            <a:r>
              <a:rPr lang="en-US" sz="2400" i="1"/>
              <a:t>REGISTER NO:       </a:t>
            </a:r>
            <a:r>
              <a:rPr lang="en-US" sz="2400" i="1" dirty="0"/>
              <a:t>312206422</a:t>
            </a:r>
            <a:endParaRPr lang="en-US" sz="2400" i="1"/>
          </a:p>
          <a:p>
            <a:r>
              <a:rPr lang="en-US" sz="2400" i="1"/>
              <a:t>DEPARTMENT:      COMMERCE </a:t>
            </a:r>
          </a:p>
          <a:p>
            <a:r>
              <a:rPr lang="en-US" sz="2400" i="1"/>
              <a:t>COLLEGE:               AGURCHAND MANMULL JAIN COLLEGE.</a:t>
            </a:r>
          </a:p>
          <a:p>
            <a:r>
              <a:rPr lang="en-US" sz="2400" i="1"/>
              <a:t>           </a:t>
            </a:r>
            <a:endParaRPr lang="en-IN" sz="2400" i="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569106"/>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74DB33E-B44D-F6E4-4D8C-94B4884ABABD}"/>
              </a:ext>
            </a:extLst>
          </p:cNvPr>
          <p:cNvGraphicFramePr>
            <a:graphicFrameLocks/>
          </p:cNvGraphicFramePr>
          <p:nvPr>
            <p:extLst>
              <p:ext uri="{D42A27DB-BD31-4B8C-83A1-F6EECF244321}">
                <p14:modId xmlns:p14="http://schemas.microsoft.com/office/powerpoint/2010/main" val="1731701769"/>
              </p:ext>
            </p:extLst>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09091"/>
          </a:xfrm>
        </p:spPr>
        <p:txBody>
          <a:bodyPr/>
          <a:lstStyle/>
          <a:p>
            <a:r>
              <a:rPr lang="en-US">
                <a:latin typeface="Times New Roman" panose="02020603050405020304" pitchFamily="18" charset="0"/>
                <a:cs typeface="Times New Roman" panose="02020603050405020304" pitchFamily="18" charset="0"/>
              </a:rPr>
              <a:t>Conclusion</a:t>
            </a: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t>
            </a:r>
            <a:r>
              <a:rPr lang="en-US" sz="2800" b="0" dirty="0">
                <a:latin typeface="+mn-lt"/>
                <a:cs typeface="Times New Roman" panose="02020603050405020304" pitchFamily="18" charset="0"/>
              </a:rPr>
              <a:t>While we comparing the performance of the employees, the number of employees are highly performed </a:t>
            </a:r>
            <a:r>
              <a:rPr lang="en-US" sz="2800" b="0" u="sng" dirty="0">
                <a:solidFill>
                  <a:schemeClr val="bg2">
                    <a:lumMod val="25000"/>
                  </a:schemeClr>
                </a:solidFill>
                <a:latin typeface="+mn-lt"/>
                <a:cs typeface="Times New Roman" panose="02020603050405020304" pitchFamily="18" charset="0"/>
              </a:rPr>
              <a:t>Pl sector </a:t>
            </a:r>
            <a:r>
              <a:rPr lang="en-US" sz="2800" b="0" dirty="0">
                <a:latin typeface="+mn-lt"/>
                <a:cs typeface="Times New Roman" panose="02020603050405020304" pitchFamily="18" charset="0"/>
              </a:rPr>
              <a:t>of the organization.</a:t>
            </a:r>
            <a:br>
              <a:rPr lang="en-US" sz="2800" b="0" dirty="0">
                <a:latin typeface="+mn-lt"/>
                <a:cs typeface="Times New Roman" panose="02020603050405020304" pitchFamily="18" charset="0"/>
              </a:rPr>
            </a:br>
            <a:br>
              <a:rPr lang="en-US" sz="2800" b="0" dirty="0">
                <a:latin typeface="+mn-lt"/>
                <a:cs typeface="Times New Roman" panose="02020603050405020304" pitchFamily="18" charset="0"/>
              </a:rPr>
            </a:br>
            <a:r>
              <a:rPr lang="en-US" sz="2800" b="0" dirty="0">
                <a:latin typeface="+mn-lt"/>
                <a:cs typeface="Times New Roman" panose="02020603050405020304" pitchFamily="18" charset="0"/>
              </a:rPr>
              <a:t>    We should motivate the employees of the other sectors by giving different kinds of tasks based on their strength, in order to improve the standard of the organization.</a:t>
            </a:r>
            <a:br>
              <a:rPr lang="en-US" sz="2800" b="0" dirty="0">
                <a:latin typeface="+mn-lt"/>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
        <p:nvSpPr>
          <p:cNvPr id="5" name="Star: 4 Points 4">
            <a:extLst>
              <a:ext uri="{FF2B5EF4-FFF2-40B4-BE49-F238E27FC236}">
                <a16:creationId xmlns:a16="http://schemas.microsoft.com/office/drawing/2014/main" id="{7ABFDD8F-23D0-F8B0-61F2-728A5A78B2B9}"/>
              </a:ext>
            </a:extLst>
          </p:cNvPr>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4 Points 5">
            <a:extLst>
              <a:ext uri="{FF2B5EF4-FFF2-40B4-BE49-F238E27FC236}">
                <a16:creationId xmlns:a16="http://schemas.microsoft.com/office/drawing/2014/main" id="{A6DA7A76-BBD0-BFDE-D173-B43CB4C843E4}"/>
              </a:ext>
            </a:extLst>
          </p:cNvPr>
          <p:cNvSpPr/>
          <p:nvPr/>
        </p:nvSpPr>
        <p:spPr>
          <a:xfrm>
            <a:off x="845574" y="3588774"/>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800767"/>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p>
          <a:p>
            <a:pPr algn="ctr"/>
            <a:r>
              <a:rPr lang="en-US" sz="4400" b="1" i="1">
                <a:solidFill>
                  <a:srgbClr val="0F0F0F"/>
                </a:solidFill>
                <a:latin typeface="Times New Roman" panose="02020603050405020304" pitchFamily="18" charset="0"/>
                <a:cs typeface="Times New Roman" panose="02020603050405020304" pitchFamily="18" charset="0"/>
              </a:rPr>
              <a:t>   Performance </a:t>
            </a:r>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98488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62000"/>
            <a:ext cx="5636895" cy="706475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NT</a:t>
            </a:r>
            <a:br>
              <a:rPr lang="en-IN" sz="4250" spc="10"/>
            </a:br>
            <a:br>
              <a:rPr lang="en-IN" sz="4250" spc="10"/>
            </a:br>
            <a:r>
              <a:rPr lang="en-IN" sz="4250" spc="10"/>
              <a:t>  </a:t>
            </a:r>
            <a:r>
              <a:rPr lang="en-IN" sz="2800" b="0" i="1" spc="10" dirty="0">
                <a:effectLst>
                  <a:outerShdw blurRad="38100" dist="38100" dir="2700000" algn="tl">
                    <a:srgbClr val="000000">
                      <a:alpha val="43137"/>
                    </a:srgbClr>
                  </a:outerShdw>
                </a:effectLst>
              </a:rPr>
              <a:t>This analysis is created to track      the performance of the   employees, in order to provide promotions, incentives to the respective employees.</a:t>
            </a:r>
            <a:br>
              <a:rPr lang="en-IN" sz="2800" b="0" i="1" spc="10" dirty="0">
                <a:effectLst>
                  <a:outerShdw blurRad="38100" dist="38100" dir="2700000" algn="tl">
                    <a:srgbClr val="000000">
                      <a:alpha val="43137"/>
                    </a:srgbClr>
                  </a:outerShdw>
                </a:effectLst>
              </a:rPr>
            </a:b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This analysis helps the organisation to grow by the growth of the employees of the organisation.</a:t>
            </a:r>
            <a:br>
              <a:rPr lang="en-IN" sz="3600" i="1" spc="10" dirty="0">
                <a:effectLst>
                  <a:outerShdw blurRad="38100" dist="38100" dir="2700000" algn="tl">
                    <a:srgbClr val="000000">
                      <a:alpha val="43137"/>
                    </a:srgbClr>
                  </a:outerShdw>
                </a:effectLst>
              </a:rPr>
            </a:br>
            <a:br>
              <a:rPr lang="en-IN" sz="3600" spc="10"/>
            </a:br>
            <a:endParaRPr lang="en-IN"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3" name="Arrow: Right 12">
            <a:extLst>
              <a:ext uri="{FF2B5EF4-FFF2-40B4-BE49-F238E27FC236}">
                <a16:creationId xmlns:a16="http://schemas.microsoft.com/office/drawing/2014/main" id="{3A7118E0-9659-B8A5-67D7-3F52DFE726A2}"/>
              </a:ext>
            </a:extLst>
          </p:cNvPr>
          <p:cNvSpPr/>
          <p:nvPr/>
        </p:nvSpPr>
        <p:spPr>
          <a:xfrm>
            <a:off x="762000" y="2209800"/>
            <a:ext cx="22860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29C63F54-A903-151E-FE4C-B1AA6EB40B4A}"/>
              </a:ext>
            </a:extLst>
          </p:cNvPr>
          <p:cNvSpPr/>
          <p:nvPr/>
        </p:nvSpPr>
        <p:spPr>
          <a:xfrm>
            <a:off x="762000" y="4858210"/>
            <a:ext cx="28575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4152"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92387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a:latin typeface="Times New Roman" panose="02020603050405020304" pitchFamily="18" charset="0"/>
                <a:cs typeface="Times New Roman" panose="02020603050405020304" pitchFamily="18" charset="0"/>
              </a:rPr>
              <a:t>  </a:t>
            </a:r>
            <a:r>
              <a:rPr lang="en-IN" sz="3200" b="1">
                <a:latin typeface="Times New Roman" panose="02020603050405020304" pitchFamily="18" charset="0"/>
                <a:cs typeface="Times New Roman" panose="02020603050405020304" pitchFamily="18" charset="0"/>
              </a:rPr>
              <a:t>Employee Performance Analysis is created to analyse all the data like attendance, gender, age, high, medium, low, very high skilled employees of the organisation.</a:t>
            </a:r>
            <a:endParaRPr lang="en-IN"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140877"/>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lang="en-IN" sz="3200" spc="5"/>
              <a:t>S?</a:t>
            </a:r>
            <a:br>
              <a:rPr lang="en-IN" sz="3200" spc="5"/>
            </a:br>
            <a:br>
              <a:rPr lang="en-IN" sz="3200" spc="5"/>
            </a:br>
            <a:br>
              <a:rPr lang="en-IN" sz="3200" spc="5"/>
            </a:br>
            <a:r>
              <a:rPr lang="en-IN" sz="2800" spc="5"/>
              <a:t>    </a:t>
            </a:r>
            <a:r>
              <a:rPr lang="en-IN" sz="2800" b="0" spc="5"/>
              <a:t>Employees</a:t>
            </a:r>
            <a:br>
              <a:rPr lang="en-IN" sz="2800" b="0" spc="5"/>
            </a:br>
            <a:r>
              <a:rPr lang="en-IN" sz="2800" b="0" spc="5"/>
              <a:t>    Managers</a:t>
            </a:r>
            <a:br>
              <a:rPr lang="en-IN" sz="2800" b="0" spc="5"/>
            </a:br>
            <a:r>
              <a:rPr lang="en-IN" sz="2800" b="0" spc="5"/>
              <a:t>    Employers</a:t>
            </a:r>
            <a:br>
              <a:rPr lang="en-IN" sz="2800" b="0" spc="5"/>
            </a:br>
            <a:r>
              <a:rPr lang="en-IN" sz="2800" b="0" spc="5"/>
              <a:t>    Managerial organisations</a:t>
            </a:r>
            <a:br>
              <a:rPr lang="en-IN" sz="2800" b="0" spc="5"/>
            </a:br>
            <a:r>
              <a:rPr lang="en-IN" sz="2800" b="0" spc="5"/>
              <a:t>    </a:t>
            </a:r>
            <a:r>
              <a:rPr lang="en-IN" sz="2800" b="0" spc="5" dirty="0"/>
              <a:t>Industrial organisations</a:t>
            </a:r>
            <a:br>
              <a:rPr lang="en-IN" sz="2800" b="0" spc="5"/>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Arrow: Chevron 6">
            <a:extLst>
              <a:ext uri="{FF2B5EF4-FFF2-40B4-BE49-F238E27FC236}">
                <a16:creationId xmlns:a16="http://schemas.microsoft.com/office/drawing/2014/main" id="{2A92846F-2189-2A45-80BD-830063A6C60C}"/>
              </a:ext>
            </a:extLst>
          </p:cNvPr>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708FA1F5-1A2B-ED92-AB48-3A9340EEE512}"/>
              </a:ext>
            </a:extLst>
          </p:cNvPr>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7C3EC6EB-089A-153D-D1F5-C2758CF3C6ED}"/>
              </a:ext>
            </a:extLst>
          </p:cNvPr>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21625B23-45E1-B845-BA96-B07EC25AB9DF}"/>
              </a:ext>
            </a:extLst>
          </p:cNvPr>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51067547-F69B-737F-C2EA-434DB99EBBB7}"/>
              </a:ext>
            </a:extLst>
          </p:cNvPr>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32" y="14791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168996"/>
          </a:xfrm>
          <a:prstGeom prst="rect">
            <a:avLst/>
          </a:prstGeom>
        </p:spPr>
        <p:txBody>
          <a:bodyPr vert="horz" wrap="square" lIns="0" tIns="13335" rIns="0" bIns="0" rtlCol="0">
            <a:spAutoFit/>
          </a:bodyPr>
          <a:lstStyle/>
          <a:p>
            <a:pPr marL="12700" algn="l">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lang="en-IN" sz="3600"/>
            </a:br>
            <a:br>
              <a:rPr lang="en-IN" sz="3600"/>
            </a:br>
            <a:r>
              <a:rPr lang="en-IN" sz="3600"/>
              <a:t>                   </a:t>
            </a:r>
            <a:r>
              <a:rPr lang="en-IN" sz="2800" b="0"/>
              <a:t>Conditional formatting - missing </a:t>
            </a:r>
            <a:br>
              <a:rPr lang="en-IN" sz="2800" b="0"/>
            </a:br>
            <a:r>
              <a:rPr lang="en-IN" sz="2800" b="0"/>
              <a:t>                         Pivot tables - summary</a:t>
            </a:r>
            <a:br>
              <a:rPr lang="en-IN" sz="2800" b="0"/>
            </a:br>
            <a:r>
              <a:rPr lang="en-IN" sz="2800" b="0"/>
              <a:t>                         Charts – trend </a:t>
            </a:r>
            <a:br>
              <a:rPr lang="en-IN" sz="2800" b="0"/>
            </a:br>
            <a:r>
              <a:rPr lang="en-IN" sz="2800" b="0"/>
              <a:t>                         Filtering and Formula - performance</a:t>
            </a:r>
            <a:br>
              <a:rPr lang="en-IN" sz="2800" b="0"/>
            </a:br>
            <a:r>
              <a:rPr lang="en-IN" sz="2800" b="0"/>
              <a:t>                         Graph – data visualization  </a:t>
            </a:r>
            <a:br>
              <a:rPr lang="en-IN" sz="3600" b="0"/>
            </a:br>
            <a:br>
              <a:rPr lang="en-IN" sz="3600"/>
            </a:br>
            <a:br>
              <a:rPr lang="en-IN" sz="3600"/>
            </a:br>
            <a:br>
              <a:rPr lang="en-IN" sz="3600"/>
            </a:br>
            <a:br>
              <a:rPr lang="en-IN" sz="3600"/>
            </a:b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847755"/>
          </a:xfrm>
        </p:spPr>
        <p:txBody>
          <a:bodyPr/>
          <a:lstStyle/>
          <a:p>
            <a:r>
              <a:rPr lang="en-IN"/>
              <a:t>Dataset Description</a:t>
            </a:r>
            <a:br>
              <a:rPr lang="en-IN"/>
            </a:b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br>
              <a:rPr lang="en-IN" sz="4000" b="0">
                <a:latin typeface="+mn-lt"/>
              </a:rPr>
            </a:b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 y="2019300"/>
            <a:ext cx="8534018" cy="1261884"/>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While we comparing the performance of the employees, the number of employees are highly performed Pl sector of the organization.      We should motivate the employees of the other sectors by giving different kinds of tasks based on their strength, in order to improve the standard of the organization.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mohideenh432@gmail.com</cp:lastModifiedBy>
  <cp:revision>4</cp:revision>
  <dcterms:created xsi:type="dcterms:W3CDTF">2024-03-29T15:07:22Z</dcterms:created>
  <dcterms:modified xsi:type="dcterms:W3CDTF">2024-09-01T14:50:14Z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