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7" r:id="rId2"/>
    <p:sldId id="275" r:id="rId3"/>
    <p:sldId id="283" r:id="rId4"/>
    <p:sldId id="282" r:id="rId5"/>
    <p:sldId id="298" r:id="rId6"/>
    <p:sldId id="299" r:id="rId7"/>
    <p:sldId id="300" r:id="rId8"/>
    <p:sldId id="284" r:id="rId9"/>
    <p:sldId id="276" r:id="rId10"/>
    <p:sldId id="277" r:id="rId11"/>
    <p:sldId id="278" r:id="rId12"/>
    <p:sldId id="285" r:id="rId13"/>
    <p:sldId id="286" r:id="rId14"/>
    <p:sldId id="296" r:id="rId15"/>
    <p:sldId id="291" r:id="rId16"/>
    <p:sldId id="290" r:id="rId17"/>
    <p:sldId id="289" r:id="rId18"/>
    <p:sldId id="294" r:id="rId19"/>
    <p:sldId id="293" r:id="rId20"/>
    <p:sldId id="301" r:id="rId21"/>
    <p:sldId id="297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بلا نمط، بلا شبكة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نمط متوسط 2 - تميي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نمط فاتح 1 - تميي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نمط فاتح 3 - تميي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نمط فاتح 3 - تميي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51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2704E-A5EB-4EC3-8311-93A512290828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94B1C-C2BB-4DD4-BE30-E08DE1DC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66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4B1C-C2BB-4DD4-BE30-E08DE1DC70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74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4B1C-C2BB-4DD4-BE30-E08DE1DC70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48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4B1C-C2BB-4DD4-BE30-E08DE1DC70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06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4B1C-C2BB-4DD4-BE30-E08DE1DC70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78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4B1C-C2BB-4DD4-BE30-E08DE1DC70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55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4B1C-C2BB-4DD4-BE30-E08DE1DC70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32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4B1C-C2BB-4DD4-BE30-E08DE1DC70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5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4B1C-C2BB-4DD4-BE30-E08DE1DC70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18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4B1C-C2BB-4DD4-BE30-E08DE1DC70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15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4B1C-C2BB-4DD4-BE30-E08DE1DC70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72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4B1C-C2BB-4DD4-BE30-E08DE1DC70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2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4B1C-C2BB-4DD4-BE30-E08DE1DC70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04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4B1C-C2BB-4DD4-BE30-E08DE1DC70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15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4B1C-C2BB-4DD4-BE30-E08DE1DC70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19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4B1C-C2BB-4DD4-BE30-E08DE1DC70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21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4B1C-C2BB-4DD4-BE30-E08DE1DC70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13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4B1C-C2BB-4DD4-BE30-E08DE1DC70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54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4B1C-C2BB-4DD4-BE30-E08DE1DC70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18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4B1C-C2BB-4DD4-BE30-E08DE1DC70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59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4B1C-C2BB-4DD4-BE30-E08DE1DC70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6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16A6-C638-4988-89C2-8B418453498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2234-0ADC-45CD-865A-C8B64A8F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9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16A6-C638-4988-89C2-8B418453498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2234-0ADC-45CD-865A-C8B64A8F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6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16A6-C638-4988-89C2-8B418453498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2234-0ADC-45CD-865A-C8B64A8F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0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16A6-C638-4988-89C2-8B418453498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2234-0ADC-45CD-865A-C8B64A8F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1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16A6-C638-4988-89C2-8B418453498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2234-0ADC-45CD-865A-C8B64A8F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4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16A6-C638-4988-89C2-8B418453498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2234-0ADC-45CD-865A-C8B64A8F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16A6-C638-4988-89C2-8B418453498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2234-0ADC-45CD-865A-C8B64A8F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1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16A6-C638-4988-89C2-8B418453498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2234-0ADC-45CD-865A-C8B64A8F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7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16A6-C638-4988-89C2-8B418453498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2234-0ADC-45CD-865A-C8B64A8F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16A6-C638-4988-89C2-8B418453498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2234-0ADC-45CD-865A-C8B64A8F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16A6-C638-4988-89C2-8B418453498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2234-0ADC-45CD-865A-C8B64A8F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6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D16A6-C638-4988-89C2-8B418453498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A2234-0ADC-45CD-865A-C8B64A8F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1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lastic.co/downloads/kiban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downloads/logstash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downloads/beats/filebea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lastic.co/guide/en/logstash/current/first-event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elastic.co/guide/en/logstash/current/advanced-pipeline.html" TargetMode="Externa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6.jpe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github.com/Java-Techie-jt/elk-stack-logging-example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github.com/Java-Techie-jt/elk-stack-logging-example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downloads/elasticsearc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ستطيل ذو زاوية واحدة مخدوشة 5"/>
          <p:cNvSpPr/>
          <p:nvPr/>
        </p:nvSpPr>
        <p:spPr>
          <a:xfrm rot="10800000">
            <a:off x="1524000" y="3694113"/>
            <a:ext cx="9144000" cy="2017574"/>
          </a:xfrm>
          <a:prstGeom prst="snip1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مستطيل ذو زاوية واحدة مخدوشة 3"/>
          <p:cNvSpPr/>
          <p:nvPr/>
        </p:nvSpPr>
        <p:spPr>
          <a:xfrm>
            <a:off x="1524000" y="1122363"/>
            <a:ext cx="9144000" cy="2479675"/>
          </a:xfrm>
          <a:prstGeom prst="snip1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51763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Elastic Stack demo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868557" y="3602038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endParaRPr lang="en-US" dirty="0"/>
          </a:p>
          <a:p>
            <a:pPr algn="l"/>
            <a:r>
              <a:rPr lang="en-US" dirty="0" smtClean="0"/>
              <a:t>Hajar Abu- Rmeileh</a:t>
            </a:r>
          </a:p>
          <a:p>
            <a:pPr algn="l"/>
            <a:r>
              <a:rPr lang="en-US" dirty="0" smtClean="0"/>
              <a:t>Software Engineering Class</a:t>
            </a:r>
          </a:p>
          <a:p>
            <a:pPr algn="l"/>
            <a:r>
              <a:rPr lang="en-US" dirty="0" smtClean="0"/>
              <a:t>Supervisor :Dr. Wesam Herbawi</a:t>
            </a:r>
            <a:endParaRPr lang="en-US" dirty="0"/>
          </a:p>
        </p:txBody>
      </p:sp>
      <p:sp>
        <p:nvSpPr>
          <p:cNvPr id="7" name="مربع نص 6"/>
          <p:cNvSpPr txBox="1"/>
          <p:nvPr/>
        </p:nvSpPr>
        <p:spPr>
          <a:xfrm>
            <a:off x="9216695" y="5073134"/>
            <a:ext cx="14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Jun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7"/>
          <p:cNvSpPr/>
          <p:nvPr/>
        </p:nvSpPr>
        <p:spPr>
          <a:xfrm>
            <a:off x="1" y="0"/>
            <a:ext cx="12192000" cy="10071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29914"/>
            <a:ext cx="9144000" cy="9772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Elastic Stack</a:t>
            </a:r>
          </a:p>
        </p:txBody>
      </p:sp>
      <p:sp>
        <p:nvSpPr>
          <p:cNvPr id="7" name="AutoShape 2" descr="elastic | Elasticsearch Logo Download - SVG - All Vecto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pic>
        <p:nvPicPr>
          <p:cNvPr id="7170" name="Picture 2" descr="Kibana SVG Vector Logos - Vector Logo Zo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178" y="1386111"/>
            <a:ext cx="3078605" cy="153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730714" y="2155763"/>
            <a:ext cx="4144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www.elastic.co/downloads/kibana</a:t>
            </a:r>
            <a:endParaRPr lang="ar-SA" dirty="0" smtClean="0"/>
          </a:p>
          <a:p>
            <a:endParaRPr lang="ar-SA" dirty="0"/>
          </a:p>
        </p:txBody>
      </p:sp>
      <p:sp>
        <p:nvSpPr>
          <p:cNvPr id="16" name="Right Arrow 15"/>
          <p:cNvSpPr/>
          <p:nvPr/>
        </p:nvSpPr>
        <p:spPr>
          <a:xfrm>
            <a:off x="1018903" y="1765496"/>
            <a:ext cx="426720" cy="25824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Rectangle 16"/>
          <p:cNvSpPr/>
          <p:nvPr/>
        </p:nvSpPr>
        <p:spPr>
          <a:xfrm>
            <a:off x="1730714" y="1709951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-apple-system"/>
              </a:rPr>
              <a:t>Download Kibana</a:t>
            </a:r>
            <a:endParaRPr lang="ar-SA" dirty="0"/>
          </a:p>
        </p:txBody>
      </p:sp>
      <p:sp>
        <p:nvSpPr>
          <p:cNvPr id="19" name="Right Arrow 18"/>
          <p:cNvSpPr/>
          <p:nvPr/>
        </p:nvSpPr>
        <p:spPr>
          <a:xfrm>
            <a:off x="1018903" y="2850565"/>
            <a:ext cx="426720" cy="25824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Rectangle 23"/>
          <p:cNvSpPr/>
          <p:nvPr/>
        </p:nvSpPr>
        <p:spPr>
          <a:xfrm>
            <a:off x="1730714" y="2807020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-apple-system"/>
              </a:rPr>
              <a:t>Run </a:t>
            </a:r>
            <a:r>
              <a:rPr lang="en-US" dirty="0" smtClean="0">
                <a:solidFill>
                  <a:srgbClr val="333333"/>
                </a:solidFill>
                <a:latin typeface="-apple-system"/>
              </a:rPr>
              <a:t>kibana.bat in bin files</a:t>
            </a:r>
            <a:endParaRPr lang="ar-SA" dirty="0"/>
          </a:p>
        </p:txBody>
      </p:sp>
      <p:sp>
        <p:nvSpPr>
          <p:cNvPr id="27" name="Right Arrow 26"/>
          <p:cNvSpPr/>
          <p:nvPr/>
        </p:nvSpPr>
        <p:spPr>
          <a:xfrm>
            <a:off x="1018903" y="4136588"/>
            <a:ext cx="426720" cy="25824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Rectangle 24"/>
          <p:cNvSpPr/>
          <p:nvPr/>
        </p:nvSpPr>
        <p:spPr>
          <a:xfrm>
            <a:off x="1766201" y="4095170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-apple-system"/>
              </a:rPr>
              <a:t>localhost:5601</a:t>
            </a:r>
            <a:endParaRPr lang="ar-SA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818125" y="3266714"/>
            <a:ext cx="940315" cy="360000"/>
          </a:xfrm>
          <a:prstGeom prst="rect">
            <a:avLst/>
          </a:prstGeom>
          <a:solidFill>
            <a:srgbClr val="3437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ar-SA" sz="1200" dirty="0" smtClean="0">
                <a:solidFill>
                  <a:srgbClr val="F5F7FA"/>
                </a:solidFill>
                <a:latin typeface="Consolas" panose="020B0609020204030204" pitchFamily="49" charset="0"/>
              </a:rPr>
              <a:t>kibana.bat</a:t>
            </a:r>
            <a:endParaRPr kumimoji="0" lang="ar-SA" altLang="ar-S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2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7"/>
          <p:cNvSpPr/>
          <p:nvPr/>
        </p:nvSpPr>
        <p:spPr>
          <a:xfrm>
            <a:off x="1" y="0"/>
            <a:ext cx="12192000" cy="10071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29914"/>
            <a:ext cx="9144000" cy="9772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Elastic Stack</a:t>
            </a:r>
          </a:p>
        </p:txBody>
      </p:sp>
      <p:sp>
        <p:nvSpPr>
          <p:cNvPr id="7" name="AutoShape 2" descr="elastic | Elasticsearch Logo Download - SVG - All Vecto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sp>
        <p:nvSpPr>
          <p:cNvPr id="5" name="Rectangle 4"/>
          <p:cNvSpPr/>
          <p:nvPr/>
        </p:nvSpPr>
        <p:spPr>
          <a:xfrm>
            <a:off x="1730714" y="2155763"/>
            <a:ext cx="4290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www.elastic.co/downloads/logstash</a:t>
            </a:r>
            <a:endParaRPr lang="en-US" dirty="0" smtClean="0"/>
          </a:p>
          <a:p>
            <a:endParaRPr lang="ar-SA" dirty="0"/>
          </a:p>
        </p:txBody>
      </p:sp>
      <p:sp>
        <p:nvSpPr>
          <p:cNvPr id="9" name="Right Arrow 8"/>
          <p:cNvSpPr/>
          <p:nvPr/>
        </p:nvSpPr>
        <p:spPr>
          <a:xfrm>
            <a:off x="1018903" y="1765496"/>
            <a:ext cx="426720" cy="25824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1730714" y="1709951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-apple-system"/>
              </a:rPr>
              <a:t>Download logstash</a:t>
            </a:r>
            <a:endParaRPr lang="ar-SA" dirty="0"/>
          </a:p>
        </p:txBody>
      </p:sp>
      <p:pic>
        <p:nvPicPr>
          <p:cNvPr id="6146" name="Picture 2" descr="logstash-logos-color-h | NetF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526" y="1309326"/>
            <a:ext cx="4779071" cy="188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4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7"/>
          <p:cNvSpPr/>
          <p:nvPr/>
        </p:nvSpPr>
        <p:spPr>
          <a:xfrm>
            <a:off x="1" y="0"/>
            <a:ext cx="12192000" cy="10071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29914"/>
            <a:ext cx="9144000" cy="9772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Elastic Stack</a:t>
            </a:r>
          </a:p>
        </p:txBody>
      </p:sp>
      <p:sp>
        <p:nvSpPr>
          <p:cNvPr id="7" name="AutoShape 2" descr="elastic | Elasticsearch Logo Download - SVG - All Vecto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sp>
        <p:nvSpPr>
          <p:cNvPr id="5" name="Rectangle 4"/>
          <p:cNvSpPr/>
          <p:nvPr/>
        </p:nvSpPr>
        <p:spPr>
          <a:xfrm>
            <a:off x="1730714" y="2155763"/>
            <a:ext cx="48395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www.elastic.co/downloads/beats/filebeat</a:t>
            </a:r>
            <a:endParaRPr lang="en-US" dirty="0" smtClean="0"/>
          </a:p>
          <a:p>
            <a:endParaRPr lang="ar-SA" dirty="0"/>
          </a:p>
        </p:txBody>
      </p:sp>
      <p:sp>
        <p:nvSpPr>
          <p:cNvPr id="9" name="Right Arrow 8"/>
          <p:cNvSpPr/>
          <p:nvPr/>
        </p:nvSpPr>
        <p:spPr>
          <a:xfrm>
            <a:off x="1018903" y="1765496"/>
            <a:ext cx="426720" cy="25824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1730714" y="1709951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-apple-system"/>
              </a:rPr>
              <a:t>Download filebeat</a:t>
            </a:r>
            <a:endParaRPr lang="ar-SA" dirty="0"/>
          </a:p>
        </p:txBody>
      </p:sp>
      <p:pic>
        <p:nvPicPr>
          <p:cNvPr id="1029" name="Picture 5" descr="Download Monitoring On Aws With Filebeat - Circle - Full Size PNG Image -  PNGk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663" y="1709951"/>
            <a:ext cx="3291225" cy="115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00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7"/>
          <p:cNvSpPr/>
          <p:nvPr/>
        </p:nvSpPr>
        <p:spPr>
          <a:xfrm>
            <a:off x="1" y="0"/>
            <a:ext cx="12192000" cy="10071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29914"/>
            <a:ext cx="9144000" cy="9772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Elastic Stack</a:t>
            </a:r>
          </a:p>
        </p:txBody>
      </p:sp>
      <p:sp>
        <p:nvSpPr>
          <p:cNvPr id="7" name="AutoShape 2" descr="elastic | Elasticsearch Logo Download - SVG - All Vecto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sp>
        <p:nvSpPr>
          <p:cNvPr id="3" name="Right Arrow 2"/>
          <p:cNvSpPr/>
          <p:nvPr/>
        </p:nvSpPr>
        <p:spPr>
          <a:xfrm>
            <a:off x="5172891" y="1593668"/>
            <a:ext cx="1480457" cy="6444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9" name="Picture 4" descr="12 Logstash Icons - Free in SVG, PNG, ICO - IconSc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201" y="137588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12 Logstash Icons - Free in SVG, PNG, ICO - IconSc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174" y="127580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3452947" y="3927782"/>
            <a:ext cx="4920343" cy="432000"/>
          </a:xfrm>
          <a:prstGeom prst="rect">
            <a:avLst/>
          </a:prstGeom>
          <a:solidFill>
            <a:srgbClr val="3437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1200" b="0" i="0" u="none" strike="noStrike" cap="none" normalizeH="0" baseline="0" dirty="0" smtClean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logstash.bat -e </a:t>
            </a:r>
            <a:r>
              <a:rPr kumimoji="0" lang="ar-SA" altLang="ar-SA" sz="1200" b="0" i="0" u="none" strike="noStrike" cap="none" normalizeH="0" baseline="0" dirty="0" smtClean="0">
                <a:ln>
                  <a:noFill/>
                </a:ln>
                <a:solidFill>
                  <a:srgbClr val="ADEFFF"/>
                </a:solidFill>
                <a:effectLst/>
                <a:latin typeface="Consolas" panose="020B0609020204030204" pitchFamily="49" charset="0"/>
              </a:rPr>
              <a:t>"input { stdin { } } output { stdout {} }"</a:t>
            </a:r>
            <a:r>
              <a:rPr kumimoji="0" lang="ar-SA" altLang="ar-S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SA" altLang="ar-S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عنوان 1"/>
          <p:cNvSpPr txBox="1">
            <a:spLocks/>
          </p:cNvSpPr>
          <p:nvPr/>
        </p:nvSpPr>
        <p:spPr>
          <a:xfrm>
            <a:off x="2416629" y="2639197"/>
            <a:ext cx="744583" cy="370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+mn-lt"/>
              </a:rPr>
              <a:t>cmd</a:t>
            </a:r>
            <a:endParaRPr lang="en-US" sz="2000" dirty="0">
              <a:latin typeface="+mn-lt"/>
            </a:endParaRPr>
          </a:p>
        </p:txBody>
      </p:sp>
      <p:sp>
        <p:nvSpPr>
          <p:cNvPr id="25" name="عنوان 1"/>
          <p:cNvSpPr txBox="1">
            <a:spLocks/>
          </p:cNvSpPr>
          <p:nvPr/>
        </p:nvSpPr>
        <p:spPr>
          <a:xfrm>
            <a:off x="9110300" y="2453789"/>
            <a:ext cx="744583" cy="370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+mn-lt"/>
              </a:rPr>
              <a:t>cmd</a:t>
            </a:r>
            <a:endParaRPr lang="en-US" sz="2000" dirty="0"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7974" y="5797188"/>
            <a:ext cx="6702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dirty="0">
                <a:hlinkClick r:id="rId4"/>
              </a:rPr>
              <a:t>https://</a:t>
            </a:r>
            <a:r>
              <a:rPr lang="ar-SA" dirty="0" smtClean="0">
                <a:hlinkClick r:id="rId4"/>
              </a:rPr>
              <a:t>www.elastic.co/guide/en/logstash/current/first-event.html</a:t>
            </a:r>
            <a:endParaRPr lang="ar-SA" dirty="0" smtClean="0"/>
          </a:p>
          <a:p>
            <a:endParaRPr lang="ar-SA" dirty="0"/>
          </a:p>
        </p:txBody>
      </p:sp>
      <p:sp>
        <p:nvSpPr>
          <p:cNvPr id="4" name="Rectangle 3"/>
          <p:cNvSpPr/>
          <p:nvPr/>
        </p:nvSpPr>
        <p:spPr>
          <a:xfrm>
            <a:off x="4728512" y="3490842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-apple-system"/>
              </a:rPr>
              <a:t>Run </a:t>
            </a:r>
            <a:r>
              <a:rPr lang="en-US" dirty="0" smtClean="0">
                <a:solidFill>
                  <a:srgbClr val="333333"/>
                </a:solidFill>
                <a:latin typeface="-apple-system"/>
              </a:rPr>
              <a:t>in </a:t>
            </a:r>
            <a:r>
              <a:rPr lang="en-US" dirty="0">
                <a:solidFill>
                  <a:srgbClr val="333333"/>
                </a:solidFill>
                <a:latin typeface="-apple-system"/>
              </a:rPr>
              <a:t>bin </a:t>
            </a:r>
            <a:r>
              <a:rPr lang="en-US" dirty="0" smtClean="0">
                <a:solidFill>
                  <a:srgbClr val="333333"/>
                </a:solidFill>
                <a:latin typeface="-apple-system"/>
              </a:rPr>
              <a:t>files: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0476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7"/>
          <p:cNvSpPr/>
          <p:nvPr/>
        </p:nvSpPr>
        <p:spPr>
          <a:xfrm>
            <a:off x="1" y="0"/>
            <a:ext cx="12192000" cy="10071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29914"/>
            <a:ext cx="9144000" cy="9772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Elastic Stack</a:t>
            </a:r>
          </a:p>
        </p:txBody>
      </p:sp>
      <p:sp>
        <p:nvSpPr>
          <p:cNvPr id="7" name="AutoShape 2" descr="elastic | Elasticsearch Logo Download - SVG - All Vecto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sp>
        <p:nvSpPr>
          <p:cNvPr id="3" name="Right Arrow 2"/>
          <p:cNvSpPr/>
          <p:nvPr/>
        </p:nvSpPr>
        <p:spPr>
          <a:xfrm>
            <a:off x="3659186" y="1889761"/>
            <a:ext cx="1480457" cy="6444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9" name="Picture 4" descr="12 Logstash Icons - Free in SVG, PNG, ICO - IconSc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201" y="137588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lastic Kibana Logo PNG Transparent – Brands Logo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6" t="14747" r="22147" b="15200"/>
          <a:stretch/>
        </p:blipFill>
        <p:spPr bwMode="auto">
          <a:xfrm>
            <a:off x="8773531" y="1375885"/>
            <a:ext cx="929515" cy="117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lasticsearch Logo PNG vector in SVG, PDF, AI, CDR format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5" t="9318" r="25977" b="9521"/>
          <a:stretch/>
        </p:blipFill>
        <p:spPr bwMode="auto">
          <a:xfrm>
            <a:off x="5412375" y="1654200"/>
            <a:ext cx="1001486" cy="111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7010399" y="1845942"/>
            <a:ext cx="1480457" cy="6444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Rectangle 4"/>
          <p:cNvSpPr/>
          <p:nvPr/>
        </p:nvSpPr>
        <p:spPr>
          <a:xfrm>
            <a:off x="2364375" y="3594213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input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 stdin  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output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 elasticsearch 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hosts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=&gt; 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"http://localhost:9200"</a:t>
            </a:r>
            <a:r>
              <a:rPr lang="en-US" sz="14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latin typeface="Consolas" panose="020B0609020204030204" pitchFamily="49" charset="0"/>
              </a:rPr>
              <a:t> =&gt;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"hellodb"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 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02606" y="2926400"/>
            <a:ext cx="15451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1600" dirty="0"/>
              <a:t>cmd-elastic.conf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959975" y="5999817"/>
            <a:ext cx="6185794" cy="432000"/>
          </a:xfrm>
          <a:prstGeom prst="rect">
            <a:avLst/>
          </a:prstGeom>
          <a:solidFill>
            <a:srgbClr val="3437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1200" b="0" i="0" u="none" strike="noStrike" cap="none" normalizeH="0" baseline="0" dirty="0" smtClean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logstash -f </a:t>
            </a:r>
            <a:r>
              <a:rPr kumimoji="0" lang="en-US" altLang="ar-SA" sz="1200" b="0" i="0" u="none" strike="noStrike" cap="none" normalizeH="0" baseline="0" dirty="0" smtClean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 ./config/cmd-</a:t>
            </a:r>
            <a:r>
              <a:rPr kumimoji="0" lang="en-US" altLang="ar-SA" sz="1200" b="0" i="0" u="none" strike="noStrike" cap="none" normalizeH="0" baseline="0" dirty="0" err="1" smtClean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elastic.conf</a:t>
            </a:r>
            <a:r>
              <a:rPr kumimoji="0" lang="en-US" altLang="ar-SA" sz="1200" b="0" i="0" u="none" strike="noStrike" cap="none" normalizeH="0" dirty="0" smtClean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ar-SA" altLang="ar-SA" sz="1200" b="0" i="0" u="none" strike="noStrike" cap="none" normalizeH="0" baseline="0" dirty="0" smtClean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 --config.reload.automatic</a:t>
            </a:r>
            <a:r>
              <a:rPr kumimoji="0" lang="ar-SA" altLang="ar-S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SA" altLang="ar-S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10399" y="5582641"/>
            <a:ext cx="15856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-apple-system"/>
              </a:rPr>
              <a:t>Run </a:t>
            </a:r>
            <a:r>
              <a:rPr lang="en-US" sz="1600" dirty="0" smtClean="0">
                <a:solidFill>
                  <a:srgbClr val="333333"/>
                </a:solidFill>
                <a:latin typeface="-apple-system"/>
              </a:rPr>
              <a:t>in </a:t>
            </a:r>
            <a:r>
              <a:rPr lang="en-US" sz="1600" dirty="0">
                <a:solidFill>
                  <a:srgbClr val="333333"/>
                </a:solidFill>
                <a:latin typeface="-apple-system"/>
              </a:rPr>
              <a:t>bin </a:t>
            </a:r>
            <a:r>
              <a:rPr lang="en-US" sz="1600" dirty="0" smtClean="0">
                <a:solidFill>
                  <a:srgbClr val="333333"/>
                </a:solidFill>
                <a:latin typeface="-apple-system"/>
              </a:rPr>
              <a:t>files:</a:t>
            </a:r>
            <a:endParaRPr lang="ar-SA" sz="1600" dirty="0"/>
          </a:p>
        </p:txBody>
      </p:sp>
      <p:sp>
        <p:nvSpPr>
          <p:cNvPr id="17" name="Rectangle 16"/>
          <p:cNvSpPr/>
          <p:nvPr/>
        </p:nvSpPr>
        <p:spPr>
          <a:xfrm>
            <a:off x="2302606" y="2663399"/>
            <a:ext cx="21002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333333"/>
                </a:solidFill>
                <a:latin typeface="-apple-system"/>
              </a:rPr>
              <a:t>Create in config files:</a:t>
            </a:r>
            <a:endParaRPr lang="ar-SA" sz="1600" dirty="0"/>
          </a:p>
        </p:txBody>
      </p:sp>
    </p:spTree>
    <p:extLst>
      <p:ext uri="{BB962C8B-B14F-4D97-AF65-F5344CB8AC3E}">
        <p14:creationId xmlns:p14="http://schemas.microsoft.com/office/powerpoint/2010/main" val="11375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7"/>
          <p:cNvSpPr/>
          <p:nvPr/>
        </p:nvSpPr>
        <p:spPr>
          <a:xfrm>
            <a:off x="1" y="0"/>
            <a:ext cx="12192000" cy="10071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29914"/>
            <a:ext cx="9144000" cy="9772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Elastic Stack</a:t>
            </a:r>
          </a:p>
        </p:txBody>
      </p:sp>
      <p:sp>
        <p:nvSpPr>
          <p:cNvPr id="7" name="AutoShape 2" descr="elastic | Elasticsearch Logo Download - SVG - All Vecto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pic>
        <p:nvPicPr>
          <p:cNvPr id="2050" name="Picture 2" descr="Elastic Beats Logo PNG Vector (SVG) Free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43" y="2249238"/>
            <a:ext cx="828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4693879" y="2503622"/>
            <a:ext cx="1480457" cy="6444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6" name="Picture 2" descr="Elastic Beats Logo PNG Vector (SVG) Free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038" y="2093315"/>
            <a:ext cx="828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عنوان 1"/>
          <p:cNvSpPr txBox="1">
            <a:spLocks/>
          </p:cNvSpPr>
          <p:nvPr/>
        </p:nvSpPr>
        <p:spPr>
          <a:xfrm>
            <a:off x="9077038" y="3192309"/>
            <a:ext cx="744583" cy="370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+mn-lt"/>
              </a:rPr>
              <a:t>cmd</a:t>
            </a:r>
            <a:endParaRPr lang="en-US" sz="2000" dirty="0">
              <a:latin typeface="+mn-lt"/>
            </a:endParaRPr>
          </a:p>
        </p:txBody>
      </p:sp>
      <p:sp>
        <p:nvSpPr>
          <p:cNvPr id="13" name="عنوان 1"/>
          <p:cNvSpPr txBox="1">
            <a:spLocks/>
          </p:cNvSpPr>
          <p:nvPr/>
        </p:nvSpPr>
        <p:spPr>
          <a:xfrm>
            <a:off x="1487737" y="3372023"/>
            <a:ext cx="1257428" cy="3708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+mn-lt"/>
              </a:rPr>
              <a:t>Log file</a:t>
            </a:r>
            <a:endParaRPr lang="en-US" sz="18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0098" y="4014663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filebeat.inputs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log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paths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-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C:/Users/admin/Downloads/logstash-tutorial-dataset.txt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output.console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pretty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981700" y="6020143"/>
            <a:ext cx="5014491" cy="432000"/>
          </a:xfrm>
          <a:prstGeom prst="rect">
            <a:avLst/>
          </a:prstGeom>
          <a:solidFill>
            <a:srgbClr val="3437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1200" b="0" i="0" u="none" strike="noStrike" cap="none" normalizeH="0" baseline="0" dirty="0" smtClean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filebeat -e -c filebeat</a:t>
            </a:r>
            <a:r>
              <a:rPr kumimoji="0" lang="en-US" altLang="ar-SA" sz="1200" b="0" i="0" u="none" strike="noStrike" cap="none" normalizeH="0" baseline="0" dirty="0" smtClean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ar-SA" sz="1200" b="0" i="0" u="none" strike="noStrike" cap="none" normalizeH="0" baseline="0" dirty="0" err="1" smtClean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kumimoji="0" lang="ar-SA" altLang="ar-SA" sz="1200" b="0" i="0" u="none" strike="noStrike" cap="none" normalizeH="0" baseline="0" dirty="0" smtClean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.yml -d </a:t>
            </a:r>
            <a:r>
              <a:rPr kumimoji="0" lang="ar-SA" altLang="ar-SA" sz="1200" b="0" i="0" u="none" strike="noStrike" cap="none" normalizeH="0" baseline="0" dirty="0" smtClean="0">
                <a:ln>
                  <a:noFill/>
                </a:ln>
                <a:solidFill>
                  <a:srgbClr val="ADEFFF"/>
                </a:solidFill>
                <a:effectLst/>
                <a:latin typeface="Consolas" panose="020B0609020204030204" pitchFamily="49" charset="0"/>
              </a:rPr>
              <a:t>"publish"</a:t>
            </a:r>
            <a:r>
              <a:rPr kumimoji="0" lang="ar-SA" altLang="ar-S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SA" altLang="ar-S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60842" y="3486511"/>
            <a:ext cx="20377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altLang="ar-SA" sz="1600" dirty="0">
                <a:latin typeface="Consolas" panose="020B0609020204030204" pitchFamily="49" charset="0"/>
              </a:rPr>
              <a:t>filebeat</a:t>
            </a:r>
            <a:r>
              <a:rPr lang="en-US" altLang="ar-SA" sz="1600" dirty="0">
                <a:latin typeface="Consolas" panose="020B0609020204030204" pitchFamily="49" charset="0"/>
              </a:rPr>
              <a:t>-</a:t>
            </a:r>
            <a:r>
              <a:rPr lang="en-US" altLang="ar-SA" sz="1600" dirty="0" err="1">
                <a:latin typeface="Consolas" panose="020B0609020204030204" pitchFamily="49" charset="0"/>
              </a:rPr>
              <a:t>cmd</a:t>
            </a:r>
            <a:r>
              <a:rPr lang="ar-SA" altLang="ar-SA" sz="1600" dirty="0">
                <a:latin typeface="Consolas" panose="020B0609020204030204" pitchFamily="49" charset="0"/>
              </a:rPr>
              <a:t>.yml </a:t>
            </a:r>
            <a:endParaRPr lang="ar-SA" sz="1600" dirty="0"/>
          </a:p>
        </p:txBody>
      </p:sp>
      <p:sp>
        <p:nvSpPr>
          <p:cNvPr id="18" name="Rectangle 17"/>
          <p:cNvSpPr/>
          <p:nvPr/>
        </p:nvSpPr>
        <p:spPr>
          <a:xfrm>
            <a:off x="2526491" y="1557419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C:\Users\admin\Downloads\filebeat-8.8.0-windows-x86_64\data\registry</a:t>
            </a:r>
            <a:endParaRPr lang="ar-SA" dirty="0"/>
          </a:p>
        </p:txBody>
      </p:sp>
      <p:sp>
        <p:nvSpPr>
          <p:cNvPr id="19" name="Rectangle 18"/>
          <p:cNvSpPr/>
          <p:nvPr/>
        </p:nvSpPr>
        <p:spPr>
          <a:xfrm>
            <a:off x="2526491" y="1241526"/>
            <a:ext cx="2167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Delete</a:t>
            </a:r>
            <a:r>
              <a:rPr lang="en-US" dirty="0" smtClean="0"/>
              <a:t> registry folder</a:t>
            </a:r>
            <a:endParaRPr lang="ar-SA" dirty="0"/>
          </a:p>
        </p:txBody>
      </p:sp>
      <p:sp>
        <p:nvSpPr>
          <p:cNvPr id="4" name="Rectangle 3"/>
          <p:cNvSpPr/>
          <p:nvPr/>
        </p:nvSpPr>
        <p:spPr>
          <a:xfrm>
            <a:off x="3610185" y="3185027"/>
            <a:ext cx="4052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Create in filebeat-8.8.0-windows-x86_64:</a:t>
            </a:r>
            <a:endParaRPr lang="ar-SA" dirty="0"/>
          </a:p>
        </p:txBody>
      </p:sp>
      <p:sp>
        <p:nvSpPr>
          <p:cNvPr id="20" name="Rectangle 19"/>
          <p:cNvSpPr/>
          <p:nvPr/>
        </p:nvSpPr>
        <p:spPr>
          <a:xfrm>
            <a:off x="6472184" y="5630333"/>
            <a:ext cx="3807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Run in filebeat-8.8.0-windows-x86_64: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35973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7"/>
          <p:cNvSpPr/>
          <p:nvPr/>
        </p:nvSpPr>
        <p:spPr>
          <a:xfrm>
            <a:off x="1" y="0"/>
            <a:ext cx="12192000" cy="10071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29914"/>
            <a:ext cx="9144000" cy="9772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Elastic Stack</a:t>
            </a:r>
          </a:p>
        </p:txBody>
      </p:sp>
      <p:sp>
        <p:nvSpPr>
          <p:cNvPr id="7" name="AutoShape 2" descr="elastic | Elasticsearch Logo Download - SVG - All Vecto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pic>
        <p:nvPicPr>
          <p:cNvPr id="2050" name="Picture 2" descr="Elastic Beats Logo PNG Vector (SVG) Free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201" y="1275805"/>
            <a:ext cx="828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2 Logstash Icons - Free in SVG, PNG, ICO - IconSc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174" y="127580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5172891" y="1593668"/>
            <a:ext cx="1480457" cy="6444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5" name="Straight Connector 4"/>
          <p:cNvCxnSpPr/>
          <p:nvPr/>
        </p:nvCxnSpPr>
        <p:spPr>
          <a:xfrm>
            <a:off x="5765074" y="2447109"/>
            <a:ext cx="0" cy="42759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03363" y="2624445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altLang="ar-SA" dirty="0" smtClean="0">
                <a:latin typeface="Consolas" panose="020B0609020204030204" pitchFamily="49" charset="0"/>
              </a:rPr>
              <a:t>filebeat-</a:t>
            </a:r>
            <a:r>
              <a:rPr lang="en-US" altLang="ar-SA" dirty="0" err="1" smtClean="0">
                <a:latin typeface="Consolas" panose="020B0609020204030204" pitchFamily="49" charset="0"/>
              </a:rPr>
              <a:t>logstash</a:t>
            </a:r>
            <a:r>
              <a:rPr lang="ar-SA" altLang="ar-SA" dirty="0" smtClean="0">
                <a:latin typeface="Consolas" panose="020B0609020204030204" pitchFamily="49" charset="0"/>
              </a:rPr>
              <a:t>.yml</a:t>
            </a:r>
            <a:endParaRPr lang="ar-SA" dirty="0"/>
          </a:p>
        </p:txBody>
      </p:sp>
      <p:sp>
        <p:nvSpPr>
          <p:cNvPr id="9" name="Rectangle 8"/>
          <p:cNvSpPr/>
          <p:nvPr/>
        </p:nvSpPr>
        <p:spPr>
          <a:xfrm>
            <a:off x="8385986" y="2512814"/>
            <a:ext cx="184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first-</a:t>
            </a:r>
            <a:r>
              <a:rPr lang="en-US" dirty="0" err="1"/>
              <a:t>pipeline.conf</a:t>
            </a:r>
            <a:endParaRPr lang="ar-SA" dirty="0"/>
          </a:p>
        </p:txBody>
      </p:sp>
      <p:sp>
        <p:nvSpPr>
          <p:cNvPr id="12" name="Rectangle 11"/>
          <p:cNvSpPr/>
          <p:nvPr/>
        </p:nvSpPr>
        <p:spPr>
          <a:xfrm>
            <a:off x="307975" y="3541873"/>
            <a:ext cx="53818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filebeat.inputs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log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paths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-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C:/Users/admin/Downloads/logstash-tutorial-dataset.txt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output.logstash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hosts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"localhost:5044"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71088" y="3001551"/>
            <a:ext cx="497588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input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    beats 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"5044"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 The filter part of this file is commented out to indicate that it is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 optional.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 filter {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 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output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    stdout {}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sz="16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7"/>
          <p:cNvSpPr/>
          <p:nvPr/>
        </p:nvSpPr>
        <p:spPr>
          <a:xfrm>
            <a:off x="1" y="0"/>
            <a:ext cx="12192000" cy="10071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29914"/>
            <a:ext cx="9144000" cy="9772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Elastic Stack</a:t>
            </a:r>
          </a:p>
        </p:txBody>
      </p:sp>
      <p:sp>
        <p:nvSpPr>
          <p:cNvPr id="7" name="AutoShape 2" descr="elastic | Elasticsearch Logo Download - SVG - All Vecto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pic>
        <p:nvPicPr>
          <p:cNvPr id="2050" name="Picture 2" descr="Elastic Beats Logo PNG Vector (SVG) Free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2454221"/>
            <a:ext cx="828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2 Logstash Icons - Free in SVG, PNG, ICO - IconSc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483" y="24433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4856034" y="2750351"/>
            <a:ext cx="1480457" cy="6444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5" name="Straight Connector 4"/>
          <p:cNvCxnSpPr/>
          <p:nvPr/>
        </p:nvCxnSpPr>
        <p:spPr>
          <a:xfrm>
            <a:off x="5765074" y="3789654"/>
            <a:ext cx="0" cy="23673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24000" y="3789654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ar-SA" dirty="0" smtClean="0">
                <a:latin typeface="Consolas" panose="020B0609020204030204" pitchFamily="49" charset="0"/>
              </a:rPr>
              <a:t>F</a:t>
            </a:r>
            <a:r>
              <a:rPr lang="ar-SA" altLang="ar-SA" dirty="0" smtClean="0">
                <a:latin typeface="Consolas" panose="020B0609020204030204" pitchFamily="49" charset="0"/>
              </a:rPr>
              <a:t>ilebeat</a:t>
            </a:r>
            <a:r>
              <a:rPr lang="en-US" altLang="ar-SA" dirty="0">
                <a:latin typeface="Consolas" panose="020B0609020204030204" pitchFamily="49" charset="0"/>
              </a:rPr>
              <a:t>-</a:t>
            </a:r>
            <a:r>
              <a:rPr lang="en-US" altLang="ar-SA" dirty="0" err="1" smtClean="0">
                <a:latin typeface="Consolas" panose="020B0609020204030204" pitchFamily="49" charset="0"/>
              </a:rPr>
              <a:t>logstash</a:t>
            </a:r>
            <a:r>
              <a:rPr lang="ar-SA" altLang="ar-SA" dirty="0" smtClean="0">
                <a:latin typeface="Consolas" panose="020B0609020204030204" pitchFamily="49" charset="0"/>
              </a:rPr>
              <a:t>.yml</a:t>
            </a:r>
            <a:endParaRPr lang="ar-SA" dirty="0"/>
          </a:p>
        </p:txBody>
      </p:sp>
      <p:sp>
        <p:nvSpPr>
          <p:cNvPr id="9" name="Rectangle 8"/>
          <p:cNvSpPr/>
          <p:nvPr/>
        </p:nvSpPr>
        <p:spPr>
          <a:xfrm>
            <a:off x="7970964" y="3734275"/>
            <a:ext cx="184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first-</a:t>
            </a:r>
            <a:r>
              <a:rPr lang="en-US" dirty="0" err="1"/>
              <a:t>pipeline.conf</a:t>
            </a:r>
            <a:endParaRPr lang="ar-SA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447052" y="4532003"/>
            <a:ext cx="5050971" cy="369332"/>
          </a:xfrm>
          <a:prstGeom prst="rect">
            <a:avLst/>
          </a:prstGeom>
          <a:solidFill>
            <a:srgbClr val="3437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1200" b="0" i="0" u="none" strike="noStrike" cap="none" normalizeH="0" baseline="0" dirty="0" smtClean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logstash -f </a:t>
            </a:r>
            <a:r>
              <a:rPr kumimoji="0" lang="en-US" altLang="ar-SA" sz="1200" b="0" i="0" u="none" strike="noStrike" cap="none" normalizeH="0" baseline="0" dirty="0" smtClean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./con</a:t>
            </a:r>
            <a:r>
              <a:rPr lang="en-US" altLang="ar-SA" sz="1200" dirty="0" smtClean="0">
                <a:solidFill>
                  <a:srgbClr val="F5F7FA"/>
                </a:solidFill>
                <a:latin typeface="Consolas" panose="020B0609020204030204" pitchFamily="49" charset="0"/>
              </a:rPr>
              <a:t>fig/</a:t>
            </a:r>
            <a:r>
              <a:rPr kumimoji="0" lang="ar-SA" altLang="ar-SA" sz="1200" b="0" i="0" u="none" strike="noStrike" cap="none" normalizeH="0" baseline="0" dirty="0" smtClean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first-pipeline.conf --config.reload.automatic</a:t>
            </a:r>
            <a:r>
              <a:rPr kumimoji="0" lang="ar-SA" altLang="ar-S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SA" altLang="ar-S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60375" y="4514898"/>
            <a:ext cx="5014491" cy="432000"/>
          </a:xfrm>
          <a:prstGeom prst="rect">
            <a:avLst/>
          </a:prstGeom>
          <a:solidFill>
            <a:srgbClr val="3437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1200" b="0" i="0" u="none" strike="noStrike" cap="none" normalizeH="0" baseline="0" dirty="0" smtClean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filebeat -e -c filebeat</a:t>
            </a:r>
            <a:r>
              <a:rPr kumimoji="0" lang="en-US" altLang="ar-SA" sz="1200" b="0" i="0" u="none" strike="noStrike" cap="none" normalizeH="0" baseline="0" dirty="0" smtClean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ar-SA" sz="1200" b="0" i="0" u="none" strike="noStrike" cap="none" normalizeH="0" baseline="0" dirty="0" err="1" smtClean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logstash</a:t>
            </a:r>
            <a:r>
              <a:rPr kumimoji="0" lang="ar-SA" altLang="ar-SA" sz="1200" b="0" i="0" u="none" strike="noStrike" cap="none" normalizeH="0" baseline="0" dirty="0" smtClean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.yml -d </a:t>
            </a:r>
            <a:r>
              <a:rPr kumimoji="0" lang="ar-SA" altLang="ar-SA" sz="1200" b="0" i="0" u="none" strike="noStrike" cap="none" normalizeH="0" baseline="0" dirty="0" smtClean="0">
                <a:ln>
                  <a:noFill/>
                </a:ln>
                <a:solidFill>
                  <a:srgbClr val="ADEFFF"/>
                </a:solidFill>
                <a:effectLst/>
                <a:latin typeface="Consolas" panose="020B0609020204030204" pitchFamily="49" charset="0"/>
              </a:rPr>
              <a:t>"publish"</a:t>
            </a:r>
            <a:r>
              <a:rPr kumimoji="0" lang="ar-SA" altLang="ar-S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SA" altLang="ar-S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26491" y="1723983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C:\Users\admin\Downloads\filebeat-8.8.0-windows-x86_64\data\registry</a:t>
            </a:r>
            <a:endParaRPr lang="ar-SA" dirty="0"/>
          </a:p>
        </p:txBody>
      </p:sp>
      <p:sp>
        <p:nvSpPr>
          <p:cNvPr id="13" name="Rectangle 12"/>
          <p:cNvSpPr/>
          <p:nvPr/>
        </p:nvSpPr>
        <p:spPr>
          <a:xfrm>
            <a:off x="2526491" y="1363077"/>
            <a:ext cx="2167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Delete</a:t>
            </a:r>
            <a:r>
              <a:rPr lang="en-US" dirty="0" smtClean="0"/>
              <a:t> registry folder</a:t>
            </a:r>
            <a:endParaRPr lang="ar-SA" dirty="0"/>
          </a:p>
        </p:txBody>
      </p:sp>
      <p:sp>
        <p:nvSpPr>
          <p:cNvPr id="16" name="Rectangle 15"/>
          <p:cNvSpPr/>
          <p:nvPr/>
        </p:nvSpPr>
        <p:spPr>
          <a:xfrm>
            <a:off x="3140185" y="250131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accent5"/>
                </a:solidFill>
              </a:rPr>
              <a:t>2</a:t>
            </a:r>
            <a:endParaRPr lang="ar-SA" sz="4400" dirty="0">
              <a:solidFill>
                <a:schemeClr val="accent5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11487" y="2503881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accent5"/>
                </a:solidFill>
              </a:rPr>
              <a:t>1</a:t>
            </a:r>
            <a:endParaRPr lang="ar-SA" sz="4400" dirty="0">
              <a:solidFill>
                <a:schemeClr val="accent5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5575" y="6308920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dirty="0">
                <a:hlinkClick r:id="rId5"/>
              </a:rPr>
              <a:t>https://</a:t>
            </a:r>
            <a:r>
              <a:rPr lang="ar-SA" dirty="0" smtClean="0">
                <a:hlinkClick r:id="rId5"/>
              </a:rPr>
              <a:t>www.elastic.co/guide/en/logstash/current/advanced-pipeline.html</a:t>
            </a:r>
            <a:endParaRPr lang="ar-SA" dirty="0" smtClean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4402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7"/>
          <p:cNvSpPr/>
          <p:nvPr/>
        </p:nvSpPr>
        <p:spPr>
          <a:xfrm>
            <a:off x="0" y="0"/>
            <a:ext cx="12192000" cy="10071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29914"/>
            <a:ext cx="9144000" cy="9772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Elastic Stack</a:t>
            </a:r>
          </a:p>
        </p:txBody>
      </p:sp>
      <p:sp>
        <p:nvSpPr>
          <p:cNvPr id="7" name="AutoShape 2" descr="elastic | Elasticsearch Logo Download - SVG - All Vecto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pic>
        <p:nvPicPr>
          <p:cNvPr id="2050" name="Picture 2" descr="Elastic Beats Logo PNG Vector (SVG) Free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11" y="1951408"/>
            <a:ext cx="828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2 Logstash Icons - Free in SVG, PNG, ICO - IconSc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944" y="202763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2267751" y="2275408"/>
            <a:ext cx="1260000" cy="43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Rectangle 14"/>
          <p:cNvSpPr/>
          <p:nvPr/>
        </p:nvSpPr>
        <p:spPr>
          <a:xfrm>
            <a:off x="3750308" y="4043231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C:\Users\admin\Downloads\filebeat-8.8.0-windows-x86_64\data\registry</a:t>
            </a:r>
            <a:endParaRPr lang="ar-SA" dirty="0"/>
          </a:p>
        </p:txBody>
      </p:sp>
      <p:sp>
        <p:nvSpPr>
          <p:cNvPr id="13" name="Rectangle 12"/>
          <p:cNvSpPr/>
          <p:nvPr/>
        </p:nvSpPr>
        <p:spPr>
          <a:xfrm>
            <a:off x="3750308" y="3682325"/>
            <a:ext cx="2167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Delete</a:t>
            </a:r>
            <a:r>
              <a:rPr lang="en-US" dirty="0" smtClean="0"/>
              <a:t> registry folder</a:t>
            </a:r>
            <a:endParaRPr lang="ar-SA" dirty="0"/>
          </a:p>
        </p:txBody>
      </p:sp>
      <p:pic>
        <p:nvPicPr>
          <p:cNvPr id="6146" name="Picture 2" descr="Elasticsearch Logo PNG vector in SVG, PDF, AI, CDR format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5" t="9318" r="25977" b="9521"/>
          <a:stretch/>
        </p:blipFill>
        <p:spPr bwMode="auto">
          <a:xfrm>
            <a:off x="7739208" y="1942759"/>
            <a:ext cx="1001486" cy="111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ight Arrow 19"/>
          <p:cNvSpPr/>
          <p:nvPr/>
        </p:nvSpPr>
        <p:spPr>
          <a:xfrm>
            <a:off x="5984137" y="2275408"/>
            <a:ext cx="1260000" cy="43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" name="Rectangle 3"/>
          <p:cNvSpPr/>
          <p:nvPr/>
        </p:nvSpPr>
        <p:spPr>
          <a:xfrm>
            <a:off x="1524000" y="3620141"/>
            <a:ext cx="1618200" cy="2169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Run: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1. elasticsearch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2. Kibana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3. Logstash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4. filebeat</a:t>
            </a:r>
            <a:endParaRPr lang="ar-SA" dirty="0"/>
          </a:p>
        </p:txBody>
      </p:sp>
      <p:sp>
        <p:nvSpPr>
          <p:cNvPr id="21" name="Right Arrow 20"/>
          <p:cNvSpPr/>
          <p:nvPr/>
        </p:nvSpPr>
        <p:spPr>
          <a:xfrm>
            <a:off x="9235765" y="2266759"/>
            <a:ext cx="1260000" cy="43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8194" name="Picture 2" descr="Elastic Kibana Logo PNG Transparent – Brands Logos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6" t="14747" r="22147" b="15200"/>
          <a:stretch/>
        </p:blipFill>
        <p:spPr bwMode="auto">
          <a:xfrm>
            <a:off x="10737405" y="1844135"/>
            <a:ext cx="929515" cy="117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88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7"/>
          <p:cNvSpPr/>
          <p:nvPr/>
        </p:nvSpPr>
        <p:spPr>
          <a:xfrm>
            <a:off x="0" y="0"/>
            <a:ext cx="12192000" cy="10071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29914"/>
            <a:ext cx="9144000" cy="9772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Elastic Stack</a:t>
            </a:r>
          </a:p>
        </p:txBody>
      </p:sp>
      <p:sp>
        <p:nvSpPr>
          <p:cNvPr id="7" name="AutoShape 2" descr="elastic | Elasticsearch Logo Download - SVG - All Vecto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pic>
        <p:nvPicPr>
          <p:cNvPr id="2052" name="Picture 4" descr="12 Logstash Icons - Free in SVG, PNG, ICO - IconSc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565" y="138645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53522" y="1142174"/>
            <a:ext cx="30294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ar-SA" sz="1600" dirty="0" smtClean="0">
                <a:latin typeface="Consolas" panose="020B0609020204030204" pitchFamily="49" charset="0"/>
              </a:rPr>
              <a:t>F</a:t>
            </a:r>
            <a:r>
              <a:rPr lang="ar-SA" altLang="ar-SA" sz="1600" dirty="0" smtClean="0">
                <a:latin typeface="Consolas" panose="020B0609020204030204" pitchFamily="49" charset="0"/>
              </a:rPr>
              <a:t>ilebeat</a:t>
            </a:r>
            <a:r>
              <a:rPr lang="en-US" altLang="ar-SA" sz="1600" dirty="0">
                <a:latin typeface="Consolas" panose="020B0609020204030204" pitchFamily="49" charset="0"/>
              </a:rPr>
              <a:t>-</a:t>
            </a:r>
            <a:r>
              <a:rPr lang="en-US" altLang="ar-SA" sz="1600" dirty="0" err="1" smtClean="0">
                <a:latin typeface="Consolas" panose="020B0609020204030204" pitchFamily="49" charset="0"/>
              </a:rPr>
              <a:t>logstash</a:t>
            </a:r>
            <a:r>
              <a:rPr lang="ar-SA" altLang="ar-SA" sz="1600" dirty="0" smtClean="0">
                <a:latin typeface="Consolas" panose="020B0609020204030204" pitchFamily="49" charset="0"/>
              </a:rPr>
              <a:t>.yml</a:t>
            </a:r>
            <a:endParaRPr lang="ar-SA" sz="1600" dirty="0"/>
          </a:p>
        </p:txBody>
      </p:sp>
      <p:sp>
        <p:nvSpPr>
          <p:cNvPr id="9" name="Rectangle 8"/>
          <p:cNvSpPr/>
          <p:nvPr/>
        </p:nvSpPr>
        <p:spPr>
          <a:xfrm>
            <a:off x="4355437" y="2489228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logstash-</a:t>
            </a:r>
            <a:r>
              <a:rPr lang="en-US" dirty="0" err="1"/>
              <a:t>elastic.conf</a:t>
            </a:r>
            <a:endParaRPr lang="ar-SA" dirty="0"/>
          </a:p>
        </p:txBody>
      </p:sp>
      <p:pic>
        <p:nvPicPr>
          <p:cNvPr id="6146" name="Picture 2" descr="Elasticsearch Logo PNG vector in SVG, PDF, AI, CDR forma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5" t="9318" r="25977" b="9521"/>
          <a:stretch/>
        </p:blipFill>
        <p:spPr bwMode="auto">
          <a:xfrm>
            <a:off x="8694482" y="1308140"/>
            <a:ext cx="1001486" cy="111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ight Arrow 19"/>
          <p:cNvSpPr/>
          <p:nvPr/>
        </p:nvSpPr>
        <p:spPr>
          <a:xfrm>
            <a:off x="6532800" y="1926455"/>
            <a:ext cx="1260000" cy="43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Rectangle 10"/>
          <p:cNvSpPr/>
          <p:nvPr/>
        </p:nvSpPr>
        <p:spPr>
          <a:xfrm>
            <a:off x="3474720" y="3006584"/>
            <a:ext cx="485067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input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   beats 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"5044"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output 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latin typeface="Consolas" panose="020B0609020204030204" pitchFamily="49" charset="0"/>
              </a:rPr>
              <a:t>stdout {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codec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=&gt; rubydebug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   elasticsearch 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hosts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=&gt; 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"http://localhost:9200"</a:t>
            </a:r>
            <a:r>
              <a:rPr lang="en-US" sz="14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=&gt;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"logdb"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975948" y="1926455"/>
            <a:ext cx="1260000" cy="43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3" name="Picture 2" descr="Elastic Beats Logo PNG Vector (SVG) Free Downloa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48" y="1466874"/>
            <a:ext cx="828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7133137" y="4102312"/>
            <a:ext cx="5050971" cy="369332"/>
          </a:xfrm>
          <a:prstGeom prst="rect">
            <a:avLst/>
          </a:prstGeom>
          <a:solidFill>
            <a:srgbClr val="3437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ar-SA" altLang="ar-SA" sz="1200" b="0" i="0" u="none" strike="noStrike" cap="none" normalizeH="0" baseline="0" dirty="0" smtClean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logstash -f </a:t>
            </a:r>
            <a:r>
              <a:rPr kumimoji="0" lang="en-US" altLang="ar-SA" sz="1200" b="0" i="0" u="none" strike="noStrike" cap="none" normalizeH="0" baseline="0" dirty="0" smtClean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./con</a:t>
            </a:r>
            <a:r>
              <a:rPr lang="en-US" altLang="ar-SA" sz="1200" dirty="0" smtClean="0">
                <a:solidFill>
                  <a:srgbClr val="F5F7FA"/>
                </a:solidFill>
                <a:latin typeface="Consolas" panose="020B0609020204030204" pitchFamily="49" charset="0"/>
              </a:rPr>
              <a:t>fig/</a:t>
            </a:r>
            <a:r>
              <a:rPr lang="en-US" altLang="ar-SA" sz="1200" dirty="0">
                <a:solidFill>
                  <a:srgbClr val="F5F7FA"/>
                </a:solidFill>
                <a:latin typeface="Consolas" panose="020B0609020204030204" pitchFamily="49" charset="0"/>
              </a:rPr>
              <a:t>logstash-</a:t>
            </a:r>
            <a:r>
              <a:rPr lang="en-US" altLang="ar-SA" sz="1200" dirty="0" err="1">
                <a:solidFill>
                  <a:srgbClr val="F5F7FA"/>
                </a:solidFill>
                <a:latin typeface="Consolas" panose="020B0609020204030204" pitchFamily="49" charset="0"/>
              </a:rPr>
              <a:t>elastic.conf</a:t>
            </a:r>
            <a:r>
              <a:rPr kumimoji="0" lang="ar-SA" altLang="ar-SA" sz="1200" b="0" i="0" u="none" strike="noStrike" cap="none" normalizeH="0" baseline="0" dirty="0" smtClean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 --config.reload.automatic</a:t>
            </a:r>
            <a:r>
              <a:rPr kumimoji="0" lang="ar-SA" altLang="ar-S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SA" altLang="ar-S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7162800" y="4612285"/>
            <a:ext cx="4283075" cy="184666"/>
          </a:xfrm>
          <a:prstGeom prst="rect">
            <a:avLst/>
          </a:prstGeom>
          <a:solidFill>
            <a:srgbClr val="3437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1200" b="0" i="0" u="none" strike="noStrike" cap="none" normalizeH="0" baseline="0" dirty="0" smtClean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filebeat -e -c filebeat</a:t>
            </a:r>
            <a:r>
              <a:rPr kumimoji="0" lang="en-US" altLang="ar-SA" sz="1200" b="0" i="0" u="none" strike="noStrike" cap="none" normalizeH="0" baseline="0" dirty="0" smtClean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ar-SA" sz="1200" b="0" i="0" u="none" strike="noStrike" cap="none" normalizeH="0" baseline="0" dirty="0" err="1" smtClean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logstash</a:t>
            </a:r>
            <a:r>
              <a:rPr kumimoji="0" lang="ar-SA" altLang="ar-SA" sz="1200" b="0" i="0" u="none" strike="noStrike" cap="none" normalizeH="0" baseline="0" dirty="0" smtClean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.yml -d </a:t>
            </a:r>
            <a:r>
              <a:rPr kumimoji="0" lang="ar-SA" altLang="ar-SA" sz="1200" b="0" i="0" u="none" strike="noStrike" cap="none" normalizeH="0" baseline="0" dirty="0" smtClean="0">
                <a:ln>
                  <a:noFill/>
                </a:ln>
                <a:solidFill>
                  <a:srgbClr val="ADEFFF"/>
                </a:solidFill>
                <a:effectLst/>
                <a:latin typeface="Consolas" panose="020B0609020204030204" pitchFamily="49" charset="0"/>
              </a:rPr>
              <a:t>"publish"</a:t>
            </a:r>
            <a:r>
              <a:rPr kumimoji="0" lang="ar-SA" altLang="ar-S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SA" altLang="ar-S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0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7"/>
          <p:cNvSpPr/>
          <p:nvPr/>
        </p:nvSpPr>
        <p:spPr>
          <a:xfrm>
            <a:off x="1" y="0"/>
            <a:ext cx="12192000" cy="10071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29914"/>
            <a:ext cx="9144000" cy="9772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Elastic Stack</a:t>
            </a:r>
          </a:p>
        </p:txBody>
      </p:sp>
      <p:sp>
        <p:nvSpPr>
          <p:cNvPr id="7" name="AutoShape 2" descr="elastic | Elasticsearch Logo Download - SVG - All Vecto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pic>
        <p:nvPicPr>
          <p:cNvPr id="17" name="Picture 4" descr="elastic | Elasticsearch Logo Download - SVG - All Vecto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31" y="1151628"/>
            <a:ext cx="1898469" cy="105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ile:Elasticsearch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6" y="3199145"/>
            <a:ext cx="4179354" cy="91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Kibana SVG Vector Logos - Vector Logo Zo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041" y="2994480"/>
            <a:ext cx="2244328" cy="112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logstash-logos-color-h | NetFo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800" y="2993085"/>
            <a:ext cx="3376991" cy="13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23860" y="1635485"/>
            <a:ext cx="5116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Centralized logging</a:t>
            </a:r>
            <a:endParaRPr lang="ar-SA" sz="2800" dirty="0"/>
          </a:p>
        </p:txBody>
      </p:sp>
      <p:sp>
        <p:nvSpPr>
          <p:cNvPr id="4" name="Rectangle 3"/>
          <p:cNvSpPr/>
          <p:nvPr/>
        </p:nvSpPr>
        <p:spPr>
          <a:xfrm>
            <a:off x="5600511" y="4772361"/>
            <a:ext cx="9909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ELK</a:t>
            </a:r>
            <a:endParaRPr lang="ar-SA" sz="4400" dirty="0"/>
          </a:p>
        </p:txBody>
      </p:sp>
    </p:spTree>
    <p:extLst>
      <p:ext uri="{BB962C8B-B14F-4D97-AF65-F5344CB8AC3E}">
        <p14:creationId xmlns:p14="http://schemas.microsoft.com/office/powerpoint/2010/main" val="314632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7"/>
          <p:cNvSpPr/>
          <p:nvPr/>
        </p:nvSpPr>
        <p:spPr>
          <a:xfrm>
            <a:off x="1" y="0"/>
            <a:ext cx="12192000" cy="10071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29914"/>
            <a:ext cx="9144000" cy="9772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Elastic Stack</a:t>
            </a:r>
          </a:p>
        </p:txBody>
      </p:sp>
      <p:sp>
        <p:nvSpPr>
          <p:cNvPr id="7" name="AutoShape 2" descr="elastic | Elasticsearch Logo Download - SVG - All Vecto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sp>
        <p:nvSpPr>
          <p:cNvPr id="3" name="Rectangle 2"/>
          <p:cNvSpPr/>
          <p:nvPr/>
        </p:nvSpPr>
        <p:spPr>
          <a:xfrm>
            <a:off x="3417578" y="1942599"/>
            <a:ext cx="58271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dirty="0">
                <a:hlinkClick r:id="rId3"/>
              </a:rPr>
              <a:t>https://</a:t>
            </a:r>
            <a:r>
              <a:rPr lang="ar-SA" dirty="0" smtClean="0">
                <a:hlinkClick r:id="rId3"/>
              </a:rPr>
              <a:t>github.com/Java-Techie-jt/elk-stack-logging-example</a:t>
            </a:r>
            <a:endParaRPr lang="en-US" dirty="0" smtClean="0"/>
          </a:p>
          <a:p>
            <a:endParaRPr lang="ar-SA" dirty="0"/>
          </a:p>
        </p:txBody>
      </p:sp>
      <p:pic>
        <p:nvPicPr>
          <p:cNvPr id="9" name="Picture 5" descr="Download Monitoring On Aws With Filebeat - Circle - Full Size PNG Image -  PNGk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15" y="5073373"/>
            <a:ext cx="2012778" cy="70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Icon | Log file forma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29204"/>
            <a:ext cx="854932" cy="85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 Security with Spring Boot | Training - inovex GmbH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28" b="25598"/>
          <a:stretch/>
        </p:blipFill>
        <p:spPr bwMode="auto">
          <a:xfrm>
            <a:off x="952216" y="1896402"/>
            <a:ext cx="2328315" cy="94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File:Elasticsearch logo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17" y="4958838"/>
            <a:ext cx="327971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Kibana SVG Vector Logos - Vector Logo Z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17" y="3564726"/>
            <a:ext cx="144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logstash-logos-color-h | NetFor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648" y="4887932"/>
            <a:ext cx="274300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1951466" y="2843392"/>
            <a:ext cx="0" cy="3937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13023" y="4406580"/>
            <a:ext cx="0" cy="3937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913560" y="5426896"/>
            <a:ext cx="559617" cy="1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271657" y="5425860"/>
            <a:ext cx="559617" cy="1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248509" y="4406580"/>
            <a:ext cx="0" cy="3818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305788" y="6032100"/>
            <a:ext cx="5050971" cy="369332"/>
          </a:xfrm>
          <a:prstGeom prst="rect">
            <a:avLst/>
          </a:prstGeom>
          <a:solidFill>
            <a:srgbClr val="3437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ar-SA" altLang="ar-SA" sz="1200" b="0" i="0" u="none" strike="noStrike" cap="none" normalizeH="0" baseline="0" dirty="0" smtClean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logstash -f </a:t>
            </a:r>
            <a:r>
              <a:rPr kumimoji="0" lang="en-US" altLang="ar-SA" sz="1200" b="0" i="0" u="none" strike="noStrike" cap="none" normalizeH="0" baseline="0" dirty="0" smtClean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./con</a:t>
            </a:r>
            <a:r>
              <a:rPr lang="en-US" altLang="ar-SA" sz="1200" dirty="0" smtClean="0">
                <a:solidFill>
                  <a:srgbClr val="F5F7FA"/>
                </a:solidFill>
                <a:latin typeface="Consolas" panose="020B0609020204030204" pitchFamily="49" charset="0"/>
              </a:rPr>
              <a:t>fig/</a:t>
            </a:r>
            <a:r>
              <a:rPr lang="en-US" altLang="ar-SA" sz="1200" dirty="0">
                <a:solidFill>
                  <a:srgbClr val="F5F7FA"/>
                </a:solidFill>
                <a:latin typeface="Consolas" panose="020B0609020204030204" pitchFamily="49" charset="0"/>
              </a:rPr>
              <a:t>logstash-</a:t>
            </a:r>
            <a:r>
              <a:rPr lang="en-US" altLang="ar-SA" sz="1200" dirty="0" err="1">
                <a:solidFill>
                  <a:srgbClr val="F5F7FA"/>
                </a:solidFill>
                <a:latin typeface="Consolas" panose="020B0609020204030204" pitchFamily="49" charset="0"/>
              </a:rPr>
              <a:t>elastic.conf</a:t>
            </a:r>
            <a:r>
              <a:rPr kumimoji="0" lang="ar-SA" altLang="ar-SA" sz="1200" b="0" i="0" u="none" strike="noStrike" cap="none" normalizeH="0" baseline="0" dirty="0" smtClean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 --config.reload.automatic</a:t>
            </a:r>
            <a:r>
              <a:rPr kumimoji="0" lang="ar-SA" altLang="ar-S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SA" altLang="ar-S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717726" y="6056305"/>
            <a:ext cx="4283075" cy="369332"/>
          </a:xfrm>
          <a:prstGeom prst="rect">
            <a:avLst/>
          </a:prstGeom>
          <a:solidFill>
            <a:srgbClr val="3437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1200" b="0" i="0" u="none" strike="noStrike" cap="none" normalizeH="0" baseline="0" dirty="0" smtClean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filebeat -e -c filebeat</a:t>
            </a:r>
            <a:r>
              <a:rPr kumimoji="0" lang="en-US" altLang="ar-SA" sz="1200" b="0" i="0" u="none" strike="noStrike" cap="none" normalizeH="0" baseline="0" dirty="0" smtClean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ar-SA" sz="1200" b="0" i="0" u="none" strike="noStrike" cap="none" normalizeH="0" baseline="0" dirty="0" err="1" smtClean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logstash</a:t>
            </a:r>
            <a:r>
              <a:rPr kumimoji="0" lang="en-US" altLang="ar-SA" sz="1200" b="0" i="0" u="none" strike="noStrike" cap="none" normalizeH="0" baseline="0" dirty="0" smtClean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-real</a:t>
            </a:r>
            <a:r>
              <a:rPr kumimoji="0" lang="ar-SA" altLang="ar-SA" sz="1200" b="0" i="0" u="none" strike="noStrike" cap="none" normalizeH="0" baseline="0" dirty="0" smtClean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.yml </a:t>
            </a:r>
            <a:r>
              <a:rPr kumimoji="0" lang="ar-SA" altLang="ar-SA" sz="1200" b="0" i="0" u="none" strike="noStrike" cap="none" normalizeH="0" baseline="0" dirty="0" smtClean="0">
                <a:ln>
                  <a:noFill/>
                </a:ln>
                <a:solidFill>
                  <a:srgbClr val="F5F7FA"/>
                </a:solidFill>
                <a:effectLst/>
                <a:latin typeface="Consolas" panose="020B0609020204030204" pitchFamily="49" charset="0"/>
              </a:rPr>
              <a:t>-d </a:t>
            </a:r>
            <a:r>
              <a:rPr kumimoji="0" lang="ar-SA" altLang="ar-SA" sz="1200" b="0" i="0" u="none" strike="noStrike" cap="none" normalizeH="0" baseline="0" dirty="0" smtClean="0">
                <a:ln>
                  <a:noFill/>
                </a:ln>
                <a:solidFill>
                  <a:srgbClr val="ADEFFF"/>
                </a:solidFill>
                <a:effectLst/>
                <a:latin typeface="Consolas" panose="020B0609020204030204" pitchFamily="49" charset="0"/>
              </a:rPr>
              <a:t>"publish"</a:t>
            </a:r>
            <a:r>
              <a:rPr kumimoji="0" lang="ar-SA" altLang="ar-S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SA" altLang="ar-S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41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7"/>
          <p:cNvSpPr/>
          <p:nvPr/>
        </p:nvSpPr>
        <p:spPr>
          <a:xfrm>
            <a:off x="1" y="0"/>
            <a:ext cx="12192000" cy="10071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29914"/>
            <a:ext cx="9144000" cy="9772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Elastic Stack</a:t>
            </a:r>
          </a:p>
        </p:txBody>
      </p:sp>
      <p:sp>
        <p:nvSpPr>
          <p:cNvPr id="7" name="AutoShape 2" descr="elastic | Elasticsearch Logo Download - SVG - All Vecto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sp>
        <p:nvSpPr>
          <p:cNvPr id="4" name="Rectangle 3"/>
          <p:cNvSpPr/>
          <p:nvPr/>
        </p:nvSpPr>
        <p:spPr>
          <a:xfrm>
            <a:off x="1044066" y="1535276"/>
            <a:ext cx="3420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http://localhost:9200/_cat/indices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8964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ستطيل ذو زاوية واحدة مخدوشة 5"/>
          <p:cNvSpPr/>
          <p:nvPr/>
        </p:nvSpPr>
        <p:spPr>
          <a:xfrm rot="10800000">
            <a:off x="1524000" y="3694113"/>
            <a:ext cx="9144000" cy="2017574"/>
          </a:xfrm>
          <a:prstGeom prst="snip1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" name="مستطيل ذو زاوية واحدة مخدوشة 3"/>
          <p:cNvSpPr/>
          <p:nvPr/>
        </p:nvSpPr>
        <p:spPr>
          <a:xfrm>
            <a:off x="1524000" y="1122363"/>
            <a:ext cx="9144000" cy="2479675"/>
          </a:xfrm>
          <a:prstGeom prst="snip1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570965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Thanks for listening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868557" y="3602038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Hajar Abu- Rmeileh</a:t>
            </a:r>
          </a:p>
          <a:p>
            <a:pPr algn="l"/>
            <a:r>
              <a:rPr lang="en-US" dirty="0"/>
              <a:t>Software Engineering Class</a:t>
            </a:r>
          </a:p>
          <a:p>
            <a:pPr algn="l"/>
            <a:r>
              <a:rPr lang="en-US" dirty="0"/>
              <a:t>Supervisor :Dr. Wesam Herbawi</a:t>
            </a:r>
          </a:p>
        </p:txBody>
      </p:sp>
      <p:sp>
        <p:nvSpPr>
          <p:cNvPr id="8" name="مربع نص 6"/>
          <p:cNvSpPr txBox="1"/>
          <p:nvPr/>
        </p:nvSpPr>
        <p:spPr>
          <a:xfrm>
            <a:off x="9216695" y="5073134"/>
            <a:ext cx="14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Jun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7"/>
          <p:cNvSpPr/>
          <p:nvPr/>
        </p:nvSpPr>
        <p:spPr>
          <a:xfrm>
            <a:off x="1" y="0"/>
            <a:ext cx="12192000" cy="10071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29914"/>
            <a:ext cx="9144000" cy="9772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Elastic Stack</a:t>
            </a:r>
          </a:p>
        </p:txBody>
      </p:sp>
      <p:sp>
        <p:nvSpPr>
          <p:cNvPr id="7" name="AutoShape 2" descr="elastic | Elasticsearch Logo Download - SVG - All Vecto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pic>
        <p:nvPicPr>
          <p:cNvPr id="9" name="Picture 2" descr="File:Elasticsearch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1" y="1500973"/>
            <a:ext cx="4179354" cy="91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8354" y="163655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333333"/>
                </a:solidFill>
                <a:latin typeface="-apple-system"/>
              </a:rPr>
              <a:t>is </a:t>
            </a:r>
            <a:r>
              <a:rPr lang="en-US" sz="2400" dirty="0">
                <a:solidFill>
                  <a:srgbClr val="333333"/>
                </a:solidFill>
                <a:latin typeface="-apple-system"/>
              </a:rPr>
              <a:t>a NoSQL database that is based on the Lucene search engine.</a:t>
            </a:r>
            <a:endParaRPr lang="en-US" sz="24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pic>
        <p:nvPicPr>
          <p:cNvPr id="11" name="Picture 2" descr="logstash-logos-color-h | NetFo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12280"/>
            <a:ext cx="3376991" cy="13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8354" y="297692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-apple-system"/>
              </a:rPr>
              <a:t>is a log pipeline tool that accepts inputs from various sources, </a:t>
            </a:r>
            <a:r>
              <a:rPr lang="en-US" sz="2400" dirty="0" smtClean="0">
                <a:solidFill>
                  <a:srgbClr val="333333"/>
                </a:solidFill>
                <a:latin typeface="-apple-system"/>
              </a:rPr>
              <a:t>and </a:t>
            </a:r>
            <a:r>
              <a:rPr lang="en-US" sz="2400" dirty="0">
                <a:solidFill>
                  <a:srgbClr val="333333"/>
                </a:solidFill>
                <a:latin typeface="-apple-system"/>
              </a:rPr>
              <a:t>exports the data to various targets. </a:t>
            </a:r>
            <a:endParaRPr lang="en-US" sz="2400" dirty="0" smtClean="0">
              <a:solidFill>
                <a:srgbClr val="333333"/>
              </a:solidFill>
              <a:latin typeface="-apple-system"/>
            </a:endParaRPr>
          </a:p>
        </p:txBody>
      </p:sp>
      <p:pic>
        <p:nvPicPr>
          <p:cNvPr id="12" name="Picture 2" descr="Kibana SVG Vector Logos - Vector Logo Zo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1" y="4735705"/>
            <a:ext cx="2244328" cy="112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38354" y="473570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-apple-system"/>
              </a:rPr>
              <a:t>is a visualization UI layer that works on top of Elasticsearch.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21495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7"/>
          <p:cNvSpPr/>
          <p:nvPr/>
        </p:nvSpPr>
        <p:spPr>
          <a:xfrm>
            <a:off x="1" y="0"/>
            <a:ext cx="12192000" cy="10071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29914"/>
            <a:ext cx="9144000" cy="9772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Elastic Stack</a:t>
            </a:r>
          </a:p>
        </p:txBody>
      </p:sp>
      <p:sp>
        <p:nvSpPr>
          <p:cNvPr id="7" name="AutoShape 2" descr="elastic | Elasticsearch Logo Download - SVG - All Vecto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pic>
        <p:nvPicPr>
          <p:cNvPr id="1032" name="Picture 8" descr="What is Elastic Stack and Elasticsearch?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12" y="1915886"/>
            <a:ext cx="9949263" cy="267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elastic | Elasticsearch Logo Download - SVG - All Vector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23" y="1151628"/>
            <a:ext cx="1898469" cy="105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6355" y="5116526"/>
            <a:ext cx="107463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-apple-system"/>
              </a:rPr>
              <a:t>These three projects are used together for log analysis in various environments. </a:t>
            </a:r>
            <a:endParaRPr lang="en-US" sz="2000" dirty="0" smtClean="0">
              <a:solidFill>
                <a:srgbClr val="333333"/>
              </a:solidFill>
              <a:latin typeface="-apple-system"/>
            </a:endParaRPr>
          </a:p>
          <a:p>
            <a:r>
              <a:rPr lang="en-US" sz="2000" dirty="0" smtClean="0">
                <a:solidFill>
                  <a:srgbClr val="333333"/>
                </a:solidFill>
                <a:latin typeface="-apple-system"/>
              </a:rPr>
              <a:t>- </a:t>
            </a:r>
            <a:r>
              <a:rPr lang="en-US" sz="2000" dirty="0" smtClean="0">
                <a:solidFill>
                  <a:schemeClr val="accent4"/>
                </a:solidFill>
                <a:latin typeface="-apple-system"/>
              </a:rPr>
              <a:t>Logstash</a:t>
            </a:r>
            <a:r>
              <a:rPr lang="en-US" sz="2000" dirty="0" smtClean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sz="2000" dirty="0">
                <a:solidFill>
                  <a:srgbClr val="333333"/>
                </a:solidFill>
                <a:latin typeface="-apple-system"/>
              </a:rPr>
              <a:t>collects and parses logs, </a:t>
            </a:r>
            <a:endParaRPr lang="en-US" sz="2000" dirty="0" smtClean="0">
              <a:solidFill>
                <a:srgbClr val="333333"/>
              </a:solidFill>
              <a:latin typeface="-apple-system"/>
            </a:endParaRPr>
          </a:p>
          <a:p>
            <a:r>
              <a:rPr lang="en-US" sz="2000" dirty="0" smtClean="0">
                <a:solidFill>
                  <a:srgbClr val="333333"/>
                </a:solidFill>
                <a:latin typeface="-apple-system"/>
              </a:rPr>
              <a:t>- </a:t>
            </a:r>
            <a:r>
              <a:rPr lang="en-US" sz="2000" dirty="0" smtClean="0">
                <a:solidFill>
                  <a:schemeClr val="accent5"/>
                </a:solidFill>
                <a:latin typeface="-apple-system"/>
              </a:rPr>
              <a:t>Elastic </a:t>
            </a:r>
            <a:r>
              <a:rPr lang="en-US" sz="2000" dirty="0">
                <a:solidFill>
                  <a:schemeClr val="accent5"/>
                </a:solidFill>
                <a:latin typeface="-apple-system"/>
              </a:rPr>
              <a:t>search </a:t>
            </a:r>
            <a:r>
              <a:rPr lang="en-US" sz="2000" dirty="0">
                <a:solidFill>
                  <a:srgbClr val="333333"/>
                </a:solidFill>
                <a:latin typeface="-apple-system"/>
              </a:rPr>
              <a:t>indexes and store this </a:t>
            </a:r>
            <a:r>
              <a:rPr lang="en-US" sz="2000" dirty="0" smtClean="0">
                <a:solidFill>
                  <a:srgbClr val="333333"/>
                </a:solidFill>
                <a:latin typeface="-apple-system"/>
              </a:rPr>
              <a:t>information.</a:t>
            </a:r>
          </a:p>
          <a:p>
            <a:r>
              <a:rPr lang="en-US" sz="2000" dirty="0" smtClean="0">
                <a:solidFill>
                  <a:srgbClr val="333333"/>
                </a:solidFill>
                <a:latin typeface="-apple-system"/>
              </a:rPr>
              <a:t>- </a:t>
            </a:r>
            <a:r>
              <a:rPr lang="en-US" sz="2000" dirty="0" smtClean="0">
                <a:solidFill>
                  <a:srgbClr val="FF3399"/>
                </a:solidFill>
                <a:latin typeface="-apple-system"/>
              </a:rPr>
              <a:t>Kibana</a:t>
            </a:r>
            <a:r>
              <a:rPr lang="en-US" sz="2000" dirty="0" smtClean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sz="2000" dirty="0">
                <a:solidFill>
                  <a:srgbClr val="333333"/>
                </a:solidFill>
                <a:latin typeface="-apple-system"/>
              </a:rPr>
              <a:t>provides a UI layer that provide actionable </a:t>
            </a:r>
            <a:r>
              <a:rPr lang="en-US" sz="2000" dirty="0" smtClean="0">
                <a:solidFill>
                  <a:srgbClr val="333333"/>
                </a:solidFill>
                <a:latin typeface="-apple-system"/>
              </a:rPr>
              <a:t>insights.</a:t>
            </a:r>
            <a:endParaRPr lang="ar-SA" sz="2000" dirty="0"/>
          </a:p>
        </p:txBody>
      </p:sp>
    </p:spTree>
    <p:extLst>
      <p:ext uri="{BB962C8B-B14F-4D97-AF65-F5344CB8AC3E}">
        <p14:creationId xmlns:p14="http://schemas.microsoft.com/office/powerpoint/2010/main" val="34191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7"/>
          <p:cNvSpPr/>
          <p:nvPr/>
        </p:nvSpPr>
        <p:spPr>
          <a:xfrm>
            <a:off x="1" y="0"/>
            <a:ext cx="12192000" cy="10071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29914"/>
            <a:ext cx="9144000" cy="9772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Elastic Stack</a:t>
            </a:r>
          </a:p>
        </p:txBody>
      </p:sp>
      <p:sp>
        <p:nvSpPr>
          <p:cNvPr id="7" name="AutoShape 2" descr="elastic | Elasticsearch Logo Download - SVG - All Vecto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grpSp>
        <p:nvGrpSpPr>
          <p:cNvPr id="4" name="Group 3"/>
          <p:cNvGrpSpPr/>
          <p:nvPr/>
        </p:nvGrpSpPr>
        <p:grpSpPr>
          <a:xfrm>
            <a:off x="1043851" y="1375955"/>
            <a:ext cx="8963025" cy="5086350"/>
            <a:chOff x="1043851" y="1375955"/>
            <a:chExt cx="8963025" cy="5086350"/>
          </a:xfrm>
        </p:grpSpPr>
        <p:pic>
          <p:nvPicPr>
            <p:cNvPr id="2050" name="Picture 2" descr="multiple-logstash examp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851" y="1375955"/>
              <a:ext cx="8963025" cy="5086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313304" y="4957510"/>
              <a:ext cx="562009" cy="380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Pull logs</a:t>
              </a:r>
              <a:endParaRPr lang="ar-SA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96000" y="4931383"/>
              <a:ext cx="562009" cy="380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Pull logs</a:t>
              </a:r>
              <a:endParaRPr lang="ar-SA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74026" y="5044600"/>
              <a:ext cx="562009" cy="380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Pull logs</a:t>
              </a:r>
              <a:endParaRPr lang="ar-SA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73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7"/>
          <p:cNvSpPr/>
          <p:nvPr/>
        </p:nvSpPr>
        <p:spPr>
          <a:xfrm>
            <a:off x="1" y="0"/>
            <a:ext cx="12192000" cy="10071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29914"/>
            <a:ext cx="9144000" cy="9772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Elastic Stack</a:t>
            </a:r>
          </a:p>
        </p:txBody>
      </p:sp>
      <p:sp>
        <p:nvSpPr>
          <p:cNvPr id="7" name="AutoShape 2" descr="elastic | Elasticsearch Logo Download - SVG - All Vecto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grpSp>
        <p:nvGrpSpPr>
          <p:cNvPr id="4" name="Group 3"/>
          <p:cNvGrpSpPr/>
          <p:nvPr/>
        </p:nvGrpSpPr>
        <p:grpSpPr>
          <a:xfrm>
            <a:off x="1297577" y="1347960"/>
            <a:ext cx="9185003" cy="5200886"/>
            <a:chOff x="1297577" y="1347960"/>
            <a:chExt cx="9185003" cy="5200886"/>
          </a:xfrm>
        </p:grpSpPr>
        <p:pic>
          <p:nvPicPr>
            <p:cNvPr id="3074" name="Picture 2" descr="beats-logstash exampl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4" t="1074" b="1437"/>
            <a:stretch/>
          </p:blipFill>
          <p:spPr bwMode="auto">
            <a:xfrm>
              <a:off x="1297577" y="1506583"/>
              <a:ext cx="9185003" cy="5042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3561806" y="1477192"/>
              <a:ext cx="2305911" cy="44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61806" y="1921095"/>
              <a:ext cx="2098765" cy="44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61806" y="2144794"/>
              <a:ext cx="1724297" cy="44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64583" y="1347960"/>
              <a:ext cx="1724297" cy="44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46275" y="3608687"/>
              <a:ext cx="971005" cy="44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29259" y="3899419"/>
              <a:ext cx="856548" cy="254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86487" y="4070483"/>
              <a:ext cx="856548" cy="254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30642" y="3705104"/>
              <a:ext cx="856548" cy="254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73402" y="3899419"/>
              <a:ext cx="856548" cy="254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00985" y="5096847"/>
              <a:ext cx="335586" cy="380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39979" y="5065278"/>
              <a:ext cx="335586" cy="380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613957" y="5188288"/>
              <a:ext cx="335586" cy="380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549487" y="1532982"/>
              <a:ext cx="768684" cy="380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</p:spTree>
    <p:extLst>
      <p:ext uri="{BB962C8B-B14F-4D97-AF65-F5344CB8AC3E}">
        <p14:creationId xmlns:p14="http://schemas.microsoft.com/office/powerpoint/2010/main" val="34179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7"/>
          <p:cNvSpPr/>
          <p:nvPr/>
        </p:nvSpPr>
        <p:spPr>
          <a:xfrm>
            <a:off x="1" y="0"/>
            <a:ext cx="12192000" cy="10071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29914"/>
            <a:ext cx="9144000" cy="9772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Elastic Stack</a:t>
            </a:r>
          </a:p>
        </p:txBody>
      </p:sp>
      <p:sp>
        <p:nvSpPr>
          <p:cNvPr id="7" name="AutoShape 2" descr="elastic | Elasticsearch Logo Download - SVG - All Vecto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sp>
        <p:nvSpPr>
          <p:cNvPr id="5" name="Rectangle 4"/>
          <p:cNvSpPr/>
          <p:nvPr/>
        </p:nvSpPr>
        <p:spPr>
          <a:xfrm>
            <a:off x="3910149" y="3105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Google Sans"/>
              </a:rPr>
              <a:t>a lightweight shipper for forwarding and centralizing log data.</a:t>
            </a:r>
            <a:endParaRPr lang="ar-SA" dirty="0"/>
          </a:p>
        </p:txBody>
      </p:sp>
      <p:pic>
        <p:nvPicPr>
          <p:cNvPr id="22" name="Picture 5" descr="Download Monitoring On Aws With Filebeat - Circle - Full Size PNG Image -  PNGk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792" y="3027894"/>
            <a:ext cx="2277014" cy="80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6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7"/>
          <p:cNvSpPr/>
          <p:nvPr/>
        </p:nvSpPr>
        <p:spPr>
          <a:xfrm>
            <a:off x="1" y="0"/>
            <a:ext cx="12192000" cy="10071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29914"/>
            <a:ext cx="9144000" cy="9772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Elastic Stack</a:t>
            </a:r>
          </a:p>
        </p:txBody>
      </p:sp>
      <p:sp>
        <p:nvSpPr>
          <p:cNvPr id="7" name="AutoShape 2" descr="elastic | Elasticsearch Logo Download - SVG - All Vecto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sp>
        <p:nvSpPr>
          <p:cNvPr id="3" name="Rectangle 2"/>
          <p:cNvSpPr/>
          <p:nvPr/>
        </p:nvSpPr>
        <p:spPr>
          <a:xfrm>
            <a:off x="3417578" y="1942599"/>
            <a:ext cx="58271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dirty="0">
                <a:hlinkClick r:id="rId3"/>
              </a:rPr>
              <a:t>https://</a:t>
            </a:r>
            <a:r>
              <a:rPr lang="ar-SA" dirty="0" smtClean="0">
                <a:hlinkClick r:id="rId3"/>
              </a:rPr>
              <a:t>github.com/Java-Techie-jt/elk-stack-logging-example</a:t>
            </a:r>
            <a:endParaRPr lang="en-US" dirty="0" smtClean="0"/>
          </a:p>
          <a:p>
            <a:endParaRPr lang="ar-SA" dirty="0"/>
          </a:p>
        </p:txBody>
      </p:sp>
      <p:pic>
        <p:nvPicPr>
          <p:cNvPr id="9" name="Picture 5" descr="Download Monitoring On Aws With Filebeat - Circle - Full Size PNG Image -  PNGk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15" y="5073373"/>
            <a:ext cx="2012778" cy="70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Icon | Log file forma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29204"/>
            <a:ext cx="854932" cy="85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 Security with Spring Boot | Training - inovex GmbH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28" b="25598"/>
          <a:stretch/>
        </p:blipFill>
        <p:spPr bwMode="auto">
          <a:xfrm>
            <a:off x="952216" y="1896402"/>
            <a:ext cx="2328315" cy="94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File:Elasticsearch logo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17" y="4958838"/>
            <a:ext cx="327971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Kibana SVG Vector Logos - Vector Logo Z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17" y="3564726"/>
            <a:ext cx="144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logstash-logos-color-h | NetFor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648" y="4887932"/>
            <a:ext cx="274300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1951466" y="2843392"/>
            <a:ext cx="0" cy="3937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13023" y="4406580"/>
            <a:ext cx="0" cy="3937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913560" y="5426896"/>
            <a:ext cx="559617" cy="1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271657" y="5425860"/>
            <a:ext cx="559617" cy="1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248509" y="4406580"/>
            <a:ext cx="0" cy="3818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8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7"/>
          <p:cNvSpPr/>
          <p:nvPr/>
        </p:nvSpPr>
        <p:spPr>
          <a:xfrm>
            <a:off x="1" y="0"/>
            <a:ext cx="12192000" cy="10071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29914"/>
            <a:ext cx="9144000" cy="9772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Elastic Stack</a:t>
            </a:r>
          </a:p>
        </p:txBody>
      </p:sp>
      <p:sp>
        <p:nvSpPr>
          <p:cNvPr id="3" name="Rectangle 2"/>
          <p:cNvSpPr/>
          <p:nvPr/>
        </p:nvSpPr>
        <p:spPr>
          <a:xfrm>
            <a:off x="1730714" y="2155763"/>
            <a:ext cx="4674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dirty="0">
                <a:hlinkClick r:id="rId3"/>
              </a:rPr>
              <a:t>https://</a:t>
            </a:r>
            <a:r>
              <a:rPr lang="ar-SA" dirty="0" smtClean="0">
                <a:hlinkClick r:id="rId3"/>
              </a:rPr>
              <a:t>www.elastic.co/downloads/elasticsearch</a:t>
            </a:r>
            <a:endParaRPr lang="ar-SA" dirty="0" smtClean="0"/>
          </a:p>
          <a:p>
            <a:endParaRPr lang="ar-SA" dirty="0"/>
          </a:p>
        </p:txBody>
      </p:sp>
      <p:sp>
        <p:nvSpPr>
          <p:cNvPr id="4" name="Rectangle 3"/>
          <p:cNvSpPr/>
          <p:nvPr/>
        </p:nvSpPr>
        <p:spPr>
          <a:xfrm>
            <a:off x="1730714" y="4180983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-apple-system"/>
              </a:rPr>
              <a:t>Run elasticsearch.bat in bin files</a:t>
            </a:r>
            <a:endParaRPr lang="ar-SA" dirty="0"/>
          </a:p>
        </p:txBody>
      </p:sp>
      <p:sp>
        <p:nvSpPr>
          <p:cNvPr id="5" name="Right Arrow 4"/>
          <p:cNvSpPr/>
          <p:nvPr/>
        </p:nvSpPr>
        <p:spPr>
          <a:xfrm>
            <a:off x="1018903" y="1765496"/>
            <a:ext cx="426720" cy="25824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1730714" y="1709951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-apple-system"/>
              </a:rPr>
              <a:t>Download elastic search</a:t>
            </a:r>
            <a:endParaRPr lang="ar-SA" dirty="0"/>
          </a:p>
        </p:txBody>
      </p:sp>
      <p:sp>
        <p:nvSpPr>
          <p:cNvPr id="10" name="Right Arrow 9"/>
          <p:cNvSpPr/>
          <p:nvPr/>
        </p:nvSpPr>
        <p:spPr>
          <a:xfrm>
            <a:off x="1018903" y="4292073"/>
            <a:ext cx="426720" cy="25824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Right Arrow 10"/>
          <p:cNvSpPr/>
          <p:nvPr/>
        </p:nvSpPr>
        <p:spPr>
          <a:xfrm>
            <a:off x="1018903" y="5506917"/>
            <a:ext cx="426720" cy="25824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Rectangle 5"/>
          <p:cNvSpPr/>
          <p:nvPr/>
        </p:nvSpPr>
        <p:spPr>
          <a:xfrm>
            <a:off x="1730714" y="5422247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-apple-system"/>
              </a:rPr>
              <a:t>localhost:9200</a:t>
            </a:r>
            <a:endParaRPr lang="ar-SA" dirty="0"/>
          </a:p>
        </p:txBody>
      </p:sp>
      <p:sp>
        <p:nvSpPr>
          <p:cNvPr id="7" name="AutoShape 2" descr="elastic | Elasticsearch Logo Download - SVG - All Vecto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pic>
        <p:nvPicPr>
          <p:cNvPr id="2050" name="Picture 2" descr="File:Elasticsearch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954" y="1435867"/>
            <a:ext cx="4179354" cy="91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798298" y="4591571"/>
            <a:ext cx="1604669" cy="432000"/>
          </a:xfrm>
          <a:prstGeom prst="rect">
            <a:avLst/>
          </a:prstGeom>
          <a:solidFill>
            <a:srgbClr val="3437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ar-SA" sz="1200" dirty="0">
                <a:solidFill>
                  <a:srgbClr val="F5F7FA"/>
                </a:solidFill>
                <a:latin typeface="Consolas" panose="020B0609020204030204" pitchFamily="49" charset="0"/>
              </a:rPr>
              <a:t>elasticsearch.bat</a:t>
            </a:r>
            <a:endParaRPr kumimoji="0" lang="ar-SA" altLang="ar-S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30714" y="2760531"/>
            <a:ext cx="234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Open elasticsearch.yml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1018903" y="2816076"/>
            <a:ext cx="426720" cy="25824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Rectangle 16"/>
          <p:cNvSpPr/>
          <p:nvPr/>
        </p:nvSpPr>
        <p:spPr>
          <a:xfrm>
            <a:off x="1730714" y="3168373"/>
            <a:ext cx="2980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Enable security features</a:t>
            </a:r>
          </a:p>
          <a:p>
            <a:r>
              <a:rPr lang="en-US" dirty="0"/>
              <a:t>xpack.security.enabled: false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52557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TM10001106[[fn=الشارة]]</Template>
  <TotalTime>6357</TotalTime>
  <Words>453</Words>
  <Application>Microsoft Office PowerPoint</Application>
  <PresentationFormat>Widescreen</PresentationFormat>
  <Paragraphs>175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Consolas</vt:lpstr>
      <vt:lpstr>Google Sans</vt:lpstr>
      <vt:lpstr>Times New Roman</vt:lpstr>
      <vt:lpstr>نسق Office</vt:lpstr>
      <vt:lpstr>Elastic Stack demo</vt:lpstr>
      <vt:lpstr>Elastic Stack</vt:lpstr>
      <vt:lpstr>Elastic Stack</vt:lpstr>
      <vt:lpstr>Elastic Stack</vt:lpstr>
      <vt:lpstr>Elastic Stack</vt:lpstr>
      <vt:lpstr>Elastic Stack</vt:lpstr>
      <vt:lpstr>Elastic Stack</vt:lpstr>
      <vt:lpstr>Elastic Stack</vt:lpstr>
      <vt:lpstr>Elastic Stack</vt:lpstr>
      <vt:lpstr>Elastic Stack</vt:lpstr>
      <vt:lpstr>Elastic Stack</vt:lpstr>
      <vt:lpstr>Elastic Stack</vt:lpstr>
      <vt:lpstr>Elastic Stack</vt:lpstr>
      <vt:lpstr>Elastic Stack</vt:lpstr>
      <vt:lpstr>Elastic Stack</vt:lpstr>
      <vt:lpstr>Elastic Stack</vt:lpstr>
      <vt:lpstr>Elastic Stack</vt:lpstr>
      <vt:lpstr>Elastic Stack</vt:lpstr>
      <vt:lpstr>Elastic Stack</vt:lpstr>
      <vt:lpstr>Elastic Stack</vt:lpstr>
      <vt:lpstr>Elastic Stack</vt:lpstr>
      <vt:lpstr>Thanks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microsoft</dc:creator>
  <cp:lastModifiedBy>Windows User</cp:lastModifiedBy>
  <cp:revision>161</cp:revision>
  <dcterms:created xsi:type="dcterms:W3CDTF">2021-05-09T17:34:15Z</dcterms:created>
  <dcterms:modified xsi:type="dcterms:W3CDTF">2023-06-02T16:02:23Z</dcterms:modified>
</cp:coreProperties>
</file>