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5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07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0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59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4087" y="2582687"/>
            <a:ext cx="771022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EBEBEB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05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4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8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9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0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9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05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14400" y="914400"/>
            <a:ext cx="8503313" cy="2061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15" marR="5080" algn="ctr">
              <a:lnSpc>
                <a:spcPct val="100200"/>
              </a:lnSpc>
              <a:spcBef>
                <a:spcPts val="90"/>
              </a:spcBef>
            </a:pPr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Coursera </a:t>
            </a:r>
            <a:r>
              <a:rPr spc="-5" dirty="0">
                <a:solidFill>
                  <a:srgbClr val="FF0000"/>
                </a:solidFill>
                <a:latin typeface="Constantia" panose="02030602050306030303" pitchFamily="18" charset="0"/>
              </a:rPr>
              <a:t>IBM </a:t>
            </a:r>
            <a:r>
              <a:rPr spc="-10" dirty="0">
                <a:solidFill>
                  <a:srgbClr val="FF0000"/>
                </a:solidFill>
                <a:latin typeface="Constantia" panose="02030602050306030303" pitchFamily="18" charset="0"/>
              </a:rPr>
              <a:t>Data </a:t>
            </a:r>
            <a:r>
              <a:rPr spc="-5" dirty="0">
                <a:solidFill>
                  <a:srgbClr val="FF0000"/>
                </a:solidFill>
                <a:latin typeface="Constantia" panose="02030602050306030303" pitchFamily="18" charset="0"/>
              </a:rPr>
              <a:t>Science  Certification</a:t>
            </a:r>
            <a:r>
              <a:rPr spc="10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–</a:t>
            </a:r>
          </a:p>
          <a:p>
            <a:pPr marL="158750" algn="ctr">
              <a:lnSpc>
                <a:spcPts val="5340"/>
              </a:lnSpc>
            </a:pPr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Capstone</a:t>
            </a:r>
            <a:r>
              <a:rPr spc="5" dirty="0">
                <a:solidFill>
                  <a:srgbClr val="FF0000"/>
                </a:solidFill>
                <a:latin typeface="Constantia" panose="02030602050306030303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Constantia" panose="02030602050306030303" pitchFamily="18" charset="0"/>
              </a:rPr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4470268"/>
            <a:ext cx="25908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2000" b="1" u="sng" spc="5" dirty="0" err="1">
                <a:solidFill>
                  <a:srgbClr val="002060"/>
                </a:solidFill>
                <a:latin typeface="Century Gothic"/>
                <a:cs typeface="Century Gothic"/>
              </a:rPr>
              <a:t>Realized</a:t>
            </a:r>
            <a:r>
              <a:rPr lang="fr-FR" sz="2000" b="1" u="sng" spc="5" dirty="0">
                <a:solidFill>
                  <a:srgbClr val="002060"/>
                </a:solidFill>
                <a:latin typeface="Century Gothic"/>
                <a:cs typeface="Century Gothic"/>
              </a:rPr>
              <a:t> by: </a:t>
            </a:r>
            <a:r>
              <a:rPr lang="fr-FR" sz="2000" spc="5" dirty="0">
                <a:latin typeface="Century Gothic"/>
                <a:cs typeface="Century Gothic"/>
              </a:rPr>
              <a:t>H</a:t>
            </a:r>
            <a:r>
              <a:rPr lang="en-US" sz="2000" spc="5" dirty="0">
                <a:latin typeface="Century Gothic"/>
                <a:cs typeface="Century Gothic"/>
              </a:rPr>
              <a:t>ajar</a:t>
            </a:r>
            <a:endParaRPr lang="en-US"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133600"/>
            <a:ext cx="49261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Venue</a:t>
            </a:r>
            <a:r>
              <a:rPr b="1" spc="-6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8888730" cy="1820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46355" indent="-283845">
              <a:lnSpc>
                <a:spcPct val="1028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"one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map" above,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able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all possibilities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popups provide</a:t>
            </a:r>
            <a:r>
              <a:rPr sz="1450" spc="-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information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needed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450">
              <a:latin typeface="Century Gothic"/>
              <a:cs typeface="Century Gothic"/>
            </a:endParaRPr>
          </a:p>
          <a:p>
            <a:pPr marL="295910" marR="391795" indent="-283845">
              <a:lnSpc>
                <a:spcPct val="1020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District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having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Gyms,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Restaurants similar to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</a:t>
            </a:r>
            <a:r>
              <a:rPr sz="1450" spc="-2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preferable choice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future</a:t>
            </a:r>
            <a:r>
              <a:rPr sz="1450" b="1" spc="-9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current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 venue,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feel that Cluster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3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type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closer</a:t>
            </a:r>
            <a:r>
              <a:rPr sz="1450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resemblance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place.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means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Financial District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better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choice since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Gyms,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Hotels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Restaurant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worth the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conveniences it</a:t>
            </a:r>
            <a:r>
              <a:rPr sz="1450" b="1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provides.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2209800"/>
            <a:ext cx="4392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5.0</a:t>
            </a:r>
            <a:r>
              <a:rPr b="1" spc="-4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559553"/>
            <a:ext cx="8764270" cy="192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358140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general,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positively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impressed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with 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overall organization,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content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lab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works  presented during 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Coursera IBM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Certification</a:t>
            </a:r>
            <a:r>
              <a:rPr sz="1450" b="1" spc="-1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this Capstone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presented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great opportunity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practice and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2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 Science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methodologies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learned.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created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project that 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can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present 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 example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 </a:t>
            </a:r>
            <a:r>
              <a:rPr sz="1450" b="1" spc="35" dirty="0">
                <a:solidFill>
                  <a:srgbClr val="3F3F3F"/>
                </a:solidFill>
                <a:latin typeface="Century Gothic"/>
                <a:cs typeface="Century Gothic"/>
              </a:rPr>
              <a:t>my</a:t>
            </a:r>
            <a:r>
              <a:rPr sz="1450" b="1" spc="-2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potential.</a:t>
            </a:r>
            <a:endParaRPr sz="1450">
              <a:latin typeface="Century Gothic"/>
              <a:cs typeface="Century Gothic"/>
            </a:endParaRPr>
          </a:p>
          <a:p>
            <a:pPr marL="295910" marR="36830" indent="-283845">
              <a:lnSpc>
                <a:spcPct val="102099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have acquired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good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starting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point to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become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professional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</a:t>
            </a:r>
            <a:r>
              <a:rPr sz="1450" b="1" spc="-20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 continue exploring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to creating examples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</a:t>
            </a:r>
            <a:r>
              <a:rPr sz="1450" b="1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cases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083" y="1981200"/>
            <a:ext cx="4621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10" dirty="0">
                <a:latin typeface="Century Gothic"/>
                <a:cs typeface="Century Gothic"/>
              </a:rPr>
              <a:t>6.0</a:t>
            </a:r>
            <a:r>
              <a:rPr b="1" spc="-55" dirty="0">
                <a:latin typeface="Century Gothic"/>
                <a:cs typeface="Century Gothic"/>
              </a:rPr>
              <a:t> </a:t>
            </a:r>
            <a:r>
              <a:rPr b="1" spc="10" dirty="0"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083" y="3228848"/>
            <a:ext cx="8970010" cy="237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24154" indent="-283845">
              <a:lnSpc>
                <a:spcPct val="102099"/>
              </a:lnSpc>
              <a:spcBef>
                <a:spcPts val="10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feel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rewarded with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efforts,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time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and money spent.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course with all the</a:t>
            </a:r>
            <a:r>
              <a:rPr sz="1450" b="1" spc="-1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topics 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covered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well worthy of</a:t>
            </a:r>
            <a:r>
              <a:rPr sz="1450" b="1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appreciation.</a:t>
            </a:r>
            <a:endParaRPr sz="1450">
              <a:latin typeface="Century Gothic"/>
              <a:cs typeface="Century Gothic"/>
            </a:endParaRPr>
          </a:p>
          <a:p>
            <a:pPr marL="295910" marR="52069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This project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has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shown </a:t>
            </a:r>
            <a:r>
              <a:rPr sz="1450" b="1" spc="30" dirty="0">
                <a:solidFill>
                  <a:srgbClr val="3F3F3F"/>
                </a:solidFill>
                <a:latin typeface="Century Gothic"/>
                <a:cs typeface="Century Gothic"/>
              </a:rPr>
              <a:t>me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practical application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real situation that has</a:t>
            </a:r>
            <a:r>
              <a:rPr sz="1450" b="1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impacting  personal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financial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impact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using 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450" b="1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40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Folium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very powerful technique to consolidate information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25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b="1" spc="-2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 analysis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thoroughly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with confidence.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would recommend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in similar 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situations.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699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One must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keep abreast of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tools 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Science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that continue to appear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application in  several business</a:t>
            </a:r>
            <a:r>
              <a:rPr sz="1450" b="1" spc="-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fields.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55" y="1752600"/>
            <a:ext cx="2944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latin typeface="Century Gothic"/>
                <a:cs typeface="Century Gothic"/>
              </a:rPr>
              <a:t>C</a:t>
            </a:r>
            <a:r>
              <a:rPr b="1" spc="10" dirty="0">
                <a:latin typeface="Century Gothic"/>
                <a:cs typeface="Century Gothic"/>
              </a:rPr>
              <a:t>on</a:t>
            </a:r>
            <a:r>
              <a:rPr b="1" spc="5" dirty="0">
                <a:latin typeface="Century Gothic"/>
                <a:cs typeface="Century Gothic"/>
              </a:rPr>
              <a:t>t</a:t>
            </a:r>
            <a:r>
              <a:rPr b="1" spc="10" dirty="0">
                <a:latin typeface="Century Gothic"/>
                <a:cs typeface="Century Gothic"/>
              </a:rPr>
              <a:t>en</a:t>
            </a:r>
            <a:r>
              <a:rPr b="1" spc="5" dirty="0">
                <a:latin typeface="Century Gothic"/>
                <a:cs typeface="Century Gothic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762" y="2742702"/>
            <a:ext cx="7752080" cy="3968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Introduction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 "background situation"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leading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 at</a:t>
            </a:r>
            <a:r>
              <a:rPr sz="130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hand: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Problem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be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resolved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Audience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300" spc="15" dirty="0">
                <a:solidFill>
                  <a:srgbClr val="3F3F3F"/>
                </a:solidFill>
                <a:latin typeface="Century Gothic"/>
                <a:cs typeface="Century Gothic"/>
              </a:rPr>
              <a:t>this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project.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Data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of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Situation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(current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residence</a:t>
            </a:r>
            <a:r>
              <a:rPr sz="130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place)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required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300" spc="-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sources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300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Methodology</a:t>
            </a:r>
            <a:r>
              <a:rPr sz="1300" b="1" u="heavy" spc="2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Section: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573405" algn="l"/>
              </a:tabLst>
            </a:pP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Process steps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strategy to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the</a:t>
            </a:r>
            <a:r>
              <a:rPr sz="1300" spc="-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300">
              <a:latin typeface="Century Gothic"/>
              <a:cs typeface="Century Gothic"/>
            </a:endParaRPr>
          </a:p>
          <a:p>
            <a:pPr marL="572770" lvl="1" indent="-27749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573405" algn="l"/>
              </a:tabLst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Data Science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Methods,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machine learning, mapping tools 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exploratory data</a:t>
            </a:r>
            <a:r>
              <a:rPr sz="1300" spc="-1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analysis.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Results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Discussion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results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how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they help </a:t>
            </a:r>
            <a:r>
              <a:rPr sz="130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300" spc="-10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Discussion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Elaboration and discussion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any observations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and/or recommendations for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improvement.</a:t>
            </a: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Conclusion</a:t>
            </a:r>
            <a:r>
              <a:rPr sz="1300" b="1" u="heavy" spc="4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Section</a:t>
            </a:r>
            <a:endParaRPr sz="1300">
              <a:latin typeface="Century Gothic"/>
              <a:cs typeface="Century Gothic"/>
            </a:endParaRPr>
          </a:p>
          <a:p>
            <a:pPr marL="295910">
              <a:lnSpc>
                <a:spcPct val="100000"/>
              </a:lnSpc>
              <a:spcBef>
                <a:spcPts val="25"/>
              </a:spcBef>
            </a:pP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taken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300" spc="5" dirty="0">
                <a:solidFill>
                  <a:srgbClr val="3F3F3F"/>
                </a:solidFill>
                <a:latin typeface="Century Gothic"/>
                <a:cs typeface="Century Gothic"/>
              </a:rPr>
              <a:t>Report</a:t>
            </a:r>
            <a:r>
              <a:rPr sz="1300" spc="-7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3F3F3F"/>
                </a:solidFill>
                <a:latin typeface="Century Gothic"/>
                <a:cs typeface="Century Gothic"/>
              </a:rPr>
              <a:t>Conclusion.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752600"/>
            <a:ext cx="7516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1. Introduction </a:t>
            </a:r>
            <a:r>
              <a:rPr b="1" spc="10" dirty="0">
                <a:latin typeface="Century Gothic"/>
                <a:cs typeface="Century Gothic"/>
              </a:rPr>
              <a:t>Section</a:t>
            </a:r>
            <a:r>
              <a:rPr b="1" spc="-11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24" y="2736530"/>
            <a:ext cx="9053195" cy="375031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1.1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Scenario and</a:t>
            </a:r>
            <a:r>
              <a:rPr sz="1300" b="1" u="heavy" spc="3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Background</a:t>
            </a:r>
            <a:endParaRPr sz="1300">
              <a:latin typeface="Century Gothic"/>
              <a:cs typeface="Century Gothic"/>
            </a:endParaRPr>
          </a:p>
          <a:p>
            <a:pPr marL="390525" marR="267335" indent="-378460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scientist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residing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Dwarka, New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India.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currently 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walking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distance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many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 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area,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as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various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international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cuisine restaurants, cafes, gyms,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food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 and</a:t>
            </a:r>
            <a:r>
              <a:rPr sz="1050" spc="1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entertainment.</a:t>
            </a:r>
            <a:endParaRPr sz="1050">
              <a:latin typeface="Century Gothic"/>
              <a:cs typeface="Century Gothic"/>
            </a:endParaRPr>
          </a:p>
          <a:p>
            <a:pPr marL="295910" marR="95250" indent="-283845">
              <a:lnSpc>
                <a:spcPct val="81600"/>
              </a:lnSpc>
              <a:spcBef>
                <a:spcPts val="84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been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offered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great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opportunity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work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Although,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very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excited about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it,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am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bit stress toward the  process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secure a comparable place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live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Manhattan. 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decided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 during the Coursera  course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explore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ways to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make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sure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decision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factual and rewarding. Of course, there are alternatives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achieve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 answer  using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available Google 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Social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media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but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rewarding doing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myself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learned</a:t>
            </a:r>
            <a:r>
              <a:rPr sz="1050" spc="11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tools.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1.2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Problem to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be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 resolved:</a:t>
            </a:r>
            <a:endParaRPr sz="13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030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challenge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being 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find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apartment unit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NY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that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offers similar characteristics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benefits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my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situation.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Therefore,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set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basis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comparison,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want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subject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050" spc="26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conditions: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Top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amenities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selected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neighborhood shall be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(See item</a:t>
            </a:r>
            <a:r>
              <a:rPr sz="1050" spc="23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2.1)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Desirable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such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as Gyms, Restaurants, wine stores, and food</a:t>
            </a:r>
            <a:r>
              <a:rPr sz="1050" spc="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shops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reference,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have included a </a:t>
            </a:r>
            <a:r>
              <a:rPr sz="1050" spc="15" dirty="0">
                <a:solidFill>
                  <a:srgbClr val="3F3F3F"/>
                </a:solidFill>
                <a:latin typeface="Century Gothic"/>
                <a:cs typeface="Century Gothic"/>
              </a:rPr>
              <a:t>map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venues near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current residence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Dwarka New</a:t>
            </a:r>
            <a:r>
              <a:rPr sz="1050" spc="8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Delhi.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294005" algn="l"/>
              </a:tabLst>
            </a:pPr>
            <a:r>
              <a:rPr sz="1050" spc="5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050" spc="5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b="1" u="heavy" spc="10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1.3 </a:t>
            </a:r>
            <a:r>
              <a:rPr sz="1300" b="1" u="heavy" spc="5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Century Gothic"/>
                <a:cs typeface="Century Gothic"/>
              </a:rPr>
              <a:t>Interested Audience</a:t>
            </a:r>
            <a:endParaRPr sz="1300">
              <a:latin typeface="Century Gothic"/>
              <a:cs typeface="Century Gothic"/>
            </a:endParaRPr>
          </a:p>
          <a:p>
            <a:pPr marL="295910" marR="130175" indent="-283845">
              <a:lnSpc>
                <a:spcPts val="1030"/>
              </a:lnSpc>
              <a:spcBef>
                <a:spcPts val="81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believe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relevant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for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person 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entity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considering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moving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major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city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Europe, US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or Asia,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since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approach 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and methodologies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here are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applicable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all</a:t>
            </a:r>
            <a:r>
              <a:rPr sz="10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cases.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use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FourSquare data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and mapping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techniques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combined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with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data analysis will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help resolve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key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questions</a:t>
            </a:r>
            <a:r>
              <a:rPr sz="1050" spc="204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arisen.</a:t>
            </a:r>
            <a:endParaRPr sz="10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295910" algn="l"/>
              </a:tabLst>
            </a:pPr>
            <a:r>
              <a:rPr sz="850" spc="1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850" spc="1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Lastly, </a:t>
            </a:r>
            <a:r>
              <a:rPr sz="1050" spc="-5" dirty="0">
                <a:solidFill>
                  <a:srgbClr val="3F3F3F"/>
                </a:solidFill>
                <a:latin typeface="Century Gothic"/>
                <a:cs typeface="Century Gothic"/>
              </a:rPr>
              <a:t>this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project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is 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good practical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case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toward the </a:t>
            </a:r>
            <a:r>
              <a:rPr sz="1050" spc="10" dirty="0">
                <a:solidFill>
                  <a:srgbClr val="3F3F3F"/>
                </a:solidFill>
                <a:latin typeface="Century Gothic"/>
                <a:cs typeface="Century Gothic"/>
              </a:rPr>
              <a:t>development </a:t>
            </a:r>
            <a:r>
              <a:rPr sz="1050" dirty="0">
                <a:solidFill>
                  <a:srgbClr val="3F3F3F"/>
                </a:solidFill>
                <a:latin typeface="Century Gothic"/>
                <a:cs typeface="Century Gothic"/>
              </a:rPr>
              <a:t>of Data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Science</a:t>
            </a:r>
            <a:r>
              <a:rPr sz="1050" spc="22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050" spc="5" dirty="0">
                <a:solidFill>
                  <a:srgbClr val="3F3F3F"/>
                </a:solidFill>
                <a:latin typeface="Century Gothic"/>
                <a:cs typeface="Century Gothic"/>
              </a:rPr>
              <a:t>skills.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358" y="1828800"/>
            <a:ext cx="50023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902" y="3124914"/>
            <a:ext cx="9029700" cy="32473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Description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sources that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50" b="1" spc="2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solve the</a:t>
            </a:r>
            <a:r>
              <a:rPr sz="1450" b="1" spc="-1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2.1 Data </a:t>
            </a:r>
            <a:r>
              <a:rPr sz="1450" b="1" spc="5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Current</a:t>
            </a:r>
            <a:r>
              <a:rPr sz="1450" b="1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Situation</a:t>
            </a:r>
            <a:endParaRPr sz="1450">
              <a:latin typeface="Century Gothic"/>
              <a:cs typeface="Century Gothic"/>
            </a:endParaRPr>
          </a:p>
          <a:p>
            <a:pPr marL="295910" marR="5080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Currently reside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the neighborhood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 in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I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use Foursquare to</a:t>
            </a:r>
            <a:r>
              <a:rPr sz="1450" spc="-18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identify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venues around the area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residence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which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are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then shown in the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Delhi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 shown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 methodology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execution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3.0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.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It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serves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as 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reference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comparison with the  desired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future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Manhattan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NY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2.2 Data Required to resolve </a:t>
            </a:r>
            <a:r>
              <a:rPr sz="1450" b="1" spc="10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b="1" spc="-6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50">
              <a:latin typeface="Century Gothic"/>
              <a:cs typeface="Century Gothic"/>
            </a:endParaRPr>
          </a:p>
          <a:p>
            <a:pPr marL="295910" marR="186055" indent="-283845">
              <a:lnSpc>
                <a:spcPct val="102000"/>
              </a:lnSpc>
              <a:spcBef>
                <a:spcPts val="83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good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</a:t>
            </a:r>
            <a:r>
              <a:rPr sz="145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 similar</a:t>
            </a:r>
            <a:r>
              <a:rPr sz="1450" spc="-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apartment</a:t>
            </a:r>
            <a:r>
              <a:rPr sz="1450" spc="-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NY,</a:t>
            </a:r>
            <a:r>
              <a:rPr sz="1450" spc="-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following</a:t>
            </a:r>
            <a:r>
              <a:rPr sz="145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 required: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List/Information 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form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with their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Geodata(latitude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</a:t>
            </a:r>
            <a:r>
              <a:rPr sz="1450" spc="-1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longitude).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amenities in the 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(e.g.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top</a:t>
            </a:r>
            <a:r>
              <a:rPr sz="1450" spc="-9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10)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605" y="1905000"/>
            <a:ext cx="47737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2. </a:t>
            </a:r>
            <a:r>
              <a:rPr b="1" spc="10" dirty="0">
                <a:latin typeface="Century Gothic"/>
                <a:cs typeface="Century Gothic"/>
              </a:rPr>
              <a:t>Data</a:t>
            </a:r>
            <a:r>
              <a:rPr b="1" spc="-70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605" y="3148612"/>
            <a:ext cx="9060815" cy="3082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2.3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sources and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manipulation</a:t>
            </a:r>
            <a:endParaRPr sz="1400">
              <a:latin typeface="Century Gothic"/>
              <a:cs typeface="Century Gothic"/>
            </a:endParaRPr>
          </a:p>
          <a:p>
            <a:pPr marL="295910" marR="266700" indent="-283845">
              <a:lnSpc>
                <a:spcPts val="1520"/>
              </a:lnSpc>
              <a:spcBef>
                <a:spcPts val="83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list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worked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out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during LAB exercise during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course.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csv </a:t>
            </a:r>
            <a:r>
              <a:rPr sz="1400" spc="10" dirty="0">
                <a:solidFill>
                  <a:srgbClr val="3F3F3F"/>
                </a:solidFill>
                <a:latin typeface="Century Gothic"/>
                <a:cs typeface="Century Gothic"/>
              </a:rPr>
              <a:t>file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was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which 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read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order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create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frame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its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mapping.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2.4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How the data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will be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used 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to solve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the</a:t>
            </a:r>
            <a:r>
              <a:rPr sz="1400" b="1" spc="7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problem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data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will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be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used as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follows:</a:t>
            </a:r>
            <a:endParaRPr sz="1400">
              <a:latin typeface="Century Gothic"/>
              <a:cs typeface="Century Gothic"/>
            </a:endParaRPr>
          </a:p>
          <a:p>
            <a:pPr marL="295910" marR="5080" indent="-283845">
              <a:lnSpc>
                <a:spcPts val="1520"/>
              </a:lnSpc>
              <a:spcBef>
                <a:spcPts val="844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Foursquare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and geopy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data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 map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top 10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venues for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all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neighborhoods and clustered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in 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groups (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as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per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Course</a:t>
            </a:r>
            <a:r>
              <a:rPr sz="1400" spc="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LAB)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b="1" dirty="0">
                <a:solidFill>
                  <a:srgbClr val="3F3F3F"/>
                </a:solidFill>
                <a:latin typeface="Century Gothic"/>
                <a:cs typeface="Century Gothic"/>
              </a:rPr>
              <a:t>2.5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Mapping of</a:t>
            </a:r>
            <a:r>
              <a:rPr sz="1400" b="1" spc="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b="1" spc="-5" dirty="0">
                <a:solidFill>
                  <a:srgbClr val="3F3F3F"/>
                </a:solidFill>
                <a:latin typeface="Century Gothic"/>
                <a:cs typeface="Century Gothic"/>
              </a:rPr>
              <a:t>Data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following maps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were created </a:t>
            </a:r>
            <a:r>
              <a:rPr sz="1400" spc="-10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facilitate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analysis and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choice of </a:t>
            </a:r>
            <a:r>
              <a:rPr sz="1400" spc="-5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00" spc="5" dirty="0">
                <a:solidFill>
                  <a:srgbClr val="3F3F3F"/>
                </a:solidFill>
                <a:latin typeface="Century Gothic"/>
                <a:cs typeface="Century Gothic"/>
              </a:rPr>
              <a:t>palace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00" spc="-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live.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</a:t>
            </a:r>
            <a:r>
              <a:rPr sz="1400" spc="-1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95910" algn="l"/>
              </a:tabLst>
            </a:pPr>
            <a:r>
              <a:rPr sz="1100" spc="2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00" spc="2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Manhattan map of clustered venues and</a:t>
            </a:r>
            <a:r>
              <a:rPr sz="1400" spc="-4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293" y="1905000"/>
            <a:ext cx="7135958" cy="6254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5" dirty="0">
                <a:latin typeface="Century Gothic"/>
                <a:cs typeface="Century Gothic"/>
              </a:rPr>
              <a:t>3. Methodology</a:t>
            </a:r>
            <a:r>
              <a:rPr b="1" spc="-35" dirty="0">
                <a:latin typeface="Century Gothic"/>
                <a:cs typeface="Century Gothic"/>
              </a:rPr>
              <a:t> </a:t>
            </a:r>
            <a:r>
              <a:rPr b="1" spc="5" dirty="0">
                <a:latin typeface="Century Gothic"/>
                <a:cs typeface="Century Gothic"/>
              </a:rPr>
              <a:t>section: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1293" y="3227301"/>
            <a:ext cx="9069070" cy="326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2400"/>
              </a:lnSpc>
              <a:spcBef>
                <a:spcPts val="9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section represents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main component of the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report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where the data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gathered,</a:t>
            </a:r>
            <a:r>
              <a:rPr sz="1450" spc="-1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prepared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analysis.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tools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described are used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here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Notebook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cells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indicates the execution 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</a:t>
            </a:r>
            <a:r>
              <a:rPr sz="14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steps.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The analysis and the</a:t>
            </a:r>
            <a:r>
              <a:rPr sz="1450" b="1" spc="-5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b="1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strategy:</a:t>
            </a:r>
            <a:endParaRPr sz="1450">
              <a:latin typeface="Century Gothic"/>
              <a:cs typeface="Century Gothic"/>
            </a:endParaRPr>
          </a:p>
          <a:p>
            <a:pPr marL="295910" marR="48895" indent="-283845">
              <a:lnSpc>
                <a:spcPct val="102299"/>
              </a:lnSpc>
              <a:spcBef>
                <a:spcPts val="82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strategy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based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mapping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above described data 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section </a:t>
            </a:r>
            <a:r>
              <a:rPr sz="1450" spc="5" dirty="0">
                <a:solidFill>
                  <a:srgbClr val="3F3F3F"/>
                </a:solidFill>
                <a:latin typeface="Century Gothic"/>
                <a:cs typeface="Century Gothic"/>
              </a:rPr>
              <a:t>2.0,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order to</a:t>
            </a:r>
            <a:r>
              <a:rPr sz="1450" spc="-225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facilitate 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choice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candidate places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for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accommodation.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choice is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made based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on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demands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imposed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: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similar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Dwarka, </a:t>
            </a:r>
            <a:r>
              <a:rPr sz="1450" spc="30" dirty="0">
                <a:solidFill>
                  <a:srgbClr val="3F3F3F"/>
                </a:solidFill>
                <a:latin typeface="Century Gothic"/>
                <a:cs typeface="Century Gothic"/>
              </a:rPr>
              <a:t>New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Delhi, India.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This visual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approach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and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maps  with popups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labels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allow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quick identification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location,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thus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making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selection very</a:t>
            </a:r>
            <a:r>
              <a:rPr sz="1450" spc="-25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easy.</a:t>
            </a:r>
            <a:endParaRPr sz="1450">
              <a:latin typeface="Century Gothic"/>
              <a:cs typeface="Century Gothic"/>
            </a:endParaRPr>
          </a:p>
          <a:p>
            <a:pPr marL="295910" marR="939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processing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these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DATA and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its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mapping will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allow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answer 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key questions to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make</a:t>
            </a:r>
            <a:r>
              <a:rPr sz="1450" spc="-24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 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decision: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What are the venues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of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the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best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place </a:t>
            </a:r>
            <a:r>
              <a:rPr sz="1450" spc="10" dirty="0">
                <a:solidFill>
                  <a:srgbClr val="3F3F3F"/>
                </a:solidFill>
                <a:latin typeface="Century Gothic"/>
                <a:cs typeface="Century Gothic"/>
              </a:rPr>
              <a:t>to</a:t>
            </a:r>
            <a:r>
              <a:rPr sz="1450" spc="-11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live?</a:t>
            </a:r>
            <a:endParaRPr sz="14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295910" algn="l"/>
              </a:tabLst>
            </a:pPr>
            <a:r>
              <a:rPr sz="1150" spc="3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150" spc="30" dirty="0">
                <a:solidFill>
                  <a:srgbClr val="B31166"/>
                </a:solidFill>
                <a:latin typeface="Times New Roman"/>
                <a:cs typeface="Times New Roman"/>
              </a:rPr>
              <a:t>	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How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venues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distribute </a:t>
            </a:r>
            <a:r>
              <a:rPr sz="1450" spc="25" dirty="0">
                <a:solidFill>
                  <a:srgbClr val="3F3F3F"/>
                </a:solidFill>
                <a:latin typeface="Century Gothic"/>
                <a:cs typeface="Century Gothic"/>
              </a:rPr>
              <a:t>among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Manhattan </a:t>
            </a:r>
            <a:r>
              <a:rPr sz="1450" spc="15" dirty="0">
                <a:solidFill>
                  <a:srgbClr val="3F3F3F"/>
                </a:solidFill>
                <a:latin typeface="Century Gothic"/>
                <a:cs typeface="Century Gothic"/>
              </a:rPr>
              <a:t>neighborhoods</a:t>
            </a:r>
            <a:r>
              <a:rPr sz="1450" spc="-130" dirty="0">
                <a:solidFill>
                  <a:srgbClr val="3F3F3F"/>
                </a:solidFill>
                <a:latin typeface="Century Gothic"/>
                <a:cs typeface="Century Gothic"/>
              </a:rPr>
              <a:t> </a:t>
            </a:r>
            <a:r>
              <a:rPr sz="1450" spc="20" dirty="0">
                <a:solidFill>
                  <a:srgbClr val="3F3F3F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57655"/>
            <a:ext cx="10058400" cy="5658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77528" y="1059180"/>
            <a:ext cx="881380" cy="388620"/>
          </a:xfrm>
          <a:custGeom>
            <a:avLst/>
            <a:gdLst/>
            <a:ahLst/>
            <a:cxnLst/>
            <a:rect l="l" t="t" r="r" b="b"/>
            <a:pathLst>
              <a:path w="881379" h="388619">
                <a:moveTo>
                  <a:pt x="0" y="388620"/>
                </a:moveTo>
                <a:lnTo>
                  <a:pt x="880871" y="388620"/>
                </a:lnTo>
                <a:lnTo>
                  <a:pt x="880871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8612505" cy="388620"/>
          </a:xfrm>
          <a:custGeom>
            <a:avLst/>
            <a:gdLst/>
            <a:ahLst/>
            <a:cxnLst/>
            <a:rect l="l" t="t" r="r" b="b"/>
            <a:pathLst>
              <a:path w="8612505" h="388619">
                <a:moveTo>
                  <a:pt x="0" y="388620"/>
                </a:moveTo>
                <a:lnTo>
                  <a:pt x="8612123" y="388620"/>
                </a:lnTo>
                <a:lnTo>
                  <a:pt x="8612123" y="0"/>
                </a:lnTo>
                <a:lnTo>
                  <a:pt x="0" y="0"/>
                </a:lnTo>
                <a:lnTo>
                  <a:pt x="0" y="388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447800"/>
            <a:ext cx="393700" cy="4875530"/>
          </a:xfrm>
          <a:custGeom>
            <a:avLst/>
            <a:gdLst/>
            <a:ahLst/>
            <a:cxnLst/>
            <a:rect l="l" t="t" r="r" b="b"/>
            <a:pathLst>
              <a:path w="393700" h="4875530">
                <a:moveTo>
                  <a:pt x="0" y="0"/>
                </a:moveTo>
                <a:lnTo>
                  <a:pt x="393192" y="0"/>
                </a:lnTo>
                <a:lnTo>
                  <a:pt x="393192" y="4875530"/>
                </a:lnTo>
                <a:lnTo>
                  <a:pt x="0" y="48755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323329"/>
            <a:ext cx="10058400" cy="392430"/>
          </a:xfrm>
          <a:custGeom>
            <a:avLst/>
            <a:gdLst/>
            <a:ahLst/>
            <a:cxnLst/>
            <a:rect l="l" t="t" r="r" b="b"/>
            <a:pathLst>
              <a:path w="10058400" h="392429">
                <a:moveTo>
                  <a:pt x="0" y="0"/>
                </a:moveTo>
                <a:lnTo>
                  <a:pt x="10058400" y="0"/>
                </a:lnTo>
                <a:lnTo>
                  <a:pt x="10058400" y="392429"/>
                </a:lnTo>
                <a:lnTo>
                  <a:pt x="0" y="3924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0635" y="1447800"/>
            <a:ext cx="398145" cy="4875530"/>
          </a:xfrm>
          <a:custGeom>
            <a:avLst/>
            <a:gdLst/>
            <a:ahLst/>
            <a:cxnLst/>
            <a:rect l="l" t="t" r="r" b="b"/>
            <a:pathLst>
              <a:path w="398145" h="4875530">
                <a:moveTo>
                  <a:pt x="397764" y="4875276"/>
                </a:moveTo>
                <a:lnTo>
                  <a:pt x="0" y="4875276"/>
                </a:lnTo>
                <a:lnTo>
                  <a:pt x="0" y="0"/>
                </a:lnTo>
                <a:lnTo>
                  <a:pt x="397764" y="0"/>
                </a:lnTo>
                <a:lnTo>
                  <a:pt x="397764" y="4875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12123" y="1057656"/>
            <a:ext cx="565785" cy="943610"/>
          </a:xfrm>
          <a:custGeom>
            <a:avLst/>
            <a:gdLst/>
            <a:ahLst/>
            <a:cxnLst/>
            <a:rect l="l" t="t" r="r" b="b"/>
            <a:pathLst>
              <a:path w="565784" h="943610">
                <a:moveTo>
                  <a:pt x="0" y="0"/>
                </a:moveTo>
                <a:lnTo>
                  <a:pt x="565404" y="0"/>
                </a:lnTo>
                <a:lnTo>
                  <a:pt x="565404" y="943356"/>
                </a:lnTo>
                <a:lnTo>
                  <a:pt x="0" y="943356"/>
                </a:lnTo>
                <a:lnTo>
                  <a:pt x="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39251" y="3300602"/>
            <a:ext cx="326072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dirty="0"/>
              <a:t>4.</a:t>
            </a:r>
            <a:r>
              <a:rPr sz="5900" spc="-80" dirty="0"/>
              <a:t> </a:t>
            </a:r>
            <a:r>
              <a:rPr sz="5900" spc="20" dirty="0"/>
              <a:t>Results</a:t>
            </a:r>
            <a:endParaRPr sz="5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442" y="1906037"/>
            <a:ext cx="76377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 dirty="0"/>
              <a:t>Clusters </a:t>
            </a:r>
            <a:r>
              <a:rPr spc="5" dirty="0"/>
              <a:t>of </a:t>
            </a:r>
            <a:r>
              <a:rPr spc="10" dirty="0"/>
              <a:t>Neighbourhoods </a:t>
            </a:r>
            <a:r>
              <a:rPr spc="20" dirty="0"/>
              <a:t>in</a:t>
            </a:r>
            <a:r>
              <a:rPr spc="-85" dirty="0"/>
              <a:t> </a:t>
            </a:r>
            <a:r>
              <a:rPr spc="10" dirty="0"/>
              <a:t>Manhattan</a:t>
            </a:r>
          </a:p>
        </p:txBody>
      </p:sp>
      <p:sp>
        <p:nvSpPr>
          <p:cNvPr id="3" name="object 3"/>
          <p:cNvSpPr/>
          <p:nvPr/>
        </p:nvSpPr>
        <p:spPr>
          <a:xfrm>
            <a:off x="1389887" y="2808732"/>
            <a:ext cx="6356603" cy="382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" dirty="0"/>
              <a:t>On Careful </a:t>
            </a:r>
            <a:r>
              <a:rPr spc="10" dirty="0"/>
              <a:t>Examination, </a:t>
            </a:r>
            <a:r>
              <a:rPr spc="5" dirty="0"/>
              <a:t>Financial District </a:t>
            </a:r>
            <a:r>
              <a:rPr spc="20" dirty="0"/>
              <a:t>in</a:t>
            </a:r>
            <a:r>
              <a:rPr spc="-100" dirty="0"/>
              <a:t> </a:t>
            </a:r>
            <a:r>
              <a:rPr spc="10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020" y="2072130"/>
            <a:ext cx="911923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Century Gothic"/>
                <a:cs typeface="Century Gothic"/>
              </a:rPr>
              <a:t>3 resembles </a:t>
            </a:r>
            <a:r>
              <a:rPr sz="2950" spc="5" dirty="0">
                <a:latin typeface="Century Gothic"/>
                <a:cs typeface="Century Gothic"/>
              </a:rPr>
              <a:t>in </a:t>
            </a:r>
            <a:r>
              <a:rPr sz="2950" spc="10" dirty="0">
                <a:latin typeface="Century Gothic"/>
                <a:cs typeface="Century Gothic"/>
              </a:rPr>
              <a:t>amenities to our Current</a:t>
            </a:r>
            <a:r>
              <a:rPr sz="2950" spc="-60" dirty="0">
                <a:latin typeface="Century Gothic"/>
                <a:cs typeface="Century Gothic"/>
              </a:rPr>
              <a:t> </a:t>
            </a:r>
            <a:r>
              <a:rPr sz="2950" spc="10" dirty="0">
                <a:latin typeface="Century Gothic"/>
                <a:cs typeface="Century Gothic"/>
              </a:rPr>
              <a:t>Residence</a:t>
            </a:r>
            <a:endParaRPr sz="2950" dirty="0">
              <a:latin typeface="Century Gothic"/>
              <a:cs typeface="Century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743" y="2604516"/>
            <a:ext cx="8197595" cy="4029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1304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Constantia</vt:lpstr>
      <vt:lpstr>Gill Sans MT</vt:lpstr>
      <vt:lpstr>Times New Roman</vt:lpstr>
      <vt:lpstr>Wingdings 3</vt:lpstr>
      <vt:lpstr>Gallery</vt:lpstr>
      <vt:lpstr>Coursera IBM Data Science  Certification – Capstone Project</vt:lpstr>
      <vt:lpstr>Contents</vt:lpstr>
      <vt:lpstr>1. Introduction Section :</vt:lpstr>
      <vt:lpstr>2. Data Section:</vt:lpstr>
      <vt:lpstr>2. Data Section:</vt:lpstr>
      <vt:lpstr>3. Methodology section:</vt:lpstr>
      <vt:lpstr>4. Results</vt:lpstr>
      <vt:lpstr>Clusters of Neighbourhoods in Manhattan</vt:lpstr>
      <vt:lpstr>On Careful Examination, Financial District in Cluster</vt:lpstr>
      <vt:lpstr>Venue Selection</vt:lpstr>
      <vt:lpstr>5.0 DISCUSSION</vt:lpstr>
      <vt:lpstr>6.0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Coursera IBM Data Science Certification  .pptx</dc:title>
  <dc:creator>Inspi</dc:creator>
  <cp:lastModifiedBy>HAJAR BENZAOUIA</cp:lastModifiedBy>
  <cp:revision>4</cp:revision>
  <dcterms:created xsi:type="dcterms:W3CDTF">2020-03-06T03:01:47Z</dcterms:created>
  <dcterms:modified xsi:type="dcterms:W3CDTF">2021-07-14T23:10:11Z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2019-10-02T00:00:00Z</vt:filetime>
  </property>
  <property fmtid="{D5CDD505-2E9C-101B-9397-08002B2CF9AE}" pid="3" name="LastSaved">
    <vt:filetime>2020-03-06T00:00:00Z</vt:filetime>
  </property>
</Properties>
</file>