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25"/>
  </p:notesMasterIdLst>
  <p:sldIdLst>
    <p:sldId id="256" r:id="rId2"/>
    <p:sldId id="257" r:id="rId3"/>
    <p:sldId id="258" r:id="rId4"/>
    <p:sldId id="276" r:id="rId5"/>
    <p:sldId id="259" r:id="rId6"/>
    <p:sldId id="278" r:id="rId7"/>
    <p:sldId id="279" r:id="rId8"/>
    <p:sldId id="260" r:id="rId9"/>
    <p:sldId id="280" r:id="rId10"/>
    <p:sldId id="281" r:id="rId11"/>
    <p:sldId id="266" r:id="rId12"/>
    <p:sldId id="272" r:id="rId13"/>
    <p:sldId id="267" r:id="rId14"/>
    <p:sldId id="273" r:id="rId15"/>
    <p:sldId id="274" r:id="rId16"/>
    <p:sldId id="275" r:id="rId17"/>
    <p:sldId id="268" r:id="rId18"/>
    <p:sldId id="271" r:id="rId19"/>
    <p:sldId id="262" r:id="rId20"/>
    <p:sldId id="261" r:id="rId21"/>
    <p:sldId id="282" r:id="rId22"/>
    <p:sldId id="264"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262D01-A011-55DC-1547-69F81B036F0C}" v="31" dt="2025-05-16T11:41:14.587"/>
    <p1510:client id="{A6AEAA34-8722-4F93-4012-58EA8878620A}" v="35" dt="2025-05-15T12:56:30.726"/>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01110D-4B99-42C0-8703-C07440821D1E}" type="datetimeFigureOut">
              <a:t>5/16/2025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9ECEAE-A14D-47D2-918D-C9EFEA8291E5}" type="slidenum">
              <a:t>‹#›</a:t>
            </a:fld>
            <a:endParaRPr lang="fr-FR"/>
          </a:p>
        </p:txBody>
      </p:sp>
    </p:spTree>
    <p:extLst>
      <p:ext uri="{BB962C8B-B14F-4D97-AF65-F5344CB8AC3E}">
        <p14:creationId xmlns:p14="http://schemas.microsoft.com/office/powerpoint/2010/main" val="2549751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975212-A3A2-9D7B-B6AA-88FDEE2A19B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3B4A6DDB-A18C-F53D-2172-F6374AA83D8C}"/>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0D71FD27-DD1E-F5D0-8525-A707BD304F28}"/>
              </a:ext>
            </a:extLst>
          </p:cNvPr>
          <p:cNvSpPr>
            <a:spLocks noGrp="1"/>
          </p:cNvSpPr>
          <p:nvPr>
            <p:ph type="body" idx="1"/>
          </p:nvPr>
        </p:nvSpPr>
        <p:spPr/>
        <p:txBody>
          <a:bodyPr/>
          <a:lstStyle/>
          <a:p>
            <a:r>
              <a:rPr lang="en-US"/>
              <a:t>Oauth2 + JWT (JSON Web Token) for authentication</a:t>
            </a:r>
            <a:endParaRPr lang="fr-FR">
              <a:ea typeface="Calibri" panose="020F0502020204030204"/>
              <a:cs typeface="Calibri" panose="020F0502020204030204"/>
            </a:endParaRPr>
          </a:p>
          <a:p>
            <a:pPr marL="171450" indent="-171450">
              <a:buFont typeface="Calibri"/>
              <a:buChar char="-"/>
            </a:pPr>
            <a:r>
              <a:rPr lang="en-US">
                <a:ea typeface="Calibri"/>
                <a:cs typeface="Calibri"/>
              </a:rPr>
              <a:t>To </a:t>
            </a:r>
            <a:r>
              <a:rPr lang="en-US"/>
              <a:t>authenticate the user, the authorization server issues a JWT access token to the app; which is then stored by the app</a:t>
            </a:r>
            <a:endParaRPr lang="en-US">
              <a:ea typeface="Calibri"/>
              <a:cs typeface="Calibri"/>
            </a:endParaRPr>
          </a:p>
          <a:p>
            <a:r>
              <a:rPr lang="en-US">
                <a:ea typeface="Calibri"/>
                <a:cs typeface="Calibri"/>
              </a:rPr>
              <a:t>L</a:t>
            </a:r>
            <a:r>
              <a:rPr lang="en-US"/>
              <a:t>og Out with Token Blacklist Implementation: </a:t>
            </a:r>
            <a:endParaRPr lang="en-US">
              <a:ea typeface="Calibri"/>
              <a:cs typeface="Calibri"/>
            </a:endParaRPr>
          </a:p>
          <a:p>
            <a:r>
              <a:rPr lang="en-US">
                <a:ea typeface="Calibri"/>
                <a:cs typeface="Calibri"/>
              </a:rPr>
              <a:t>=&gt; Advantages: </a:t>
            </a:r>
          </a:p>
          <a:p>
            <a:pPr marL="171450" indent="-171450">
              <a:buFont typeface="Calibri"/>
              <a:buChar char="-"/>
            </a:pPr>
            <a:r>
              <a:rPr lang="en-US">
                <a:ea typeface="Calibri"/>
                <a:cs typeface="Calibri"/>
              </a:rPr>
              <a:t>JWT are stateless =&gt; token </a:t>
            </a:r>
            <a:r>
              <a:rPr lang="en-US"/>
              <a:t>remains valid until it expires. By blacklisting the token, once logged out, token is no more valid even though it still didn't expire</a:t>
            </a:r>
            <a:endParaRPr lang="en-US">
              <a:ea typeface="Calibri"/>
              <a:cs typeface="Calibri"/>
            </a:endParaRPr>
          </a:p>
          <a:p>
            <a:pPr marL="171450" indent="-171450">
              <a:buFont typeface="Calibri"/>
              <a:buChar char="-"/>
            </a:pPr>
            <a:r>
              <a:rPr lang="en-US">
                <a:ea typeface="Calibri"/>
                <a:cs typeface="Calibri"/>
              </a:rPr>
              <a:t>Revoke token whenever it is needed; hence it is possible to</a:t>
            </a:r>
            <a:r>
              <a:rPr lang="en-US"/>
              <a:t> immediately Interrupt Suspicious User Behavior</a:t>
            </a:r>
            <a:endParaRPr lang="en-US">
              <a:ea typeface="Calibri"/>
              <a:cs typeface="Calibri"/>
            </a:endParaRPr>
          </a:p>
          <a:p>
            <a:pPr marL="171450" indent="-171450">
              <a:buFont typeface="Calibri"/>
              <a:buChar char="-"/>
            </a:pPr>
            <a:endParaRPr lang="en-US">
              <a:ea typeface="Calibri"/>
              <a:cs typeface="Calibri"/>
            </a:endParaRPr>
          </a:p>
          <a:p>
            <a:r>
              <a:rPr lang="en-US">
                <a:ea typeface="Calibri"/>
                <a:cs typeface="Calibri"/>
              </a:rPr>
              <a:t>Encrypted</a:t>
            </a:r>
            <a:r>
              <a:rPr lang="en-US"/>
              <a:t> password on database Using </a:t>
            </a:r>
            <a:r>
              <a:rPr lang="en-US" err="1"/>
              <a:t>Bcrypt</a:t>
            </a:r>
            <a:endParaRPr lang="en-US">
              <a:ea typeface="Calibri"/>
              <a:cs typeface="Calibri"/>
            </a:endParaRPr>
          </a:p>
          <a:p>
            <a:pPr marL="171450" indent="-171450">
              <a:buFont typeface="Calibri"/>
              <a:buChar char="-"/>
            </a:pPr>
            <a:r>
              <a:rPr lang="en-US" err="1">
                <a:ea typeface="Calibri"/>
                <a:cs typeface="Calibri"/>
              </a:rPr>
              <a:t>Bcrypt</a:t>
            </a:r>
            <a:r>
              <a:rPr lang="en-US">
                <a:ea typeface="Calibri" panose="020F0502020204030204"/>
                <a:cs typeface="Calibri" panose="020F0502020204030204"/>
              </a:rPr>
              <a:t> is a password hashing function</a:t>
            </a:r>
          </a:p>
          <a:p>
            <a:pPr marL="171450" indent="-171450">
              <a:buFont typeface="Calibri"/>
              <a:buChar char="-"/>
            </a:pPr>
            <a:r>
              <a:rPr lang="en-US">
                <a:ea typeface="Calibri" panose="020F0502020204030204"/>
                <a:cs typeface="Calibri" panose="020F0502020204030204"/>
              </a:rPr>
              <a:t>one-way</a:t>
            </a:r>
            <a:r>
              <a:rPr lang="en-US"/>
              <a:t> hash — you cannot decrypt the hash back to the original password.</a:t>
            </a:r>
            <a:endParaRPr lang="en-US">
              <a:ea typeface="Calibri" panose="020F0502020204030204"/>
              <a:cs typeface="Calibri" panose="020F0502020204030204"/>
            </a:endParaRPr>
          </a:p>
          <a:p>
            <a:endParaRPr lang="en-US">
              <a:ea typeface="Calibri" panose="020F0502020204030204"/>
              <a:cs typeface="Calibri" panose="020F0502020204030204"/>
            </a:endParaRPr>
          </a:p>
          <a:p>
            <a:r>
              <a:rPr lang="en-US"/>
              <a:t>Sensitive Data Encryption Using Fernet:</a:t>
            </a:r>
            <a:endParaRPr lang="en-US">
              <a:ea typeface="Calibri"/>
              <a:cs typeface="Calibri"/>
            </a:endParaRPr>
          </a:p>
          <a:p>
            <a:pPr marL="171450" indent="-171450">
              <a:buFont typeface="Calibri"/>
              <a:buChar char="-"/>
            </a:pPr>
            <a:r>
              <a:rPr lang="en-US">
                <a:ea typeface="Calibri"/>
                <a:cs typeface="Calibri"/>
              </a:rPr>
              <a:t>Fernet is a Symmetric Encryption Algorithm </a:t>
            </a:r>
          </a:p>
          <a:p>
            <a:pPr marL="171450" indent="-171450">
              <a:buFont typeface="Calibri"/>
              <a:buChar char="-"/>
            </a:pPr>
            <a:r>
              <a:rPr lang="en-US">
                <a:ea typeface="Calibri"/>
                <a:cs typeface="Calibri"/>
              </a:rPr>
              <a:t>Provides Confidentiality (</a:t>
            </a:r>
            <a:r>
              <a:rPr lang="en-US"/>
              <a:t>Only authorized parties can read the encrypted data</a:t>
            </a:r>
            <a:r>
              <a:rPr lang="en-US">
                <a:ea typeface="Calibri"/>
                <a:cs typeface="Calibri"/>
              </a:rPr>
              <a:t> thanks to symmetric </a:t>
            </a:r>
            <a:r>
              <a:rPr lang="en-US" err="1">
                <a:ea typeface="Calibri"/>
                <a:cs typeface="Calibri"/>
              </a:rPr>
              <a:t>encryprtion</a:t>
            </a:r>
            <a:r>
              <a:rPr lang="en-US">
                <a:ea typeface="Calibri"/>
                <a:cs typeface="Calibri"/>
              </a:rPr>
              <a:t>) + Integrity (</a:t>
            </a:r>
            <a:r>
              <a:rPr lang="en-US"/>
              <a:t>data cannot be modified without detection</a:t>
            </a:r>
            <a:r>
              <a:rPr lang="en-US">
                <a:ea typeface="Calibri"/>
                <a:cs typeface="Calibri"/>
              </a:rPr>
              <a:t>) + authentication (</a:t>
            </a:r>
            <a:r>
              <a:rPr lang="en-US"/>
              <a:t>origin of the data can be verified</a:t>
            </a:r>
            <a:r>
              <a:rPr lang="en-US">
                <a:ea typeface="Calibri"/>
                <a:cs typeface="Calibri"/>
              </a:rPr>
              <a:t>)</a:t>
            </a:r>
          </a:p>
          <a:p>
            <a:pPr lvl="1" indent="-171450">
              <a:buFont typeface="Courier New"/>
              <a:buChar char="o"/>
            </a:pPr>
            <a:r>
              <a:rPr lang="en-US">
                <a:ea typeface="Calibri"/>
                <a:cs typeface="Calibri"/>
              </a:rPr>
              <a:t>Details: (Uses </a:t>
            </a:r>
            <a:r>
              <a:rPr lang="en-US"/>
              <a:t>AES in CBC mode with 128-bit keys, includes random </a:t>
            </a:r>
            <a:r>
              <a:rPr lang="en-US" err="1"/>
              <a:t>intialization</a:t>
            </a:r>
            <a:r>
              <a:rPr lang="en-US"/>
              <a:t> vectors (IV) and HMAC-based authentication "ciphertext cannot be tampered with"</a:t>
            </a:r>
            <a:r>
              <a:rPr lang="en-US" b="1"/>
              <a:t> </a:t>
            </a:r>
            <a:r>
              <a:rPr lang="en-US"/>
              <a:t>)</a:t>
            </a:r>
            <a:endParaRPr lang="en-US">
              <a:ea typeface="Calibri"/>
              <a:cs typeface="Calibri"/>
            </a:endParaRPr>
          </a:p>
          <a:p>
            <a:r>
              <a:rPr lang="en-US"/>
              <a:t>HTTPS (Hypertext Transfer Protocol Secure) Implementation: </a:t>
            </a:r>
            <a:endParaRPr lang="en-US">
              <a:ea typeface="Calibri"/>
              <a:cs typeface="Calibri"/>
            </a:endParaRPr>
          </a:p>
          <a:p>
            <a:pPr marL="171450" indent="-171450">
              <a:buFont typeface="Calibri"/>
              <a:buChar char="-"/>
            </a:pPr>
            <a:r>
              <a:rPr lang="en-US"/>
              <a:t>HTTPs is the secure variant of HTTP where data is </a:t>
            </a:r>
            <a:r>
              <a:rPr lang="en-US" err="1"/>
              <a:t>transfered</a:t>
            </a:r>
            <a:r>
              <a:rPr lang="en-US"/>
              <a:t> in an encrypted format and not as plaintext</a:t>
            </a:r>
            <a:endParaRPr lang="en-US">
              <a:ea typeface="Calibri" panose="020F0502020204030204"/>
              <a:cs typeface="Calibri" panose="020F0502020204030204"/>
            </a:endParaRPr>
          </a:p>
          <a:p>
            <a:pPr marL="285750" lvl="1">
              <a:buFont typeface="Courier New"/>
            </a:pPr>
            <a:endParaRPr lang="en-US">
              <a:ea typeface="Calibri" panose="020F0502020204030204"/>
              <a:cs typeface="Calibri" panose="020F0502020204030204"/>
            </a:endParaRPr>
          </a:p>
          <a:p>
            <a:pPr marL="171450" indent="-171450">
              <a:buFont typeface="Calibri"/>
              <a:buChar char="-"/>
            </a:pPr>
            <a:endParaRPr lang="en-US">
              <a:ea typeface="Calibri" panose="020F0502020204030204"/>
              <a:cs typeface="Calibri" panose="020F0502020204030204"/>
            </a:endParaRPr>
          </a:p>
        </p:txBody>
      </p:sp>
      <p:sp>
        <p:nvSpPr>
          <p:cNvPr id="4" name="Espace réservé du numéro de diapositive 3">
            <a:extLst>
              <a:ext uri="{FF2B5EF4-FFF2-40B4-BE49-F238E27FC236}">
                <a16:creationId xmlns:a16="http://schemas.microsoft.com/office/drawing/2014/main" id="{0961DD4D-B92C-BB6C-2A59-FC36B94BC09F}"/>
              </a:ext>
            </a:extLst>
          </p:cNvPr>
          <p:cNvSpPr>
            <a:spLocks noGrp="1"/>
          </p:cNvSpPr>
          <p:nvPr>
            <p:ph type="sldNum" sz="quarter" idx="5"/>
          </p:nvPr>
        </p:nvSpPr>
        <p:spPr/>
        <p:txBody>
          <a:bodyPr/>
          <a:lstStyle/>
          <a:p>
            <a:fld id="{939ECEAE-A14D-47D2-918D-C9EFEA8291E5}" type="slidenum">
              <a:t>4</a:t>
            </a:fld>
            <a:endParaRPr lang="fr-FR"/>
          </a:p>
        </p:txBody>
      </p:sp>
    </p:spTree>
    <p:extLst>
      <p:ext uri="{BB962C8B-B14F-4D97-AF65-F5344CB8AC3E}">
        <p14:creationId xmlns:p14="http://schemas.microsoft.com/office/powerpoint/2010/main" val="22626371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a:t>clickjacking </a:t>
            </a:r>
            <a:r>
              <a:rPr lang="fr-FR" b="1" err="1"/>
              <a:t>attack</a:t>
            </a:r>
            <a:r>
              <a:rPr lang="fr-FR" b="1"/>
              <a:t>: </a:t>
            </a:r>
            <a:r>
              <a:rPr lang="fr-FR"/>
              <a:t> </a:t>
            </a:r>
            <a:r>
              <a:rPr lang="fr-FR" err="1"/>
              <a:t>is</a:t>
            </a:r>
            <a:r>
              <a:rPr lang="fr-FR" b="1"/>
              <a:t> </a:t>
            </a:r>
            <a:r>
              <a:rPr lang="fr-FR"/>
              <a:t>an </a:t>
            </a:r>
            <a:r>
              <a:rPr lang="fr-FR" err="1"/>
              <a:t>attack</a:t>
            </a:r>
            <a:r>
              <a:rPr lang="fr-FR"/>
              <a:t> </a:t>
            </a:r>
            <a:r>
              <a:rPr lang="fr-FR" err="1"/>
              <a:t>that</a:t>
            </a:r>
            <a:r>
              <a:rPr lang="fr-FR"/>
              <a:t> tricks a user </a:t>
            </a:r>
            <a:r>
              <a:rPr lang="fr-FR" err="1"/>
              <a:t>into</a:t>
            </a:r>
            <a:r>
              <a:rPr lang="fr-FR"/>
              <a:t> </a:t>
            </a:r>
            <a:r>
              <a:rPr lang="fr-FR" err="1"/>
              <a:t>clicking</a:t>
            </a:r>
            <a:r>
              <a:rPr lang="fr-FR"/>
              <a:t> a </a:t>
            </a:r>
            <a:r>
              <a:rPr lang="fr-FR" err="1"/>
              <a:t>webpage</a:t>
            </a:r>
            <a:r>
              <a:rPr lang="fr-FR"/>
              <a:t> </a:t>
            </a:r>
            <a:r>
              <a:rPr lang="fr-FR" err="1"/>
              <a:t>element</a:t>
            </a:r>
            <a:r>
              <a:rPr lang="fr-FR"/>
              <a:t> </a:t>
            </a:r>
            <a:r>
              <a:rPr lang="fr-FR" err="1"/>
              <a:t>which</a:t>
            </a:r>
            <a:r>
              <a:rPr lang="fr-FR"/>
              <a:t> </a:t>
            </a:r>
            <a:r>
              <a:rPr lang="fr-FR" err="1"/>
              <a:t>is</a:t>
            </a:r>
            <a:r>
              <a:rPr lang="fr-FR"/>
              <a:t> invisible or </a:t>
            </a:r>
            <a:r>
              <a:rPr lang="fr-FR" err="1"/>
              <a:t>disguised</a:t>
            </a:r>
            <a:r>
              <a:rPr lang="fr-FR"/>
              <a:t> as </a:t>
            </a:r>
            <a:r>
              <a:rPr lang="fr-FR" err="1"/>
              <a:t>another</a:t>
            </a:r>
            <a:r>
              <a:rPr lang="fr-FR"/>
              <a:t> </a:t>
            </a:r>
            <a:r>
              <a:rPr lang="fr-FR" err="1"/>
              <a:t>element</a:t>
            </a:r>
            <a:r>
              <a:rPr lang="fr-FR"/>
              <a:t> </a:t>
            </a:r>
            <a:r>
              <a:rPr lang="fr-FR" err="1"/>
              <a:t>causing</a:t>
            </a:r>
            <a:r>
              <a:rPr lang="fr-FR"/>
              <a:t> </a:t>
            </a:r>
            <a:r>
              <a:rPr lang="fr-FR" err="1"/>
              <a:t>them</a:t>
            </a:r>
            <a:r>
              <a:rPr lang="fr-FR"/>
              <a:t> to </a:t>
            </a:r>
            <a:r>
              <a:rPr lang="fr-FR" err="1"/>
              <a:t>unknowingly</a:t>
            </a:r>
            <a:r>
              <a:rPr lang="fr-FR"/>
              <a:t> </a:t>
            </a:r>
            <a:r>
              <a:rPr lang="fr-FR" err="1"/>
              <a:t>perform</a:t>
            </a:r>
            <a:r>
              <a:rPr lang="fr-FR"/>
              <a:t> </a:t>
            </a:r>
            <a:r>
              <a:rPr lang="fr-FR" err="1"/>
              <a:t>harmful</a:t>
            </a:r>
            <a:r>
              <a:rPr lang="fr-FR"/>
              <a:t> actions like sharing data, </a:t>
            </a:r>
            <a:r>
              <a:rPr lang="fr-FR" err="1"/>
              <a:t>downloading</a:t>
            </a:r>
            <a:r>
              <a:rPr lang="fr-FR"/>
              <a:t> malware, or </a:t>
            </a:r>
            <a:r>
              <a:rPr lang="fr-FR" err="1"/>
              <a:t>making</a:t>
            </a:r>
            <a:r>
              <a:rPr lang="fr-FR"/>
              <a:t> transactions</a:t>
            </a:r>
          </a:p>
          <a:p>
            <a:endParaRPr lang="fr-FR">
              <a:ea typeface="Calibri"/>
              <a:cs typeface="Calibri"/>
            </a:endParaRPr>
          </a:p>
          <a:p>
            <a:r>
              <a:rPr lang="fr-FR">
                <a:ea typeface="Calibri"/>
                <a:cs typeface="Calibri"/>
              </a:rPr>
              <a:t>This </a:t>
            </a:r>
            <a:r>
              <a:rPr lang="fr-FR" err="1">
                <a:ea typeface="Calibri"/>
                <a:cs typeface="Calibri"/>
              </a:rPr>
              <a:t>is</a:t>
            </a:r>
            <a:r>
              <a:rPr lang="fr-FR">
                <a:ea typeface="Calibri"/>
                <a:cs typeface="Calibri"/>
              </a:rPr>
              <a:t> a code to test the clickjacking </a:t>
            </a:r>
            <a:r>
              <a:rPr lang="fr-FR" err="1">
                <a:ea typeface="Calibri"/>
                <a:cs typeface="Calibri"/>
              </a:rPr>
              <a:t>vulnerability</a:t>
            </a:r>
            <a:r>
              <a:rPr lang="fr-FR">
                <a:ea typeface="Calibri"/>
                <a:cs typeface="Calibri"/>
              </a:rPr>
              <a:t> in </a:t>
            </a:r>
            <a:r>
              <a:rPr lang="fr-FR" err="1">
                <a:ea typeface="Calibri"/>
                <a:cs typeface="Calibri"/>
              </a:rPr>
              <a:t>both</a:t>
            </a:r>
            <a:r>
              <a:rPr lang="fr-FR">
                <a:ea typeface="Calibri"/>
                <a:cs typeface="Calibri"/>
              </a:rPr>
              <a:t> backend and frontend</a:t>
            </a:r>
          </a:p>
          <a:p>
            <a:endParaRPr lang="fr-FR">
              <a:ea typeface="Calibri"/>
              <a:cs typeface="Calibri"/>
            </a:endParaRPr>
          </a:p>
          <a:p>
            <a:endParaRPr lang="fr-FR">
              <a:ea typeface="Calibri"/>
              <a:cs typeface="Calibri"/>
            </a:endParaRPr>
          </a:p>
        </p:txBody>
      </p:sp>
      <p:sp>
        <p:nvSpPr>
          <p:cNvPr id="4" name="Espace réservé du numéro de diapositive 3"/>
          <p:cNvSpPr>
            <a:spLocks noGrp="1"/>
          </p:cNvSpPr>
          <p:nvPr>
            <p:ph type="sldNum" sz="quarter" idx="5"/>
          </p:nvPr>
        </p:nvSpPr>
        <p:spPr/>
        <p:txBody>
          <a:bodyPr/>
          <a:lstStyle/>
          <a:p>
            <a:fld id="{939ECEAE-A14D-47D2-918D-C9EFEA8291E5}" type="slidenum">
              <a:rPr lang="fr-FR"/>
              <a:t>14</a:t>
            </a:fld>
            <a:endParaRPr lang="fr-FR"/>
          </a:p>
        </p:txBody>
      </p:sp>
    </p:spTree>
    <p:extLst>
      <p:ext uri="{BB962C8B-B14F-4D97-AF65-F5344CB8AC3E}">
        <p14:creationId xmlns:p14="http://schemas.microsoft.com/office/powerpoint/2010/main" val="2840314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ea typeface="Calibri"/>
                <a:cs typeface="Calibri"/>
              </a:rPr>
              <a:t>As you can see both backend and frontend code can be called within the </a:t>
            </a:r>
            <a:r>
              <a:rPr lang="en-US" err="1">
                <a:ea typeface="Calibri"/>
                <a:cs typeface="Calibri"/>
              </a:rPr>
              <a:t>iframe</a:t>
            </a:r>
          </a:p>
          <a:p>
            <a:endParaRPr lang="en-US">
              <a:ea typeface="Calibri"/>
              <a:cs typeface="Calibri"/>
            </a:endParaRPr>
          </a:p>
          <a:p>
            <a:r>
              <a:rPr lang="fr-FR"/>
              <a:t>=&gt; In </a:t>
            </a:r>
            <a:r>
              <a:rPr lang="fr-FR" err="1"/>
              <a:t>this</a:t>
            </a:r>
            <a:r>
              <a:rPr lang="fr-FR"/>
              <a:t> </a:t>
            </a:r>
            <a:r>
              <a:rPr lang="fr-FR" err="1"/>
              <a:t>example</a:t>
            </a:r>
            <a:r>
              <a:rPr lang="fr-FR"/>
              <a:t>, </a:t>
            </a:r>
            <a:r>
              <a:rPr lang="fr-FR" err="1"/>
              <a:t>we</a:t>
            </a:r>
            <a:r>
              <a:rPr lang="fr-FR"/>
              <a:t> are </a:t>
            </a:r>
            <a:r>
              <a:rPr lang="fr-FR" err="1"/>
              <a:t>just</a:t>
            </a:r>
            <a:r>
              <a:rPr lang="fr-FR"/>
              <a:t> </a:t>
            </a:r>
            <a:r>
              <a:rPr lang="fr-FR" err="1"/>
              <a:t>showing</a:t>
            </a:r>
            <a:r>
              <a:rPr lang="fr-FR"/>
              <a:t> how can </a:t>
            </a:r>
            <a:r>
              <a:rPr lang="fr-FR" err="1"/>
              <a:t>our</a:t>
            </a:r>
            <a:r>
              <a:rPr lang="fr-FR"/>
              <a:t> </a:t>
            </a:r>
            <a:r>
              <a:rPr lang="fr-FR" err="1"/>
              <a:t>website</a:t>
            </a:r>
            <a:r>
              <a:rPr lang="fr-FR"/>
              <a:t> </a:t>
            </a:r>
            <a:r>
              <a:rPr lang="fr-FR" err="1"/>
              <a:t>be</a:t>
            </a:r>
            <a:r>
              <a:rPr lang="fr-FR"/>
              <a:t> </a:t>
            </a:r>
            <a:r>
              <a:rPr lang="fr-FR" err="1"/>
              <a:t>embeded</a:t>
            </a:r>
            <a:r>
              <a:rPr lang="fr-FR"/>
              <a:t> </a:t>
            </a:r>
            <a:r>
              <a:rPr lang="fr-FR" err="1"/>
              <a:t>inside</a:t>
            </a:r>
            <a:r>
              <a:rPr lang="fr-FR"/>
              <a:t> an </a:t>
            </a:r>
            <a:r>
              <a:rPr lang="fr-FR" err="1"/>
              <a:t>iframe</a:t>
            </a:r>
            <a:r>
              <a:rPr lang="fr-FR"/>
              <a:t>; but to </a:t>
            </a:r>
            <a:r>
              <a:rPr lang="fr-FR" err="1"/>
              <a:t>conduct</a:t>
            </a:r>
            <a:r>
              <a:rPr lang="fr-FR"/>
              <a:t> an </a:t>
            </a:r>
            <a:r>
              <a:rPr lang="fr-FR" err="1"/>
              <a:t>actual</a:t>
            </a:r>
            <a:r>
              <a:rPr lang="fr-FR"/>
              <a:t> </a:t>
            </a:r>
            <a:r>
              <a:rPr lang="fr-FR" err="1"/>
              <a:t>clickjaking</a:t>
            </a:r>
            <a:r>
              <a:rPr lang="fr-FR"/>
              <a:t> </a:t>
            </a:r>
            <a:r>
              <a:rPr lang="fr-FR" err="1"/>
              <a:t>attack</a:t>
            </a:r>
            <a:r>
              <a:rPr lang="fr-FR"/>
              <a:t>, the </a:t>
            </a:r>
            <a:r>
              <a:rPr lang="fr-FR" err="1"/>
              <a:t>attacker</a:t>
            </a:r>
            <a:r>
              <a:rPr lang="fr-FR"/>
              <a:t> </a:t>
            </a:r>
            <a:r>
              <a:rPr lang="fr-FR" err="1"/>
              <a:t>still</a:t>
            </a:r>
            <a:r>
              <a:rPr lang="fr-FR"/>
              <a:t> </a:t>
            </a:r>
            <a:r>
              <a:rPr lang="fr-FR" err="1"/>
              <a:t>needs</a:t>
            </a:r>
            <a:r>
              <a:rPr lang="fr-FR"/>
              <a:t> to </a:t>
            </a:r>
            <a:r>
              <a:rPr lang="fr-FR" err="1"/>
              <a:t>make</a:t>
            </a:r>
            <a:r>
              <a:rPr lang="fr-FR"/>
              <a:t> the </a:t>
            </a:r>
            <a:r>
              <a:rPr lang="fr-FR" err="1"/>
              <a:t>iframe</a:t>
            </a:r>
            <a:r>
              <a:rPr lang="fr-FR"/>
              <a:t> invisible and place </a:t>
            </a:r>
            <a:r>
              <a:rPr lang="fr-FR" err="1"/>
              <a:t>disguised</a:t>
            </a:r>
            <a:r>
              <a:rPr lang="fr-FR"/>
              <a:t> or </a:t>
            </a:r>
            <a:r>
              <a:rPr lang="fr-FR" err="1"/>
              <a:t>misleading</a:t>
            </a:r>
            <a:r>
              <a:rPr lang="fr-FR"/>
              <a:t> UI </a:t>
            </a:r>
            <a:r>
              <a:rPr lang="fr-FR" err="1"/>
              <a:t>elements</a:t>
            </a:r>
            <a:r>
              <a:rPr lang="fr-FR"/>
              <a:t> over </a:t>
            </a:r>
            <a:r>
              <a:rPr lang="fr-FR" err="1"/>
              <a:t>it</a:t>
            </a:r>
            <a:r>
              <a:rPr lang="fr-FR"/>
              <a:t> </a:t>
            </a:r>
            <a:endParaRPr lang="en-US"/>
          </a:p>
        </p:txBody>
      </p:sp>
      <p:sp>
        <p:nvSpPr>
          <p:cNvPr id="4" name="Espace réservé du numéro de diapositive 3"/>
          <p:cNvSpPr>
            <a:spLocks noGrp="1"/>
          </p:cNvSpPr>
          <p:nvPr>
            <p:ph type="sldNum" sz="quarter" idx="5"/>
          </p:nvPr>
        </p:nvSpPr>
        <p:spPr/>
        <p:txBody>
          <a:bodyPr/>
          <a:lstStyle/>
          <a:p>
            <a:fld id="{939ECEAE-A14D-47D2-918D-C9EFEA8291E5}" type="slidenum">
              <a:rPr lang="fr-FR"/>
              <a:t>15</a:t>
            </a:fld>
            <a:endParaRPr lang="fr-FR"/>
          </a:p>
        </p:txBody>
      </p:sp>
    </p:spTree>
    <p:extLst>
      <p:ext uri="{BB962C8B-B14F-4D97-AF65-F5344CB8AC3E}">
        <p14:creationId xmlns:p14="http://schemas.microsoft.com/office/powerpoint/2010/main" val="26358237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ea typeface="Calibri"/>
                <a:cs typeface="Calibri"/>
              </a:rPr>
              <a:t>As a solution, we have implemented X-Frame Options security header in both backend (in main.py file) and in frontend (server.py file), and we have set it to same origin meaning we are telling the browser </a:t>
            </a:r>
            <a:r>
              <a:rPr lang="en-US"/>
              <a:t>that Only pages from my own website (same origin) can embed my pages in an </a:t>
            </a:r>
            <a:r>
              <a:rPr lang="en-US" err="1"/>
              <a:t>iframe</a:t>
            </a:r>
            <a:r>
              <a:rPr lang="en-US"/>
              <a:t>. </a:t>
            </a:r>
            <a:endParaRPr lang="en-US" err="1"/>
          </a:p>
          <a:p>
            <a:endParaRPr lang="en-US"/>
          </a:p>
          <a:p>
            <a:r>
              <a:rPr lang="en-US"/>
              <a:t>And As a result, in the right page, you can see can see that the specified endpoints are no more accessible.</a:t>
            </a:r>
            <a:endParaRPr lang="en-US">
              <a:ea typeface="Calibri"/>
              <a:cs typeface="Calibri"/>
            </a:endParaRPr>
          </a:p>
        </p:txBody>
      </p:sp>
      <p:sp>
        <p:nvSpPr>
          <p:cNvPr id="4" name="Espace réservé du numéro de diapositive 3"/>
          <p:cNvSpPr>
            <a:spLocks noGrp="1"/>
          </p:cNvSpPr>
          <p:nvPr>
            <p:ph type="sldNum" sz="quarter" idx="5"/>
          </p:nvPr>
        </p:nvSpPr>
        <p:spPr/>
        <p:txBody>
          <a:bodyPr/>
          <a:lstStyle/>
          <a:p>
            <a:fld id="{939ECEAE-A14D-47D2-918D-C9EFEA8291E5}" type="slidenum">
              <a:rPr lang="fr-FR"/>
              <a:t>16</a:t>
            </a:fld>
            <a:endParaRPr lang="fr-FR"/>
          </a:p>
        </p:txBody>
      </p:sp>
    </p:spTree>
    <p:extLst>
      <p:ext uri="{BB962C8B-B14F-4D97-AF65-F5344CB8AC3E}">
        <p14:creationId xmlns:p14="http://schemas.microsoft.com/office/powerpoint/2010/main" val="2251765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After improving our code, we tested for the second time and saw that issues has decreased to 27 in sonarQube</a:t>
            </a:r>
          </a:p>
        </p:txBody>
      </p:sp>
      <p:sp>
        <p:nvSpPr>
          <p:cNvPr id="4" name="Slide Number Placeholder 3"/>
          <p:cNvSpPr>
            <a:spLocks noGrp="1"/>
          </p:cNvSpPr>
          <p:nvPr>
            <p:ph type="sldNum" sz="quarter" idx="5"/>
          </p:nvPr>
        </p:nvSpPr>
        <p:spPr/>
        <p:txBody>
          <a:bodyPr/>
          <a:lstStyle/>
          <a:p>
            <a:fld id="{939ECEAE-A14D-47D2-918D-C9EFEA8291E5}" type="slidenum">
              <a:rPr lang="en-US"/>
              <a:t>17</a:t>
            </a:fld>
            <a:endParaRPr lang="en-US"/>
          </a:p>
        </p:txBody>
      </p:sp>
    </p:spTree>
    <p:extLst>
      <p:ext uri="{BB962C8B-B14F-4D97-AF65-F5344CB8AC3E}">
        <p14:creationId xmlns:p14="http://schemas.microsoft.com/office/powerpoint/2010/main" val="1553040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ZAP, the number of instances for each vulnerability has been lower, and there are 3 vulnerabilities that we had fixed completely</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939ECEAE-A14D-47D2-918D-C9EFEA8291E5}" type="slidenum">
              <a:rPr lang="en-US"/>
              <a:t>18</a:t>
            </a:fld>
            <a:endParaRPr lang="en-US"/>
          </a:p>
        </p:txBody>
      </p:sp>
    </p:spTree>
    <p:extLst>
      <p:ext uri="{BB962C8B-B14F-4D97-AF65-F5344CB8AC3E}">
        <p14:creationId xmlns:p14="http://schemas.microsoft.com/office/powerpoint/2010/main" val="452977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ea typeface="Calibri"/>
              <a:cs typeface="Calibri"/>
            </a:endParaRPr>
          </a:p>
          <a:p>
            <a:pPr marL="171450" indent="-171450">
              <a:buFont typeface="Calibri"/>
              <a:buChar char="-"/>
            </a:pPr>
            <a:endParaRPr lang="en-US">
              <a:ea typeface="Calibri"/>
              <a:cs typeface="Calibri"/>
            </a:endParaRPr>
          </a:p>
          <a:p>
            <a:r>
              <a:rPr lang="en-US">
                <a:ea typeface="Calibri"/>
                <a:cs typeface="Calibri"/>
              </a:rPr>
              <a:t>Role Based Access Control:</a:t>
            </a:r>
          </a:p>
          <a:p>
            <a:pPr marL="171450" indent="-171450">
              <a:buFont typeface="Calibri"/>
              <a:buChar char="-"/>
            </a:pPr>
            <a:r>
              <a:rPr lang="en-US">
                <a:ea typeface="Calibri"/>
                <a:cs typeface="Calibri"/>
              </a:rPr>
              <a:t>Default Admin, Admin, Doctor, Patient and User Role ( Separate Roles, Views and Allowed Actions)</a:t>
            </a:r>
          </a:p>
          <a:p>
            <a:pPr marL="171450" indent="-171450">
              <a:buFont typeface="Calibri"/>
              <a:buChar char="-"/>
            </a:pPr>
            <a:endParaRPr lang="en-US">
              <a:ea typeface="Calibri"/>
              <a:cs typeface="Calibri"/>
            </a:endParaRPr>
          </a:p>
          <a:p>
            <a:r>
              <a:rPr lang="en-US">
                <a:ea typeface="Calibri"/>
                <a:cs typeface="Calibri"/>
              </a:rPr>
              <a:t>Scheduled Data and Access Validity Check</a:t>
            </a:r>
          </a:p>
          <a:p>
            <a:pPr marL="171450" indent="-171450">
              <a:buFont typeface="Calibri"/>
              <a:buChar char="-"/>
            </a:pPr>
            <a:r>
              <a:rPr lang="en-US">
                <a:ea typeface="Calibri"/>
                <a:cs typeface="Calibri"/>
              </a:rPr>
              <a:t>Daily Check to Deactivate Expired Users and Deactivate their Records ( Stop System Access, Deactivate Related Fields "ex: appointments")</a:t>
            </a:r>
          </a:p>
          <a:p>
            <a:pPr marL="171450" indent="-171450">
              <a:buFont typeface="Calibri"/>
              <a:buChar char="-"/>
            </a:pPr>
            <a:r>
              <a:rPr lang="en-US">
                <a:ea typeface="Calibri"/>
                <a:cs typeface="Calibri"/>
              </a:rPr>
              <a:t>Appointment Status Check each 30 mins (Appointment and Status Validity)</a:t>
            </a:r>
          </a:p>
          <a:p>
            <a:pPr marL="171450" indent="-171450">
              <a:buFont typeface="Calibri"/>
              <a:buChar char="-"/>
            </a:pPr>
            <a:endParaRPr lang="en-US">
              <a:ea typeface="Calibri"/>
              <a:cs typeface="Calibri"/>
            </a:endParaRPr>
          </a:p>
          <a:p>
            <a:r>
              <a:rPr lang="en-US">
                <a:ea typeface="Calibri"/>
                <a:cs typeface="Calibri"/>
              </a:rPr>
              <a:t>Input Validation</a:t>
            </a:r>
          </a:p>
          <a:p>
            <a:pPr marL="171450" indent="-171450">
              <a:buFont typeface="Calibri"/>
              <a:buChar char="-"/>
            </a:pPr>
            <a:r>
              <a:rPr lang="en-US">
                <a:ea typeface="Calibri"/>
                <a:cs typeface="Calibri"/>
              </a:rPr>
              <a:t>System checks the validity of input ( ex: phone number is unique and includes only a certain number of digits and 1 possible "+" character to define the country code)</a:t>
            </a:r>
          </a:p>
          <a:p>
            <a:r>
              <a:rPr lang="en-US">
                <a:ea typeface="Calibri"/>
                <a:cs typeface="Calibri"/>
              </a:rPr>
              <a:t>Error Handling </a:t>
            </a:r>
          </a:p>
          <a:p>
            <a:pPr marL="171450" indent="-171450">
              <a:buFont typeface="Calibri"/>
              <a:buChar char="-"/>
            </a:pPr>
            <a:r>
              <a:rPr lang="en-US">
                <a:ea typeface="Calibri"/>
                <a:cs typeface="Calibri"/>
              </a:rPr>
              <a:t>System throws an error if a user didn't enter a required field (ex: username in registration form)</a:t>
            </a:r>
          </a:p>
          <a:p>
            <a:pPr marL="171450" indent="-171450">
              <a:buFont typeface="Calibri"/>
              <a:buChar char="-"/>
            </a:pPr>
            <a:endParaRPr lang="en-US">
              <a:ea typeface="Calibri"/>
              <a:cs typeface="Calibri"/>
            </a:endParaRPr>
          </a:p>
          <a:p>
            <a:r>
              <a:rPr lang="en-US">
                <a:ea typeface="Calibri"/>
                <a:cs typeface="Calibri"/>
              </a:rPr>
              <a:t>Exception Handling</a:t>
            </a:r>
          </a:p>
          <a:p>
            <a:pPr marL="171450" indent="-171450">
              <a:buFont typeface="Calibri"/>
              <a:buChar char="-"/>
            </a:pPr>
            <a:r>
              <a:rPr lang="en-US">
                <a:ea typeface="Calibri"/>
                <a:cs typeface="Calibri"/>
              </a:rPr>
              <a:t>In case of unusual code behavior, system raises an error not to crash</a:t>
            </a:r>
          </a:p>
        </p:txBody>
      </p:sp>
      <p:sp>
        <p:nvSpPr>
          <p:cNvPr id="4" name="Espace réservé du numéro de diapositive 3"/>
          <p:cNvSpPr>
            <a:spLocks noGrp="1"/>
          </p:cNvSpPr>
          <p:nvPr>
            <p:ph type="sldNum" sz="quarter" idx="5"/>
          </p:nvPr>
        </p:nvSpPr>
        <p:spPr/>
        <p:txBody>
          <a:bodyPr/>
          <a:lstStyle/>
          <a:p>
            <a:fld id="{939ECEAE-A14D-47D2-918D-C9EFEA8291E5}" type="slidenum">
              <a:t>5</a:t>
            </a:fld>
            <a:endParaRPr lang="fr-FR"/>
          </a:p>
        </p:txBody>
      </p:sp>
    </p:spTree>
    <p:extLst>
      <p:ext uri="{BB962C8B-B14F-4D97-AF65-F5344CB8AC3E}">
        <p14:creationId xmlns:p14="http://schemas.microsoft.com/office/powerpoint/2010/main" val="2834301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err="1">
                <a:ea typeface="Calibri"/>
                <a:cs typeface="Calibri"/>
              </a:rPr>
              <a:t>Uvicorn</a:t>
            </a:r>
            <a:r>
              <a:rPr lang="en-US">
                <a:ea typeface="Calibri"/>
                <a:cs typeface="Calibri"/>
              </a:rPr>
              <a:t> =&gt; server that runs fast </a:t>
            </a:r>
            <a:r>
              <a:rPr lang="en-US" err="1">
                <a:ea typeface="Calibri"/>
                <a:cs typeface="Calibri"/>
              </a:rPr>
              <a:t>api</a:t>
            </a:r>
            <a:r>
              <a:rPr lang="en-US">
                <a:ea typeface="Calibri"/>
                <a:cs typeface="Calibri"/>
              </a:rPr>
              <a:t> </a:t>
            </a:r>
          </a:p>
          <a:p>
            <a:r>
              <a:rPr lang="en-US"/>
              <a:t>host 0.0.0.0 =&gt; listen on all available network</a:t>
            </a:r>
          </a:p>
          <a:p>
            <a:r>
              <a:rPr lang="en-US">
                <a:ea typeface="Calibri"/>
                <a:cs typeface="Calibri"/>
              </a:rPr>
              <a:t>8432 =&gt; arbitrary port</a:t>
            </a:r>
          </a:p>
          <a:p>
            <a:r>
              <a:rPr lang="en-US"/>
              <a:t>Used </a:t>
            </a:r>
            <a:r>
              <a:rPr lang="en-US" err="1"/>
              <a:t>mkcert</a:t>
            </a:r>
            <a:r>
              <a:rPr lang="en-US"/>
              <a:t> Tool to Generate a Self-Signed Certificate and Private Key</a:t>
            </a:r>
            <a:endParaRPr lang="en-US">
              <a:ea typeface="Calibri"/>
              <a:cs typeface="Calibri"/>
            </a:endParaRPr>
          </a:p>
          <a:p>
            <a:endParaRPr lang="en-US">
              <a:ea typeface="Calibri"/>
              <a:cs typeface="Calibri"/>
            </a:endParaRPr>
          </a:p>
          <a:p>
            <a:r>
              <a:rPr lang="en-US"/>
              <a:t>Lifespan we have used it for the scheduler to manage startup and shutdown events </a:t>
            </a:r>
            <a:endParaRPr lang="en-US">
              <a:ea typeface="Calibri"/>
              <a:cs typeface="Calibri"/>
            </a:endParaRPr>
          </a:p>
        </p:txBody>
      </p:sp>
      <p:sp>
        <p:nvSpPr>
          <p:cNvPr id="4" name="Espace réservé du numéro de diapositive 3"/>
          <p:cNvSpPr>
            <a:spLocks noGrp="1"/>
          </p:cNvSpPr>
          <p:nvPr>
            <p:ph type="sldNum" sz="quarter" idx="5"/>
          </p:nvPr>
        </p:nvSpPr>
        <p:spPr/>
        <p:txBody>
          <a:bodyPr/>
          <a:lstStyle/>
          <a:p>
            <a:fld id="{939ECEAE-A14D-47D2-918D-C9EFEA8291E5}" type="slidenum">
              <a:rPr lang="fr-FR"/>
              <a:t>6</a:t>
            </a:fld>
            <a:endParaRPr lang="fr-FR"/>
          </a:p>
        </p:txBody>
      </p:sp>
    </p:spTree>
    <p:extLst>
      <p:ext uri="{BB962C8B-B14F-4D97-AF65-F5344CB8AC3E}">
        <p14:creationId xmlns:p14="http://schemas.microsoft.com/office/powerpoint/2010/main" val="2389171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used Oauth2 and </a:t>
            </a:r>
            <a:r>
              <a:rPr lang="en-US" err="1"/>
              <a:t>jwt</a:t>
            </a:r>
            <a:r>
              <a:rPr lang="en-US"/>
              <a:t> to implement our login function.</a:t>
            </a:r>
          </a:p>
          <a:p>
            <a:endParaRPr lang="en-US"/>
          </a:p>
          <a:p>
            <a:r>
              <a:rPr lang="en-US"/>
              <a:t>As you can see in the first picture, we used Oauth2PasswordRequestForm to get username and password from users, then checking them in db. If there is no user has the same username and password function will raise a </a:t>
            </a:r>
            <a:r>
              <a:rPr lang="en-US" err="1"/>
              <a:t>HTTPException</a:t>
            </a:r>
            <a:r>
              <a:rPr lang="en-US"/>
              <a:t> for incorrect username and password. On the other hand, create a token with expire time in 30 mins. This function will return a token and </a:t>
            </a:r>
            <a:r>
              <a:rPr lang="en-US" err="1"/>
              <a:t>token_type</a:t>
            </a:r>
            <a:r>
              <a:rPr lang="en-US"/>
              <a:t> bearer if it is requested.</a:t>
            </a:r>
            <a:endParaRPr lang="en-US">
              <a:ea typeface="Calibri"/>
              <a:cs typeface="Calibri"/>
            </a:endParaRPr>
          </a:p>
          <a:p>
            <a:endParaRPr lang="en-US"/>
          </a:p>
          <a:p>
            <a:r>
              <a:rPr lang="en-US"/>
              <a:t>Then we created a variable oauth2_scheme to get the token from the login function above and used it as a dependency for other functions, for example in picture 3</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939ECEAE-A14D-47D2-918D-C9EFEA8291E5}" type="slidenum">
              <a:rPr lang="en-US"/>
              <a:t>7</a:t>
            </a:fld>
            <a:endParaRPr lang="en-US"/>
          </a:p>
        </p:txBody>
      </p:sp>
    </p:spTree>
    <p:extLst>
      <p:ext uri="{BB962C8B-B14F-4D97-AF65-F5344CB8AC3E}">
        <p14:creationId xmlns:p14="http://schemas.microsoft.com/office/powerpoint/2010/main" val="386917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used </a:t>
            </a:r>
            <a:r>
              <a:rPr lang="en-US" err="1"/>
              <a:t>jenkins</a:t>
            </a:r>
            <a:r>
              <a:rPr lang="en-US"/>
              <a:t> CI/CD pipeline to automatically test our application</a:t>
            </a:r>
          </a:p>
          <a:p>
            <a:r>
              <a:rPr lang="en-US"/>
              <a:t>_ For static code testing, we used </a:t>
            </a:r>
            <a:r>
              <a:rPr lang="en-US" err="1"/>
              <a:t>sonarQube</a:t>
            </a:r>
            <a:r>
              <a:rPr lang="en-US"/>
              <a:t> and </a:t>
            </a:r>
            <a:r>
              <a:rPr lang="en-US" err="1"/>
              <a:t>semgrep</a:t>
            </a:r>
            <a:endParaRPr lang="en-US" err="1">
              <a:ea typeface="Calibri"/>
              <a:cs typeface="Calibri"/>
            </a:endParaRPr>
          </a:p>
          <a:p>
            <a:r>
              <a:rPr lang="en-US"/>
              <a:t>_ </a:t>
            </a:r>
            <a:r>
              <a:rPr lang="en-US" err="1"/>
              <a:t>Snyk</a:t>
            </a:r>
            <a:r>
              <a:rPr lang="en-US"/>
              <a:t> to scan for vulnerabilities in third-party libraries, dependencies and also create SBOM files</a:t>
            </a:r>
            <a:endParaRPr lang="en-US">
              <a:ea typeface="Calibri"/>
              <a:cs typeface="Calibri"/>
            </a:endParaRPr>
          </a:p>
          <a:p>
            <a:r>
              <a:rPr lang="en-US"/>
              <a:t>_ and a general static code scan by </a:t>
            </a:r>
            <a:r>
              <a:rPr lang="en-US" err="1"/>
              <a:t>trivy</a:t>
            </a:r>
            <a:endParaRPr lang="en-US" err="1">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939ECEAE-A14D-47D2-918D-C9EFEA8291E5}" type="slidenum">
              <a:rPr lang="en-US"/>
              <a:t>8</a:t>
            </a:fld>
            <a:endParaRPr lang="en-US"/>
          </a:p>
        </p:txBody>
      </p:sp>
    </p:spTree>
    <p:extLst>
      <p:ext uri="{BB962C8B-B14F-4D97-AF65-F5344CB8AC3E}">
        <p14:creationId xmlns:p14="http://schemas.microsoft.com/office/powerpoint/2010/main" val="1911034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_ then we used docker to build and push images onto </a:t>
            </a:r>
            <a:r>
              <a:rPr lang="en-US" err="1"/>
              <a:t>dockerhub</a:t>
            </a:r>
            <a:r>
              <a:rPr lang="en-US"/>
              <a:t> and use </a:t>
            </a:r>
            <a:r>
              <a:rPr lang="en-US" err="1"/>
              <a:t>trivy</a:t>
            </a:r>
            <a:r>
              <a:rPr lang="en-US"/>
              <a:t> to scan container</a:t>
            </a:r>
          </a:p>
          <a:p>
            <a:r>
              <a:rPr lang="en-US"/>
              <a:t>_ finally we used ZAP to test vulnerabilities in our dynamic code</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939ECEAE-A14D-47D2-918D-C9EFEA8291E5}" type="slidenum">
              <a:rPr lang="en-US"/>
              <a:t>9</a:t>
            </a:fld>
            <a:endParaRPr lang="en-US"/>
          </a:p>
        </p:txBody>
      </p:sp>
    </p:spTree>
    <p:extLst>
      <p:ext uri="{BB962C8B-B14F-4D97-AF65-F5344CB8AC3E}">
        <p14:creationId xmlns:p14="http://schemas.microsoft.com/office/powerpoint/2010/main" val="279060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For static code, we had 74 issues including: </a:t>
            </a:r>
            <a:r>
              <a:rPr lang="en-US" err="1"/>
              <a:t>funtion’s</a:t>
            </a:r>
            <a:r>
              <a:rPr lang="en-US"/>
              <a:t> name did not meet regular expression, high cognitive complexity code, blank files, lack of exception, etc.</a:t>
            </a:r>
          </a:p>
          <a:p>
            <a:endParaRPr lang="en-US">
              <a:ea typeface="Calibri"/>
              <a:cs typeface="Calibri"/>
            </a:endParaRPr>
          </a:p>
        </p:txBody>
      </p:sp>
      <p:sp>
        <p:nvSpPr>
          <p:cNvPr id="4" name="Espace réservé du numéro de diapositive 3"/>
          <p:cNvSpPr>
            <a:spLocks noGrp="1"/>
          </p:cNvSpPr>
          <p:nvPr>
            <p:ph type="sldNum" sz="quarter" idx="5"/>
          </p:nvPr>
        </p:nvSpPr>
        <p:spPr/>
        <p:txBody>
          <a:bodyPr/>
          <a:lstStyle/>
          <a:p>
            <a:fld id="{939ECEAE-A14D-47D2-918D-C9EFEA8291E5}" type="slidenum">
              <a:t>11</a:t>
            </a:fld>
            <a:endParaRPr lang="fr-FR"/>
          </a:p>
        </p:txBody>
      </p:sp>
    </p:spTree>
    <p:extLst>
      <p:ext uri="{BB962C8B-B14F-4D97-AF65-F5344CB8AC3E}">
        <p14:creationId xmlns:p14="http://schemas.microsoft.com/office/powerpoint/2010/main" val="1204899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dynamic code,  base on ZAP report, we had vulnerabilities as lacking security headers, information disclosure </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939ECEAE-A14D-47D2-918D-C9EFEA8291E5}" type="slidenum">
              <a:rPr lang="en-US"/>
              <a:t>12</a:t>
            </a:fld>
            <a:endParaRPr lang="en-US"/>
          </a:p>
        </p:txBody>
      </p:sp>
    </p:spTree>
    <p:extLst>
      <p:ext uri="{BB962C8B-B14F-4D97-AF65-F5344CB8AC3E}">
        <p14:creationId xmlns:p14="http://schemas.microsoft.com/office/powerpoint/2010/main" val="2578316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493395" lvl="1">
              <a:lnSpc>
                <a:spcPct val="120000"/>
              </a:lnSpc>
              <a:spcBef>
                <a:spcPts val="500"/>
              </a:spcBef>
              <a:buFont typeface="Courier New,monospace"/>
              <a:buChar char="•"/>
            </a:pPr>
            <a:r>
              <a:rPr lang="fr-FR"/>
              <a:t>Anti-clickjacking Header  =&gt; </a:t>
            </a:r>
            <a:r>
              <a:rPr lang="fr-FR" err="1"/>
              <a:t>protecting</a:t>
            </a:r>
            <a:r>
              <a:rPr lang="fr-FR"/>
              <a:t> </a:t>
            </a:r>
            <a:r>
              <a:rPr lang="fr-FR" err="1"/>
              <a:t>against</a:t>
            </a:r>
            <a:r>
              <a:rPr lang="fr-FR"/>
              <a:t> clickjacking </a:t>
            </a:r>
            <a:r>
              <a:rPr lang="fr-FR" err="1"/>
              <a:t>attacks</a:t>
            </a:r>
            <a:endParaRPr lang="en-US" err="1"/>
          </a:p>
          <a:p>
            <a:pPr marL="493395" lvl="1">
              <a:lnSpc>
                <a:spcPct val="120000"/>
              </a:lnSpc>
              <a:spcBef>
                <a:spcPts val="500"/>
              </a:spcBef>
              <a:buFont typeface="Courier New,monospace"/>
              <a:buChar char="•"/>
            </a:pPr>
            <a:r>
              <a:rPr lang="fr-FR"/>
              <a:t>Permissions Policy Header =&gt; Controls </a:t>
            </a:r>
            <a:r>
              <a:rPr lang="fr-FR" err="1"/>
              <a:t>access</a:t>
            </a:r>
            <a:r>
              <a:rPr lang="fr-FR"/>
              <a:t> to browser </a:t>
            </a:r>
            <a:r>
              <a:rPr lang="fr-FR" err="1"/>
              <a:t>features</a:t>
            </a:r>
            <a:r>
              <a:rPr lang="fr-FR"/>
              <a:t> (e.g., camera, </a:t>
            </a:r>
            <a:r>
              <a:rPr lang="fr-FR" err="1"/>
              <a:t>geolocation</a:t>
            </a:r>
            <a:r>
              <a:rPr lang="fr-FR"/>
              <a:t>) </a:t>
            </a:r>
            <a:endParaRPr lang="en-US"/>
          </a:p>
          <a:p>
            <a:pPr marL="493395" lvl="1">
              <a:lnSpc>
                <a:spcPct val="120000"/>
              </a:lnSpc>
              <a:spcBef>
                <a:spcPts val="500"/>
              </a:spcBef>
              <a:buFont typeface="Courier New,monospace"/>
              <a:buChar char="•"/>
            </a:pPr>
            <a:r>
              <a:rPr lang="fr-FR"/>
              <a:t>X-Content-Type-Options Header =&gt; Stops browsers </a:t>
            </a:r>
            <a:r>
              <a:rPr lang="fr-FR" err="1"/>
              <a:t>from</a:t>
            </a:r>
            <a:r>
              <a:rPr lang="fr-FR"/>
              <a:t> MIME-</a:t>
            </a:r>
            <a:r>
              <a:rPr lang="fr-FR" err="1"/>
              <a:t>sniffing</a:t>
            </a:r>
            <a:r>
              <a:rPr lang="fr-FR"/>
              <a:t> content types (and </a:t>
            </a:r>
            <a:r>
              <a:rPr lang="fr-FR" err="1"/>
              <a:t>prevent</a:t>
            </a:r>
            <a:r>
              <a:rPr lang="fr-FR"/>
              <a:t> </a:t>
            </a:r>
            <a:r>
              <a:rPr lang="fr-FR" err="1"/>
              <a:t>some</a:t>
            </a:r>
            <a:r>
              <a:rPr lang="fr-FR"/>
              <a:t> </a:t>
            </a:r>
            <a:r>
              <a:rPr lang="fr-FR" err="1"/>
              <a:t>xss</a:t>
            </a:r>
            <a:r>
              <a:rPr lang="fr-FR"/>
              <a:t> </a:t>
            </a:r>
            <a:r>
              <a:rPr lang="fr-FR" err="1"/>
              <a:t>attacks</a:t>
            </a:r>
            <a:r>
              <a:rPr lang="fr-FR"/>
              <a:t>)</a:t>
            </a:r>
            <a:endParaRPr lang="en-US"/>
          </a:p>
          <a:p>
            <a:pPr marL="493395" lvl="1">
              <a:lnSpc>
                <a:spcPct val="120000"/>
              </a:lnSpc>
              <a:spcBef>
                <a:spcPts val="500"/>
              </a:spcBef>
              <a:buFont typeface="Courier New,monospace"/>
              <a:buChar char="•"/>
            </a:pPr>
            <a:r>
              <a:rPr lang="fr-FR"/>
              <a:t>Site Isolation Against Spectre </a:t>
            </a:r>
            <a:r>
              <a:rPr lang="fr-FR" err="1"/>
              <a:t>Vulnerability</a:t>
            </a:r>
            <a:r>
              <a:rPr lang="fr-FR"/>
              <a:t> =&gt; </a:t>
            </a:r>
            <a:r>
              <a:rPr lang="fr-FR" err="1"/>
              <a:t>limiting</a:t>
            </a:r>
            <a:r>
              <a:rPr lang="fr-FR"/>
              <a:t> data </a:t>
            </a:r>
            <a:r>
              <a:rPr lang="fr-FR" err="1"/>
              <a:t>leakage</a:t>
            </a:r>
            <a:r>
              <a:rPr lang="fr-FR"/>
              <a:t> </a:t>
            </a:r>
            <a:r>
              <a:rPr lang="fr-FR" err="1"/>
              <a:t>across</a:t>
            </a:r>
            <a:r>
              <a:rPr lang="fr-FR"/>
              <a:t> sites</a:t>
            </a:r>
            <a:endParaRPr lang="fr-FR">
              <a:ea typeface="Calibri"/>
              <a:cs typeface="Calibri"/>
            </a:endParaRPr>
          </a:p>
          <a:p>
            <a:pPr marL="493395" lvl="1">
              <a:lnSpc>
                <a:spcPct val="120000"/>
              </a:lnSpc>
              <a:spcBef>
                <a:spcPts val="500"/>
              </a:spcBef>
              <a:buFont typeface="Courier New,monospace"/>
              <a:buChar char="•"/>
            </a:pPr>
            <a:r>
              <a:rPr lang="fr-FR"/>
              <a:t>Content Security Policy (CSP) Header =&gt; </a:t>
            </a:r>
            <a:r>
              <a:rPr lang="fr-FR" err="1"/>
              <a:t>detect</a:t>
            </a:r>
            <a:r>
              <a:rPr lang="fr-FR"/>
              <a:t> and </a:t>
            </a:r>
            <a:r>
              <a:rPr lang="fr-FR" err="1"/>
              <a:t>mitigate</a:t>
            </a:r>
            <a:r>
              <a:rPr lang="fr-FR"/>
              <a:t> certain types of </a:t>
            </a:r>
            <a:r>
              <a:rPr lang="fr-FR" err="1"/>
              <a:t>attacks</a:t>
            </a:r>
            <a:r>
              <a:rPr lang="fr-FR"/>
              <a:t> (ex: Cross Site Scripting (XSS), data injection </a:t>
            </a:r>
            <a:r>
              <a:rPr lang="fr-FR" err="1"/>
              <a:t>attacks</a:t>
            </a:r>
            <a:r>
              <a:rPr lang="fr-FR"/>
              <a:t>)</a:t>
            </a:r>
            <a:endParaRPr lang="fr-FR" err="1">
              <a:ea typeface="Calibri"/>
              <a:cs typeface="Calibri"/>
            </a:endParaRPr>
          </a:p>
          <a:p>
            <a:pPr marL="493395" lvl="1">
              <a:lnSpc>
                <a:spcPct val="120000"/>
              </a:lnSpc>
              <a:spcBef>
                <a:spcPts val="500"/>
              </a:spcBef>
              <a:buFont typeface="Courier New,monospace"/>
              <a:buChar char="•"/>
            </a:pPr>
            <a:r>
              <a:rPr lang="fr-FR" err="1"/>
              <a:t>Caching</a:t>
            </a:r>
            <a:r>
              <a:rPr lang="fr-FR"/>
              <a:t>  =&gt;  Controls how </a:t>
            </a:r>
            <a:r>
              <a:rPr lang="fr-FR" err="1"/>
              <a:t>responses</a:t>
            </a:r>
            <a:r>
              <a:rPr lang="fr-FR"/>
              <a:t> are </a:t>
            </a:r>
            <a:r>
              <a:rPr lang="fr-FR" err="1"/>
              <a:t>cached</a:t>
            </a:r>
            <a:endParaRPr lang="fr-FR" err="1">
              <a:ea typeface="Calibri"/>
              <a:cs typeface="Calibri"/>
            </a:endParaRPr>
          </a:p>
          <a:p>
            <a:pPr marL="493395" lvl="1">
              <a:lnSpc>
                <a:spcPct val="120000"/>
              </a:lnSpc>
              <a:spcBef>
                <a:spcPts val="500"/>
              </a:spcBef>
              <a:buFont typeface="Courier New,monospace"/>
              <a:buChar char="•"/>
            </a:pPr>
            <a:r>
              <a:rPr lang="fr-FR"/>
              <a:t>"X-</a:t>
            </a:r>
            <a:r>
              <a:rPr lang="fr-FR" err="1"/>
              <a:t>Powered</a:t>
            </a:r>
            <a:r>
              <a:rPr lang="fr-FR"/>
              <a:t>-By" ( </a:t>
            </a:r>
            <a:r>
              <a:rPr lang="fr-FR" err="1"/>
              <a:t>Removed</a:t>
            </a:r>
            <a:r>
              <a:rPr lang="fr-FR"/>
              <a:t> Header) =&gt;  </a:t>
            </a:r>
            <a:r>
              <a:rPr lang="fr-FR" err="1"/>
              <a:t>prevent</a:t>
            </a:r>
            <a:r>
              <a:rPr lang="fr-FR"/>
              <a:t> server </a:t>
            </a:r>
            <a:r>
              <a:rPr lang="fr-FR" err="1"/>
              <a:t>from</a:t>
            </a:r>
            <a:r>
              <a:rPr lang="fr-FR"/>
              <a:t> </a:t>
            </a:r>
            <a:r>
              <a:rPr lang="fr-FR" err="1"/>
              <a:t>leaking</a:t>
            </a:r>
            <a:r>
              <a:rPr lang="fr-FR"/>
              <a:t> information via "X-</a:t>
            </a:r>
            <a:r>
              <a:rPr lang="fr-FR" err="1"/>
              <a:t>Powered</a:t>
            </a:r>
            <a:r>
              <a:rPr lang="fr-FR"/>
              <a:t>-By" HTTP </a:t>
            </a:r>
            <a:r>
              <a:rPr lang="fr-FR" err="1"/>
              <a:t>response</a:t>
            </a:r>
            <a:r>
              <a:rPr lang="fr-FR"/>
              <a:t> headers</a:t>
            </a:r>
            <a:endParaRPr lang="fr-FR">
              <a:ea typeface="Calibri"/>
              <a:cs typeface="Calibri"/>
            </a:endParaRPr>
          </a:p>
        </p:txBody>
      </p:sp>
      <p:sp>
        <p:nvSpPr>
          <p:cNvPr id="4" name="Espace réservé du numéro de diapositive 3"/>
          <p:cNvSpPr>
            <a:spLocks noGrp="1"/>
          </p:cNvSpPr>
          <p:nvPr>
            <p:ph type="sldNum" sz="quarter" idx="5"/>
          </p:nvPr>
        </p:nvSpPr>
        <p:spPr/>
        <p:txBody>
          <a:bodyPr/>
          <a:lstStyle/>
          <a:p>
            <a:fld id="{939ECEAE-A14D-47D2-918D-C9EFEA8291E5}" type="slidenum">
              <a:rPr lang="fr-FR"/>
              <a:t>13</a:t>
            </a:fld>
            <a:endParaRPr lang="fr-FR"/>
          </a:p>
        </p:txBody>
      </p:sp>
    </p:spTree>
    <p:extLst>
      <p:ext uri="{BB962C8B-B14F-4D97-AF65-F5344CB8AC3E}">
        <p14:creationId xmlns:p14="http://schemas.microsoft.com/office/powerpoint/2010/main" val="1143946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5/16/2025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825551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5/16/2025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187470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5/16/2025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5976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5/16/2025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500065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5/16/2025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727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5/16/2025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23692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5/16/2025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637910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5/16/2025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415235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5/16/2025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1120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5/16/2025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185594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5/16/2025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729397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5/16/2025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4202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88" r:id="rId6"/>
    <p:sldLayoutId id="2147483684" r:id="rId7"/>
    <p:sldLayoutId id="2147483685" r:id="rId8"/>
    <p:sldLayoutId id="2147483686" r:id="rId9"/>
    <p:sldLayoutId id="2147483687" r:id="rId10"/>
    <p:sldLayoutId id="2147483689"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Layout" Target="../slideLayouts/slideLayout2.xml"/><Relationship Id="rId1" Type="http://schemas.openxmlformats.org/officeDocument/2006/relationships/video" Target="https://tuni-my.sharepoint.com/:v:/g/personal/thanh_pham_tuni_fi/EQKgickD0klBh5Ic65u7ShsBQLiT4Oxp5lXgx5tS2b78RQ?nav=eyJyZWZlcnJhbEluZm8iOnsicmVmZXJyYWxBcHAiOiJPbmVEcml2ZUZvckJ1c2luZXNzIiwicmVmZXJyYWxBcHBQbGF0Zm9ybSI6IldlYiIsInJlZmVycmFsTW9kZSI6InZpZXciLCJyZWZlcnJhbFZpZXciOiJNeUZpbGVzTGlua0NvcHkifX0&amp;e=9tRmXZ"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11574" y="390393"/>
            <a:ext cx="9140819" cy="2634181"/>
          </a:xfrm>
        </p:spPr>
        <p:txBody>
          <a:bodyPr anchor="b">
            <a:normAutofit/>
          </a:bodyPr>
          <a:lstStyle/>
          <a:p>
            <a:r>
              <a:rPr lang="en-US"/>
              <a:t>Secure Programming Project – Hospital Application</a:t>
            </a:r>
          </a:p>
        </p:txBody>
      </p:sp>
      <p:sp>
        <p:nvSpPr>
          <p:cNvPr id="3" name="Subtitle 2"/>
          <p:cNvSpPr>
            <a:spLocks noGrp="1"/>
          </p:cNvSpPr>
          <p:nvPr>
            <p:ph type="subTitle" idx="1"/>
          </p:nvPr>
        </p:nvSpPr>
        <p:spPr>
          <a:xfrm>
            <a:off x="935867" y="4469613"/>
            <a:ext cx="2707032" cy="965755"/>
          </a:xfrm>
        </p:spPr>
        <p:txBody>
          <a:bodyPr anchor="t">
            <a:normAutofit/>
          </a:bodyPr>
          <a:lstStyle/>
          <a:p>
            <a:r>
              <a:rPr lang="en-US"/>
              <a:t>Group members:</a:t>
            </a:r>
          </a:p>
        </p:txBody>
      </p:sp>
      <p:cxnSp>
        <p:nvCxnSpPr>
          <p:cNvPr id="10" name="Straight Connector 9">
            <a:extLst>
              <a:ext uri="{FF2B5EF4-FFF2-40B4-BE49-F238E27FC236}">
                <a16:creationId xmlns:a16="http://schemas.microsoft.com/office/drawing/2014/main" id="{B51019FC-0FE0-4611-B71E-C03589FB62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583125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 name="Subtitle 2">
            <a:extLst>
              <a:ext uri="{FF2B5EF4-FFF2-40B4-BE49-F238E27FC236}">
                <a16:creationId xmlns:a16="http://schemas.microsoft.com/office/drawing/2014/main" id="{BF8E4E7C-8377-F5C8-AB45-B4FE8AC340E6}"/>
              </a:ext>
            </a:extLst>
          </p:cNvPr>
          <p:cNvSpPr txBox="1">
            <a:spLocks/>
          </p:cNvSpPr>
          <p:nvPr/>
        </p:nvSpPr>
        <p:spPr>
          <a:xfrm>
            <a:off x="4039675" y="4471760"/>
            <a:ext cx="6774610" cy="965755"/>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SzPct val="87000"/>
              <a:buFont typeface="Arial" panose="020B0604020202020204" pitchFamily="34" charset="0"/>
              <a:buNone/>
              <a:defRPr sz="1800" b="1" kern="1200" cap="all" spc="300" baseline="0">
                <a:solidFill>
                  <a:schemeClr val="tx1"/>
                </a:solidFill>
                <a:latin typeface="+mn-lt"/>
                <a:ea typeface="+mn-ea"/>
                <a:cs typeface="+mn-cs"/>
              </a:defRPr>
            </a:lvl1pPr>
            <a:lvl2pPr marL="457200" indent="0" algn="ctr" defTabSz="914400" rtl="0" eaLnBrk="1" latinLnBrk="0" hangingPunct="1">
              <a:lnSpc>
                <a:spcPct val="120000"/>
              </a:lnSpc>
              <a:spcBef>
                <a:spcPts val="500"/>
              </a:spcBef>
              <a:buSzPct val="87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87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t>Hajar El </a:t>
            </a:r>
            <a:r>
              <a:rPr lang="en-US" err="1"/>
              <a:t>Boutahiri</a:t>
            </a:r>
          </a:p>
          <a:p>
            <a:r>
              <a:rPr lang="en-US"/>
              <a:t>Pham Vu Van Thanh</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D5AD8119-0DEB-4CD5-FF3D-2D844F0687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23685B-29BB-B5A2-B736-FE72E4D59959}"/>
              </a:ext>
            </a:extLst>
          </p:cNvPr>
          <p:cNvSpPr>
            <a:spLocks noGrp="1"/>
          </p:cNvSpPr>
          <p:nvPr>
            <p:ph type="title"/>
          </p:nvPr>
        </p:nvSpPr>
        <p:spPr>
          <a:xfrm>
            <a:off x="902617" y="263820"/>
            <a:ext cx="10890929" cy="1097280"/>
          </a:xfrm>
        </p:spPr>
        <p:txBody>
          <a:bodyPr/>
          <a:lstStyle/>
          <a:p>
            <a:r>
              <a:rPr lang="en-US"/>
              <a:t>Security tests</a:t>
            </a:r>
          </a:p>
        </p:txBody>
      </p:sp>
      <p:pic>
        <p:nvPicPr>
          <p:cNvPr id="4" name="Content Placeholder 3" descr="A screenshot of a computer&#10;&#10;AI-generated content may be incorrect.">
            <a:extLst>
              <a:ext uri="{FF2B5EF4-FFF2-40B4-BE49-F238E27FC236}">
                <a16:creationId xmlns:a16="http://schemas.microsoft.com/office/drawing/2014/main" id="{C106AEBE-45D6-6E1B-A0AC-F54503A6A9F9}"/>
              </a:ext>
            </a:extLst>
          </p:cNvPr>
          <p:cNvPicPr>
            <a:picLocks noGrp="1" noChangeAspect="1"/>
          </p:cNvPicPr>
          <p:nvPr>
            <p:ph idx="1"/>
          </p:nvPr>
        </p:nvPicPr>
        <p:blipFill>
          <a:blip r:embed="rId2"/>
          <a:stretch>
            <a:fillRect/>
          </a:stretch>
        </p:blipFill>
        <p:spPr>
          <a:xfrm>
            <a:off x="3021" y="2680037"/>
            <a:ext cx="12196897" cy="1508949"/>
          </a:xfrm>
        </p:spPr>
      </p:pic>
    </p:spTree>
    <p:extLst>
      <p:ext uri="{BB962C8B-B14F-4D97-AF65-F5344CB8AC3E}">
        <p14:creationId xmlns:p14="http://schemas.microsoft.com/office/powerpoint/2010/main" val="37547994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5BEB9-721B-12D5-84A5-65B369FDFEBF}"/>
              </a:ext>
            </a:extLst>
          </p:cNvPr>
          <p:cNvSpPr>
            <a:spLocks noGrp="1"/>
          </p:cNvSpPr>
          <p:nvPr>
            <p:ph type="title"/>
          </p:nvPr>
        </p:nvSpPr>
        <p:spPr>
          <a:xfrm>
            <a:off x="883712" y="205275"/>
            <a:ext cx="10890929" cy="1097280"/>
          </a:xfrm>
        </p:spPr>
        <p:txBody>
          <a:bodyPr/>
          <a:lstStyle/>
          <a:p>
            <a:r>
              <a:rPr lang="en-US"/>
              <a:t>Security tests - Result</a:t>
            </a:r>
          </a:p>
        </p:txBody>
      </p:sp>
      <p:pic>
        <p:nvPicPr>
          <p:cNvPr id="4" name="Content Placeholder 3" descr="A screenshot of a chat&#10;&#10;AI-generated content may be incorrect.">
            <a:extLst>
              <a:ext uri="{FF2B5EF4-FFF2-40B4-BE49-F238E27FC236}">
                <a16:creationId xmlns:a16="http://schemas.microsoft.com/office/drawing/2014/main" id="{BC260422-E289-29D7-9FFF-23C4574F49C8}"/>
              </a:ext>
            </a:extLst>
          </p:cNvPr>
          <p:cNvPicPr>
            <a:picLocks noGrp="1" noChangeAspect="1"/>
          </p:cNvPicPr>
          <p:nvPr>
            <p:ph idx="1"/>
          </p:nvPr>
        </p:nvPicPr>
        <p:blipFill>
          <a:blip r:embed="rId3"/>
          <a:stretch>
            <a:fillRect/>
          </a:stretch>
        </p:blipFill>
        <p:spPr>
          <a:xfrm>
            <a:off x="639454" y="1438526"/>
            <a:ext cx="10644984" cy="4763179"/>
          </a:xfrm>
        </p:spPr>
      </p:pic>
    </p:spTree>
    <p:extLst>
      <p:ext uri="{BB962C8B-B14F-4D97-AF65-F5344CB8AC3E}">
        <p14:creationId xmlns:p14="http://schemas.microsoft.com/office/powerpoint/2010/main" val="3224367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E33C90-EBC5-9A62-C889-202AF0B8E512}"/>
            </a:ext>
          </a:extLst>
        </p:cNvPr>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F510159A-9602-636F-FA4D-5F0BD8D9F812}"/>
              </a:ext>
            </a:extLst>
          </p:cNvPr>
          <p:cNvGraphicFramePr>
            <a:graphicFrameLocks noGrp="1"/>
          </p:cNvGraphicFramePr>
          <p:nvPr>
            <p:ph idx="1"/>
            <p:extLst>
              <p:ext uri="{D42A27DB-BD31-4B8C-83A1-F6EECF244321}">
                <p14:modId xmlns:p14="http://schemas.microsoft.com/office/powerpoint/2010/main" val="4272813896"/>
              </p:ext>
            </p:extLst>
          </p:nvPr>
        </p:nvGraphicFramePr>
        <p:xfrm>
          <a:off x="678840" y="308586"/>
          <a:ext cx="10824119" cy="5909310"/>
        </p:xfrm>
        <a:graphic>
          <a:graphicData uri="http://schemas.openxmlformats.org/drawingml/2006/table">
            <a:tbl>
              <a:tblPr bandRow="1">
                <a:tableStyleId>{5C22544A-7EE6-4342-B048-85BDC9FD1C3A}</a:tableStyleId>
              </a:tblPr>
              <a:tblGrid>
                <a:gridCol w="6490677">
                  <a:extLst>
                    <a:ext uri="{9D8B030D-6E8A-4147-A177-3AD203B41FA5}">
                      <a16:colId xmlns:a16="http://schemas.microsoft.com/office/drawing/2014/main" val="4062033687"/>
                    </a:ext>
                  </a:extLst>
                </a:gridCol>
                <a:gridCol w="2166721">
                  <a:extLst>
                    <a:ext uri="{9D8B030D-6E8A-4147-A177-3AD203B41FA5}">
                      <a16:colId xmlns:a16="http://schemas.microsoft.com/office/drawing/2014/main" val="3830261220"/>
                    </a:ext>
                  </a:extLst>
                </a:gridCol>
                <a:gridCol w="2166721">
                  <a:extLst>
                    <a:ext uri="{9D8B030D-6E8A-4147-A177-3AD203B41FA5}">
                      <a16:colId xmlns:a16="http://schemas.microsoft.com/office/drawing/2014/main" val="3618752763"/>
                    </a:ext>
                  </a:extLst>
                </a:gridCol>
              </a:tblGrid>
              <a:tr h="248469">
                <a:tc>
                  <a:txBody>
                    <a:bodyPr/>
                    <a:lstStyle/>
                    <a:p>
                      <a:r>
                        <a:rPr lang="en-US" b="1">
                          <a:solidFill>
                            <a:srgbClr val="FFFFFF"/>
                          </a:solidFill>
                          <a:effectLst/>
                        </a:rPr>
                        <a:t>Name</a:t>
                      </a:r>
                    </a:p>
                  </a:txBody>
                  <a:tcPr marL="38100" marR="38100" marT="28575" marB="28575" anchor="ctr">
                    <a:lnL>
                      <a:noFill/>
                    </a:lnL>
                    <a:lnR>
                      <a:noFill/>
                    </a:lnR>
                    <a:lnT>
                      <a:noFill/>
                    </a:lnT>
                    <a:lnB>
                      <a:noFill/>
                    </a:lnB>
                    <a:solidFill>
                      <a:srgbClr val="666666"/>
                    </a:solidFill>
                  </a:tcPr>
                </a:tc>
                <a:tc>
                  <a:txBody>
                    <a:bodyPr/>
                    <a:lstStyle/>
                    <a:p>
                      <a:pPr algn="ctr"/>
                      <a:r>
                        <a:rPr lang="en-US" b="1">
                          <a:solidFill>
                            <a:schemeClr val="tx1"/>
                          </a:solidFill>
                          <a:effectLst/>
                        </a:rPr>
                        <a:t>Risk Level</a:t>
                      </a:r>
                    </a:p>
                  </a:txBody>
                  <a:tcPr marL="38100" marR="38100" marT="28575" marB="28575" anchor="ctr">
                    <a:lnL>
                      <a:noFill/>
                    </a:lnL>
                    <a:lnR>
                      <a:noFill/>
                    </a:lnR>
                    <a:lnT>
                      <a:noFill/>
                    </a:lnT>
                    <a:lnB>
                      <a:noFill/>
                    </a:lnB>
                    <a:solidFill>
                      <a:srgbClr val="666666"/>
                    </a:solidFill>
                  </a:tcPr>
                </a:tc>
                <a:tc>
                  <a:txBody>
                    <a:bodyPr/>
                    <a:lstStyle/>
                    <a:p>
                      <a:pPr algn="ctr"/>
                      <a:r>
                        <a:rPr lang="en-US" b="1">
                          <a:solidFill>
                            <a:srgbClr val="FFFFFF"/>
                          </a:solidFill>
                          <a:effectLst/>
                        </a:rPr>
                        <a:t>Number of Instances</a:t>
                      </a:r>
                    </a:p>
                  </a:txBody>
                  <a:tcPr marL="38100" marR="38100" marT="28575" marB="28575" anchor="ctr">
                    <a:lnL>
                      <a:noFill/>
                    </a:lnL>
                    <a:lnR>
                      <a:noFill/>
                    </a:lnR>
                    <a:lnT>
                      <a:noFill/>
                    </a:lnT>
                    <a:lnB>
                      <a:noFill/>
                    </a:lnB>
                    <a:solidFill>
                      <a:srgbClr val="666666"/>
                    </a:solidFill>
                  </a:tcPr>
                </a:tc>
                <a:extLst>
                  <a:ext uri="{0D108BD9-81ED-4DB2-BD59-A6C34878D82A}">
                    <a16:rowId xmlns:a16="http://schemas.microsoft.com/office/drawing/2014/main" val="2559590591"/>
                  </a:ext>
                </a:extLst>
              </a:tr>
              <a:tr h="248469">
                <a:tc>
                  <a:txBody>
                    <a:bodyPr/>
                    <a:lstStyle/>
                    <a:p>
                      <a:r>
                        <a:rPr lang="en-US">
                          <a:solidFill>
                            <a:schemeClr val="accent6">
                              <a:lumMod val="76000"/>
                            </a:schemeClr>
                          </a:solidFill>
                          <a:effectLst/>
                        </a:rPr>
                        <a:t>CSP: Failure to Define Directive with No Fallback</a:t>
                      </a:r>
                    </a:p>
                  </a:txBody>
                  <a:tcPr marL="38100" marR="38100" marT="28575" marB="28575" anchor="ctr">
                    <a:lnL>
                      <a:noFill/>
                    </a:lnL>
                    <a:lnR>
                      <a:noFill/>
                    </a:lnR>
                    <a:lnT>
                      <a:noFill/>
                    </a:lnT>
                    <a:lnB>
                      <a:noFill/>
                    </a:lnB>
                    <a:solidFill>
                      <a:srgbClr val="E8E8E8"/>
                    </a:solidFill>
                  </a:tcPr>
                </a:tc>
                <a:tc>
                  <a:txBody>
                    <a:bodyPr/>
                    <a:lstStyle/>
                    <a:p>
                      <a:pPr algn="ctr"/>
                      <a:r>
                        <a:rPr lang="en-US">
                          <a:solidFill>
                            <a:schemeClr val="tx1"/>
                          </a:solidFill>
                          <a:effectLst/>
                        </a:rPr>
                        <a:t>Medium</a:t>
                      </a:r>
                    </a:p>
                  </a:txBody>
                  <a:tcPr marL="38100" marR="38100" marT="28575" marB="28575" anchor="ctr">
                    <a:lnL>
                      <a:noFill/>
                    </a:lnL>
                    <a:lnR>
                      <a:noFill/>
                    </a:lnR>
                    <a:lnT>
                      <a:noFill/>
                    </a:lnT>
                    <a:lnB>
                      <a:noFill/>
                    </a:lnB>
                    <a:noFill/>
                  </a:tcPr>
                </a:tc>
                <a:tc>
                  <a:txBody>
                    <a:bodyPr/>
                    <a:lstStyle/>
                    <a:p>
                      <a:pPr algn="ctr"/>
                      <a:r>
                        <a:rPr lang="en-US">
                          <a:solidFill>
                            <a:schemeClr val="tx1"/>
                          </a:solidFill>
                          <a:effectLst/>
                        </a:rPr>
                        <a:t>2</a:t>
                      </a:r>
                    </a:p>
                  </a:txBody>
                  <a:tcPr marL="38100" marR="38100" marT="28575" marB="28575" anchor="ctr">
                    <a:lnL>
                      <a:noFill/>
                    </a:lnL>
                    <a:lnR>
                      <a:noFill/>
                    </a:lnR>
                    <a:lnT>
                      <a:noFill/>
                    </a:lnT>
                    <a:lnB>
                      <a:noFill/>
                    </a:lnB>
                    <a:solidFill>
                      <a:srgbClr val="E8E8E8"/>
                    </a:solidFill>
                  </a:tcPr>
                </a:tc>
                <a:extLst>
                  <a:ext uri="{0D108BD9-81ED-4DB2-BD59-A6C34878D82A}">
                    <a16:rowId xmlns:a16="http://schemas.microsoft.com/office/drawing/2014/main" val="2754440443"/>
                  </a:ext>
                </a:extLst>
              </a:tr>
              <a:tr h="248469">
                <a:tc>
                  <a:txBody>
                    <a:bodyPr/>
                    <a:lstStyle/>
                    <a:p>
                      <a:r>
                        <a:rPr lang="en-US">
                          <a:solidFill>
                            <a:schemeClr val="accent6">
                              <a:lumMod val="76000"/>
                            </a:schemeClr>
                          </a:solidFill>
                          <a:effectLst/>
                        </a:rPr>
                        <a:t>Content Security Policy (CSP) Header Not Set</a:t>
                      </a:r>
                    </a:p>
                  </a:txBody>
                  <a:tcPr marL="38100" marR="38100" marT="28575" marB="28575" anchor="ctr">
                    <a:lnL>
                      <a:noFill/>
                    </a:lnL>
                    <a:lnR>
                      <a:noFill/>
                    </a:lnR>
                    <a:lnT>
                      <a:noFill/>
                    </a:lnT>
                    <a:lnB>
                      <a:noFill/>
                    </a:lnB>
                    <a:solidFill>
                      <a:srgbClr val="E8E8E8"/>
                    </a:solidFill>
                  </a:tcPr>
                </a:tc>
                <a:tc>
                  <a:txBody>
                    <a:bodyPr/>
                    <a:lstStyle/>
                    <a:p>
                      <a:pPr algn="ctr"/>
                      <a:r>
                        <a:rPr lang="en-US">
                          <a:solidFill>
                            <a:schemeClr val="tx1"/>
                          </a:solidFill>
                          <a:effectLst/>
                        </a:rPr>
                        <a:t>Medium</a:t>
                      </a:r>
                    </a:p>
                  </a:txBody>
                  <a:tcPr marL="38100" marR="38100" marT="28575" marB="28575" anchor="ctr">
                    <a:lnL>
                      <a:noFill/>
                    </a:lnL>
                    <a:lnR>
                      <a:noFill/>
                    </a:lnR>
                    <a:lnT>
                      <a:noFill/>
                    </a:lnT>
                    <a:lnB>
                      <a:noFill/>
                    </a:lnB>
                    <a:noFill/>
                  </a:tcPr>
                </a:tc>
                <a:tc>
                  <a:txBody>
                    <a:bodyPr/>
                    <a:lstStyle/>
                    <a:p>
                      <a:pPr algn="ctr"/>
                      <a:r>
                        <a:rPr lang="en-US">
                          <a:effectLst/>
                        </a:rPr>
                        <a:t>3</a:t>
                      </a:r>
                    </a:p>
                  </a:txBody>
                  <a:tcPr marL="38100" marR="38100" marT="28575" marB="28575" anchor="ctr">
                    <a:lnL>
                      <a:noFill/>
                    </a:lnL>
                    <a:lnR>
                      <a:noFill/>
                    </a:lnR>
                    <a:lnT>
                      <a:noFill/>
                    </a:lnT>
                    <a:lnB>
                      <a:noFill/>
                    </a:lnB>
                    <a:solidFill>
                      <a:srgbClr val="E8E8E8"/>
                    </a:solidFill>
                  </a:tcPr>
                </a:tc>
                <a:extLst>
                  <a:ext uri="{0D108BD9-81ED-4DB2-BD59-A6C34878D82A}">
                    <a16:rowId xmlns:a16="http://schemas.microsoft.com/office/drawing/2014/main" val="393247714"/>
                  </a:ext>
                </a:extLst>
              </a:tr>
              <a:tr h="248469">
                <a:tc>
                  <a:txBody>
                    <a:bodyPr/>
                    <a:lstStyle/>
                    <a:p>
                      <a:r>
                        <a:rPr lang="en-US" strike="noStrike">
                          <a:solidFill>
                            <a:schemeClr val="accent6">
                              <a:lumMod val="76000"/>
                            </a:schemeClr>
                          </a:solidFill>
                          <a:effectLst/>
                        </a:rPr>
                        <a:t>Missing Anti-clickjacking Header</a:t>
                      </a:r>
                    </a:p>
                  </a:txBody>
                  <a:tcPr marL="38100" marR="38100" marT="28575" marB="28575" anchor="ctr">
                    <a:lnL>
                      <a:noFill/>
                    </a:lnL>
                    <a:lnR>
                      <a:noFill/>
                    </a:lnR>
                    <a:lnT>
                      <a:noFill/>
                    </a:lnT>
                    <a:lnB>
                      <a:noFill/>
                    </a:lnB>
                    <a:solidFill>
                      <a:srgbClr val="E8E8E8"/>
                    </a:solidFill>
                  </a:tcPr>
                </a:tc>
                <a:tc>
                  <a:txBody>
                    <a:bodyPr/>
                    <a:lstStyle/>
                    <a:p>
                      <a:pPr algn="ctr"/>
                      <a:r>
                        <a:rPr lang="en-US" strike="noStrike">
                          <a:solidFill>
                            <a:schemeClr val="tx1"/>
                          </a:solidFill>
                          <a:effectLst/>
                        </a:rPr>
                        <a:t>Medium</a:t>
                      </a:r>
                    </a:p>
                  </a:txBody>
                  <a:tcPr marL="38100" marR="38100" marT="28575" marB="28575" anchor="ctr">
                    <a:lnL>
                      <a:noFill/>
                    </a:lnL>
                    <a:lnR>
                      <a:noFill/>
                    </a:lnR>
                    <a:lnT>
                      <a:noFill/>
                    </a:lnT>
                    <a:lnB>
                      <a:noFill/>
                    </a:lnB>
                    <a:noFill/>
                  </a:tcPr>
                </a:tc>
                <a:tc>
                  <a:txBody>
                    <a:bodyPr/>
                    <a:lstStyle/>
                    <a:p>
                      <a:pPr algn="ctr"/>
                      <a:r>
                        <a:rPr lang="en-US" strike="noStrike">
                          <a:solidFill>
                            <a:schemeClr val="tx1"/>
                          </a:solidFill>
                          <a:effectLst/>
                        </a:rPr>
                        <a:t>3</a:t>
                      </a:r>
                    </a:p>
                  </a:txBody>
                  <a:tcPr marL="38100" marR="38100" marT="28575" marB="28575" anchor="ctr">
                    <a:lnL>
                      <a:noFill/>
                    </a:lnL>
                    <a:lnR>
                      <a:noFill/>
                    </a:lnR>
                    <a:lnT>
                      <a:noFill/>
                    </a:lnT>
                    <a:lnB>
                      <a:noFill/>
                    </a:lnB>
                    <a:solidFill>
                      <a:srgbClr val="E8E8E8"/>
                    </a:solidFill>
                  </a:tcPr>
                </a:tc>
                <a:extLst>
                  <a:ext uri="{0D108BD9-81ED-4DB2-BD59-A6C34878D82A}">
                    <a16:rowId xmlns:a16="http://schemas.microsoft.com/office/drawing/2014/main" val="2155119937"/>
                  </a:ext>
                </a:extLst>
              </a:tr>
              <a:tr h="248469">
                <a:tc>
                  <a:txBody>
                    <a:bodyPr/>
                    <a:lstStyle/>
                    <a:p>
                      <a:r>
                        <a:rPr lang="en-US">
                          <a:solidFill>
                            <a:schemeClr val="accent6">
                              <a:lumMod val="76000"/>
                            </a:schemeClr>
                          </a:solidFill>
                          <a:effectLst/>
                        </a:rPr>
                        <a:t>Sub Resource Integrity Attribute Missing</a:t>
                      </a:r>
                    </a:p>
                  </a:txBody>
                  <a:tcPr marL="38100" marR="38100" marT="28575" marB="28575" anchor="ctr">
                    <a:lnL>
                      <a:noFill/>
                    </a:lnL>
                    <a:lnR>
                      <a:noFill/>
                    </a:lnR>
                    <a:lnT>
                      <a:noFill/>
                    </a:lnT>
                    <a:lnB>
                      <a:noFill/>
                    </a:lnB>
                    <a:solidFill>
                      <a:srgbClr val="E8E8E8"/>
                    </a:solidFill>
                  </a:tcPr>
                </a:tc>
                <a:tc>
                  <a:txBody>
                    <a:bodyPr/>
                    <a:lstStyle/>
                    <a:p>
                      <a:pPr algn="ctr"/>
                      <a:r>
                        <a:rPr lang="en-US">
                          <a:solidFill>
                            <a:schemeClr val="tx1"/>
                          </a:solidFill>
                          <a:effectLst/>
                        </a:rPr>
                        <a:t>Medium</a:t>
                      </a:r>
                    </a:p>
                  </a:txBody>
                  <a:tcPr marL="38100" marR="38100" marT="28575" marB="28575" anchor="ctr">
                    <a:lnL>
                      <a:noFill/>
                    </a:lnL>
                    <a:lnR>
                      <a:noFill/>
                    </a:lnR>
                    <a:lnT>
                      <a:noFill/>
                    </a:lnT>
                    <a:lnB>
                      <a:noFill/>
                    </a:lnB>
                    <a:noFill/>
                  </a:tcPr>
                </a:tc>
                <a:tc>
                  <a:txBody>
                    <a:bodyPr/>
                    <a:lstStyle/>
                    <a:p>
                      <a:pPr algn="ctr"/>
                      <a:r>
                        <a:rPr lang="en-US">
                          <a:effectLst/>
                        </a:rPr>
                        <a:t>7</a:t>
                      </a:r>
                    </a:p>
                  </a:txBody>
                  <a:tcPr marL="38100" marR="38100" marT="28575" marB="28575" anchor="ctr">
                    <a:lnL>
                      <a:noFill/>
                    </a:lnL>
                    <a:lnR>
                      <a:noFill/>
                    </a:lnR>
                    <a:lnT>
                      <a:noFill/>
                    </a:lnT>
                    <a:lnB>
                      <a:noFill/>
                    </a:lnB>
                    <a:solidFill>
                      <a:srgbClr val="E8E8E8"/>
                    </a:solidFill>
                  </a:tcPr>
                </a:tc>
                <a:extLst>
                  <a:ext uri="{0D108BD9-81ED-4DB2-BD59-A6C34878D82A}">
                    <a16:rowId xmlns:a16="http://schemas.microsoft.com/office/drawing/2014/main" val="2837497256"/>
                  </a:ext>
                </a:extLst>
              </a:tr>
              <a:tr h="248469">
                <a:tc>
                  <a:txBody>
                    <a:bodyPr/>
                    <a:lstStyle/>
                    <a:p>
                      <a:r>
                        <a:rPr lang="en-US">
                          <a:solidFill>
                            <a:schemeClr val="accent6">
                              <a:lumMod val="76000"/>
                            </a:schemeClr>
                          </a:solidFill>
                          <a:effectLst/>
                        </a:rPr>
                        <a:t>Dangerous JS Functions</a:t>
                      </a:r>
                    </a:p>
                  </a:txBody>
                  <a:tcPr marL="38100" marR="38100" marT="28575" marB="28575" anchor="ctr">
                    <a:lnL>
                      <a:noFill/>
                    </a:lnL>
                    <a:lnR>
                      <a:noFill/>
                    </a:lnR>
                    <a:lnT>
                      <a:noFill/>
                    </a:lnT>
                    <a:lnB>
                      <a:noFill/>
                    </a:lnB>
                    <a:solidFill>
                      <a:srgbClr val="E8E8E8"/>
                    </a:solidFill>
                  </a:tcPr>
                </a:tc>
                <a:tc>
                  <a:txBody>
                    <a:bodyPr/>
                    <a:lstStyle/>
                    <a:p>
                      <a:pPr algn="ctr"/>
                      <a:r>
                        <a:rPr lang="en-US">
                          <a:solidFill>
                            <a:schemeClr val="tx1"/>
                          </a:solidFill>
                          <a:effectLst/>
                        </a:rPr>
                        <a:t>Low</a:t>
                      </a:r>
                    </a:p>
                  </a:txBody>
                  <a:tcPr marL="38100" marR="38100" marT="28575" marB="28575" anchor="ctr">
                    <a:lnL>
                      <a:noFill/>
                    </a:lnL>
                    <a:lnR>
                      <a:noFill/>
                    </a:lnR>
                    <a:lnT>
                      <a:noFill/>
                    </a:lnT>
                    <a:lnB>
                      <a:noFill/>
                    </a:lnB>
                    <a:noFill/>
                  </a:tcPr>
                </a:tc>
                <a:tc>
                  <a:txBody>
                    <a:bodyPr/>
                    <a:lstStyle/>
                    <a:p>
                      <a:pPr algn="ctr"/>
                      <a:r>
                        <a:rPr lang="en-US">
                          <a:effectLst/>
                        </a:rPr>
                        <a:t>1</a:t>
                      </a:r>
                    </a:p>
                  </a:txBody>
                  <a:tcPr marL="38100" marR="38100" marT="28575" marB="28575" anchor="ctr">
                    <a:lnL>
                      <a:noFill/>
                    </a:lnL>
                    <a:lnR>
                      <a:noFill/>
                    </a:lnR>
                    <a:lnT>
                      <a:noFill/>
                    </a:lnT>
                    <a:lnB>
                      <a:noFill/>
                    </a:lnB>
                    <a:solidFill>
                      <a:srgbClr val="E8E8E8"/>
                    </a:solidFill>
                  </a:tcPr>
                </a:tc>
                <a:extLst>
                  <a:ext uri="{0D108BD9-81ED-4DB2-BD59-A6C34878D82A}">
                    <a16:rowId xmlns:a16="http://schemas.microsoft.com/office/drawing/2014/main" val="497167528"/>
                  </a:ext>
                </a:extLst>
              </a:tr>
              <a:tr h="248469">
                <a:tc>
                  <a:txBody>
                    <a:bodyPr/>
                    <a:lstStyle/>
                    <a:p>
                      <a:r>
                        <a:rPr lang="en-US">
                          <a:solidFill>
                            <a:schemeClr val="accent6">
                              <a:lumMod val="76000"/>
                            </a:schemeClr>
                          </a:solidFill>
                          <a:effectLst/>
                        </a:rPr>
                        <a:t>Insufficient Site Isolation Against </a:t>
                      </a:r>
                      <a:r>
                        <a:rPr lang="en-US" err="1">
                          <a:solidFill>
                            <a:schemeClr val="accent6">
                              <a:lumMod val="76000"/>
                            </a:schemeClr>
                          </a:solidFill>
                          <a:effectLst/>
                        </a:rPr>
                        <a:t>Spectre</a:t>
                      </a:r>
                      <a:r>
                        <a:rPr lang="en-US">
                          <a:solidFill>
                            <a:schemeClr val="accent6">
                              <a:lumMod val="76000"/>
                            </a:schemeClr>
                          </a:solidFill>
                          <a:effectLst/>
                        </a:rPr>
                        <a:t> Vulnerability</a:t>
                      </a:r>
                    </a:p>
                  </a:txBody>
                  <a:tcPr marL="38100" marR="38100" marT="28575" marB="28575" anchor="ctr">
                    <a:lnL>
                      <a:noFill/>
                    </a:lnL>
                    <a:lnR>
                      <a:noFill/>
                    </a:lnR>
                    <a:lnT>
                      <a:noFill/>
                    </a:lnT>
                    <a:lnB>
                      <a:noFill/>
                    </a:lnB>
                    <a:solidFill>
                      <a:srgbClr val="E8E8E8"/>
                    </a:solidFill>
                  </a:tcPr>
                </a:tc>
                <a:tc>
                  <a:txBody>
                    <a:bodyPr/>
                    <a:lstStyle/>
                    <a:p>
                      <a:pPr algn="ctr"/>
                      <a:r>
                        <a:rPr lang="en-US">
                          <a:solidFill>
                            <a:schemeClr val="tx1"/>
                          </a:solidFill>
                          <a:effectLst/>
                        </a:rPr>
                        <a:t>Low</a:t>
                      </a:r>
                    </a:p>
                  </a:txBody>
                  <a:tcPr marL="38100" marR="38100" marT="28575" marB="28575" anchor="ctr">
                    <a:lnL>
                      <a:noFill/>
                    </a:lnL>
                    <a:lnR>
                      <a:noFill/>
                    </a:lnR>
                    <a:lnT>
                      <a:noFill/>
                    </a:lnT>
                    <a:lnB>
                      <a:noFill/>
                    </a:lnB>
                    <a:noFill/>
                  </a:tcPr>
                </a:tc>
                <a:tc>
                  <a:txBody>
                    <a:bodyPr/>
                    <a:lstStyle/>
                    <a:p>
                      <a:pPr algn="ctr"/>
                      <a:r>
                        <a:rPr lang="en-US">
                          <a:effectLst/>
                        </a:rPr>
                        <a:t>12</a:t>
                      </a:r>
                    </a:p>
                  </a:txBody>
                  <a:tcPr marL="38100" marR="38100" marT="28575" marB="28575" anchor="ctr">
                    <a:lnL>
                      <a:noFill/>
                    </a:lnL>
                    <a:lnR>
                      <a:noFill/>
                    </a:lnR>
                    <a:lnT>
                      <a:noFill/>
                    </a:lnT>
                    <a:lnB>
                      <a:noFill/>
                    </a:lnB>
                    <a:solidFill>
                      <a:srgbClr val="E8E8E8"/>
                    </a:solidFill>
                  </a:tcPr>
                </a:tc>
                <a:extLst>
                  <a:ext uri="{0D108BD9-81ED-4DB2-BD59-A6C34878D82A}">
                    <a16:rowId xmlns:a16="http://schemas.microsoft.com/office/drawing/2014/main" val="1928042566"/>
                  </a:ext>
                </a:extLst>
              </a:tr>
              <a:tr h="248469">
                <a:tc>
                  <a:txBody>
                    <a:bodyPr/>
                    <a:lstStyle/>
                    <a:p>
                      <a:r>
                        <a:rPr lang="en-US">
                          <a:solidFill>
                            <a:schemeClr val="accent6">
                              <a:lumMod val="76000"/>
                            </a:schemeClr>
                          </a:solidFill>
                          <a:effectLst/>
                        </a:rPr>
                        <a:t>Permissions Policy Header Not Set</a:t>
                      </a:r>
                    </a:p>
                  </a:txBody>
                  <a:tcPr marL="38100" marR="38100" marT="28575" marB="28575" anchor="ctr">
                    <a:lnL>
                      <a:noFill/>
                    </a:lnL>
                    <a:lnR>
                      <a:noFill/>
                    </a:lnR>
                    <a:lnT>
                      <a:noFill/>
                    </a:lnT>
                    <a:lnB>
                      <a:noFill/>
                    </a:lnB>
                    <a:solidFill>
                      <a:srgbClr val="E8E8E8"/>
                    </a:solidFill>
                  </a:tcPr>
                </a:tc>
                <a:tc>
                  <a:txBody>
                    <a:bodyPr/>
                    <a:lstStyle/>
                    <a:p>
                      <a:pPr algn="ctr"/>
                      <a:r>
                        <a:rPr lang="en-US">
                          <a:solidFill>
                            <a:schemeClr val="tx1"/>
                          </a:solidFill>
                          <a:effectLst/>
                        </a:rPr>
                        <a:t>Low</a:t>
                      </a:r>
                    </a:p>
                  </a:txBody>
                  <a:tcPr marL="38100" marR="38100" marT="28575" marB="28575" anchor="ctr">
                    <a:lnL>
                      <a:noFill/>
                    </a:lnL>
                    <a:lnR>
                      <a:noFill/>
                    </a:lnR>
                    <a:lnT>
                      <a:noFill/>
                    </a:lnT>
                    <a:lnB>
                      <a:noFill/>
                    </a:lnB>
                    <a:noFill/>
                  </a:tcPr>
                </a:tc>
                <a:tc>
                  <a:txBody>
                    <a:bodyPr/>
                    <a:lstStyle/>
                    <a:p>
                      <a:pPr algn="ctr"/>
                      <a:r>
                        <a:rPr lang="en-US">
                          <a:effectLst/>
                        </a:rPr>
                        <a:t>10</a:t>
                      </a:r>
                    </a:p>
                  </a:txBody>
                  <a:tcPr marL="38100" marR="38100" marT="28575" marB="28575" anchor="ctr">
                    <a:lnL>
                      <a:noFill/>
                    </a:lnL>
                    <a:lnR>
                      <a:noFill/>
                    </a:lnR>
                    <a:lnT>
                      <a:noFill/>
                    </a:lnT>
                    <a:lnB>
                      <a:noFill/>
                    </a:lnB>
                    <a:solidFill>
                      <a:srgbClr val="E8E8E8"/>
                    </a:solidFill>
                  </a:tcPr>
                </a:tc>
                <a:extLst>
                  <a:ext uri="{0D108BD9-81ED-4DB2-BD59-A6C34878D82A}">
                    <a16:rowId xmlns:a16="http://schemas.microsoft.com/office/drawing/2014/main" val="791386652"/>
                  </a:ext>
                </a:extLst>
              </a:tr>
              <a:tr h="454099">
                <a:tc>
                  <a:txBody>
                    <a:bodyPr/>
                    <a:lstStyle/>
                    <a:p>
                      <a:r>
                        <a:rPr lang="en-US">
                          <a:solidFill>
                            <a:schemeClr val="accent6">
                              <a:lumMod val="76000"/>
                            </a:schemeClr>
                          </a:solidFill>
                          <a:effectLst/>
                        </a:rPr>
                        <a:t>Server Leaks Information via "X-Powered-By" HTTP Response Header Field(s)</a:t>
                      </a:r>
                    </a:p>
                  </a:txBody>
                  <a:tcPr marL="38100" marR="38100" marT="28575" marB="28575" anchor="ctr">
                    <a:lnL>
                      <a:noFill/>
                    </a:lnL>
                    <a:lnR>
                      <a:noFill/>
                    </a:lnR>
                    <a:lnT>
                      <a:noFill/>
                    </a:lnT>
                    <a:lnB>
                      <a:noFill/>
                    </a:lnB>
                    <a:solidFill>
                      <a:srgbClr val="E8E8E8"/>
                    </a:solidFill>
                  </a:tcPr>
                </a:tc>
                <a:tc>
                  <a:txBody>
                    <a:bodyPr/>
                    <a:lstStyle/>
                    <a:p>
                      <a:pPr algn="ctr"/>
                      <a:r>
                        <a:rPr lang="en-US">
                          <a:solidFill>
                            <a:schemeClr val="tx1"/>
                          </a:solidFill>
                          <a:effectLst/>
                        </a:rPr>
                        <a:t>Low</a:t>
                      </a:r>
                    </a:p>
                  </a:txBody>
                  <a:tcPr marL="38100" marR="38100" marT="28575" marB="28575" anchor="ctr">
                    <a:lnL>
                      <a:noFill/>
                    </a:lnL>
                    <a:lnR>
                      <a:noFill/>
                    </a:lnR>
                    <a:lnT>
                      <a:noFill/>
                    </a:lnT>
                    <a:lnB>
                      <a:noFill/>
                    </a:lnB>
                    <a:noFill/>
                  </a:tcPr>
                </a:tc>
                <a:tc>
                  <a:txBody>
                    <a:bodyPr/>
                    <a:lstStyle/>
                    <a:p>
                      <a:pPr algn="ctr"/>
                      <a:r>
                        <a:rPr lang="en-US">
                          <a:effectLst/>
                        </a:rPr>
                        <a:t>6</a:t>
                      </a:r>
                    </a:p>
                  </a:txBody>
                  <a:tcPr marL="38100" marR="38100" marT="28575" marB="28575" anchor="ctr">
                    <a:lnL>
                      <a:noFill/>
                    </a:lnL>
                    <a:lnR>
                      <a:noFill/>
                    </a:lnR>
                    <a:lnT>
                      <a:noFill/>
                    </a:lnT>
                    <a:lnB>
                      <a:noFill/>
                    </a:lnB>
                    <a:solidFill>
                      <a:srgbClr val="E8E8E8"/>
                    </a:solidFill>
                  </a:tcPr>
                </a:tc>
                <a:extLst>
                  <a:ext uri="{0D108BD9-81ED-4DB2-BD59-A6C34878D82A}">
                    <a16:rowId xmlns:a16="http://schemas.microsoft.com/office/drawing/2014/main" val="3196313481"/>
                  </a:ext>
                </a:extLst>
              </a:tr>
              <a:tr h="248469">
                <a:tc>
                  <a:txBody>
                    <a:bodyPr/>
                    <a:lstStyle/>
                    <a:p>
                      <a:r>
                        <a:rPr lang="en-US">
                          <a:solidFill>
                            <a:schemeClr val="accent6">
                              <a:lumMod val="76000"/>
                            </a:schemeClr>
                          </a:solidFill>
                          <a:effectLst/>
                        </a:rPr>
                        <a:t>X-Content-Type-Options Header Missing</a:t>
                      </a:r>
                    </a:p>
                  </a:txBody>
                  <a:tcPr marL="38100" marR="38100" marT="28575" marB="28575" anchor="ctr">
                    <a:lnL>
                      <a:noFill/>
                    </a:lnL>
                    <a:lnR>
                      <a:noFill/>
                    </a:lnR>
                    <a:lnT>
                      <a:noFill/>
                    </a:lnT>
                    <a:lnB>
                      <a:noFill/>
                    </a:lnB>
                    <a:solidFill>
                      <a:srgbClr val="E8E8E8"/>
                    </a:solidFill>
                  </a:tcPr>
                </a:tc>
                <a:tc>
                  <a:txBody>
                    <a:bodyPr/>
                    <a:lstStyle/>
                    <a:p>
                      <a:pPr algn="ctr"/>
                      <a:r>
                        <a:rPr lang="en-US">
                          <a:solidFill>
                            <a:schemeClr val="tx1"/>
                          </a:solidFill>
                          <a:effectLst/>
                        </a:rPr>
                        <a:t>Low</a:t>
                      </a:r>
                    </a:p>
                  </a:txBody>
                  <a:tcPr marL="38100" marR="38100" marT="28575" marB="28575" anchor="ctr">
                    <a:lnL>
                      <a:noFill/>
                    </a:lnL>
                    <a:lnR>
                      <a:noFill/>
                    </a:lnR>
                    <a:lnT>
                      <a:noFill/>
                    </a:lnT>
                    <a:lnB>
                      <a:noFill/>
                    </a:lnB>
                    <a:noFill/>
                  </a:tcPr>
                </a:tc>
                <a:tc>
                  <a:txBody>
                    <a:bodyPr/>
                    <a:lstStyle/>
                    <a:p>
                      <a:pPr algn="ctr"/>
                      <a:r>
                        <a:rPr lang="en-US">
                          <a:effectLst/>
                        </a:rPr>
                        <a:t>9</a:t>
                      </a:r>
                    </a:p>
                  </a:txBody>
                  <a:tcPr marL="38100" marR="38100" marT="28575" marB="28575" anchor="ctr">
                    <a:lnL>
                      <a:noFill/>
                    </a:lnL>
                    <a:lnR>
                      <a:noFill/>
                    </a:lnR>
                    <a:lnT>
                      <a:noFill/>
                    </a:lnT>
                    <a:lnB>
                      <a:noFill/>
                    </a:lnB>
                    <a:solidFill>
                      <a:srgbClr val="E8E8E8"/>
                    </a:solidFill>
                  </a:tcPr>
                </a:tc>
                <a:extLst>
                  <a:ext uri="{0D108BD9-81ED-4DB2-BD59-A6C34878D82A}">
                    <a16:rowId xmlns:a16="http://schemas.microsoft.com/office/drawing/2014/main" val="757572464"/>
                  </a:ext>
                </a:extLst>
              </a:tr>
              <a:tr h="248469">
                <a:tc>
                  <a:txBody>
                    <a:bodyPr/>
                    <a:lstStyle/>
                    <a:p>
                      <a:r>
                        <a:rPr lang="en-US">
                          <a:solidFill>
                            <a:schemeClr val="accent6">
                              <a:lumMod val="76000"/>
                            </a:schemeClr>
                          </a:solidFill>
                          <a:effectLst/>
                        </a:rPr>
                        <a:t>Authentication Request Identified</a:t>
                      </a:r>
                    </a:p>
                  </a:txBody>
                  <a:tcPr marL="38100" marR="38100" marT="28575" marB="28575" anchor="ctr">
                    <a:lnL>
                      <a:noFill/>
                    </a:lnL>
                    <a:lnR>
                      <a:noFill/>
                    </a:lnR>
                    <a:lnT>
                      <a:noFill/>
                    </a:lnT>
                    <a:lnB>
                      <a:noFill/>
                    </a:lnB>
                    <a:solidFill>
                      <a:srgbClr val="E8E8E8"/>
                    </a:solidFill>
                  </a:tcPr>
                </a:tc>
                <a:tc>
                  <a:txBody>
                    <a:bodyPr/>
                    <a:lstStyle/>
                    <a:p>
                      <a:pPr algn="ctr"/>
                      <a:r>
                        <a:rPr lang="en-US">
                          <a:solidFill>
                            <a:schemeClr val="tx1"/>
                          </a:solidFill>
                          <a:effectLst/>
                        </a:rPr>
                        <a:t>Informational</a:t>
                      </a:r>
                    </a:p>
                  </a:txBody>
                  <a:tcPr marL="38100" marR="38100" marT="28575" marB="28575" anchor="ctr">
                    <a:lnL>
                      <a:noFill/>
                    </a:lnL>
                    <a:lnR>
                      <a:noFill/>
                    </a:lnR>
                    <a:lnT>
                      <a:noFill/>
                    </a:lnT>
                    <a:lnB>
                      <a:noFill/>
                    </a:lnB>
                    <a:noFill/>
                  </a:tcPr>
                </a:tc>
                <a:tc>
                  <a:txBody>
                    <a:bodyPr/>
                    <a:lstStyle/>
                    <a:p>
                      <a:pPr algn="ctr"/>
                      <a:r>
                        <a:rPr lang="en-US">
                          <a:effectLst/>
                        </a:rPr>
                        <a:t>1</a:t>
                      </a:r>
                    </a:p>
                  </a:txBody>
                  <a:tcPr marL="38100" marR="38100" marT="28575" marB="28575" anchor="ctr">
                    <a:lnL>
                      <a:noFill/>
                    </a:lnL>
                    <a:lnR>
                      <a:noFill/>
                    </a:lnR>
                    <a:lnT>
                      <a:noFill/>
                    </a:lnT>
                    <a:lnB>
                      <a:noFill/>
                    </a:lnB>
                    <a:solidFill>
                      <a:srgbClr val="E8E8E8"/>
                    </a:solidFill>
                  </a:tcPr>
                </a:tc>
                <a:extLst>
                  <a:ext uri="{0D108BD9-81ED-4DB2-BD59-A6C34878D82A}">
                    <a16:rowId xmlns:a16="http://schemas.microsoft.com/office/drawing/2014/main" val="2891562221"/>
                  </a:ext>
                </a:extLst>
              </a:tr>
              <a:tr h="248469">
                <a:tc>
                  <a:txBody>
                    <a:bodyPr/>
                    <a:lstStyle/>
                    <a:p>
                      <a:r>
                        <a:rPr lang="en-US">
                          <a:solidFill>
                            <a:schemeClr val="accent6">
                              <a:lumMod val="76000"/>
                            </a:schemeClr>
                          </a:solidFill>
                          <a:effectLst/>
                        </a:rPr>
                        <a:t>Information Disclosure - Sensitive Information in URL</a:t>
                      </a:r>
                    </a:p>
                  </a:txBody>
                  <a:tcPr marL="38100" marR="38100" marT="28575" marB="28575" anchor="ctr">
                    <a:lnL>
                      <a:noFill/>
                    </a:lnL>
                    <a:lnR>
                      <a:noFill/>
                    </a:lnR>
                    <a:lnT>
                      <a:noFill/>
                    </a:lnT>
                    <a:lnB>
                      <a:noFill/>
                    </a:lnB>
                    <a:solidFill>
                      <a:srgbClr val="E8E8E8"/>
                    </a:solidFill>
                  </a:tcPr>
                </a:tc>
                <a:tc>
                  <a:txBody>
                    <a:bodyPr/>
                    <a:lstStyle/>
                    <a:p>
                      <a:pPr algn="ctr"/>
                      <a:r>
                        <a:rPr lang="en-US">
                          <a:solidFill>
                            <a:schemeClr val="tx1"/>
                          </a:solidFill>
                          <a:effectLst/>
                        </a:rPr>
                        <a:t>Informational</a:t>
                      </a:r>
                    </a:p>
                  </a:txBody>
                  <a:tcPr marL="38100" marR="38100" marT="28575" marB="28575" anchor="ctr">
                    <a:lnL>
                      <a:noFill/>
                    </a:lnL>
                    <a:lnR>
                      <a:noFill/>
                    </a:lnR>
                    <a:lnT>
                      <a:noFill/>
                    </a:lnT>
                    <a:lnB>
                      <a:noFill/>
                    </a:lnB>
                    <a:noFill/>
                  </a:tcPr>
                </a:tc>
                <a:tc>
                  <a:txBody>
                    <a:bodyPr/>
                    <a:lstStyle/>
                    <a:p>
                      <a:pPr algn="ctr"/>
                      <a:r>
                        <a:rPr lang="en-US">
                          <a:effectLst/>
                        </a:rPr>
                        <a:t>4</a:t>
                      </a:r>
                    </a:p>
                  </a:txBody>
                  <a:tcPr marL="38100" marR="38100" marT="28575" marB="28575" anchor="ctr">
                    <a:lnL>
                      <a:noFill/>
                    </a:lnL>
                    <a:lnR>
                      <a:noFill/>
                    </a:lnR>
                    <a:lnT>
                      <a:noFill/>
                    </a:lnT>
                    <a:lnB>
                      <a:noFill/>
                    </a:lnB>
                    <a:solidFill>
                      <a:srgbClr val="E8E8E8"/>
                    </a:solidFill>
                  </a:tcPr>
                </a:tc>
                <a:extLst>
                  <a:ext uri="{0D108BD9-81ED-4DB2-BD59-A6C34878D82A}">
                    <a16:rowId xmlns:a16="http://schemas.microsoft.com/office/drawing/2014/main" val="2911211210"/>
                  </a:ext>
                </a:extLst>
              </a:tr>
              <a:tr h="248469">
                <a:tc>
                  <a:txBody>
                    <a:bodyPr/>
                    <a:lstStyle/>
                    <a:p>
                      <a:r>
                        <a:rPr lang="en-US">
                          <a:solidFill>
                            <a:schemeClr val="accent6">
                              <a:lumMod val="76000"/>
                            </a:schemeClr>
                          </a:solidFill>
                          <a:effectLst/>
                        </a:rPr>
                        <a:t>Information Disclosure - Suspicious Comments</a:t>
                      </a:r>
                    </a:p>
                  </a:txBody>
                  <a:tcPr marL="38100" marR="38100" marT="28575" marB="28575" anchor="ctr">
                    <a:lnL>
                      <a:noFill/>
                    </a:lnL>
                    <a:lnR>
                      <a:noFill/>
                    </a:lnR>
                    <a:lnT>
                      <a:noFill/>
                    </a:lnT>
                    <a:lnB>
                      <a:noFill/>
                    </a:lnB>
                    <a:solidFill>
                      <a:srgbClr val="E8E8E8"/>
                    </a:solidFill>
                  </a:tcPr>
                </a:tc>
                <a:tc>
                  <a:txBody>
                    <a:bodyPr/>
                    <a:lstStyle/>
                    <a:p>
                      <a:pPr algn="ctr"/>
                      <a:r>
                        <a:rPr lang="en-US">
                          <a:solidFill>
                            <a:schemeClr val="tx1"/>
                          </a:solidFill>
                          <a:effectLst/>
                        </a:rPr>
                        <a:t>Informational</a:t>
                      </a:r>
                    </a:p>
                  </a:txBody>
                  <a:tcPr marL="38100" marR="38100" marT="28575" marB="28575" anchor="ctr">
                    <a:lnL>
                      <a:noFill/>
                    </a:lnL>
                    <a:lnR>
                      <a:noFill/>
                    </a:lnR>
                    <a:lnT>
                      <a:noFill/>
                    </a:lnT>
                    <a:lnB>
                      <a:noFill/>
                    </a:lnB>
                    <a:noFill/>
                  </a:tcPr>
                </a:tc>
                <a:tc>
                  <a:txBody>
                    <a:bodyPr/>
                    <a:lstStyle/>
                    <a:p>
                      <a:pPr algn="ctr"/>
                      <a:r>
                        <a:rPr lang="en-US">
                          <a:effectLst/>
                        </a:rPr>
                        <a:t>8</a:t>
                      </a:r>
                    </a:p>
                  </a:txBody>
                  <a:tcPr marL="38100" marR="38100" marT="28575" marB="28575" anchor="ctr">
                    <a:lnL>
                      <a:noFill/>
                    </a:lnL>
                    <a:lnR>
                      <a:noFill/>
                    </a:lnR>
                    <a:lnT>
                      <a:noFill/>
                    </a:lnT>
                    <a:lnB>
                      <a:noFill/>
                    </a:lnB>
                    <a:solidFill>
                      <a:srgbClr val="E8E8E8"/>
                    </a:solidFill>
                  </a:tcPr>
                </a:tc>
                <a:extLst>
                  <a:ext uri="{0D108BD9-81ED-4DB2-BD59-A6C34878D82A}">
                    <a16:rowId xmlns:a16="http://schemas.microsoft.com/office/drawing/2014/main" val="1656537409"/>
                  </a:ext>
                </a:extLst>
              </a:tr>
              <a:tr h="248469">
                <a:tc>
                  <a:txBody>
                    <a:bodyPr/>
                    <a:lstStyle/>
                    <a:p>
                      <a:r>
                        <a:rPr lang="en-US">
                          <a:solidFill>
                            <a:schemeClr val="accent6">
                              <a:lumMod val="76000"/>
                            </a:schemeClr>
                          </a:solidFill>
                          <a:effectLst/>
                        </a:rPr>
                        <a:t>Modern Web Application</a:t>
                      </a:r>
                    </a:p>
                  </a:txBody>
                  <a:tcPr marL="38100" marR="38100" marT="28575" marB="28575" anchor="ctr">
                    <a:lnL>
                      <a:noFill/>
                    </a:lnL>
                    <a:lnR>
                      <a:noFill/>
                    </a:lnR>
                    <a:lnT>
                      <a:noFill/>
                    </a:lnT>
                    <a:lnB>
                      <a:noFill/>
                    </a:lnB>
                    <a:solidFill>
                      <a:srgbClr val="E8E8E8"/>
                    </a:solidFill>
                  </a:tcPr>
                </a:tc>
                <a:tc>
                  <a:txBody>
                    <a:bodyPr/>
                    <a:lstStyle/>
                    <a:p>
                      <a:pPr algn="ctr"/>
                      <a:r>
                        <a:rPr lang="en-US">
                          <a:solidFill>
                            <a:schemeClr val="tx1"/>
                          </a:solidFill>
                          <a:effectLst/>
                        </a:rPr>
                        <a:t>Informational</a:t>
                      </a:r>
                    </a:p>
                  </a:txBody>
                  <a:tcPr marL="38100" marR="38100" marT="28575" marB="28575" anchor="ctr">
                    <a:lnL>
                      <a:noFill/>
                    </a:lnL>
                    <a:lnR>
                      <a:noFill/>
                    </a:lnR>
                    <a:lnT>
                      <a:noFill/>
                    </a:lnT>
                    <a:lnB>
                      <a:noFill/>
                    </a:lnB>
                    <a:noFill/>
                  </a:tcPr>
                </a:tc>
                <a:tc>
                  <a:txBody>
                    <a:bodyPr/>
                    <a:lstStyle/>
                    <a:p>
                      <a:pPr algn="ctr"/>
                      <a:r>
                        <a:rPr lang="en-US">
                          <a:effectLst/>
                        </a:rPr>
                        <a:t>1</a:t>
                      </a:r>
                    </a:p>
                  </a:txBody>
                  <a:tcPr marL="38100" marR="38100" marT="28575" marB="28575" anchor="ctr">
                    <a:lnL>
                      <a:noFill/>
                    </a:lnL>
                    <a:lnR>
                      <a:noFill/>
                    </a:lnR>
                    <a:lnT>
                      <a:noFill/>
                    </a:lnT>
                    <a:lnB>
                      <a:noFill/>
                    </a:lnB>
                    <a:solidFill>
                      <a:srgbClr val="E8E8E8"/>
                    </a:solidFill>
                  </a:tcPr>
                </a:tc>
                <a:extLst>
                  <a:ext uri="{0D108BD9-81ED-4DB2-BD59-A6C34878D82A}">
                    <a16:rowId xmlns:a16="http://schemas.microsoft.com/office/drawing/2014/main" val="812643190"/>
                  </a:ext>
                </a:extLst>
              </a:tr>
              <a:tr h="248469">
                <a:tc>
                  <a:txBody>
                    <a:bodyPr/>
                    <a:lstStyle/>
                    <a:p>
                      <a:r>
                        <a:rPr lang="en-US">
                          <a:solidFill>
                            <a:schemeClr val="accent6">
                              <a:lumMod val="76000"/>
                            </a:schemeClr>
                          </a:solidFill>
                          <a:effectLst/>
                        </a:rPr>
                        <a:t>Non-Storable Content</a:t>
                      </a:r>
                    </a:p>
                  </a:txBody>
                  <a:tcPr marL="38100" marR="38100" marT="28575" marB="28575" anchor="ctr">
                    <a:lnL>
                      <a:noFill/>
                    </a:lnL>
                    <a:lnR>
                      <a:noFill/>
                    </a:lnR>
                    <a:lnT>
                      <a:noFill/>
                    </a:lnT>
                    <a:lnB>
                      <a:noFill/>
                    </a:lnB>
                    <a:solidFill>
                      <a:srgbClr val="E8E8E8"/>
                    </a:solidFill>
                  </a:tcPr>
                </a:tc>
                <a:tc>
                  <a:txBody>
                    <a:bodyPr/>
                    <a:lstStyle/>
                    <a:p>
                      <a:pPr algn="ctr"/>
                      <a:r>
                        <a:rPr lang="en-US">
                          <a:solidFill>
                            <a:schemeClr val="tx1"/>
                          </a:solidFill>
                          <a:effectLst/>
                        </a:rPr>
                        <a:t>Informational</a:t>
                      </a:r>
                    </a:p>
                  </a:txBody>
                  <a:tcPr marL="38100" marR="38100" marT="28575" marB="28575" anchor="ctr">
                    <a:lnL>
                      <a:noFill/>
                    </a:lnL>
                    <a:lnR>
                      <a:noFill/>
                    </a:lnR>
                    <a:lnT>
                      <a:noFill/>
                    </a:lnT>
                    <a:lnB>
                      <a:noFill/>
                    </a:lnB>
                    <a:noFill/>
                  </a:tcPr>
                </a:tc>
                <a:tc>
                  <a:txBody>
                    <a:bodyPr/>
                    <a:lstStyle/>
                    <a:p>
                      <a:pPr algn="ctr"/>
                      <a:r>
                        <a:rPr lang="en-US">
                          <a:effectLst/>
                        </a:rPr>
                        <a:t>2</a:t>
                      </a:r>
                    </a:p>
                  </a:txBody>
                  <a:tcPr marL="38100" marR="38100" marT="28575" marB="28575" anchor="ctr">
                    <a:lnL>
                      <a:noFill/>
                    </a:lnL>
                    <a:lnR>
                      <a:noFill/>
                    </a:lnR>
                    <a:lnT>
                      <a:noFill/>
                    </a:lnT>
                    <a:lnB>
                      <a:noFill/>
                    </a:lnB>
                    <a:solidFill>
                      <a:srgbClr val="E8E8E8"/>
                    </a:solidFill>
                  </a:tcPr>
                </a:tc>
                <a:extLst>
                  <a:ext uri="{0D108BD9-81ED-4DB2-BD59-A6C34878D82A}">
                    <a16:rowId xmlns:a16="http://schemas.microsoft.com/office/drawing/2014/main" val="2860949276"/>
                  </a:ext>
                </a:extLst>
              </a:tr>
              <a:tr h="248469">
                <a:tc>
                  <a:txBody>
                    <a:bodyPr/>
                    <a:lstStyle/>
                    <a:p>
                      <a:r>
                        <a:rPr lang="en-US">
                          <a:solidFill>
                            <a:schemeClr val="accent6">
                              <a:lumMod val="76000"/>
                            </a:schemeClr>
                          </a:solidFill>
                          <a:effectLst/>
                        </a:rPr>
                        <a:t>Storable and Cacheable Content</a:t>
                      </a:r>
                    </a:p>
                  </a:txBody>
                  <a:tcPr marL="38100" marR="38100" marT="28575" marB="28575" anchor="ctr">
                    <a:lnL>
                      <a:noFill/>
                    </a:lnL>
                    <a:lnR>
                      <a:noFill/>
                    </a:lnR>
                    <a:lnT>
                      <a:noFill/>
                    </a:lnT>
                    <a:lnB>
                      <a:noFill/>
                    </a:lnB>
                    <a:solidFill>
                      <a:srgbClr val="E8E8E8"/>
                    </a:solidFill>
                  </a:tcPr>
                </a:tc>
                <a:tc>
                  <a:txBody>
                    <a:bodyPr/>
                    <a:lstStyle/>
                    <a:p>
                      <a:pPr algn="ctr"/>
                      <a:r>
                        <a:rPr lang="en-US">
                          <a:solidFill>
                            <a:schemeClr val="tx1"/>
                          </a:solidFill>
                          <a:effectLst/>
                        </a:rPr>
                        <a:t>Informational</a:t>
                      </a:r>
                    </a:p>
                  </a:txBody>
                  <a:tcPr marL="38100" marR="38100" marT="28575" marB="28575" anchor="ctr">
                    <a:lnL>
                      <a:noFill/>
                    </a:lnL>
                    <a:lnR>
                      <a:noFill/>
                    </a:lnR>
                    <a:lnT>
                      <a:noFill/>
                    </a:lnT>
                    <a:lnB>
                      <a:noFill/>
                    </a:lnB>
                    <a:noFill/>
                  </a:tcPr>
                </a:tc>
                <a:tc>
                  <a:txBody>
                    <a:bodyPr/>
                    <a:lstStyle/>
                    <a:p>
                      <a:pPr algn="ctr"/>
                      <a:r>
                        <a:rPr lang="en-US">
                          <a:effectLst/>
                        </a:rPr>
                        <a:t>5</a:t>
                      </a:r>
                    </a:p>
                  </a:txBody>
                  <a:tcPr marL="38100" marR="38100" marT="28575" marB="28575" anchor="ctr">
                    <a:lnL>
                      <a:noFill/>
                    </a:lnL>
                    <a:lnR>
                      <a:noFill/>
                    </a:lnR>
                    <a:lnT>
                      <a:noFill/>
                    </a:lnT>
                    <a:lnB>
                      <a:noFill/>
                    </a:lnB>
                    <a:solidFill>
                      <a:srgbClr val="E8E8E8"/>
                    </a:solidFill>
                  </a:tcPr>
                </a:tc>
                <a:extLst>
                  <a:ext uri="{0D108BD9-81ED-4DB2-BD59-A6C34878D82A}">
                    <a16:rowId xmlns:a16="http://schemas.microsoft.com/office/drawing/2014/main" val="1230704136"/>
                  </a:ext>
                </a:extLst>
              </a:tr>
              <a:tr h="248469">
                <a:tc>
                  <a:txBody>
                    <a:bodyPr/>
                    <a:lstStyle/>
                    <a:p>
                      <a:r>
                        <a:rPr lang="en-US">
                          <a:solidFill>
                            <a:schemeClr val="accent6">
                              <a:lumMod val="76000"/>
                            </a:schemeClr>
                          </a:solidFill>
                          <a:effectLst/>
                        </a:rPr>
                        <a:t>Storable but Non-Cacheable Content</a:t>
                      </a:r>
                    </a:p>
                  </a:txBody>
                  <a:tcPr marL="38100" marR="38100" marT="28575" marB="28575" anchor="ctr">
                    <a:lnL>
                      <a:noFill/>
                    </a:lnL>
                    <a:lnR>
                      <a:noFill/>
                    </a:lnR>
                    <a:lnT>
                      <a:noFill/>
                    </a:lnT>
                    <a:lnB>
                      <a:noFill/>
                    </a:lnB>
                    <a:solidFill>
                      <a:srgbClr val="E8E8E8"/>
                    </a:solidFill>
                  </a:tcPr>
                </a:tc>
                <a:tc>
                  <a:txBody>
                    <a:bodyPr/>
                    <a:lstStyle/>
                    <a:p>
                      <a:pPr algn="ctr"/>
                      <a:r>
                        <a:rPr lang="en-US">
                          <a:solidFill>
                            <a:schemeClr val="tx1"/>
                          </a:solidFill>
                          <a:effectLst/>
                        </a:rPr>
                        <a:t>Informational</a:t>
                      </a:r>
                    </a:p>
                  </a:txBody>
                  <a:tcPr marL="38100" marR="38100" marT="28575" marB="28575" anchor="ctr">
                    <a:lnL>
                      <a:noFill/>
                    </a:lnL>
                    <a:lnR>
                      <a:noFill/>
                    </a:lnR>
                    <a:lnT>
                      <a:noFill/>
                    </a:lnT>
                    <a:lnB>
                      <a:noFill/>
                    </a:lnB>
                    <a:noFill/>
                  </a:tcPr>
                </a:tc>
                <a:tc>
                  <a:txBody>
                    <a:bodyPr/>
                    <a:lstStyle/>
                    <a:p>
                      <a:pPr algn="ctr"/>
                      <a:r>
                        <a:rPr lang="en-US">
                          <a:effectLst/>
                        </a:rPr>
                        <a:t>5</a:t>
                      </a:r>
                    </a:p>
                  </a:txBody>
                  <a:tcPr marL="38100" marR="38100" marT="28575" marB="28575" anchor="ctr">
                    <a:lnL>
                      <a:noFill/>
                    </a:lnL>
                    <a:lnR>
                      <a:noFill/>
                    </a:lnR>
                    <a:lnT>
                      <a:noFill/>
                    </a:lnT>
                    <a:lnB>
                      <a:noFill/>
                    </a:lnB>
                    <a:solidFill>
                      <a:srgbClr val="E8E8E8"/>
                    </a:solidFill>
                  </a:tcPr>
                </a:tc>
                <a:extLst>
                  <a:ext uri="{0D108BD9-81ED-4DB2-BD59-A6C34878D82A}">
                    <a16:rowId xmlns:a16="http://schemas.microsoft.com/office/drawing/2014/main" val="1760346441"/>
                  </a:ext>
                </a:extLst>
              </a:tr>
            </a:tbl>
          </a:graphicData>
        </a:graphic>
      </p:graphicFrame>
      <p:sp>
        <p:nvSpPr>
          <p:cNvPr id="6" name="TextBox 5">
            <a:extLst>
              <a:ext uri="{FF2B5EF4-FFF2-40B4-BE49-F238E27FC236}">
                <a16:creationId xmlns:a16="http://schemas.microsoft.com/office/drawing/2014/main" id="{6A46B30F-BA4D-BF48-5074-CE35AD79C02B}"/>
              </a:ext>
            </a:extLst>
          </p:cNvPr>
          <p:cNvSpPr txBox="1"/>
          <p:nvPr/>
        </p:nvSpPr>
        <p:spPr>
          <a:xfrm>
            <a:off x="4722945" y="6400448"/>
            <a:ext cx="2743199"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OWASP ZAP report</a:t>
            </a:r>
          </a:p>
        </p:txBody>
      </p:sp>
    </p:spTree>
    <p:extLst>
      <p:ext uri="{BB962C8B-B14F-4D97-AF65-F5344CB8AC3E}">
        <p14:creationId xmlns:p14="http://schemas.microsoft.com/office/powerpoint/2010/main" val="442748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3FC2B8-AEF7-E364-17B1-69302093C50A}"/>
              </a:ext>
            </a:extLst>
          </p:cNvPr>
          <p:cNvSpPr>
            <a:spLocks noGrp="1"/>
          </p:cNvSpPr>
          <p:nvPr>
            <p:ph type="title"/>
          </p:nvPr>
        </p:nvSpPr>
        <p:spPr>
          <a:xfrm>
            <a:off x="909020" y="218996"/>
            <a:ext cx="10890929" cy="1097280"/>
          </a:xfrm>
        </p:spPr>
        <p:txBody>
          <a:bodyPr/>
          <a:lstStyle/>
          <a:p>
            <a:r>
              <a:rPr lang="fr-FR" err="1"/>
              <a:t>Enhanced</a:t>
            </a:r>
            <a:r>
              <a:rPr lang="fr-FR"/>
              <a:t> Security </a:t>
            </a:r>
          </a:p>
        </p:txBody>
      </p:sp>
      <p:sp>
        <p:nvSpPr>
          <p:cNvPr id="3" name="Espace réservé du contenu 2">
            <a:extLst>
              <a:ext uri="{FF2B5EF4-FFF2-40B4-BE49-F238E27FC236}">
                <a16:creationId xmlns:a16="http://schemas.microsoft.com/office/drawing/2014/main" id="{135260CD-D776-1183-58BB-0D18073FBD0D}"/>
              </a:ext>
            </a:extLst>
          </p:cNvPr>
          <p:cNvSpPr>
            <a:spLocks noGrp="1"/>
          </p:cNvSpPr>
          <p:nvPr>
            <p:ph idx="1"/>
          </p:nvPr>
        </p:nvSpPr>
        <p:spPr>
          <a:xfrm>
            <a:off x="640080" y="1685775"/>
            <a:ext cx="10890928" cy="4513857"/>
          </a:xfrm>
        </p:spPr>
        <p:txBody>
          <a:bodyPr vert="horz" lIns="91440" tIns="45720" rIns="91440" bIns="45720" rtlCol="0" anchor="t">
            <a:normAutofit fontScale="92500" lnSpcReduction="20000"/>
          </a:bodyPr>
          <a:lstStyle/>
          <a:p>
            <a:r>
              <a:rPr lang="fr-FR" b="1">
                <a:solidFill>
                  <a:schemeClr val="accent1">
                    <a:lumMod val="76000"/>
                  </a:schemeClr>
                </a:solidFill>
              </a:rPr>
              <a:t>Set Security Headers to Sensitive Files (" Dynamic Files")</a:t>
            </a:r>
            <a:endParaRPr lang="fr-FR" b="1">
              <a:solidFill>
                <a:schemeClr val="accent1">
                  <a:lumMod val="76000"/>
                </a:schemeClr>
              </a:solidFill>
              <a:latin typeface="Grandview Display"/>
            </a:endParaRPr>
          </a:p>
          <a:p>
            <a:pPr marL="493395" lvl="1">
              <a:buFont typeface="Courier New" panose="020B0604020202020204" pitchFamily="34" charset="0"/>
              <a:buChar char="o"/>
            </a:pPr>
            <a:r>
              <a:rPr lang="fr-FR" sz="2000"/>
              <a:t>Anti-clickjacking Header </a:t>
            </a:r>
          </a:p>
          <a:p>
            <a:pPr marL="493395" lvl="1">
              <a:buFont typeface="Courier New" panose="020B0604020202020204" pitchFamily="34" charset="0"/>
              <a:buChar char="o"/>
            </a:pPr>
            <a:r>
              <a:rPr lang="fr-FR" sz="2000"/>
              <a:t>Permissions Policy Header</a:t>
            </a:r>
          </a:p>
          <a:p>
            <a:pPr marL="493395" lvl="1">
              <a:buFont typeface="Courier New" panose="020B0604020202020204" pitchFamily="34" charset="0"/>
              <a:buChar char="o"/>
            </a:pPr>
            <a:r>
              <a:rPr lang="fr-FR" sz="2000"/>
              <a:t>X-Content-Type-Options Header </a:t>
            </a:r>
          </a:p>
          <a:p>
            <a:pPr marL="493395" lvl="1">
              <a:buFont typeface="Courier New" panose="020B0604020202020204" pitchFamily="34" charset="0"/>
              <a:buChar char="o"/>
            </a:pPr>
            <a:r>
              <a:rPr lang="fr-FR" sz="2000"/>
              <a:t>Site Isolation Against Spectre </a:t>
            </a:r>
            <a:r>
              <a:rPr lang="fr-FR" sz="2000" err="1"/>
              <a:t>Vulnerability</a:t>
            </a:r>
            <a:endParaRPr lang="fr-FR" sz="2000"/>
          </a:p>
          <a:p>
            <a:pPr marL="493395" lvl="1">
              <a:buFont typeface="Courier New" panose="020B0604020202020204" pitchFamily="34" charset="0"/>
              <a:buChar char="o"/>
            </a:pPr>
            <a:r>
              <a:rPr lang="fr-FR" sz="2000"/>
              <a:t>Content Security Policy (CSP) Header</a:t>
            </a:r>
          </a:p>
          <a:p>
            <a:pPr marL="493395" lvl="1">
              <a:buFont typeface="Courier New" panose="020B0604020202020204" pitchFamily="34" charset="0"/>
              <a:buChar char="o"/>
            </a:pPr>
            <a:r>
              <a:rPr lang="fr-FR" sz="2000" err="1"/>
              <a:t>Caching</a:t>
            </a:r>
            <a:r>
              <a:rPr lang="fr-FR" sz="2000"/>
              <a:t> </a:t>
            </a:r>
          </a:p>
          <a:p>
            <a:pPr marL="493395" lvl="1">
              <a:buFont typeface="Courier New" panose="020B0604020202020204" pitchFamily="34" charset="0"/>
              <a:buChar char="o"/>
            </a:pPr>
            <a:r>
              <a:rPr lang="fr-FR" sz="2000"/>
              <a:t>"X-</a:t>
            </a:r>
            <a:r>
              <a:rPr lang="fr-FR" sz="2000" err="1"/>
              <a:t>Powered</a:t>
            </a:r>
            <a:r>
              <a:rPr lang="fr-FR" sz="2000"/>
              <a:t>-By" ( </a:t>
            </a:r>
            <a:r>
              <a:rPr lang="fr-FR" sz="2000" err="1"/>
              <a:t>Removed</a:t>
            </a:r>
            <a:r>
              <a:rPr lang="fr-FR" sz="2000"/>
              <a:t> Header)</a:t>
            </a:r>
          </a:p>
          <a:p>
            <a:r>
              <a:rPr lang="fr-FR" b="1">
                <a:solidFill>
                  <a:schemeClr val="accent1">
                    <a:lumMod val="76000"/>
                  </a:schemeClr>
                </a:solidFill>
              </a:rPr>
              <a:t>Added </a:t>
            </a:r>
            <a:r>
              <a:rPr lang="fr-FR" b="1" err="1">
                <a:solidFill>
                  <a:schemeClr val="accent1">
                    <a:lumMod val="76000"/>
                  </a:schemeClr>
                </a:solidFill>
              </a:rPr>
              <a:t>Error</a:t>
            </a:r>
            <a:r>
              <a:rPr lang="fr-FR" b="1">
                <a:solidFill>
                  <a:schemeClr val="accent1">
                    <a:lumMod val="76000"/>
                  </a:schemeClr>
                </a:solidFill>
              </a:rPr>
              <a:t> Handling </a:t>
            </a:r>
            <a:r>
              <a:rPr lang="fr-FR" b="1" err="1">
                <a:solidFill>
                  <a:schemeClr val="accent1">
                    <a:lumMod val="76000"/>
                  </a:schemeClr>
                </a:solidFill>
              </a:rPr>
              <a:t>Statements</a:t>
            </a:r>
            <a:endParaRPr lang="fr-FR">
              <a:solidFill>
                <a:schemeClr val="accent1">
                  <a:lumMod val="76000"/>
                </a:schemeClr>
              </a:solidFill>
            </a:endParaRPr>
          </a:p>
          <a:p>
            <a:r>
              <a:rPr lang="fr-FR" sz="2100" b="1">
                <a:solidFill>
                  <a:schemeClr val="accent1">
                    <a:lumMod val="76000"/>
                  </a:schemeClr>
                </a:solidFill>
              </a:rPr>
              <a:t>Sensitive Data </a:t>
            </a:r>
            <a:r>
              <a:rPr lang="fr-FR" sz="2100" b="1" err="1">
                <a:solidFill>
                  <a:schemeClr val="accent1">
                    <a:lumMod val="76000"/>
                  </a:schemeClr>
                </a:solidFill>
              </a:rPr>
              <a:t>Exposure</a:t>
            </a:r>
            <a:r>
              <a:rPr lang="fr-FR" sz="2100" b="1">
                <a:solidFill>
                  <a:schemeClr val="accent1">
                    <a:lumMod val="76000"/>
                  </a:schemeClr>
                </a:solidFill>
              </a:rPr>
              <a:t> </a:t>
            </a:r>
            <a:r>
              <a:rPr lang="fr-FR" sz="2100" b="1" err="1">
                <a:solidFill>
                  <a:schemeClr val="accent1">
                    <a:lumMod val="76000"/>
                  </a:schemeClr>
                </a:solidFill>
              </a:rPr>
              <a:t>Through</a:t>
            </a:r>
            <a:r>
              <a:rPr lang="fr-FR" sz="2100" b="1">
                <a:solidFill>
                  <a:schemeClr val="accent1">
                    <a:lumMod val="76000"/>
                  </a:schemeClr>
                </a:solidFill>
              </a:rPr>
              <a:t> Headers</a:t>
            </a:r>
            <a:endParaRPr lang="fr-FR" sz="2100">
              <a:solidFill>
                <a:srgbClr val="000000"/>
              </a:solidFill>
            </a:endParaRPr>
          </a:p>
          <a:p>
            <a:pPr marL="493395" lvl="1">
              <a:buFont typeface="Courier New,monospace" panose="020B0604020202020204" pitchFamily="34" charset="0"/>
              <a:buChar char="o"/>
            </a:pPr>
            <a:r>
              <a:rPr lang="fr-FR" sz="2100">
                <a:solidFill>
                  <a:srgbClr val="000000"/>
                </a:solidFill>
              </a:rPr>
              <a:t>Switch GET to POST </a:t>
            </a:r>
            <a:r>
              <a:rPr lang="fr-FR" sz="2100" err="1">
                <a:solidFill>
                  <a:srgbClr val="000000"/>
                </a:solidFill>
              </a:rPr>
              <a:t>Requests</a:t>
            </a:r>
            <a:endParaRPr lang="fr-FR" err="1"/>
          </a:p>
          <a:p>
            <a:r>
              <a:rPr lang="fr-FR" sz="2100" b="1">
                <a:solidFill>
                  <a:schemeClr val="accent1">
                    <a:lumMod val="76000"/>
                  </a:schemeClr>
                </a:solidFill>
              </a:rPr>
              <a:t>Code </a:t>
            </a:r>
            <a:r>
              <a:rPr lang="fr-FR" sz="2100" b="1" err="1">
                <a:solidFill>
                  <a:schemeClr val="accent1">
                    <a:lumMod val="76000"/>
                  </a:schemeClr>
                </a:solidFill>
              </a:rPr>
              <a:t>Refactoring</a:t>
            </a:r>
            <a:r>
              <a:rPr lang="fr-FR" sz="2100" b="1">
                <a:solidFill>
                  <a:schemeClr val="accent1">
                    <a:lumMod val="76000"/>
                  </a:schemeClr>
                </a:solidFill>
              </a:rPr>
              <a:t> &amp; </a:t>
            </a:r>
            <a:r>
              <a:rPr lang="fr-FR" sz="2100" b="1" err="1">
                <a:solidFill>
                  <a:schemeClr val="accent1">
                    <a:lumMod val="76000"/>
                  </a:schemeClr>
                </a:solidFill>
              </a:rPr>
              <a:t>Function</a:t>
            </a:r>
            <a:r>
              <a:rPr lang="fr-FR" sz="2100" b="1">
                <a:solidFill>
                  <a:schemeClr val="accent1">
                    <a:lumMod val="76000"/>
                  </a:schemeClr>
                </a:solidFill>
              </a:rPr>
              <a:t> </a:t>
            </a:r>
            <a:r>
              <a:rPr lang="fr-FR" sz="2100" b="1" err="1">
                <a:solidFill>
                  <a:schemeClr val="accent1">
                    <a:lumMod val="76000"/>
                  </a:schemeClr>
                </a:solidFill>
              </a:rPr>
              <a:t>Renaming</a:t>
            </a:r>
            <a:endParaRPr lang="fr-FR" b="1" err="1">
              <a:solidFill>
                <a:schemeClr val="accent1">
                  <a:lumMod val="76000"/>
                </a:schemeClr>
              </a:solidFill>
            </a:endParaRPr>
          </a:p>
          <a:p>
            <a:endParaRPr lang="fr-FR" sz="2000" b="1">
              <a:solidFill>
                <a:schemeClr val="accent1">
                  <a:lumMod val="76000"/>
                </a:schemeClr>
              </a:solidFill>
            </a:endParaRPr>
          </a:p>
          <a:p>
            <a:pPr marL="264795" lvl="1" indent="0">
              <a:buNone/>
            </a:pPr>
            <a:endParaRPr lang="fr-FR" sz="2000"/>
          </a:p>
          <a:p>
            <a:pPr marL="493395" lvl="1">
              <a:buFont typeface="Courier New" panose="020B0604020202020204" pitchFamily="34" charset="0"/>
              <a:buChar char="o"/>
            </a:pPr>
            <a:endParaRPr lang="fr-FR"/>
          </a:p>
          <a:p>
            <a:pPr marL="493395" lvl="1">
              <a:buFont typeface="Courier New" panose="020B0604020202020204" pitchFamily="34" charset="0"/>
              <a:buChar char="o"/>
            </a:pPr>
            <a:endParaRPr lang="fr-FR"/>
          </a:p>
          <a:p>
            <a:pPr marL="493395" lvl="1">
              <a:buFont typeface="Courier New" panose="020B0604020202020204" pitchFamily="34" charset="0"/>
              <a:buChar char="o"/>
            </a:pPr>
            <a:endParaRPr lang="fr-FR"/>
          </a:p>
          <a:p>
            <a:endParaRPr lang="fr-FR"/>
          </a:p>
        </p:txBody>
      </p:sp>
    </p:spTree>
    <p:extLst>
      <p:ext uri="{BB962C8B-B14F-4D97-AF65-F5344CB8AC3E}">
        <p14:creationId xmlns:p14="http://schemas.microsoft.com/office/powerpoint/2010/main" val="2936771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B505CF-F566-84DD-8AC8-AC38906EA4B1}"/>
              </a:ext>
            </a:extLst>
          </p:cNvPr>
          <p:cNvSpPr>
            <a:spLocks noGrp="1"/>
          </p:cNvSpPr>
          <p:nvPr>
            <p:ph type="title"/>
          </p:nvPr>
        </p:nvSpPr>
        <p:spPr>
          <a:xfrm>
            <a:off x="870600" y="302239"/>
            <a:ext cx="10890929" cy="1097280"/>
          </a:xfrm>
        </p:spPr>
        <p:txBody>
          <a:bodyPr/>
          <a:lstStyle/>
          <a:p>
            <a:r>
              <a:rPr lang="fr-FR" err="1"/>
              <a:t>Missing</a:t>
            </a:r>
            <a:r>
              <a:rPr lang="fr-FR"/>
              <a:t> Anti-clickjacking Header Exploit</a:t>
            </a:r>
            <a:endParaRPr lang="fr-FR" err="1"/>
          </a:p>
        </p:txBody>
      </p:sp>
      <p:pic>
        <p:nvPicPr>
          <p:cNvPr id="4" name="Espace réservé du contenu 3" descr="Une image contenant texte, capture d’écran, Police&#10;&#10;Le contenu généré par l’IA peut être incorrect.">
            <a:extLst>
              <a:ext uri="{FF2B5EF4-FFF2-40B4-BE49-F238E27FC236}">
                <a16:creationId xmlns:a16="http://schemas.microsoft.com/office/drawing/2014/main" id="{C6C9974E-B0B1-6912-5CCC-D56C9DD930D3}"/>
              </a:ext>
            </a:extLst>
          </p:cNvPr>
          <p:cNvPicPr>
            <a:picLocks noGrp="1" noChangeAspect="1"/>
          </p:cNvPicPr>
          <p:nvPr>
            <p:ph idx="1"/>
          </p:nvPr>
        </p:nvPicPr>
        <p:blipFill>
          <a:blip r:embed="rId3"/>
          <a:stretch>
            <a:fillRect/>
          </a:stretch>
        </p:blipFill>
        <p:spPr>
          <a:xfrm>
            <a:off x="1885417" y="1404636"/>
            <a:ext cx="8072158" cy="4622714"/>
          </a:xfrm>
        </p:spPr>
      </p:pic>
    </p:spTree>
    <p:extLst>
      <p:ext uri="{BB962C8B-B14F-4D97-AF65-F5344CB8AC3E}">
        <p14:creationId xmlns:p14="http://schemas.microsoft.com/office/powerpoint/2010/main" val="4067873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u contenu 5" descr="Une image contenant texte, capture d’écran, logiciel, nombre&#10;&#10;Le contenu généré par l’IA peut être incorrect.">
            <a:extLst>
              <a:ext uri="{FF2B5EF4-FFF2-40B4-BE49-F238E27FC236}">
                <a16:creationId xmlns:a16="http://schemas.microsoft.com/office/drawing/2014/main" id="{A89D4598-EA57-7972-BAFC-C87A0D33EBF6}"/>
              </a:ext>
            </a:extLst>
          </p:cNvPr>
          <p:cNvPicPr>
            <a:picLocks noGrp="1" noChangeAspect="1"/>
          </p:cNvPicPr>
          <p:nvPr>
            <p:ph idx="1"/>
          </p:nvPr>
        </p:nvPicPr>
        <p:blipFill>
          <a:blip r:embed="rId3"/>
          <a:srcRect r="13928" b="165"/>
          <a:stretch/>
        </p:blipFill>
        <p:spPr>
          <a:xfrm>
            <a:off x="515417" y="1484474"/>
            <a:ext cx="5066579" cy="4465791"/>
          </a:xfrm>
        </p:spPr>
      </p:pic>
      <p:sp>
        <p:nvSpPr>
          <p:cNvPr id="5" name="Titre 1">
            <a:extLst>
              <a:ext uri="{FF2B5EF4-FFF2-40B4-BE49-F238E27FC236}">
                <a16:creationId xmlns:a16="http://schemas.microsoft.com/office/drawing/2014/main" id="{D925DFA7-F7EE-0A0E-9891-F4CE1E05D14C}"/>
              </a:ext>
            </a:extLst>
          </p:cNvPr>
          <p:cNvSpPr txBox="1">
            <a:spLocks/>
          </p:cNvSpPr>
          <p:nvPr/>
        </p:nvSpPr>
        <p:spPr>
          <a:xfrm>
            <a:off x="1009644" y="289433"/>
            <a:ext cx="10890929" cy="777112"/>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a:lstStyle>
          <a:p>
            <a:r>
              <a:rPr lang="fr-FR" err="1"/>
              <a:t>Missing</a:t>
            </a:r>
            <a:r>
              <a:rPr lang="fr-FR"/>
              <a:t> Anti-clickjacking Header Exploit</a:t>
            </a:r>
            <a:endParaRPr lang="fr-FR" err="1"/>
          </a:p>
        </p:txBody>
      </p:sp>
      <p:pic>
        <p:nvPicPr>
          <p:cNvPr id="7" name="Image 6" descr="Une image contenant texte, capture d’écran, logiciel, multimédia&#10;&#10;Le contenu généré par l’IA peut être incorrect.">
            <a:extLst>
              <a:ext uri="{FF2B5EF4-FFF2-40B4-BE49-F238E27FC236}">
                <a16:creationId xmlns:a16="http://schemas.microsoft.com/office/drawing/2014/main" id="{A6BE1898-5408-F28C-8CB5-510C1AB8D164}"/>
              </a:ext>
            </a:extLst>
          </p:cNvPr>
          <p:cNvPicPr>
            <a:picLocks noChangeAspect="1"/>
          </p:cNvPicPr>
          <p:nvPr/>
        </p:nvPicPr>
        <p:blipFill>
          <a:blip r:embed="rId4"/>
          <a:stretch>
            <a:fillRect/>
          </a:stretch>
        </p:blipFill>
        <p:spPr>
          <a:xfrm>
            <a:off x="6093439" y="1481898"/>
            <a:ext cx="5486400" cy="4707431"/>
          </a:xfrm>
          <a:prstGeom prst="rect">
            <a:avLst/>
          </a:prstGeom>
        </p:spPr>
      </p:pic>
    </p:spTree>
    <p:extLst>
      <p:ext uri="{BB962C8B-B14F-4D97-AF65-F5344CB8AC3E}">
        <p14:creationId xmlns:p14="http://schemas.microsoft.com/office/powerpoint/2010/main" val="2294134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2EE11F-8CD9-FD0C-AE3F-5091E0FF9DD7}"/>
              </a:ext>
            </a:extLst>
          </p:cNvPr>
          <p:cNvSpPr>
            <a:spLocks noGrp="1"/>
          </p:cNvSpPr>
          <p:nvPr>
            <p:ph type="title"/>
          </p:nvPr>
        </p:nvSpPr>
        <p:spPr>
          <a:xfrm>
            <a:off x="1107524" y="289433"/>
            <a:ext cx="10890929" cy="764306"/>
          </a:xfrm>
        </p:spPr>
        <p:txBody>
          <a:bodyPr/>
          <a:lstStyle/>
          <a:p>
            <a:r>
              <a:rPr lang="fr-FR"/>
              <a:t>Solution Implementation</a:t>
            </a:r>
          </a:p>
        </p:txBody>
      </p:sp>
      <p:pic>
        <p:nvPicPr>
          <p:cNvPr id="12" name="Image 11" descr="Une image contenant texte, capture d’écran, Police&#10;&#10;Le contenu généré par l’IA peut être incorrect.">
            <a:extLst>
              <a:ext uri="{FF2B5EF4-FFF2-40B4-BE49-F238E27FC236}">
                <a16:creationId xmlns:a16="http://schemas.microsoft.com/office/drawing/2014/main" id="{2E2D0231-4D27-775B-6587-713A7E61AB31}"/>
              </a:ext>
            </a:extLst>
          </p:cNvPr>
          <p:cNvPicPr>
            <a:picLocks noChangeAspect="1"/>
          </p:cNvPicPr>
          <p:nvPr/>
        </p:nvPicPr>
        <p:blipFill>
          <a:blip r:embed="rId3"/>
          <a:srcRect r="12766" b="312"/>
          <a:stretch/>
        </p:blipFill>
        <p:spPr>
          <a:xfrm>
            <a:off x="153681" y="4097344"/>
            <a:ext cx="5955131" cy="2223593"/>
          </a:xfrm>
          <a:prstGeom prst="rect">
            <a:avLst/>
          </a:prstGeom>
        </p:spPr>
      </p:pic>
      <p:pic>
        <p:nvPicPr>
          <p:cNvPr id="15" name="Espace réservé du contenu 14" descr="Une image contenant texte, capture d’écran, Police&#10;&#10;Le contenu généré par l’IA peut être incorrect.">
            <a:extLst>
              <a:ext uri="{FF2B5EF4-FFF2-40B4-BE49-F238E27FC236}">
                <a16:creationId xmlns:a16="http://schemas.microsoft.com/office/drawing/2014/main" id="{B787DE7E-496D-2E6A-D273-5C883E0F494E}"/>
              </a:ext>
            </a:extLst>
          </p:cNvPr>
          <p:cNvPicPr>
            <a:picLocks noGrp="1" noChangeAspect="1"/>
          </p:cNvPicPr>
          <p:nvPr>
            <p:ph idx="1"/>
          </p:nvPr>
        </p:nvPicPr>
        <p:blipFill>
          <a:blip r:embed="rId4"/>
          <a:srcRect r="29235"/>
          <a:stretch/>
        </p:blipFill>
        <p:spPr>
          <a:xfrm>
            <a:off x="153425" y="1563815"/>
            <a:ext cx="5939617" cy="2356516"/>
          </a:xfrm>
        </p:spPr>
      </p:pic>
      <p:pic>
        <p:nvPicPr>
          <p:cNvPr id="16" name="Image 15" descr="Une image contenant texte, capture d’écran, ordinateur, logiciel&#10;&#10;Le contenu généré par l’IA peut être incorrect.">
            <a:extLst>
              <a:ext uri="{FF2B5EF4-FFF2-40B4-BE49-F238E27FC236}">
                <a16:creationId xmlns:a16="http://schemas.microsoft.com/office/drawing/2014/main" id="{B18231C1-9C95-0C5F-E674-29B682092511}"/>
              </a:ext>
            </a:extLst>
          </p:cNvPr>
          <p:cNvPicPr>
            <a:picLocks noChangeAspect="1"/>
          </p:cNvPicPr>
          <p:nvPr/>
        </p:nvPicPr>
        <p:blipFill>
          <a:blip r:embed="rId5"/>
          <a:srcRect l="66" t="-603" r="7980" b="2777"/>
          <a:stretch/>
        </p:blipFill>
        <p:spPr>
          <a:xfrm>
            <a:off x="6356938" y="1528556"/>
            <a:ext cx="5644826" cy="4790815"/>
          </a:xfrm>
          <a:prstGeom prst="rect">
            <a:avLst/>
          </a:prstGeom>
        </p:spPr>
      </p:pic>
    </p:spTree>
    <p:extLst>
      <p:ext uri="{BB962C8B-B14F-4D97-AF65-F5344CB8AC3E}">
        <p14:creationId xmlns:p14="http://schemas.microsoft.com/office/powerpoint/2010/main" val="908997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25E8E-24BA-D5D8-244F-91413C148A52}"/>
              </a:ext>
            </a:extLst>
          </p:cNvPr>
          <p:cNvSpPr>
            <a:spLocks noGrp="1"/>
          </p:cNvSpPr>
          <p:nvPr>
            <p:ph type="title"/>
          </p:nvPr>
        </p:nvSpPr>
        <p:spPr>
          <a:xfrm>
            <a:off x="806566" y="295836"/>
            <a:ext cx="10890929" cy="1097280"/>
          </a:xfrm>
        </p:spPr>
        <p:txBody>
          <a:bodyPr/>
          <a:lstStyle/>
          <a:p>
            <a:r>
              <a:rPr lang="en-US"/>
              <a:t>Security tests (Second time) - Result</a:t>
            </a:r>
          </a:p>
        </p:txBody>
      </p:sp>
      <p:pic>
        <p:nvPicPr>
          <p:cNvPr id="4" name="Content Placeholder 3" descr="A screenshot of a computer&#10;&#10;AI-generated content may be incorrect.">
            <a:extLst>
              <a:ext uri="{FF2B5EF4-FFF2-40B4-BE49-F238E27FC236}">
                <a16:creationId xmlns:a16="http://schemas.microsoft.com/office/drawing/2014/main" id="{D368FD1A-3DA4-CEEF-7ECD-2DDFDA248F99}"/>
              </a:ext>
            </a:extLst>
          </p:cNvPr>
          <p:cNvPicPr>
            <a:picLocks noGrp="1" noChangeAspect="1"/>
          </p:cNvPicPr>
          <p:nvPr>
            <p:ph idx="1"/>
          </p:nvPr>
        </p:nvPicPr>
        <p:blipFill>
          <a:blip r:embed="rId3"/>
          <a:stretch>
            <a:fillRect/>
          </a:stretch>
        </p:blipFill>
        <p:spPr>
          <a:xfrm>
            <a:off x="1046703" y="1400258"/>
            <a:ext cx="9391488" cy="4761914"/>
          </a:xfrm>
        </p:spPr>
      </p:pic>
    </p:spTree>
    <p:extLst>
      <p:ext uri="{BB962C8B-B14F-4D97-AF65-F5344CB8AC3E}">
        <p14:creationId xmlns:p14="http://schemas.microsoft.com/office/powerpoint/2010/main" val="2374222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5D13BB-8CE1-4C28-DA6B-F15189E96649}"/>
            </a:ext>
          </a:extLst>
        </p:cNvPr>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4C0F1343-26C4-1A0C-9F5A-822476BEEFF9}"/>
              </a:ext>
            </a:extLst>
          </p:cNvPr>
          <p:cNvGraphicFramePr>
            <a:graphicFrameLocks noGrp="1"/>
          </p:cNvGraphicFramePr>
          <p:nvPr>
            <p:ph idx="1"/>
            <p:extLst>
              <p:ext uri="{D42A27DB-BD31-4B8C-83A1-F6EECF244321}">
                <p14:modId xmlns:p14="http://schemas.microsoft.com/office/powerpoint/2010/main" val="490271035"/>
              </p:ext>
            </p:extLst>
          </p:nvPr>
        </p:nvGraphicFramePr>
        <p:xfrm>
          <a:off x="683846" y="312615"/>
          <a:ext cx="10824119" cy="5909310"/>
        </p:xfrm>
        <a:graphic>
          <a:graphicData uri="http://schemas.openxmlformats.org/drawingml/2006/table">
            <a:tbl>
              <a:tblPr bandRow="1">
                <a:tableStyleId>{5C22544A-7EE6-4342-B048-85BDC9FD1C3A}</a:tableStyleId>
              </a:tblPr>
              <a:tblGrid>
                <a:gridCol w="6490677">
                  <a:extLst>
                    <a:ext uri="{9D8B030D-6E8A-4147-A177-3AD203B41FA5}">
                      <a16:colId xmlns:a16="http://schemas.microsoft.com/office/drawing/2014/main" val="4062033687"/>
                    </a:ext>
                  </a:extLst>
                </a:gridCol>
                <a:gridCol w="2166721">
                  <a:extLst>
                    <a:ext uri="{9D8B030D-6E8A-4147-A177-3AD203B41FA5}">
                      <a16:colId xmlns:a16="http://schemas.microsoft.com/office/drawing/2014/main" val="3830261220"/>
                    </a:ext>
                  </a:extLst>
                </a:gridCol>
                <a:gridCol w="2166721">
                  <a:extLst>
                    <a:ext uri="{9D8B030D-6E8A-4147-A177-3AD203B41FA5}">
                      <a16:colId xmlns:a16="http://schemas.microsoft.com/office/drawing/2014/main" val="3618752763"/>
                    </a:ext>
                  </a:extLst>
                </a:gridCol>
              </a:tblGrid>
              <a:tr h="248469">
                <a:tc>
                  <a:txBody>
                    <a:bodyPr/>
                    <a:lstStyle/>
                    <a:p>
                      <a:r>
                        <a:rPr lang="en-US" b="1">
                          <a:solidFill>
                            <a:srgbClr val="FFFFFF"/>
                          </a:solidFill>
                          <a:effectLst/>
                        </a:rPr>
                        <a:t>Name</a:t>
                      </a:r>
                    </a:p>
                  </a:txBody>
                  <a:tcPr marL="38100" marR="38100" marT="28575" marB="28575" anchor="ctr">
                    <a:lnL>
                      <a:noFill/>
                    </a:lnL>
                    <a:lnR>
                      <a:noFill/>
                    </a:lnR>
                    <a:lnT>
                      <a:noFill/>
                    </a:lnT>
                    <a:lnB>
                      <a:noFill/>
                    </a:lnB>
                    <a:solidFill>
                      <a:srgbClr val="666666"/>
                    </a:solidFill>
                  </a:tcPr>
                </a:tc>
                <a:tc>
                  <a:txBody>
                    <a:bodyPr/>
                    <a:lstStyle/>
                    <a:p>
                      <a:pPr algn="ctr"/>
                      <a:r>
                        <a:rPr lang="en-US" b="1">
                          <a:solidFill>
                            <a:schemeClr val="tx1"/>
                          </a:solidFill>
                          <a:effectLst/>
                        </a:rPr>
                        <a:t>Risk Level</a:t>
                      </a:r>
                    </a:p>
                  </a:txBody>
                  <a:tcPr marL="38100" marR="38100" marT="28575" marB="28575" anchor="ctr">
                    <a:lnL>
                      <a:noFill/>
                    </a:lnL>
                    <a:lnR>
                      <a:noFill/>
                    </a:lnR>
                    <a:lnT>
                      <a:noFill/>
                    </a:lnT>
                    <a:lnB>
                      <a:noFill/>
                    </a:lnB>
                    <a:solidFill>
                      <a:srgbClr val="666666"/>
                    </a:solidFill>
                  </a:tcPr>
                </a:tc>
                <a:tc>
                  <a:txBody>
                    <a:bodyPr/>
                    <a:lstStyle/>
                    <a:p>
                      <a:pPr algn="ctr"/>
                      <a:r>
                        <a:rPr lang="en-US" b="1">
                          <a:solidFill>
                            <a:srgbClr val="FFFFFF"/>
                          </a:solidFill>
                          <a:effectLst/>
                        </a:rPr>
                        <a:t>Number of Instances</a:t>
                      </a:r>
                    </a:p>
                  </a:txBody>
                  <a:tcPr marL="38100" marR="38100" marT="28575" marB="28575" anchor="ctr">
                    <a:lnL>
                      <a:noFill/>
                    </a:lnL>
                    <a:lnR>
                      <a:noFill/>
                    </a:lnR>
                    <a:lnT>
                      <a:noFill/>
                    </a:lnT>
                    <a:lnB>
                      <a:noFill/>
                    </a:lnB>
                    <a:solidFill>
                      <a:srgbClr val="666666"/>
                    </a:solidFill>
                  </a:tcPr>
                </a:tc>
                <a:extLst>
                  <a:ext uri="{0D108BD9-81ED-4DB2-BD59-A6C34878D82A}">
                    <a16:rowId xmlns:a16="http://schemas.microsoft.com/office/drawing/2014/main" val="2559590591"/>
                  </a:ext>
                </a:extLst>
              </a:tr>
              <a:tr h="248469">
                <a:tc>
                  <a:txBody>
                    <a:bodyPr/>
                    <a:lstStyle/>
                    <a:p>
                      <a:r>
                        <a:rPr lang="en-US">
                          <a:solidFill>
                            <a:schemeClr val="accent6">
                              <a:lumMod val="76000"/>
                            </a:schemeClr>
                          </a:solidFill>
                          <a:effectLst/>
                        </a:rPr>
                        <a:t>CSP: Failure to Define Directive with No Fallback</a:t>
                      </a:r>
                    </a:p>
                  </a:txBody>
                  <a:tcPr marL="38100" marR="38100" marT="28575" marB="28575" anchor="ctr">
                    <a:lnL>
                      <a:noFill/>
                    </a:lnL>
                    <a:lnR>
                      <a:noFill/>
                    </a:lnR>
                    <a:lnT>
                      <a:noFill/>
                    </a:lnT>
                    <a:lnB>
                      <a:noFill/>
                    </a:lnB>
                    <a:solidFill>
                      <a:srgbClr val="E8E8E8"/>
                    </a:solidFill>
                  </a:tcPr>
                </a:tc>
                <a:tc>
                  <a:txBody>
                    <a:bodyPr/>
                    <a:lstStyle/>
                    <a:p>
                      <a:pPr algn="ctr"/>
                      <a:r>
                        <a:rPr lang="en-US">
                          <a:solidFill>
                            <a:schemeClr val="tx1"/>
                          </a:solidFill>
                          <a:effectLst/>
                        </a:rPr>
                        <a:t>Medium</a:t>
                      </a:r>
                    </a:p>
                  </a:txBody>
                  <a:tcPr marL="38100" marR="38100" marT="28575" marB="28575" anchor="ctr">
                    <a:lnL>
                      <a:noFill/>
                    </a:lnL>
                    <a:lnR>
                      <a:noFill/>
                    </a:lnR>
                    <a:lnT>
                      <a:noFill/>
                    </a:lnT>
                    <a:lnB>
                      <a:noFill/>
                    </a:lnB>
                    <a:noFill/>
                  </a:tcPr>
                </a:tc>
                <a:tc>
                  <a:txBody>
                    <a:bodyPr/>
                    <a:lstStyle/>
                    <a:p>
                      <a:pPr algn="ctr"/>
                      <a:r>
                        <a:rPr lang="en-US">
                          <a:solidFill>
                            <a:schemeClr val="accent5"/>
                          </a:solidFill>
                          <a:effectLst/>
                        </a:rPr>
                        <a:t>2 -&gt; 1</a:t>
                      </a:r>
                    </a:p>
                  </a:txBody>
                  <a:tcPr marL="38100" marR="38100" marT="28575" marB="28575" anchor="ctr">
                    <a:lnL>
                      <a:noFill/>
                    </a:lnL>
                    <a:lnR>
                      <a:noFill/>
                    </a:lnR>
                    <a:lnT>
                      <a:noFill/>
                    </a:lnT>
                    <a:lnB>
                      <a:noFill/>
                    </a:lnB>
                    <a:solidFill>
                      <a:srgbClr val="E8E8E8"/>
                    </a:solidFill>
                  </a:tcPr>
                </a:tc>
                <a:extLst>
                  <a:ext uri="{0D108BD9-81ED-4DB2-BD59-A6C34878D82A}">
                    <a16:rowId xmlns:a16="http://schemas.microsoft.com/office/drawing/2014/main" val="2754440443"/>
                  </a:ext>
                </a:extLst>
              </a:tr>
              <a:tr h="248469">
                <a:tc>
                  <a:txBody>
                    <a:bodyPr/>
                    <a:lstStyle/>
                    <a:p>
                      <a:r>
                        <a:rPr lang="en-US">
                          <a:solidFill>
                            <a:schemeClr val="accent6">
                              <a:lumMod val="76000"/>
                            </a:schemeClr>
                          </a:solidFill>
                          <a:effectLst/>
                        </a:rPr>
                        <a:t>Content Security Policy (CSP) Header Not Set</a:t>
                      </a:r>
                    </a:p>
                  </a:txBody>
                  <a:tcPr marL="38100" marR="38100" marT="28575" marB="28575" anchor="ctr">
                    <a:lnL>
                      <a:noFill/>
                    </a:lnL>
                    <a:lnR>
                      <a:noFill/>
                    </a:lnR>
                    <a:lnT>
                      <a:noFill/>
                    </a:lnT>
                    <a:lnB>
                      <a:noFill/>
                    </a:lnB>
                    <a:solidFill>
                      <a:srgbClr val="E8E8E8"/>
                    </a:solidFill>
                  </a:tcPr>
                </a:tc>
                <a:tc>
                  <a:txBody>
                    <a:bodyPr/>
                    <a:lstStyle/>
                    <a:p>
                      <a:pPr algn="ctr"/>
                      <a:r>
                        <a:rPr lang="en-US">
                          <a:solidFill>
                            <a:schemeClr val="tx1"/>
                          </a:solidFill>
                          <a:effectLst/>
                        </a:rPr>
                        <a:t>Medium</a:t>
                      </a:r>
                    </a:p>
                  </a:txBody>
                  <a:tcPr marL="38100" marR="38100" marT="28575" marB="28575" anchor="ctr">
                    <a:lnL>
                      <a:noFill/>
                    </a:lnL>
                    <a:lnR>
                      <a:noFill/>
                    </a:lnR>
                    <a:lnT>
                      <a:noFill/>
                    </a:lnT>
                    <a:lnB>
                      <a:noFill/>
                    </a:lnB>
                    <a:noFill/>
                  </a:tcPr>
                </a:tc>
                <a:tc>
                  <a:txBody>
                    <a:bodyPr/>
                    <a:lstStyle/>
                    <a:p>
                      <a:pPr algn="ctr"/>
                      <a:r>
                        <a:rPr lang="en-US">
                          <a:effectLst/>
                        </a:rPr>
                        <a:t>3</a:t>
                      </a:r>
                    </a:p>
                  </a:txBody>
                  <a:tcPr marL="38100" marR="38100" marT="28575" marB="28575" anchor="ctr">
                    <a:lnL>
                      <a:noFill/>
                    </a:lnL>
                    <a:lnR>
                      <a:noFill/>
                    </a:lnR>
                    <a:lnT>
                      <a:noFill/>
                    </a:lnT>
                    <a:lnB>
                      <a:noFill/>
                    </a:lnB>
                    <a:solidFill>
                      <a:srgbClr val="E8E8E8"/>
                    </a:solidFill>
                  </a:tcPr>
                </a:tc>
                <a:extLst>
                  <a:ext uri="{0D108BD9-81ED-4DB2-BD59-A6C34878D82A}">
                    <a16:rowId xmlns:a16="http://schemas.microsoft.com/office/drawing/2014/main" val="393247714"/>
                  </a:ext>
                </a:extLst>
              </a:tr>
              <a:tr h="248469">
                <a:tc>
                  <a:txBody>
                    <a:bodyPr/>
                    <a:lstStyle/>
                    <a:p>
                      <a:r>
                        <a:rPr lang="en-US" strike="sngStrike">
                          <a:solidFill>
                            <a:schemeClr val="accent5"/>
                          </a:solidFill>
                          <a:effectLst/>
                        </a:rPr>
                        <a:t>Missing Anti-clickjacking Header</a:t>
                      </a:r>
                    </a:p>
                  </a:txBody>
                  <a:tcPr marL="38100" marR="38100" marT="28575" marB="28575" anchor="ctr">
                    <a:lnL>
                      <a:noFill/>
                    </a:lnL>
                    <a:lnR>
                      <a:noFill/>
                    </a:lnR>
                    <a:lnT>
                      <a:noFill/>
                    </a:lnT>
                    <a:lnB>
                      <a:noFill/>
                    </a:lnB>
                    <a:solidFill>
                      <a:srgbClr val="E8E8E8"/>
                    </a:solidFill>
                  </a:tcPr>
                </a:tc>
                <a:tc>
                  <a:txBody>
                    <a:bodyPr/>
                    <a:lstStyle/>
                    <a:p>
                      <a:pPr algn="ctr"/>
                      <a:r>
                        <a:rPr lang="en-US" strike="sngStrike">
                          <a:solidFill>
                            <a:schemeClr val="accent5"/>
                          </a:solidFill>
                          <a:effectLst/>
                        </a:rPr>
                        <a:t>Medium</a:t>
                      </a:r>
                    </a:p>
                  </a:txBody>
                  <a:tcPr marL="38100" marR="38100" marT="28575" marB="28575" anchor="ctr">
                    <a:lnL>
                      <a:noFill/>
                    </a:lnL>
                    <a:lnR>
                      <a:noFill/>
                    </a:lnR>
                    <a:lnT>
                      <a:noFill/>
                    </a:lnT>
                    <a:lnB>
                      <a:noFill/>
                    </a:lnB>
                    <a:noFill/>
                  </a:tcPr>
                </a:tc>
                <a:tc>
                  <a:txBody>
                    <a:bodyPr/>
                    <a:lstStyle/>
                    <a:p>
                      <a:pPr algn="ctr"/>
                      <a:r>
                        <a:rPr lang="en-US" strike="sngStrike">
                          <a:solidFill>
                            <a:schemeClr val="accent5"/>
                          </a:solidFill>
                          <a:effectLst/>
                        </a:rPr>
                        <a:t>3</a:t>
                      </a:r>
                    </a:p>
                  </a:txBody>
                  <a:tcPr marL="38100" marR="38100" marT="28575" marB="28575" anchor="ctr">
                    <a:lnL>
                      <a:noFill/>
                    </a:lnL>
                    <a:lnR>
                      <a:noFill/>
                    </a:lnR>
                    <a:lnT>
                      <a:noFill/>
                    </a:lnT>
                    <a:lnB>
                      <a:noFill/>
                    </a:lnB>
                    <a:solidFill>
                      <a:srgbClr val="E8E8E8"/>
                    </a:solidFill>
                  </a:tcPr>
                </a:tc>
                <a:extLst>
                  <a:ext uri="{0D108BD9-81ED-4DB2-BD59-A6C34878D82A}">
                    <a16:rowId xmlns:a16="http://schemas.microsoft.com/office/drawing/2014/main" val="2155119937"/>
                  </a:ext>
                </a:extLst>
              </a:tr>
              <a:tr h="248469">
                <a:tc>
                  <a:txBody>
                    <a:bodyPr/>
                    <a:lstStyle/>
                    <a:p>
                      <a:r>
                        <a:rPr lang="en-US">
                          <a:solidFill>
                            <a:schemeClr val="accent6">
                              <a:lumMod val="76000"/>
                            </a:schemeClr>
                          </a:solidFill>
                          <a:effectLst/>
                        </a:rPr>
                        <a:t>Sub Resource Integrity Attribute Missing</a:t>
                      </a:r>
                    </a:p>
                  </a:txBody>
                  <a:tcPr marL="38100" marR="38100" marT="28575" marB="28575" anchor="ctr">
                    <a:lnL>
                      <a:noFill/>
                    </a:lnL>
                    <a:lnR>
                      <a:noFill/>
                    </a:lnR>
                    <a:lnT>
                      <a:noFill/>
                    </a:lnT>
                    <a:lnB>
                      <a:noFill/>
                    </a:lnB>
                    <a:solidFill>
                      <a:srgbClr val="E8E8E8"/>
                    </a:solidFill>
                  </a:tcPr>
                </a:tc>
                <a:tc>
                  <a:txBody>
                    <a:bodyPr/>
                    <a:lstStyle/>
                    <a:p>
                      <a:pPr algn="ctr"/>
                      <a:r>
                        <a:rPr lang="en-US">
                          <a:solidFill>
                            <a:schemeClr val="tx1"/>
                          </a:solidFill>
                          <a:effectLst/>
                        </a:rPr>
                        <a:t>Medium</a:t>
                      </a:r>
                    </a:p>
                  </a:txBody>
                  <a:tcPr marL="38100" marR="38100" marT="28575" marB="28575" anchor="ctr">
                    <a:lnL>
                      <a:noFill/>
                    </a:lnL>
                    <a:lnR>
                      <a:noFill/>
                    </a:lnR>
                    <a:lnT>
                      <a:noFill/>
                    </a:lnT>
                    <a:lnB>
                      <a:noFill/>
                    </a:lnB>
                    <a:noFill/>
                  </a:tcPr>
                </a:tc>
                <a:tc>
                  <a:txBody>
                    <a:bodyPr/>
                    <a:lstStyle/>
                    <a:p>
                      <a:pPr algn="ctr"/>
                      <a:r>
                        <a:rPr lang="en-US">
                          <a:solidFill>
                            <a:schemeClr val="accent5"/>
                          </a:solidFill>
                          <a:effectLst/>
                        </a:rPr>
                        <a:t>7 -&gt; 1</a:t>
                      </a:r>
                    </a:p>
                  </a:txBody>
                  <a:tcPr marL="38100" marR="38100" marT="28575" marB="28575" anchor="ctr">
                    <a:lnL>
                      <a:noFill/>
                    </a:lnL>
                    <a:lnR>
                      <a:noFill/>
                    </a:lnR>
                    <a:lnT>
                      <a:noFill/>
                    </a:lnT>
                    <a:lnB>
                      <a:noFill/>
                    </a:lnB>
                    <a:solidFill>
                      <a:srgbClr val="E8E8E8"/>
                    </a:solidFill>
                  </a:tcPr>
                </a:tc>
                <a:extLst>
                  <a:ext uri="{0D108BD9-81ED-4DB2-BD59-A6C34878D82A}">
                    <a16:rowId xmlns:a16="http://schemas.microsoft.com/office/drawing/2014/main" val="2837497256"/>
                  </a:ext>
                </a:extLst>
              </a:tr>
              <a:tr h="248469">
                <a:tc>
                  <a:txBody>
                    <a:bodyPr/>
                    <a:lstStyle/>
                    <a:p>
                      <a:r>
                        <a:rPr lang="en-US">
                          <a:solidFill>
                            <a:schemeClr val="accent6">
                              <a:lumMod val="76000"/>
                            </a:schemeClr>
                          </a:solidFill>
                          <a:effectLst/>
                        </a:rPr>
                        <a:t>Dangerous JS Functions</a:t>
                      </a:r>
                    </a:p>
                  </a:txBody>
                  <a:tcPr marL="38100" marR="38100" marT="28575" marB="28575" anchor="ctr">
                    <a:lnL>
                      <a:noFill/>
                    </a:lnL>
                    <a:lnR>
                      <a:noFill/>
                    </a:lnR>
                    <a:lnT>
                      <a:noFill/>
                    </a:lnT>
                    <a:lnB>
                      <a:noFill/>
                    </a:lnB>
                    <a:solidFill>
                      <a:srgbClr val="E8E8E8"/>
                    </a:solidFill>
                  </a:tcPr>
                </a:tc>
                <a:tc>
                  <a:txBody>
                    <a:bodyPr/>
                    <a:lstStyle/>
                    <a:p>
                      <a:pPr algn="ctr"/>
                      <a:r>
                        <a:rPr lang="en-US">
                          <a:solidFill>
                            <a:schemeClr val="tx1"/>
                          </a:solidFill>
                          <a:effectLst/>
                        </a:rPr>
                        <a:t>Low</a:t>
                      </a:r>
                    </a:p>
                  </a:txBody>
                  <a:tcPr marL="38100" marR="38100" marT="28575" marB="28575" anchor="ctr">
                    <a:lnL>
                      <a:noFill/>
                    </a:lnL>
                    <a:lnR>
                      <a:noFill/>
                    </a:lnR>
                    <a:lnT>
                      <a:noFill/>
                    </a:lnT>
                    <a:lnB>
                      <a:noFill/>
                    </a:lnB>
                    <a:noFill/>
                  </a:tcPr>
                </a:tc>
                <a:tc>
                  <a:txBody>
                    <a:bodyPr/>
                    <a:lstStyle/>
                    <a:p>
                      <a:pPr algn="ctr"/>
                      <a:r>
                        <a:rPr lang="en-US">
                          <a:effectLst/>
                        </a:rPr>
                        <a:t>1</a:t>
                      </a:r>
                    </a:p>
                  </a:txBody>
                  <a:tcPr marL="38100" marR="38100" marT="28575" marB="28575" anchor="ctr">
                    <a:lnL>
                      <a:noFill/>
                    </a:lnL>
                    <a:lnR>
                      <a:noFill/>
                    </a:lnR>
                    <a:lnT>
                      <a:noFill/>
                    </a:lnT>
                    <a:lnB>
                      <a:noFill/>
                    </a:lnB>
                    <a:solidFill>
                      <a:srgbClr val="E8E8E8"/>
                    </a:solidFill>
                  </a:tcPr>
                </a:tc>
                <a:extLst>
                  <a:ext uri="{0D108BD9-81ED-4DB2-BD59-A6C34878D82A}">
                    <a16:rowId xmlns:a16="http://schemas.microsoft.com/office/drawing/2014/main" val="497167528"/>
                  </a:ext>
                </a:extLst>
              </a:tr>
              <a:tr h="248469">
                <a:tc>
                  <a:txBody>
                    <a:bodyPr/>
                    <a:lstStyle/>
                    <a:p>
                      <a:r>
                        <a:rPr lang="en-US">
                          <a:solidFill>
                            <a:schemeClr val="accent6">
                              <a:lumMod val="76000"/>
                            </a:schemeClr>
                          </a:solidFill>
                          <a:effectLst/>
                        </a:rPr>
                        <a:t>Insufficient Site Isolation Against </a:t>
                      </a:r>
                      <a:r>
                        <a:rPr lang="en-US" err="1">
                          <a:solidFill>
                            <a:schemeClr val="accent6">
                              <a:lumMod val="76000"/>
                            </a:schemeClr>
                          </a:solidFill>
                          <a:effectLst/>
                        </a:rPr>
                        <a:t>Spectre</a:t>
                      </a:r>
                      <a:r>
                        <a:rPr lang="en-US">
                          <a:solidFill>
                            <a:schemeClr val="accent6">
                              <a:lumMod val="76000"/>
                            </a:schemeClr>
                          </a:solidFill>
                          <a:effectLst/>
                        </a:rPr>
                        <a:t> Vulnerability</a:t>
                      </a:r>
                    </a:p>
                  </a:txBody>
                  <a:tcPr marL="38100" marR="38100" marT="28575" marB="28575" anchor="ctr">
                    <a:lnL>
                      <a:noFill/>
                    </a:lnL>
                    <a:lnR>
                      <a:noFill/>
                    </a:lnR>
                    <a:lnT>
                      <a:noFill/>
                    </a:lnT>
                    <a:lnB>
                      <a:noFill/>
                    </a:lnB>
                    <a:solidFill>
                      <a:srgbClr val="E8E8E8"/>
                    </a:solidFill>
                  </a:tcPr>
                </a:tc>
                <a:tc>
                  <a:txBody>
                    <a:bodyPr/>
                    <a:lstStyle/>
                    <a:p>
                      <a:pPr algn="ctr"/>
                      <a:r>
                        <a:rPr lang="en-US">
                          <a:solidFill>
                            <a:schemeClr val="tx1"/>
                          </a:solidFill>
                          <a:effectLst/>
                        </a:rPr>
                        <a:t>Low</a:t>
                      </a:r>
                    </a:p>
                  </a:txBody>
                  <a:tcPr marL="38100" marR="38100" marT="28575" marB="28575" anchor="ctr">
                    <a:lnL>
                      <a:noFill/>
                    </a:lnL>
                    <a:lnR>
                      <a:noFill/>
                    </a:lnR>
                    <a:lnT>
                      <a:noFill/>
                    </a:lnT>
                    <a:lnB>
                      <a:noFill/>
                    </a:lnB>
                    <a:noFill/>
                  </a:tcPr>
                </a:tc>
                <a:tc>
                  <a:txBody>
                    <a:bodyPr/>
                    <a:lstStyle/>
                    <a:p>
                      <a:pPr algn="ctr"/>
                      <a:r>
                        <a:rPr lang="en-US">
                          <a:solidFill>
                            <a:schemeClr val="accent5"/>
                          </a:solidFill>
                          <a:effectLst/>
                        </a:rPr>
                        <a:t>12 -&gt; 8</a:t>
                      </a:r>
                    </a:p>
                  </a:txBody>
                  <a:tcPr marL="38100" marR="38100" marT="28575" marB="28575" anchor="ctr">
                    <a:lnL>
                      <a:noFill/>
                    </a:lnL>
                    <a:lnR>
                      <a:noFill/>
                    </a:lnR>
                    <a:lnT>
                      <a:noFill/>
                    </a:lnT>
                    <a:lnB>
                      <a:noFill/>
                    </a:lnB>
                    <a:solidFill>
                      <a:srgbClr val="E8E8E8"/>
                    </a:solidFill>
                  </a:tcPr>
                </a:tc>
                <a:extLst>
                  <a:ext uri="{0D108BD9-81ED-4DB2-BD59-A6C34878D82A}">
                    <a16:rowId xmlns:a16="http://schemas.microsoft.com/office/drawing/2014/main" val="1928042566"/>
                  </a:ext>
                </a:extLst>
              </a:tr>
              <a:tr h="248469">
                <a:tc>
                  <a:txBody>
                    <a:bodyPr/>
                    <a:lstStyle/>
                    <a:p>
                      <a:r>
                        <a:rPr lang="en-US">
                          <a:solidFill>
                            <a:schemeClr val="accent6">
                              <a:lumMod val="76000"/>
                            </a:schemeClr>
                          </a:solidFill>
                          <a:effectLst/>
                        </a:rPr>
                        <a:t>Permissions Policy Header Not Set</a:t>
                      </a:r>
                    </a:p>
                  </a:txBody>
                  <a:tcPr marL="38100" marR="38100" marT="28575" marB="28575" anchor="ctr">
                    <a:lnL>
                      <a:noFill/>
                    </a:lnL>
                    <a:lnR>
                      <a:noFill/>
                    </a:lnR>
                    <a:lnT>
                      <a:noFill/>
                    </a:lnT>
                    <a:lnB>
                      <a:noFill/>
                    </a:lnB>
                    <a:solidFill>
                      <a:srgbClr val="E8E8E8"/>
                    </a:solidFill>
                  </a:tcPr>
                </a:tc>
                <a:tc>
                  <a:txBody>
                    <a:bodyPr/>
                    <a:lstStyle/>
                    <a:p>
                      <a:pPr algn="ctr"/>
                      <a:r>
                        <a:rPr lang="en-US">
                          <a:solidFill>
                            <a:schemeClr val="tx1"/>
                          </a:solidFill>
                          <a:effectLst/>
                        </a:rPr>
                        <a:t>Low</a:t>
                      </a:r>
                    </a:p>
                  </a:txBody>
                  <a:tcPr marL="38100" marR="38100" marT="28575" marB="28575" anchor="ctr">
                    <a:lnL>
                      <a:noFill/>
                    </a:lnL>
                    <a:lnR>
                      <a:noFill/>
                    </a:lnR>
                    <a:lnT>
                      <a:noFill/>
                    </a:lnT>
                    <a:lnB>
                      <a:noFill/>
                    </a:lnB>
                    <a:noFill/>
                  </a:tcPr>
                </a:tc>
                <a:tc>
                  <a:txBody>
                    <a:bodyPr/>
                    <a:lstStyle/>
                    <a:p>
                      <a:pPr algn="ctr"/>
                      <a:r>
                        <a:rPr lang="en-US">
                          <a:solidFill>
                            <a:schemeClr val="accent5"/>
                          </a:solidFill>
                          <a:effectLst/>
                        </a:rPr>
                        <a:t>10 -&gt; 8</a:t>
                      </a:r>
                    </a:p>
                  </a:txBody>
                  <a:tcPr marL="38100" marR="38100" marT="28575" marB="28575" anchor="ctr">
                    <a:lnL>
                      <a:noFill/>
                    </a:lnL>
                    <a:lnR>
                      <a:noFill/>
                    </a:lnR>
                    <a:lnT>
                      <a:noFill/>
                    </a:lnT>
                    <a:lnB>
                      <a:noFill/>
                    </a:lnB>
                    <a:solidFill>
                      <a:srgbClr val="E8E8E8"/>
                    </a:solidFill>
                  </a:tcPr>
                </a:tc>
                <a:extLst>
                  <a:ext uri="{0D108BD9-81ED-4DB2-BD59-A6C34878D82A}">
                    <a16:rowId xmlns:a16="http://schemas.microsoft.com/office/drawing/2014/main" val="791386652"/>
                  </a:ext>
                </a:extLst>
              </a:tr>
              <a:tr h="454099">
                <a:tc>
                  <a:txBody>
                    <a:bodyPr/>
                    <a:lstStyle/>
                    <a:p>
                      <a:r>
                        <a:rPr lang="en-US" strike="sngStrike">
                          <a:solidFill>
                            <a:schemeClr val="accent5"/>
                          </a:solidFill>
                          <a:effectLst/>
                        </a:rPr>
                        <a:t>Server Leaks Information via "X-Powered-By" HTTP Response Header Field(s)</a:t>
                      </a:r>
                    </a:p>
                  </a:txBody>
                  <a:tcPr marL="38100" marR="38100" marT="28575" marB="28575" anchor="ctr">
                    <a:lnL>
                      <a:noFill/>
                    </a:lnL>
                    <a:lnR>
                      <a:noFill/>
                    </a:lnR>
                    <a:lnT>
                      <a:noFill/>
                    </a:lnT>
                    <a:lnB>
                      <a:noFill/>
                    </a:lnB>
                    <a:solidFill>
                      <a:srgbClr val="E8E8E8"/>
                    </a:solidFill>
                  </a:tcPr>
                </a:tc>
                <a:tc>
                  <a:txBody>
                    <a:bodyPr/>
                    <a:lstStyle/>
                    <a:p>
                      <a:pPr algn="ctr"/>
                      <a:r>
                        <a:rPr lang="en-US" strike="sngStrike">
                          <a:solidFill>
                            <a:schemeClr val="accent5"/>
                          </a:solidFill>
                          <a:effectLst/>
                        </a:rPr>
                        <a:t>Low</a:t>
                      </a:r>
                    </a:p>
                  </a:txBody>
                  <a:tcPr marL="38100" marR="38100" marT="28575" marB="28575" anchor="ctr">
                    <a:lnL>
                      <a:noFill/>
                    </a:lnL>
                    <a:lnR>
                      <a:noFill/>
                    </a:lnR>
                    <a:lnT>
                      <a:noFill/>
                    </a:lnT>
                    <a:lnB>
                      <a:noFill/>
                    </a:lnB>
                    <a:noFill/>
                  </a:tcPr>
                </a:tc>
                <a:tc>
                  <a:txBody>
                    <a:bodyPr/>
                    <a:lstStyle/>
                    <a:p>
                      <a:pPr algn="ctr"/>
                      <a:r>
                        <a:rPr lang="en-US" strike="sngStrike">
                          <a:solidFill>
                            <a:schemeClr val="accent5"/>
                          </a:solidFill>
                          <a:effectLst/>
                        </a:rPr>
                        <a:t>6</a:t>
                      </a:r>
                    </a:p>
                  </a:txBody>
                  <a:tcPr marL="38100" marR="38100" marT="28575" marB="28575" anchor="ctr">
                    <a:lnL>
                      <a:noFill/>
                    </a:lnL>
                    <a:lnR>
                      <a:noFill/>
                    </a:lnR>
                    <a:lnT>
                      <a:noFill/>
                    </a:lnT>
                    <a:lnB>
                      <a:noFill/>
                    </a:lnB>
                    <a:solidFill>
                      <a:srgbClr val="E8E8E8"/>
                    </a:solidFill>
                  </a:tcPr>
                </a:tc>
                <a:extLst>
                  <a:ext uri="{0D108BD9-81ED-4DB2-BD59-A6C34878D82A}">
                    <a16:rowId xmlns:a16="http://schemas.microsoft.com/office/drawing/2014/main" val="3196313481"/>
                  </a:ext>
                </a:extLst>
              </a:tr>
              <a:tr h="248469">
                <a:tc>
                  <a:txBody>
                    <a:bodyPr/>
                    <a:lstStyle/>
                    <a:p>
                      <a:r>
                        <a:rPr lang="en-US">
                          <a:solidFill>
                            <a:schemeClr val="accent6">
                              <a:lumMod val="76000"/>
                            </a:schemeClr>
                          </a:solidFill>
                          <a:effectLst/>
                        </a:rPr>
                        <a:t>X-Content-Type-Options Header Missing</a:t>
                      </a:r>
                    </a:p>
                  </a:txBody>
                  <a:tcPr marL="38100" marR="38100" marT="28575" marB="28575" anchor="ctr">
                    <a:lnL>
                      <a:noFill/>
                    </a:lnL>
                    <a:lnR>
                      <a:noFill/>
                    </a:lnR>
                    <a:lnT>
                      <a:noFill/>
                    </a:lnT>
                    <a:lnB>
                      <a:noFill/>
                    </a:lnB>
                    <a:solidFill>
                      <a:srgbClr val="E8E8E8"/>
                    </a:solidFill>
                  </a:tcPr>
                </a:tc>
                <a:tc>
                  <a:txBody>
                    <a:bodyPr/>
                    <a:lstStyle/>
                    <a:p>
                      <a:pPr algn="ctr"/>
                      <a:r>
                        <a:rPr lang="en-US">
                          <a:solidFill>
                            <a:schemeClr val="tx1"/>
                          </a:solidFill>
                          <a:effectLst/>
                        </a:rPr>
                        <a:t>Low</a:t>
                      </a:r>
                    </a:p>
                  </a:txBody>
                  <a:tcPr marL="38100" marR="38100" marT="28575" marB="28575" anchor="ctr">
                    <a:lnL>
                      <a:noFill/>
                    </a:lnL>
                    <a:lnR>
                      <a:noFill/>
                    </a:lnR>
                    <a:lnT>
                      <a:noFill/>
                    </a:lnT>
                    <a:lnB>
                      <a:noFill/>
                    </a:lnB>
                    <a:noFill/>
                  </a:tcPr>
                </a:tc>
                <a:tc>
                  <a:txBody>
                    <a:bodyPr/>
                    <a:lstStyle/>
                    <a:p>
                      <a:pPr algn="ctr"/>
                      <a:r>
                        <a:rPr lang="en-US">
                          <a:solidFill>
                            <a:schemeClr val="accent5"/>
                          </a:solidFill>
                          <a:effectLst/>
                        </a:rPr>
                        <a:t>9 -&gt; 8</a:t>
                      </a:r>
                    </a:p>
                  </a:txBody>
                  <a:tcPr marL="38100" marR="38100" marT="28575" marB="28575" anchor="ctr">
                    <a:lnL>
                      <a:noFill/>
                    </a:lnL>
                    <a:lnR>
                      <a:noFill/>
                    </a:lnR>
                    <a:lnT>
                      <a:noFill/>
                    </a:lnT>
                    <a:lnB>
                      <a:noFill/>
                    </a:lnB>
                    <a:solidFill>
                      <a:srgbClr val="E8E8E8"/>
                    </a:solidFill>
                  </a:tcPr>
                </a:tc>
                <a:extLst>
                  <a:ext uri="{0D108BD9-81ED-4DB2-BD59-A6C34878D82A}">
                    <a16:rowId xmlns:a16="http://schemas.microsoft.com/office/drawing/2014/main" val="757572464"/>
                  </a:ext>
                </a:extLst>
              </a:tr>
              <a:tr h="248469">
                <a:tc>
                  <a:txBody>
                    <a:bodyPr/>
                    <a:lstStyle/>
                    <a:p>
                      <a:r>
                        <a:rPr lang="en-US">
                          <a:solidFill>
                            <a:schemeClr val="accent6">
                              <a:lumMod val="76000"/>
                            </a:schemeClr>
                          </a:solidFill>
                          <a:effectLst/>
                        </a:rPr>
                        <a:t>Authentication Request Identified</a:t>
                      </a:r>
                    </a:p>
                  </a:txBody>
                  <a:tcPr marL="38100" marR="38100" marT="28575" marB="28575" anchor="ctr">
                    <a:lnL>
                      <a:noFill/>
                    </a:lnL>
                    <a:lnR>
                      <a:noFill/>
                    </a:lnR>
                    <a:lnT>
                      <a:noFill/>
                    </a:lnT>
                    <a:lnB>
                      <a:noFill/>
                    </a:lnB>
                    <a:solidFill>
                      <a:srgbClr val="E8E8E8"/>
                    </a:solidFill>
                  </a:tcPr>
                </a:tc>
                <a:tc>
                  <a:txBody>
                    <a:bodyPr/>
                    <a:lstStyle/>
                    <a:p>
                      <a:pPr algn="ctr"/>
                      <a:r>
                        <a:rPr lang="en-US">
                          <a:solidFill>
                            <a:schemeClr val="tx1"/>
                          </a:solidFill>
                          <a:effectLst/>
                        </a:rPr>
                        <a:t>Informational</a:t>
                      </a:r>
                    </a:p>
                  </a:txBody>
                  <a:tcPr marL="38100" marR="38100" marT="28575" marB="28575" anchor="ctr">
                    <a:lnL>
                      <a:noFill/>
                    </a:lnL>
                    <a:lnR>
                      <a:noFill/>
                    </a:lnR>
                    <a:lnT>
                      <a:noFill/>
                    </a:lnT>
                    <a:lnB>
                      <a:noFill/>
                    </a:lnB>
                    <a:noFill/>
                  </a:tcPr>
                </a:tc>
                <a:tc>
                  <a:txBody>
                    <a:bodyPr/>
                    <a:lstStyle/>
                    <a:p>
                      <a:pPr algn="ctr"/>
                      <a:r>
                        <a:rPr lang="en-US">
                          <a:effectLst/>
                        </a:rPr>
                        <a:t>1</a:t>
                      </a:r>
                    </a:p>
                  </a:txBody>
                  <a:tcPr marL="38100" marR="38100" marT="28575" marB="28575" anchor="ctr">
                    <a:lnL>
                      <a:noFill/>
                    </a:lnL>
                    <a:lnR>
                      <a:noFill/>
                    </a:lnR>
                    <a:lnT>
                      <a:noFill/>
                    </a:lnT>
                    <a:lnB>
                      <a:noFill/>
                    </a:lnB>
                    <a:solidFill>
                      <a:srgbClr val="E8E8E8"/>
                    </a:solidFill>
                  </a:tcPr>
                </a:tc>
                <a:extLst>
                  <a:ext uri="{0D108BD9-81ED-4DB2-BD59-A6C34878D82A}">
                    <a16:rowId xmlns:a16="http://schemas.microsoft.com/office/drawing/2014/main" val="2891562221"/>
                  </a:ext>
                </a:extLst>
              </a:tr>
              <a:tr h="248469">
                <a:tc>
                  <a:txBody>
                    <a:bodyPr/>
                    <a:lstStyle/>
                    <a:p>
                      <a:r>
                        <a:rPr lang="en-US">
                          <a:solidFill>
                            <a:schemeClr val="accent6">
                              <a:lumMod val="76000"/>
                            </a:schemeClr>
                          </a:solidFill>
                          <a:effectLst/>
                        </a:rPr>
                        <a:t>Information Disclosure - Sensitive Information in URL</a:t>
                      </a:r>
                    </a:p>
                  </a:txBody>
                  <a:tcPr marL="38100" marR="38100" marT="28575" marB="28575" anchor="ctr">
                    <a:lnL>
                      <a:noFill/>
                    </a:lnL>
                    <a:lnR>
                      <a:noFill/>
                    </a:lnR>
                    <a:lnT>
                      <a:noFill/>
                    </a:lnT>
                    <a:lnB>
                      <a:noFill/>
                    </a:lnB>
                    <a:solidFill>
                      <a:srgbClr val="E8E8E8"/>
                    </a:solidFill>
                  </a:tcPr>
                </a:tc>
                <a:tc>
                  <a:txBody>
                    <a:bodyPr/>
                    <a:lstStyle/>
                    <a:p>
                      <a:pPr algn="ctr"/>
                      <a:r>
                        <a:rPr lang="en-US">
                          <a:solidFill>
                            <a:schemeClr val="tx1"/>
                          </a:solidFill>
                          <a:effectLst/>
                        </a:rPr>
                        <a:t>Informational</a:t>
                      </a:r>
                    </a:p>
                  </a:txBody>
                  <a:tcPr marL="38100" marR="38100" marT="28575" marB="28575" anchor="ctr">
                    <a:lnL>
                      <a:noFill/>
                    </a:lnL>
                    <a:lnR>
                      <a:noFill/>
                    </a:lnR>
                    <a:lnT>
                      <a:noFill/>
                    </a:lnT>
                    <a:lnB>
                      <a:noFill/>
                    </a:lnB>
                    <a:noFill/>
                  </a:tcPr>
                </a:tc>
                <a:tc>
                  <a:txBody>
                    <a:bodyPr/>
                    <a:lstStyle/>
                    <a:p>
                      <a:pPr algn="ctr"/>
                      <a:r>
                        <a:rPr lang="en-US">
                          <a:effectLst/>
                        </a:rPr>
                        <a:t>4</a:t>
                      </a:r>
                    </a:p>
                  </a:txBody>
                  <a:tcPr marL="38100" marR="38100" marT="28575" marB="28575" anchor="ctr">
                    <a:lnL>
                      <a:noFill/>
                    </a:lnL>
                    <a:lnR>
                      <a:noFill/>
                    </a:lnR>
                    <a:lnT>
                      <a:noFill/>
                    </a:lnT>
                    <a:lnB>
                      <a:noFill/>
                    </a:lnB>
                    <a:solidFill>
                      <a:srgbClr val="E8E8E8"/>
                    </a:solidFill>
                  </a:tcPr>
                </a:tc>
                <a:extLst>
                  <a:ext uri="{0D108BD9-81ED-4DB2-BD59-A6C34878D82A}">
                    <a16:rowId xmlns:a16="http://schemas.microsoft.com/office/drawing/2014/main" val="2911211210"/>
                  </a:ext>
                </a:extLst>
              </a:tr>
              <a:tr h="248469">
                <a:tc>
                  <a:txBody>
                    <a:bodyPr/>
                    <a:lstStyle/>
                    <a:p>
                      <a:r>
                        <a:rPr lang="en-US">
                          <a:solidFill>
                            <a:schemeClr val="accent6">
                              <a:lumMod val="76000"/>
                            </a:schemeClr>
                          </a:solidFill>
                          <a:effectLst/>
                        </a:rPr>
                        <a:t>Information Disclosure - Suspicious Comments</a:t>
                      </a:r>
                    </a:p>
                  </a:txBody>
                  <a:tcPr marL="38100" marR="38100" marT="28575" marB="28575" anchor="ctr">
                    <a:lnL>
                      <a:noFill/>
                    </a:lnL>
                    <a:lnR>
                      <a:noFill/>
                    </a:lnR>
                    <a:lnT>
                      <a:noFill/>
                    </a:lnT>
                    <a:lnB>
                      <a:noFill/>
                    </a:lnB>
                    <a:solidFill>
                      <a:srgbClr val="E8E8E8"/>
                    </a:solidFill>
                  </a:tcPr>
                </a:tc>
                <a:tc>
                  <a:txBody>
                    <a:bodyPr/>
                    <a:lstStyle/>
                    <a:p>
                      <a:pPr algn="ctr"/>
                      <a:r>
                        <a:rPr lang="en-US">
                          <a:solidFill>
                            <a:schemeClr val="tx1"/>
                          </a:solidFill>
                          <a:effectLst/>
                        </a:rPr>
                        <a:t>Informational</a:t>
                      </a:r>
                    </a:p>
                  </a:txBody>
                  <a:tcPr marL="38100" marR="38100" marT="28575" marB="28575" anchor="ctr">
                    <a:lnL>
                      <a:noFill/>
                    </a:lnL>
                    <a:lnR>
                      <a:noFill/>
                    </a:lnR>
                    <a:lnT>
                      <a:noFill/>
                    </a:lnT>
                    <a:lnB>
                      <a:noFill/>
                    </a:lnB>
                    <a:noFill/>
                  </a:tcPr>
                </a:tc>
                <a:tc>
                  <a:txBody>
                    <a:bodyPr/>
                    <a:lstStyle/>
                    <a:p>
                      <a:pPr algn="ctr"/>
                      <a:r>
                        <a:rPr lang="en-US">
                          <a:solidFill>
                            <a:schemeClr val="accent5"/>
                          </a:solidFill>
                          <a:effectLst/>
                        </a:rPr>
                        <a:t>8 -&gt; 7</a:t>
                      </a:r>
                    </a:p>
                  </a:txBody>
                  <a:tcPr marL="38100" marR="38100" marT="28575" marB="28575" anchor="ctr">
                    <a:lnL>
                      <a:noFill/>
                    </a:lnL>
                    <a:lnR>
                      <a:noFill/>
                    </a:lnR>
                    <a:lnT>
                      <a:noFill/>
                    </a:lnT>
                    <a:lnB>
                      <a:noFill/>
                    </a:lnB>
                    <a:solidFill>
                      <a:srgbClr val="E8E8E8"/>
                    </a:solidFill>
                  </a:tcPr>
                </a:tc>
                <a:extLst>
                  <a:ext uri="{0D108BD9-81ED-4DB2-BD59-A6C34878D82A}">
                    <a16:rowId xmlns:a16="http://schemas.microsoft.com/office/drawing/2014/main" val="1656537409"/>
                  </a:ext>
                </a:extLst>
              </a:tr>
              <a:tr h="248469">
                <a:tc>
                  <a:txBody>
                    <a:bodyPr/>
                    <a:lstStyle/>
                    <a:p>
                      <a:r>
                        <a:rPr lang="en-US">
                          <a:solidFill>
                            <a:schemeClr val="accent6">
                              <a:lumMod val="76000"/>
                            </a:schemeClr>
                          </a:solidFill>
                          <a:effectLst/>
                        </a:rPr>
                        <a:t>Modern Web Application</a:t>
                      </a:r>
                    </a:p>
                  </a:txBody>
                  <a:tcPr marL="38100" marR="38100" marT="28575" marB="28575" anchor="ctr">
                    <a:lnL>
                      <a:noFill/>
                    </a:lnL>
                    <a:lnR>
                      <a:noFill/>
                    </a:lnR>
                    <a:lnT>
                      <a:noFill/>
                    </a:lnT>
                    <a:lnB>
                      <a:noFill/>
                    </a:lnB>
                    <a:solidFill>
                      <a:srgbClr val="E8E8E8"/>
                    </a:solidFill>
                  </a:tcPr>
                </a:tc>
                <a:tc>
                  <a:txBody>
                    <a:bodyPr/>
                    <a:lstStyle/>
                    <a:p>
                      <a:pPr algn="ctr"/>
                      <a:r>
                        <a:rPr lang="en-US">
                          <a:solidFill>
                            <a:schemeClr val="tx1"/>
                          </a:solidFill>
                          <a:effectLst/>
                        </a:rPr>
                        <a:t>Informational</a:t>
                      </a:r>
                    </a:p>
                  </a:txBody>
                  <a:tcPr marL="38100" marR="38100" marT="28575" marB="28575" anchor="ctr">
                    <a:lnL>
                      <a:noFill/>
                    </a:lnL>
                    <a:lnR>
                      <a:noFill/>
                    </a:lnR>
                    <a:lnT>
                      <a:noFill/>
                    </a:lnT>
                    <a:lnB>
                      <a:noFill/>
                    </a:lnB>
                    <a:noFill/>
                  </a:tcPr>
                </a:tc>
                <a:tc>
                  <a:txBody>
                    <a:bodyPr/>
                    <a:lstStyle/>
                    <a:p>
                      <a:pPr algn="ctr"/>
                      <a:r>
                        <a:rPr lang="en-US">
                          <a:effectLst/>
                        </a:rPr>
                        <a:t>1</a:t>
                      </a:r>
                    </a:p>
                  </a:txBody>
                  <a:tcPr marL="38100" marR="38100" marT="28575" marB="28575" anchor="ctr">
                    <a:lnL>
                      <a:noFill/>
                    </a:lnL>
                    <a:lnR>
                      <a:noFill/>
                    </a:lnR>
                    <a:lnT>
                      <a:noFill/>
                    </a:lnT>
                    <a:lnB>
                      <a:noFill/>
                    </a:lnB>
                    <a:solidFill>
                      <a:srgbClr val="E8E8E8"/>
                    </a:solidFill>
                  </a:tcPr>
                </a:tc>
                <a:extLst>
                  <a:ext uri="{0D108BD9-81ED-4DB2-BD59-A6C34878D82A}">
                    <a16:rowId xmlns:a16="http://schemas.microsoft.com/office/drawing/2014/main" val="812643190"/>
                  </a:ext>
                </a:extLst>
              </a:tr>
              <a:tr h="248469">
                <a:tc>
                  <a:txBody>
                    <a:bodyPr/>
                    <a:lstStyle/>
                    <a:p>
                      <a:r>
                        <a:rPr lang="en-US">
                          <a:solidFill>
                            <a:schemeClr val="accent6">
                              <a:lumMod val="76000"/>
                            </a:schemeClr>
                          </a:solidFill>
                          <a:effectLst/>
                        </a:rPr>
                        <a:t>Non-Storable Content</a:t>
                      </a:r>
                    </a:p>
                  </a:txBody>
                  <a:tcPr marL="38100" marR="38100" marT="28575" marB="28575" anchor="ctr">
                    <a:lnL>
                      <a:noFill/>
                    </a:lnL>
                    <a:lnR>
                      <a:noFill/>
                    </a:lnR>
                    <a:lnT>
                      <a:noFill/>
                    </a:lnT>
                    <a:lnB>
                      <a:noFill/>
                    </a:lnB>
                    <a:solidFill>
                      <a:srgbClr val="E8E8E8"/>
                    </a:solidFill>
                  </a:tcPr>
                </a:tc>
                <a:tc>
                  <a:txBody>
                    <a:bodyPr/>
                    <a:lstStyle/>
                    <a:p>
                      <a:pPr algn="ctr"/>
                      <a:r>
                        <a:rPr lang="en-US">
                          <a:solidFill>
                            <a:schemeClr val="tx1"/>
                          </a:solidFill>
                          <a:effectLst/>
                        </a:rPr>
                        <a:t>Informational</a:t>
                      </a:r>
                    </a:p>
                  </a:txBody>
                  <a:tcPr marL="38100" marR="38100" marT="28575" marB="28575" anchor="ctr">
                    <a:lnL>
                      <a:noFill/>
                    </a:lnL>
                    <a:lnR>
                      <a:noFill/>
                    </a:lnR>
                    <a:lnT>
                      <a:noFill/>
                    </a:lnT>
                    <a:lnB>
                      <a:noFill/>
                    </a:lnB>
                    <a:noFill/>
                  </a:tcPr>
                </a:tc>
                <a:tc>
                  <a:txBody>
                    <a:bodyPr/>
                    <a:lstStyle/>
                    <a:p>
                      <a:pPr algn="ctr"/>
                      <a:r>
                        <a:rPr lang="en-US">
                          <a:effectLst/>
                        </a:rPr>
                        <a:t>2</a:t>
                      </a:r>
                    </a:p>
                  </a:txBody>
                  <a:tcPr marL="38100" marR="38100" marT="28575" marB="28575" anchor="ctr">
                    <a:lnL>
                      <a:noFill/>
                    </a:lnL>
                    <a:lnR>
                      <a:noFill/>
                    </a:lnR>
                    <a:lnT>
                      <a:noFill/>
                    </a:lnT>
                    <a:lnB>
                      <a:noFill/>
                    </a:lnB>
                    <a:solidFill>
                      <a:srgbClr val="E8E8E8"/>
                    </a:solidFill>
                  </a:tcPr>
                </a:tc>
                <a:extLst>
                  <a:ext uri="{0D108BD9-81ED-4DB2-BD59-A6C34878D82A}">
                    <a16:rowId xmlns:a16="http://schemas.microsoft.com/office/drawing/2014/main" val="2860949276"/>
                  </a:ext>
                </a:extLst>
              </a:tr>
              <a:tr h="248469">
                <a:tc>
                  <a:txBody>
                    <a:bodyPr/>
                    <a:lstStyle/>
                    <a:p>
                      <a:r>
                        <a:rPr lang="en-US" strike="sngStrike">
                          <a:solidFill>
                            <a:schemeClr val="accent5"/>
                          </a:solidFill>
                          <a:effectLst/>
                        </a:rPr>
                        <a:t>Storable and Cacheable Content</a:t>
                      </a:r>
                    </a:p>
                  </a:txBody>
                  <a:tcPr marL="38100" marR="38100" marT="28575" marB="28575" anchor="ctr">
                    <a:lnL>
                      <a:noFill/>
                    </a:lnL>
                    <a:lnR>
                      <a:noFill/>
                    </a:lnR>
                    <a:lnT>
                      <a:noFill/>
                    </a:lnT>
                    <a:lnB>
                      <a:noFill/>
                    </a:lnB>
                    <a:solidFill>
                      <a:srgbClr val="E8E8E8"/>
                    </a:solidFill>
                  </a:tcPr>
                </a:tc>
                <a:tc>
                  <a:txBody>
                    <a:bodyPr/>
                    <a:lstStyle/>
                    <a:p>
                      <a:pPr algn="ctr"/>
                      <a:r>
                        <a:rPr lang="en-US" strike="sngStrike">
                          <a:solidFill>
                            <a:schemeClr val="accent5"/>
                          </a:solidFill>
                          <a:effectLst/>
                        </a:rPr>
                        <a:t>Informational</a:t>
                      </a:r>
                    </a:p>
                  </a:txBody>
                  <a:tcPr marL="38100" marR="38100" marT="28575" marB="28575" anchor="ctr">
                    <a:lnL>
                      <a:noFill/>
                    </a:lnL>
                    <a:lnR>
                      <a:noFill/>
                    </a:lnR>
                    <a:lnT>
                      <a:noFill/>
                    </a:lnT>
                    <a:lnB>
                      <a:noFill/>
                    </a:lnB>
                    <a:noFill/>
                  </a:tcPr>
                </a:tc>
                <a:tc>
                  <a:txBody>
                    <a:bodyPr/>
                    <a:lstStyle/>
                    <a:p>
                      <a:pPr algn="ctr"/>
                      <a:r>
                        <a:rPr lang="en-US" strike="sngStrike">
                          <a:solidFill>
                            <a:schemeClr val="accent5"/>
                          </a:solidFill>
                          <a:effectLst/>
                        </a:rPr>
                        <a:t>5</a:t>
                      </a:r>
                    </a:p>
                  </a:txBody>
                  <a:tcPr marL="38100" marR="38100" marT="28575" marB="28575" anchor="ctr">
                    <a:lnL>
                      <a:noFill/>
                    </a:lnL>
                    <a:lnR>
                      <a:noFill/>
                    </a:lnR>
                    <a:lnT>
                      <a:noFill/>
                    </a:lnT>
                    <a:lnB>
                      <a:noFill/>
                    </a:lnB>
                    <a:solidFill>
                      <a:srgbClr val="E8E8E8"/>
                    </a:solidFill>
                  </a:tcPr>
                </a:tc>
                <a:extLst>
                  <a:ext uri="{0D108BD9-81ED-4DB2-BD59-A6C34878D82A}">
                    <a16:rowId xmlns:a16="http://schemas.microsoft.com/office/drawing/2014/main" val="1230704136"/>
                  </a:ext>
                </a:extLst>
              </a:tr>
              <a:tr h="248469">
                <a:tc>
                  <a:txBody>
                    <a:bodyPr/>
                    <a:lstStyle/>
                    <a:p>
                      <a:r>
                        <a:rPr lang="en-US">
                          <a:solidFill>
                            <a:schemeClr val="accent6">
                              <a:lumMod val="76000"/>
                            </a:schemeClr>
                          </a:solidFill>
                          <a:effectLst/>
                        </a:rPr>
                        <a:t>Storable but Non-Cacheable Content</a:t>
                      </a:r>
                    </a:p>
                  </a:txBody>
                  <a:tcPr marL="38100" marR="38100" marT="28575" marB="28575" anchor="ctr">
                    <a:lnL>
                      <a:noFill/>
                    </a:lnL>
                    <a:lnR>
                      <a:noFill/>
                    </a:lnR>
                    <a:lnT>
                      <a:noFill/>
                    </a:lnT>
                    <a:lnB>
                      <a:noFill/>
                    </a:lnB>
                    <a:solidFill>
                      <a:srgbClr val="E8E8E8"/>
                    </a:solidFill>
                  </a:tcPr>
                </a:tc>
                <a:tc>
                  <a:txBody>
                    <a:bodyPr/>
                    <a:lstStyle/>
                    <a:p>
                      <a:pPr algn="ctr"/>
                      <a:r>
                        <a:rPr lang="en-US">
                          <a:solidFill>
                            <a:schemeClr val="tx1"/>
                          </a:solidFill>
                          <a:effectLst/>
                        </a:rPr>
                        <a:t>Informational</a:t>
                      </a:r>
                    </a:p>
                  </a:txBody>
                  <a:tcPr marL="38100" marR="38100" marT="28575" marB="28575" anchor="ctr">
                    <a:lnL>
                      <a:noFill/>
                    </a:lnL>
                    <a:lnR>
                      <a:noFill/>
                    </a:lnR>
                    <a:lnT>
                      <a:noFill/>
                    </a:lnT>
                    <a:lnB>
                      <a:noFill/>
                    </a:lnB>
                    <a:noFill/>
                  </a:tcPr>
                </a:tc>
                <a:tc>
                  <a:txBody>
                    <a:bodyPr/>
                    <a:lstStyle/>
                    <a:p>
                      <a:pPr algn="ctr"/>
                      <a:r>
                        <a:rPr lang="en-US">
                          <a:effectLst/>
                        </a:rPr>
                        <a:t>5</a:t>
                      </a:r>
                    </a:p>
                  </a:txBody>
                  <a:tcPr marL="38100" marR="38100" marT="28575" marB="28575" anchor="ctr">
                    <a:lnL>
                      <a:noFill/>
                    </a:lnL>
                    <a:lnR>
                      <a:noFill/>
                    </a:lnR>
                    <a:lnT>
                      <a:noFill/>
                    </a:lnT>
                    <a:lnB>
                      <a:noFill/>
                    </a:lnB>
                    <a:solidFill>
                      <a:srgbClr val="E8E8E8"/>
                    </a:solidFill>
                  </a:tcPr>
                </a:tc>
                <a:extLst>
                  <a:ext uri="{0D108BD9-81ED-4DB2-BD59-A6C34878D82A}">
                    <a16:rowId xmlns:a16="http://schemas.microsoft.com/office/drawing/2014/main" val="1760346441"/>
                  </a:ext>
                </a:extLst>
              </a:tr>
            </a:tbl>
          </a:graphicData>
        </a:graphic>
      </p:graphicFrame>
      <p:sp>
        <p:nvSpPr>
          <p:cNvPr id="6" name="TextBox 5">
            <a:extLst>
              <a:ext uri="{FF2B5EF4-FFF2-40B4-BE49-F238E27FC236}">
                <a16:creationId xmlns:a16="http://schemas.microsoft.com/office/drawing/2014/main" id="{051FEA55-2677-4802-61D7-B409AE8E94EE}"/>
              </a:ext>
            </a:extLst>
          </p:cNvPr>
          <p:cNvSpPr txBox="1"/>
          <p:nvPr/>
        </p:nvSpPr>
        <p:spPr>
          <a:xfrm>
            <a:off x="4722945" y="6400448"/>
            <a:ext cx="2743199"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OWASP ZAP report</a:t>
            </a:r>
          </a:p>
        </p:txBody>
      </p:sp>
    </p:spTree>
    <p:extLst>
      <p:ext uri="{BB962C8B-B14F-4D97-AF65-F5344CB8AC3E}">
        <p14:creationId xmlns:p14="http://schemas.microsoft.com/office/powerpoint/2010/main" val="252459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7686-9D10-B2C6-E8AC-2B7300833D0D}"/>
              </a:ext>
            </a:extLst>
          </p:cNvPr>
          <p:cNvSpPr>
            <a:spLocks noGrp="1"/>
          </p:cNvSpPr>
          <p:nvPr>
            <p:ph type="title"/>
          </p:nvPr>
        </p:nvSpPr>
        <p:spPr>
          <a:xfrm>
            <a:off x="857793" y="218996"/>
            <a:ext cx="10890929" cy="1097280"/>
          </a:xfrm>
        </p:spPr>
        <p:txBody>
          <a:bodyPr/>
          <a:lstStyle/>
          <a:p>
            <a:r>
              <a:rPr lang="en-US"/>
              <a:t>Demo</a:t>
            </a:r>
          </a:p>
        </p:txBody>
      </p:sp>
      <p:pic>
        <p:nvPicPr>
          <p:cNvPr id="6" name="Online Media 5" title="HospitalApp-demo.mp4">
            <a:hlinkClick r:id="" action="ppaction://media"/>
            <a:extLst>
              <a:ext uri="{FF2B5EF4-FFF2-40B4-BE49-F238E27FC236}">
                <a16:creationId xmlns:a16="http://schemas.microsoft.com/office/drawing/2014/main" id="{F0B30E08-DEF3-E037-239C-9B34126F1C68}"/>
              </a:ext>
            </a:extLst>
          </p:cNvPr>
          <p:cNvPicPr>
            <a:picLocks noGrp="1" noRot="1" noChangeAspect="1"/>
          </p:cNvPicPr>
          <p:nvPr>
            <p:ph idx="1"/>
            <a:videoFile r:link="rId1"/>
          </p:nvPr>
        </p:nvPicPr>
        <p:blipFill>
          <a:blip r:embed="rId3"/>
          <a:stretch>
            <a:fillRect/>
          </a:stretch>
        </p:blipFill>
        <p:spPr>
          <a:xfrm>
            <a:off x="1585421" y="1216988"/>
            <a:ext cx="9438961" cy="5411496"/>
          </a:xfrm>
        </p:spPr>
      </p:pic>
    </p:spTree>
    <p:extLst>
      <p:ext uri="{BB962C8B-B14F-4D97-AF65-F5344CB8AC3E}">
        <p14:creationId xmlns:p14="http://schemas.microsoft.com/office/powerpoint/2010/main" val="340867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8946C-0929-1B8D-6A6F-54014E68175F}"/>
              </a:ext>
            </a:extLst>
          </p:cNvPr>
          <p:cNvSpPr>
            <a:spLocks noGrp="1"/>
          </p:cNvSpPr>
          <p:nvPr>
            <p:ph type="title"/>
          </p:nvPr>
        </p:nvSpPr>
        <p:spPr>
          <a:xfrm>
            <a:off x="883712" y="189724"/>
            <a:ext cx="10890929" cy="1097280"/>
          </a:xfrm>
        </p:spPr>
        <p:txBody>
          <a:bodyPr/>
          <a:lstStyle/>
          <a:p>
            <a:r>
              <a:rPr lang="en-US"/>
              <a:t>Introduction</a:t>
            </a:r>
          </a:p>
        </p:txBody>
      </p:sp>
      <p:sp>
        <p:nvSpPr>
          <p:cNvPr id="3" name="Content Placeholder 2">
            <a:extLst>
              <a:ext uri="{FF2B5EF4-FFF2-40B4-BE49-F238E27FC236}">
                <a16:creationId xmlns:a16="http://schemas.microsoft.com/office/drawing/2014/main" id="{C3337DFC-A9DF-F5BD-8227-B9EC7AD950B7}"/>
              </a:ext>
            </a:extLst>
          </p:cNvPr>
          <p:cNvSpPr>
            <a:spLocks noGrp="1"/>
          </p:cNvSpPr>
          <p:nvPr>
            <p:ph idx="1"/>
          </p:nvPr>
        </p:nvSpPr>
        <p:spPr>
          <a:xfrm>
            <a:off x="650447" y="1858313"/>
            <a:ext cx="10890928" cy="3566160"/>
          </a:xfrm>
        </p:spPr>
        <p:txBody>
          <a:bodyPr vert="horz" lIns="91440" tIns="45720" rIns="91440" bIns="45720" rtlCol="0" anchor="t">
            <a:normAutofit/>
          </a:bodyPr>
          <a:lstStyle/>
          <a:p>
            <a:r>
              <a:rPr lang="en-US"/>
              <a:t>Secure Hospital Application for Booking, Viewing and Managing Appointments and Users</a:t>
            </a:r>
          </a:p>
          <a:p>
            <a:r>
              <a:rPr lang="en-US"/>
              <a:t>Support 5 Roles: Default Admin, Admin, Doctor, Patient and User </a:t>
            </a:r>
          </a:p>
          <a:p>
            <a:r>
              <a:rPr lang="en-US"/>
              <a:t>Aim of the Program: By Building an Application From Scratch, we aimed to:</a:t>
            </a:r>
          </a:p>
          <a:p>
            <a:pPr marL="493395" lvl="1">
              <a:buFont typeface="Courier New" panose="020B0604020202020204" pitchFamily="34" charset="0"/>
              <a:buChar char="o"/>
            </a:pPr>
            <a:r>
              <a:rPr lang="en-US" sz="2000"/>
              <a:t>Enhance Software Engineering Skills</a:t>
            </a:r>
          </a:p>
          <a:p>
            <a:pPr marL="493395" lvl="1">
              <a:buFont typeface="Courier New" panose="020B0604020202020204" pitchFamily="34" charset="0"/>
              <a:buChar char="o"/>
            </a:pPr>
            <a:r>
              <a:rPr lang="en-US" sz="2000"/>
              <a:t>Learn Security Practices</a:t>
            </a:r>
          </a:p>
          <a:p>
            <a:pPr marL="493395" lvl="1">
              <a:buFont typeface="Courier New" panose="020B0604020202020204" pitchFamily="34" charset="0"/>
              <a:buChar char="o"/>
            </a:pPr>
            <a:r>
              <a:rPr lang="en-US" sz="2000"/>
              <a:t>Security Testing</a:t>
            </a:r>
          </a:p>
          <a:p>
            <a:pPr marL="264795" lvl="1" indent="0">
              <a:buNone/>
            </a:pPr>
            <a:endParaRPr lang="en-US"/>
          </a:p>
          <a:p>
            <a:pPr marL="493395" lvl="1">
              <a:buFont typeface="Courier New" panose="020B0604020202020204" pitchFamily="34" charset="0"/>
              <a:buChar char="o"/>
            </a:pPr>
            <a:endParaRPr lang="en-US"/>
          </a:p>
          <a:p>
            <a:endParaRPr lang="en-US"/>
          </a:p>
        </p:txBody>
      </p:sp>
    </p:spTree>
    <p:extLst>
      <p:ext uri="{BB962C8B-B14F-4D97-AF65-F5344CB8AC3E}">
        <p14:creationId xmlns:p14="http://schemas.microsoft.com/office/powerpoint/2010/main" val="2476904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15617-AC79-FE45-5B60-C03A5B3FD529}"/>
              </a:ext>
            </a:extLst>
          </p:cNvPr>
          <p:cNvSpPr>
            <a:spLocks noGrp="1"/>
          </p:cNvSpPr>
          <p:nvPr>
            <p:ph type="title"/>
          </p:nvPr>
        </p:nvSpPr>
        <p:spPr>
          <a:xfrm>
            <a:off x="793760" y="315046"/>
            <a:ext cx="10890929" cy="1097280"/>
          </a:xfrm>
        </p:spPr>
        <p:txBody>
          <a:bodyPr/>
          <a:lstStyle/>
          <a:p>
            <a:r>
              <a:rPr lang="en-US"/>
              <a:t>Further improvement</a:t>
            </a:r>
          </a:p>
        </p:txBody>
      </p:sp>
      <p:sp>
        <p:nvSpPr>
          <p:cNvPr id="3" name="Content Placeholder 2">
            <a:extLst>
              <a:ext uri="{FF2B5EF4-FFF2-40B4-BE49-F238E27FC236}">
                <a16:creationId xmlns:a16="http://schemas.microsoft.com/office/drawing/2014/main" id="{895EDE20-B9AB-FA69-404F-5C2ADF0D5B59}"/>
              </a:ext>
            </a:extLst>
          </p:cNvPr>
          <p:cNvSpPr>
            <a:spLocks noGrp="1"/>
          </p:cNvSpPr>
          <p:nvPr>
            <p:ph idx="1"/>
          </p:nvPr>
        </p:nvSpPr>
        <p:spPr>
          <a:xfrm>
            <a:off x="652887" y="1652773"/>
            <a:ext cx="10890928" cy="3624775"/>
          </a:xfrm>
        </p:spPr>
        <p:txBody>
          <a:bodyPr vert="horz" lIns="91440" tIns="45720" rIns="91440" bIns="45720" rtlCol="0" anchor="t">
            <a:normAutofit/>
          </a:bodyPr>
          <a:lstStyle/>
          <a:p>
            <a:pPr marL="0" indent="0">
              <a:buNone/>
            </a:pPr>
            <a:endParaRPr lang="en-US" dirty="0"/>
          </a:p>
          <a:p>
            <a:r>
              <a:rPr lang="en-US" dirty="0"/>
              <a:t>Encrypt the Entire Database</a:t>
            </a:r>
          </a:p>
          <a:p>
            <a:r>
              <a:rPr lang="en-US" dirty="0"/>
              <a:t>Resolve All Vulnerabilities in The Scanning Report</a:t>
            </a:r>
          </a:p>
          <a:p>
            <a:r>
              <a:rPr lang="en-US" dirty="0"/>
              <a:t>Add Logs Auditing</a:t>
            </a:r>
          </a:p>
          <a:p>
            <a:r>
              <a:rPr lang="en-US" dirty="0"/>
              <a:t>Implement Refresh Token</a:t>
            </a:r>
          </a:p>
          <a:p>
            <a:r>
              <a:rPr lang="en-US" dirty="0"/>
              <a:t>Rate Limiting Feature </a:t>
            </a:r>
          </a:p>
          <a:p>
            <a:r>
              <a:rPr lang="en-US" dirty="0"/>
              <a:t>Implement Change Password Functionality</a:t>
            </a:r>
          </a:p>
          <a:p>
            <a:endParaRPr lang="en-US"/>
          </a:p>
        </p:txBody>
      </p:sp>
    </p:spTree>
    <p:extLst>
      <p:ext uri="{BB962C8B-B14F-4D97-AF65-F5344CB8AC3E}">
        <p14:creationId xmlns:p14="http://schemas.microsoft.com/office/powerpoint/2010/main" val="3774426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7103873-8D23-5F00-AAEB-934CB2738912}"/>
            </a:ext>
          </a:extLst>
        </p:cNvPr>
        <p:cNvGrpSpPr/>
        <p:nvPr/>
      </p:nvGrpSpPr>
      <p:grpSpPr>
        <a:xfrm>
          <a:off x="0" y="0"/>
          <a:ext cx="0" cy="0"/>
          <a:chOff x="0" y="0"/>
          <a:chExt cx="0" cy="0"/>
        </a:xfrm>
      </p:grpSpPr>
      <p:cxnSp>
        <p:nvCxnSpPr>
          <p:cNvPr id="40" name="Straight Connector 39">
            <a:extLst>
              <a:ext uri="{FF2B5EF4-FFF2-40B4-BE49-F238E27FC236}">
                <a16:creationId xmlns:a16="http://schemas.microsoft.com/office/drawing/2014/main" id="{B625EE9D-ABC9-1F9E-B134-61B5BF863B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41" name="Rectangle 40">
            <a:extLst>
              <a:ext uri="{FF2B5EF4-FFF2-40B4-BE49-F238E27FC236}">
                <a16:creationId xmlns:a16="http://schemas.microsoft.com/office/drawing/2014/main" id="{6C213C12-B378-E793-EC0B-8822FE1666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B9043D-42D7-6DA6-2B20-2333FFE12B9F}"/>
              </a:ext>
            </a:extLst>
          </p:cNvPr>
          <p:cNvSpPr>
            <a:spLocks noGrp="1"/>
          </p:cNvSpPr>
          <p:nvPr>
            <p:ph type="title"/>
          </p:nvPr>
        </p:nvSpPr>
        <p:spPr>
          <a:xfrm>
            <a:off x="712651" y="1426499"/>
            <a:ext cx="3291840" cy="2770216"/>
          </a:xfrm>
        </p:spPr>
        <p:txBody>
          <a:bodyPr vert="horz" lIns="91440" tIns="45720" rIns="91440" bIns="45720" rtlCol="0" anchor="t">
            <a:normAutofit/>
          </a:bodyPr>
          <a:lstStyle/>
          <a:p>
            <a:r>
              <a:rPr lang="en-US" sz="4400"/>
              <a:t>AI Usage</a:t>
            </a:r>
          </a:p>
        </p:txBody>
      </p:sp>
      <p:cxnSp>
        <p:nvCxnSpPr>
          <p:cNvPr id="42" name="Straight Connector 41">
            <a:extLst>
              <a:ext uri="{FF2B5EF4-FFF2-40B4-BE49-F238E27FC236}">
                <a16:creationId xmlns:a16="http://schemas.microsoft.com/office/drawing/2014/main" id="{3219CACF-5DBD-BD1E-9EBD-EE178CAB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44596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8AEDB0F-B992-D6FF-F998-A89EAB89695B}"/>
              </a:ext>
            </a:extLst>
          </p:cNvPr>
          <p:cNvSpPr txBox="1"/>
          <p:nvPr/>
        </p:nvSpPr>
        <p:spPr>
          <a:xfrm>
            <a:off x="713509" y="2456428"/>
            <a:ext cx="8270077"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t>ChatGPT</a:t>
            </a:r>
          </a:p>
          <a:p>
            <a:pPr marL="285750" indent="-285750">
              <a:buFont typeface="Arial"/>
              <a:buChar char="•"/>
            </a:pPr>
            <a:r>
              <a:rPr lang="en-US" sz="2000" dirty="0"/>
              <a:t>Find information: framework, security practices, vulnerabilities, etc.</a:t>
            </a:r>
            <a:endParaRPr lang="en-US" dirty="0"/>
          </a:p>
          <a:p>
            <a:pPr marL="285750" indent="-285750">
              <a:buFont typeface="Arial"/>
              <a:buChar char="•"/>
            </a:pPr>
            <a:r>
              <a:rPr lang="en-US" sz="2000" dirty="0"/>
              <a:t>Assist coding and debugging</a:t>
            </a:r>
          </a:p>
          <a:p>
            <a:pPr marL="285750" indent="-285750">
              <a:buFont typeface="Arial"/>
              <a:buChar char="•"/>
            </a:pPr>
            <a:r>
              <a:rPr lang="en-US" sz="2000" dirty="0"/>
              <a:t>Provide best-practice to avoid vulnerabilities</a:t>
            </a:r>
          </a:p>
          <a:p>
            <a:endParaRPr lang="en-US" sz="2000"/>
          </a:p>
        </p:txBody>
      </p:sp>
    </p:spTree>
    <p:extLst>
      <p:ext uri="{BB962C8B-B14F-4D97-AF65-F5344CB8AC3E}">
        <p14:creationId xmlns:p14="http://schemas.microsoft.com/office/powerpoint/2010/main" val="3629357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0" name="Straight Connector 3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41" name="Rectangle 40">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BF3461-6CB0-2A78-EEB1-CC323457E91B}"/>
              </a:ext>
            </a:extLst>
          </p:cNvPr>
          <p:cNvSpPr>
            <a:spLocks noGrp="1"/>
          </p:cNvSpPr>
          <p:nvPr>
            <p:ph type="title"/>
          </p:nvPr>
        </p:nvSpPr>
        <p:spPr>
          <a:xfrm>
            <a:off x="640080" y="1302091"/>
            <a:ext cx="3291840" cy="2770216"/>
          </a:xfrm>
        </p:spPr>
        <p:txBody>
          <a:bodyPr vert="horz" lIns="91440" tIns="45720" rIns="91440" bIns="45720" rtlCol="0" anchor="t">
            <a:normAutofit/>
          </a:bodyPr>
          <a:lstStyle/>
          <a:p>
            <a:r>
              <a:rPr lang="en-US" sz="4400"/>
              <a:t>Thank you</a:t>
            </a:r>
          </a:p>
        </p:txBody>
      </p:sp>
      <p:cxnSp>
        <p:nvCxnSpPr>
          <p:cNvPr id="42" name="Straight Connector 41">
            <a:extLst>
              <a:ext uri="{FF2B5EF4-FFF2-40B4-BE49-F238E27FC236}">
                <a16:creationId xmlns:a16="http://schemas.microsoft.com/office/drawing/2014/main" id="{59D7B6BE-A4E0-4483-BEC5-493AC3E5D2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44596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8786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98D6445-EEB2-B1E0-1707-1D9E2B6E01D2}"/>
            </a:ext>
          </a:extLst>
        </p:cNvPr>
        <p:cNvGrpSpPr/>
        <p:nvPr/>
      </p:nvGrpSpPr>
      <p:grpSpPr>
        <a:xfrm>
          <a:off x="0" y="0"/>
          <a:ext cx="0" cy="0"/>
          <a:chOff x="0" y="0"/>
          <a:chExt cx="0" cy="0"/>
        </a:xfrm>
      </p:grpSpPr>
      <p:cxnSp>
        <p:nvCxnSpPr>
          <p:cNvPr id="40" name="Straight Connector 39">
            <a:extLst>
              <a:ext uri="{FF2B5EF4-FFF2-40B4-BE49-F238E27FC236}">
                <a16:creationId xmlns:a16="http://schemas.microsoft.com/office/drawing/2014/main" id="{462D3174-557E-5E72-1D7C-3AFBF1073D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41" name="Rectangle 40">
            <a:extLst>
              <a:ext uri="{FF2B5EF4-FFF2-40B4-BE49-F238E27FC236}">
                <a16:creationId xmlns:a16="http://schemas.microsoft.com/office/drawing/2014/main" id="{A91BAD74-4300-7BE0-CBF5-1823673CD8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4728A1-5E2B-F6C5-06B7-36EF909F4762}"/>
              </a:ext>
            </a:extLst>
          </p:cNvPr>
          <p:cNvSpPr>
            <a:spLocks noGrp="1"/>
          </p:cNvSpPr>
          <p:nvPr>
            <p:ph type="title"/>
          </p:nvPr>
        </p:nvSpPr>
        <p:spPr>
          <a:xfrm>
            <a:off x="640080" y="1302091"/>
            <a:ext cx="3291840" cy="2770216"/>
          </a:xfrm>
        </p:spPr>
        <p:txBody>
          <a:bodyPr vert="horz" lIns="91440" tIns="45720" rIns="91440" bIns="45720" rtlCol="0" anchor="t">
            <a:normAutofit/>
          </a:bodyPr>
          <a:lstStyle/>
          <a:p>
            <a:r>
              <a:rPr lang="en-US" sz="4400"/>
              <a:t>Questions ?</a:t>
            </a:r>
          </a:p>
        </p:txBody>
      </p:sp>
      <p:cxnSp>
        <p:nvCxnSpPr>
          <p:cNvPr id="42" name="Straight Connector 41">
            <a:extLst>
              <a:ext uri="{FF2B5EF4-FFF2-40B4-BE49-F238E27FC236}">
                <a16:creationId xmlns:a16="http://schemas.microsoft.com/office/drawing/2014/main" id="{13653CFB-FF62-07FD-2544-8CB6F250931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44596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4963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FC0B7-3E28-CCD8-AB63-D7EFF61473BC}"/>
              </a:ext>
            </a:extLst>
          </p:cNvPr>
          <p:cNvSpPr>
            <a:spLocks noGrp="1"/>
          </p:cNvSpPr>
          <p:nvPr>
            <p:ph type="title"/>
          </p:nvPr>
        </p:nvSpPr>
        <p:spPr>
          <a:xfrm>
            <a:off x="934634" y="327853"/>
            <a:ext cx="10890929" cy="1097280"/>
          </a:xfrm>
        </p:spPr>
        <p:txBody>
          <a:bodyPr/>
          <a:lstStyle/>
          <a:p>
            <a:r>
              <a:rPr lang="en-US"/>
              <a:t>Structure of program</a:t>
            </a:r>
          </a:p>
        </p:txBody>
      </p:sp>
      <p:sp>
        <p:nvSpPr>
          <p:cNvPr id="3" name="Content Placeholder 2">
            <a:extLst>
              <a:ext uri="{FF2B5EF4-FFF2-40B4-BE49-F238E27FC236}">
                <a16:creationId xmlns:a16="http://schemas.microsoft.com/office/drawing/2014/main" id="{8946DBBD-A08C-DD63-8FAF-8BD58AB365AD}"/>
              </a:ext>
            </a:extLst>
          </p:cNvPr>
          <p:cNvSpPr>
            <a:spLocks noGrp="1"/>
          </p:cNvSpPr>
          <p:nvPr>
            <p:ph idx="1"/>
          </p:nvPr>
        </p:nvSpPr>
        <p:spPr>
          <a:xfrm>
            <a:off x="934932" y="1714097"/>
            <a:ext cx="10880902" cy="3756660"/>
          </a:xfrm>
        </p:spPr>
        <p:txBody>
          <a:bodyPr vert="horz" lIns="91440" tIns="45720" rIns="91440" bIns="45720" rtlCol="0" anchor="t">
            <a:normAutofit/>
          </a:bodyPr>
          <a:lstStyle/>
          <a:p>
            <a:r>
              <a:rPr lang="en-US" b="1">
                <a:solidFill>
                  <a:schemeClr val="accent1">
                    <a:lumMod val="76000"/>
                  </a:schemeClr>
                </a:solidFill>
              </a:rPr>
              <a:t>Backend:</a:t>
            </a:r>
          </a:p>
          <a:p>
            <a:pPr marL="493395" lvl="1">
              <a:buFont typeface="Courier New" panose="020B0604020202020204" pitchFamily="34" charset="0"/>
              <a:buChar char="o"/>
            </a:pPr>
            <a:r>
              <a:rPr lang="en-US" sz="2000" err="1"/>
              <a:t>FastAPI</a:t>
            </a:r>
            <a:r>
              <a:rPr lang="en-US" sz="2000"/>
              <a:t> (Python)</a:t>
            </a:r>
          </a:p>
          <a:p>
            <a:r>
              <a:rPr lang="en-US" b="1">
                <a:solidFill>
                  <a:schemeClr val="accent1">
                    <a:lumMod val="76000"/>
                  </a:schemeClr>
                </a:solidFill>
              </a:rPr>
              <a:t>Frontend:</a:t>
            </a:r>
          </a:p>
          <a:p>
            <a:pPr marL="493395" lvl="1">
              <a:buFont typeface="Courier New" panose="020B0604020202020204" pitchFamily="34" charset="0"/>
              <a:buChar char="o"/>
            </a:pPr>
            <a:r>
              <a:rPr lang="en-US" sz="2000"/>
              <a:t>Angular (TypeScript, HTML, CSS)</a:t>
            </a:r>
          </a:p>
          <a:p>
            <a:r>
              <a:rPr lang="en-US" b="1">
                <a:solidFill>
                  <a:schemeClr val="accent1">
                    <a:lumMod val="76000"/>
                  </a:schemeClr>
                </a:solidFill>
              </a:rPr>
              <a:t>Database:</a:t>
            </a:r>
          </a:p>
          <a:p>
            <a:pPr marL="493395" lvl="1">
              <a:buFont typeface="Courier New" panose="020B0604020202020204" pitchFamily="34" charset="0"/>
              <a:buChar char="o"/>
            </a:pPr>
            <a:r>
              <a:rPr lang="en-US" sz="2000"/>
              <a:t>SQLite</a:t>
            </a:r>
          </a:p>
          <a:p>
            <a:r>
              <a:rPr lang="en-US" b="1">
                <a:solidFill>
                  <a:schemeClr val="accent1">
                    <a:lumMod val="76000"/>
                  </a:schemeClr>
                </a:solidFill>
              </a:rPr>
              <a:t>Docker:</a:t>
            </a:r>
          </a:p>
          <a:p>
            <a:pPr marL="493395" lvl="1">
              <a:buFont typeface="Courier New" panose="020B0604020202020204" pitchFamily="34" charset="0"/>
              <a:buChar char="o"/>
            </a:pPr>
            <a:r>
              <a:rPr lang="en-US" sz="2000"/>
              <a:t>Docker compose </a:t>
            </a:r>
          </a:p>
          <a:p>
            <a:pPr marL="493395" lvl="1">
              <a:buFont typeface="Courier New" panose="020B0604020202020204" pitchFamily="34" charset="0"/>
              <a:buChar char="o"/>
            </a:pPr>
            <a:endParaRPr lang="en-US"/>
          </a:p>
          <a:p>
            <a:pPr marL="493395" lvl="1">
              <a:buFont typeface="Courier New" panose="020B0604020202020204" pitchFamily="34" charset="0"/>
              <a:buChar char="o"/>
            </a:pPr>
            <a:endParaRPr lang="en-US"/>
          </a:p>
        </p:txBody>
      </p:sp>
    </p:spTree>
    <p:extLst>
      <p:ext uri="{BB962C8B-B14F-4D97-AF65-F5344CB8AC3E}">
        <p14:creationId xmlns:p14="http://schemas.microsoft.com/office/powerpoint/2010/main" val="4123692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C11F7D9-84FB-45BE-9496-893B825EBBA5}"/>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BCC5AC3-65A0-90B3-2C04-D68D12B91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0EF2AE-6F4E-0E00-036B-06DF78E382CE}"/>
              </a:ext>
            </a:extLst>
          </p:cNvPr>
          <p:cNvSpPr>
            <a:spLocks noGrp="1"/>
          </p:cNvSpPr>
          <p:nvPr>
            <p:ph type="title"/>
          </p:nvPr>
        </p:nvSpPr>
        <p:spPr>
          <a:xfrm>
            <a:off x="931583" y="261842"/>
            <a:ext cx="5737859" cy="1097280"/>
          </a:xfrm>
        </p:spPr>
        <p:txBody>
          <a:bodyPr>
            <a:normAutofit/>
          </a:bodyPr>
          <a:lstStyle/>
          <a:p>
            <a:r>
              <a:rPr lang="en-US"/>
              <a:t>Security practices</a:t>
            </a:r>
          </a:p>
        </p:txBody>
      </p:sp>
      <p:cxnSp>
        <p:nvCxnSpPr>
          <p:cNvPr id="15" name="Straight Connector 14">
            <a:extLst>
              <a:ext uri="{FF2B5EF4-FFF2-40B4-BE49-F238E27FC236}">
                <a16:creationId xmlns:a16="http://schemas.microsoft.com/office/drawing/2014/main" id="{AB7AF11F-B8EF-D1AA-9D14-2761BE4E88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F180144B-799B-CF7D-6538-162E70558413}"/>
              </a:ext>
            </a:extLst>
          </p:cNvPr>
          <p:cNvSpPr>
            <a:spLocks noGrp="1"/>
          </p:cNvSpPr>
          <p:nvPr>
            <p:ph idx="1"/>
          </p:nvPr>
        </p:nvSpPr>
        <p:spPr>
          <a:xfrm>
            <a:off x="195154" y="1283500"/>
            <a:ext cx="7977831" cy="5574534"/>
          </a:xfrm>
        </p:spPr>
        <p:txBody>
          <a:bodyPr vert="horz" lIns="91440" tIns="45720" rIns="91440" bIns="45720" rtlCol="0" anchor="t">
            <a:noAutofit/>
          </a:bodyPr>
          <a:lstStyle/>
          <a:p>
            <a:pPr>
              <a:lnSpc>
                <a:spcPct val="110000"/>
              </a:lnSpc>
            </a:pPr>
            <a:r>
              <a:rPr lang="en-US" sz="1800" b="1">
                <a:solidFill>
                  <a:schemeClr val="accent1">
                    <a:lumMod val="76000"/>
                  </a:schemeClr>
                </a:solidFill>
              </a:rPr>
              <a:t>Oauth2 + JWT for Authentication</a:t>
            </a:r>
          </a:p>
          <a:p>
            <a:pPr marL="493395" lvl="1">
              <a:lnSpc>
                <a:spcPct val="110000"/>
              </a:lnSpc>
              <a:buFont typeface="Courier New" panose="020B0604020202020204" pitchFamily="34" charset="0"/>
              <a:buChar char="o"/>
            </a:pPr>
            <a:r>
              <a:rPr lang="en-US"/>
              <a:t>Short Lived Access Tokens: 30 mins</a:t>
            </a:r>
          </a:p>
          <a:p>
            <a:pPr>
              <a:lnSpc>
                <a:spcPct val="110000"/>
              </a:lnSpc>
            </a:pPr>
            <a:r>
              <a:rPr lang="en-US" sz="1800" b="1">
                <a:solidFill>
                  <a:schemeClr val="accent1">
                    <a:lumMod val="76000"/>
                  </a:schemeClr>
                </a:solidFill>
              </a:rPr>
              <a:t>Log Out with Token Blacklist Implementation</a:t>
            </a:r>
          </a:p>
          <a:p>
            <a:pPr marL="493395" lvl="1">
              <a:lnSpc>
                <a:spcPct val="110000"/>
              </a:lnSpc>
              <a:buFont typeface="Courier New" panose="020B0604020202020204" pitchFamily="34" charset="0"/>
              <a:buChar char="o"/>
            </a:pPr>
            <a:r>
              <a:rPr lang="en-US"/>
              <a:t>Invalid Token, even though it still didn't expire</a:t>
            </a:r>
          </a:p>
          <a:p>
            <a:pPr marL="493395" lvl="1">
              <a:lnSpc>
                <a:spcPct val="110000"/>
              </a:lnSpc>
              <a:buFont typeface="Courier New" panose="020B0604020202020204" pitchFamily="34" charset="0"/>
              <a:buChar char="o"/>
            </a:pPr>
            <a:r>
              <a:rPr lang="en-US">
                <a:solidFill>
                  <a:srgbClr val="000000"/>
                </a:solidFill>
              </a:rPr>
              <a:t>Revoke Token Whenever it is Needed</a:t>
            </a:r>
          </a:p>
          <a:p>
            <a:pPr>
              <a:lnSpc>
                <a:spcPct val="110000"/>
              </a:lnSpc>
            </a:pPr>
            <a:r>
              <a:rPr lang="en-US" sz="1800" b="1">
                <a:solidFill>
                  <a:schemeClr val="accent1">
                    <a:lumMod val="76000"/>
                  </a:schemeClr>
                </a:solidFill>
              </a:rPr>
              <a:t> Password Encryption on Database Using </a:t>
            </a:r>
            <a:r>
              <a:rPr lang="en-US" sz="1800" b="1" err="1">
                <a:solidFill>
                  <a:schemeClr val="accent1">
                    <a:lumMod val="76000"/>
                  </a:schemeClr>
                </a:solidFill>
              </a:rPr>
              <a:t>Bcrypt</a:t>
            </a:r>
            <a:endParaRPr lang="en-US" sz="1800" b="1">
              <a:solidFill>
                <a:schemeClr val="accent1">
                  <a:lumMod val="76000"/>
                </a:schemeClr>
              </a:solidFill>
            </a:endParaRPr>
          </a:p>
          <a:p>
            <a:pPr marL="493395" lvl="1">
              <a:lnSpc>
                <a:spcPct val="110000"/>
              </a:lnSpc>
              <a:buFont typeface="Courier New" panose="020B0604020202020204" pitchFamily="34" charset="0"/>
              <a:buChar char="o"/>
            </a:pPr>
            <a:r>
              <a:rPr lang="en-US" err="1"/>
              <a:t>Bcrypt</a:t>
            </a:r>
            <a:r>
              <a:rPr lang="en-US"/>
              <a:t> a Password Hashing Function</a:t>
            </a:r>
          </a:p>
          <a:p>
            <a:pPr marL="493395" lvl="1">
              <a:lnSpc>
                <a:spcPct val="110000"/>
              </a:lnSpc>
              <a:buFont typeface="Courier New" panose="020B0604020202020204" pitchFamily="34" charset="0"/>
              <a:buChar char="o"/>
            </a:pPr>
            <a:r>
              <a:rPr lang="en-US">
                <a:solidFill>
                  <a:srgbClr val="000000"/>
                </a:solidFill>
              </a:rPr>
              <a:t>One Way Hashing</a:t>
            </a:r>
          </a:p>
          <a:p>
            <a:pPr>
              <a:lnSpc>
                <a:spcPct val="110000"/>
              </a:lnSpc>
            </a:pPr>
            <a:r>
              <a:rPr lang="en-US" sz="1800" b="1">
                <a:solidFill>
                  <a:schemeClr val="accent1">
                    <a:lumMod val="76000"/>
                  </a:schemeClr>
                </a:solidFill>
              </a:rPr>
              <a:t>Sensitive Data Encryption Using Fernet</a:t>
            </a:r>
            <a:endParaRPr lang="en-US" sz="1800" b="1">
              <a:solidFill>
                <a:schemeClr val="accent1">
                  <a:lumMod val="76000"/>
                </a:schemeClr>
              </a:solidFill>
              <a:latin typeface="Grandview Display"/>
            </a:endParaRPr>
          </a:p>
          <a:p>
            <a:pPr marL="493395" lvl="1">
              <a:lnSpc>
                <a:spcPct val="110000"/>
              </a:lnSpc>
              <a:buFont typeface="Courier New" panose="020B0604020202020204" pitchFamily="34" charset="0"/>
              <a:buChar char="o"/>
            </a:pPr>
            <a:r>
              <a:rPr lang="en-US"/>
              <a:t>Fernet a Symmetric Encryption and Data Authentication Algorithm</a:t>
            </a:r>
          </a:p>
          <a:p>
            <a:pPr marL="493395" lvl="1">
              <a:lnSpc>
                <a:spcPct val="110000"/>
              </a:lnSpc>
              <a:buFont typeface="Courier New" panose="020B0604020202020204" pitchFamily="34" charset="0"/>
              <a:buChar char="o"/>
            </a:pPr>
            <a:r>
              <a:rPr lang="en-US"/>
              <a:t>Provides Confidentiality, Integrity and Authentication</a:t>
            </a:r>
          </a:p>
          <a:p>
            <a:pPr>
              <a:lnSpc>
                <a:spcPct val="110000"/>
              </a:lnSpc>
              <a:buFont typeface="Arial"/>
              <a:buChar char="•"/>
            </a:pPr>
            <a:r>
              <a:rPr lang="en-US" sz="1800" b="1">
                <a:solidFill>
                  <a:schemeClr val="accent1">
                    <a:lumMod val="76000"/>
                  </a:schemeClr>
                </a:solidFill>
              </a:rPr>
              <a:t>HTTPS Implementation</a:t>
            </a:r>
            <a:endParaRPr lang="en-US" sz="1800">
              <a:solidFill>
                <a:schemeClr val="accent1">
                  <a:lumMod val="76000"/>
                </a:schemeClr>
              </a:solidFill>
            </a:endParaRPr>
          </a:p>
          <a:p>
            <a:pPr marL="493395" lvl="1" indent="-285750">
              <a:lnSpc>
                <a:spcPct val="110000"/>
              </a:lnSpc>
              <a:buFont typeface="Courier New,monospace"/>
              <a:buChar char="o"/>
            </a:pPr>
            <a:r>
              <a:rPr lang="en-US"/>
              <a:t>Used </a:t>
            </a:r>
            <a:r>
              <a:rPr lang="en-US" err="1"/>
              <a:t>mkcert</a:t>
            </a:r>
            <a:r>
              <a:rPr lang="en-US"/>
              <a:t> Tool to Generate a Self-Signed Certificate and Private Key</a:t>
            </a:r>
          </a:p>
          <a:p>
            <a:pPr>
              <a:lnSpc>
                <a:spcPct val="110000"/>
              </a:lnSpc>
              <a:buFont typeface="Arial"/>
              <a:buChar char="•"/>
            </a:pPr>
            <a:endParaRPr lang="en-US"/>
          </a:p>
          <a:p>
            <a:pPr>
              <a:lnSpc>
                <a:spcPct val="110000"/>
              </a:lnSpc>
            </a:pPr>
            <a:endParaRPr lang="en-US" sz="1800"/>
          </a:p>
          <a:p>
            <a:pPr>
              <a:lnSpc>
                <a:spcPct val="110000"/>
              </a:lnSpc>
            </a:pPr>
            <a:endParaRPr lang="en-US"/>
          </a:p>
        </p:txBody>
      </p:sp>
      <p:pic>
        <p:nvPicPr>
          <p:cNvPr id="10" name="Graphic 9" descr="Lock">
            <a:extLst>
              <a:ext uri="{FF2B5EF4-FFF2-40B4-BE49-F238E27FC236}">
                <a16:creationId xmlns:a16="http://schemas.microsoft.com/office/drawing/2014/main" id="{E6F74A69-AAF3-043B-0FF6-336883865BF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97273" y="1029419"/>
            <a:ext cx="4375829" cy="4375829"/>
          </a:xfrm>
          <a:prstGeom prst="rect">
            <a:avLst/>
          </a:prstGeom>
        </p:spPr>
      </p:pic>
    </p:spTree>
    <p:extLst>
      <p:ext uri="{BB962C8B-B14F-4D97-AF65-F5344CB8AC3E}">
        <p14:creationId xmlns:p14="http://schemas.microsoft.com/office/powerpoint/2010/main" val="4132402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14E766-5955-AE13-E943-B2D12A455E25}"/>
              </a:ext>
            </a:extLst>
          </p:cNvPr>
          <p:cNvSpPr>
            <a:spLocks noGrp="1"/>
          </p:cNvSpPr>
          <p:nvPr>
            <p:ph type="title"/>
          </p:nvPr>
        </p:nvSpPr>
        <p:spPr>
          <a:xfrm>
            <a:off x="981277" y="268605"/>
            <a:ext cx="5737859" cy="825137"/>
          </a:xfrm>
        </p:spPr>
        <p:txBody>
          <a:bodyPr>
            <a:normAutofit/>
          </a:bodyPr>
          <a:lstStyle/>
          <a:p>
            <a:r>
              <a:rPr lang="en-US"/>
              <a:t>Security practices</a:t>
            </a:r>
          </a:p>
        </p:txBody>
      </p:sp>
      <p:cxnSp>
        <p:nvCxnSpPr>
          <p:cNvPr id="15" name="Straight Connector 14">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39310E02-3FB7-41E3-98C1-3CC181D7F307}"/>
              </a:ext>
            </a:extLst>
          </p:cNvPr>
          <p:cNvSpPr>
            <a:spLocks noGrp="1"/>
          </p:cNvSpPr>
          <p:nvPr>
            <p:ph idx="1"/>
          </p:nvPr>
        </p:nvSpPr>
        <p:spPr>
          <a:xfrm>
            <a:off x="218772" y="1362631"/>
            <a:ext cx="8157007" cy="5198685"/>
          </a:xfrm>
        </p:spPr>
        <p:txBody>
          <a:bodyPr vert="horz" lIns="91440" tIns="45720" rIns="91440" bIns="45720" rtlCol="0" anchor="t">
            <a:noAutofit/>
          </a:bodyPr>
          <a:lstStyle/>
          <a:p>
            <a:pPr>
              <a:lnSpc>
                <a:spcPct val="110000"/>
              </a:lnSpc>
            </a:pPr>
            <a:r>
              <a:rPr lang="en-US" sz="1800" b="1">
                <a:solidFill>
                  <a:schemeClr val="accent1">
                    <a:lumMod val="76000"/>
                  </a:schemeClr>
                </a:solidFill>
              </a:rPr>
              <a:t>Role Based Access Control</a:t>
            </a:r>
            <a:endParaRPr lang="fr-FR">
              <a:solidFill>
                <a:schemeClr val="accent1">
                  <a:lumMod val="76000"/>
                </a:schemeClr>
              </a:solidFill>
            </a:endParaRPr>
          </a:p>
          <a:p>
            <a:pPr marL="493395" lvl="1">
              <a:lnSpc>
                <a:spcPct val="110000"/>
              </a:lnSpc>
              <a:buFont typeface="Courier New" panose="020B0604020202020204" pitchFamily="34" charset="0"/>
              <a:buChar char="o"/>
            </a:pPr>
            <a:r>
              <a:rPr lang="en-US"/>
              <a:t>Default Admin, Admin, Doctor, Patient and User</a:t>
            </a:r>
          </a:p>
          <a:p>
            <a:pPr marL="493395" lvl="1">
              <a:lnSpc>
                <a:spcPct val="110000"/>
              </a:lnSpc>
              <a:buFont typeface="Courier New" panose="020B0604020202020204" pitchFamily="34" charset="0"/>
              <a:buChar char="o"/>
            </a:pPr>
            <a:r>
              <a:rPr lang="en-US">
                <a:solidFill>
                  <a:srgbClr val="000000"/>
                </a:solidFill>
              </a:rPr>
              <a:t>Separate Views and Allowed Actions</a:t>
            </a:r>
          </a:p>
          <a:p>
            <a:pPr>
              <a:lnSpc>
                <a:spcPct val="110000"/>
              </a:lnSpc>
            </a:pPr>
            <a:r>
              <a:rPr lang="en-US" sz="1800" b="1">
                <a:solidFill>
                  <a:schemeClr val="accent1">
                    <a:lumMod val="76000"/>
                  </a:schemeClr>
                </a:solidFill>
              </a:rPr>
              <a:t>Scheduled Data and Access Validity Check</a:t>
            </a:r>
          </a:p>
          <a:p>
            <a:pPr marL="493395" lvl="1">
              <a:lnSpc>
                <a:spcPct val="110000"/>
              </a:lnSpc>
              <a:buFont typeface="Courier New" panose="020B0604020202020204" pitchFamily="34" charset="0"/>
              <a:buChar char="o"/>
            </a:pPr>
            <a:r>
              <a:rPr lang="en-US"/>
              <a:t>Deactivate Expired Users and their Related Records: Every Day at Midnight </a:t>
            </a:r>
          </a:p>
          <a:p>
            <a:pPr marL="493395" lvl="1">
              <a:lnSpc>
                <a:spcPct val="110000"/>
              </a:lnSpc>
              <a:buFont typeface="Courier New" panose="020B0604020202020204" pitchFamily="34" charset="0"/>
              <a:buChar char="o"/>
            </a:pPr>
            <a:r>
              <a:rPr lang="en-US"/>
              <a:t>Update Appointments Status: Every 30 mins</a:t>
            </a:r>
          </a:p>
          <a:p>
            <a:pPr>
              <a:lnSpc>
                <a:spcPct val="110000"/>
              </a:lnSpc>
            </a:pPr>
            <a:r>
              <a:rPr lang="en-US" sz="1800" b="1">
                <a:solidFill>
                  <a:schemeClr val="accent1">
                    <a:lumMod val="76000"/>
                  </a:schemeClr>
                </a:solidFill>
              </a:rPr>
              <a:t>Input Validation</a:t>
            </a:r>
          </a:p>
          <a:p>
            <a:pPr marL="493395" lvl="1">
              <a:lnSpc>
                <a:spcPct val="110000"/>
              </a:lnSpc>
              <a:buFont typeface="Courier New" panose="020B0604020202020204" pitchFamily="34" charset="0"/>
              <a:buChar char="o"/>
            </a:pPr>
            <a:r>
              <a:rPr lang="en-US"/>
              <a:t>Ensure User Input is Correct and Valid</a:t>
            </a:r>
          </a:p>
          <a:p>
            <a:pPr>
              <a:lnSpc>
                <a:spcPct val="110000"/>
              </a:lnSpc>
            </a:pPr>
            <a:r>
              <a:rPr lang="en-US" sz="1800" b="1">
                <a:solidFill>
                  <a:schemeClr val="accent1">
                    <a:lumMod val="76000"/>
                  </a:schemeClr>
                </a:solidFill>
              </a:rPr>
              <a:t>Error Handling</a:t>
            </a:r>
          </a:p>
          <a:p>
            <a:pPr marL="493395" lvl="1">
              <a:lnSpc>
                <a:spcPct val="110000"/>
              </a:lnSpc>
              <a:buFont typeface="Courier New" panose="020B0604020202020204" pitchFamily="34" charset="0"/>
              <a:buChar char="o"/>
            </a:pPr>
            <a:r>
              <a:rPr lang="en-US"/>
              <a:t>Handle Expected Errors</a:t>
            </a:r>
          </a:p>
          <a:p>
            <a:pPr>
              <a:lnSpc>
                <a:spcPct val="110000"/>
              </a:lnSpc>
            </a:pPr>
            <a:r>
              <a:rPr lang="en-US" sz="1800" b="1">
                <a:solidFill>
                  <a:schemeClr val="accent1">
                    <a:lumMod val="76000"/>
                  </a:schemeClr>
                </a:solidFill>
              </a:rPr>
              <a:t>Exception Handling</a:t>
            </a:r>
          </a:p>
          <a:p>
            <a:pPr marL="493395" lvl="1">
              <a:lnSpc>
                <a:spcPct val="110000"/>
              </a:lnSpc>
              <a:buFont typeface="Courier New" panose="020B0604020202020204" pitchFamily="34" charset="0"/>
              <a:buChar char="o"/>
            </a:pPr>
            <a:r>
              <a:rPr lang="en-US"/>
              <a:t>Handle Unexpected Errors</a:t>
            </a:r>
          </a:p>
        </p:txBody>
      </p:sp>
      <p:pic>
        <p:nvPicPr>
          <p:cNvPr id="10" name="Graphic 9" descr="Lock">
            <a:extLst>
              <a:ext uri="{FF2B5EF4-FFF2-40B4-BE49-F238E27FC236}">
                <a16:creationId xmlns:a16="http://schemas.microsoft.com/office/drawing/2014/main" id="{2AF748B4-440E-3952-0C1B-563797114C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46877" y="1081680"/>
            <a:ext cx="4375829" cy="4375829"/>
          </a:xfrm>
          <a:prstGeom prst="rect">
            <a:avLst/>
          </a:prstGeom>
        </p:spPr>
      </p:pic>
    </p:spTree>
    <p:extLst>
      <p:ext uri="{BB962C8B-B14F-4D97-AF65-F5344CB8AC3E}">
        <p14:creationId xmlns:p14="http://schemas.microsoft.com/office/powerpoint/2010/main" val="1109195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8FF8F5-BC27-BFC8-B73A-8F86653F3455}"/>
              </a:ext>
            </a:extLst>
          </p:cNvPr>
          <p:cNvSpPr>
            <a:spLocks noGrp="1"/>
          </p:cNvSpPr>
          <p:nvPr>
            <p:ph type="title"/>
          </p:nvPr>
        </p:nvSpPr>
        <p:spPr>
          <a:xfrm>
            <a:off x="947810" y="194409"/>
            <a:ext cx="7774545" cy="696742"/>
          </a:xfrm>
        </p:spPr>
        <p:txBody>
          <a:bodyPr vert="horz" lIns="91440" tIns="45720" rIns="91440" bIns="45720" rtlCol="0" anchor="t">
            <a:noAutofit/>
          </a:bodyPr>
          <a:lstStyle/>
          <a:p>
            <a:r>
              <a:rPr lang="fr-FR"/>
              <a:t>HTTPS </a:t>
            </a:r>
            <a:r>
              <a:rPr lang="fr-FR" err="1"/>
              <a:t>Implementation</a:t>
            </a:r>
            <a:endParaRPr lang="fr-FR"/>
          </a:p>
        </p:txBody>
      </p:sp>
      <p:pic>
        <p:nvPicPr>
          <p:cNvPr id="4" name="Espace réservé du contenu 3" descr="Une image contenant texte, capture d’écran, affichage&#10;&#10;Le contenu généré par l’IA peut être incorrect.">
            <a:extLst>
              <a:ext uri="{FF2B5EF4-FFF2-40B4-BE49-F238E27FC236}">
                <a16:creationId xmlns:a16="http://schemas.microsoft.com/office/drawing/2014/main" id="{02456318-F3D6-FF54-FF86-C759E2FA07DC}"/>
              </a:ext>
            </a:extLst>
          </p:cNvPr>
          <p:cNvPicPr>
            <a:picLocks noGrp="1" noChangeAspect="1"/>
          </p:cNvPicPr>
          <p:nvPr>
            <p:ph idx="1"/>
          </p:nvPr>
        </p:nvPicPr>
        <p:blipFill>
          <a:blip r:embed="rId3"/>
          <a:stretch>
            <a:fillRect/>
          </a:stretch>
        </p:blipFill>
        <p:spPr>
          <a:xfrm>
            <a:off x="326562" y="1925203"/>
            <a:ext cx="5661310" cy="4567506"/>
          </a:xfrm>
        </p:spPr>
      </p:pic>
      <p:pic>
        <p:nvPicPr>
          <p:cNvPr id="5" name="Image 4" descr="Une image contenant texte, capture d’écran, Police&#10;&#10;Le contenu généré par l’IA peut être incorrect.">
            <a:extLst>
              <a:ext uri="{FF2B5EF4-FFF2-40B4-BE49-F238E27FC236}">
                <a16:creationId xmlns:a16="http://schemas.microsoft.com/office/drawing/2014/main" id="{3D07116D-D79E-0B11-7D35-067A07604EB4}"/>
              </a:ext>
            </a:extLst>
          </p:cNvPr>
          <p:cNvPicPr>
            <a:picLocks noChangeAspect="1"/>
          </p:cNvPicPr>
          <p:nvPr/>
        </p:nvPicPr>
        <p:blipFill>
          <a:blip r:embed="rId4"/>
          <a:srcRect l="4146" r="31308" b="-201"/>
          <a:stretch/>
        </p:blipFill>
        <p:spPr>
          <a:xfrm>
            <a:off x="6255361" y="1900238"/>
            <a:ext cx="5704103" cy="4589955"/>
          </a:xfrm>
          <a:prstGeom prst="rect">
            <a:avLst/>
          </a:prstGeom>
        </p:spPr>
      </p:pic>
      <p:sp>
        <p:nvSpPr>
          <p:cNvPr id="6" name="ZoneTexte 5">
            <a:extLst>
              <a:ext uri="{FF2B5EF4-FFF2-40B4-BE49-F238E27FC236}">
                <a16:creationId xmlns:a16="http://schemas.microsoft.com/office/drawing/2014/main" id="{AC2DC214-5D3A-FCA7-3012-981CEB354A6D}"/>
              </a:ext>
            </a:extLst>
          </p:cNvPr>
          <p:cNvSpPr txBox="1"/>
          <p:nvPr/>
        </p:nvSpPr>
        <p:spPr>
          <a:xfrm>
            <a:off x="1384705" y="1329073"/>
            <a:ext cx="426231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b="1">
                <a:solidFill>
                  <a:schemeClr val="accent1">
                    <a:lumMod val="76000"/>
                  </a:schemeClr>
                </a:solidFill>
                <a:latin typeface="Times New Roman"/>
                <a:cs typeface="Times New Roman"/>
              </a:rPr>
              <a:t>Backend:  "main.py"</a:t>
            </a:r>
          </a:p>
        </p:txBody>
      </p:sp>
      <p:sp>
        <p:nvSpPr>
          <p:cNvPr id="7" name="ZoneTexte 6">
            <a:extLst>
              <a:ext uri="{FF2B5EF4-FFF2-40B4-BE49-F238E27FC236}">
                <a16:creationId xmlns:a16="http://schemas.microsoft.com/office/drawing/2014/main" id="{43DDE7C4-77F1-8E37-7673-F7FB410E9429}"/>
              </a:ext>
            </a:extLst>
          </p:cNvPr>
          <p:cNvSpPr txBox="1"/>
          <p:nvPr/>
        </p:nvSpPr>
        <p:spPr>
          <a:xfrm>
            <a:off x="7332785" y="1329592"/>
            <a:ext cx="393993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b="1">
                <a:solidFill>
                  <a:srgbClr val="1057B6"/>
                </a:solidFill>
                <a:latin typeface="Times New Roman"/>
                <a:cs typeface="Times New Roman"/>
              </a:rPr>
              <a:t>Frontend: "</a:t>
            </a:r>
            <a:r>
              <a:rPr lang="fr-FR" sz="2400" b="1" err="1">
                <a:solidFill>
                  <a:srgbClr val="1057B6"/>
                </a:solidFill>
                <a:latin typeface="Times New Roman"/>
                <a:cs typeface="Times New Roman"/>
              </a:rPr>
              <a:t>angular.json</a:t>
            </a:r>
            <a:r>
              <a:rPr lang="fr-FR" sz="2400" b="1">
                <a:solidFill>
                  <a:srgbClr val="1057B6"/>
                </a:solidFill>
                <a:latin typeface="Times New Roman"/>
                <a:cs typeface="Times New Roman"/>
              </a:rPr>
              <a:t>"</a:t>
            </a:r>
            <a:endParaRPr lang="fr-FR">
              <a:latin typeface="Times New Roman"/>
              <a:cs typeface="Times New Roman"/>
            </a:endParaRPr>
          </a:p>
        </p:txBody>
      </p:sp>
    </p:spTree>
    <p:extLst>
      <p:ext uri="{BB962C8B-B14F-4D97-AF65-F5344CB8AC3E}">
        <p14:creationId xmlns:p14="http://schemas.microsoft.com/office/powerpoint/2010/main" val="2160024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01A4C2-5DB7-1FB7-6198-72DB20A96B49}"/>
              </a:ext>
            </a:extLst>
          </p:cNvPr>
          <p:cNvSpPr>
            <a:spLocks noGrp="1"/>
          </p:cNvSpPr>
          <p:nvPr>
            <p:ph type="title"/>
          </p:nvPr>
        </p:nvSpPr>
        <p:spPr>
          <a:xfrm>
            <a:off x="889193" y="257909"/>
            <a:ext cx="10890929" cy="784666"/>
          </a:xfrm>
        </p:spPr>
        <p:txBody>
          <a:bodyPr>
            <a:normAutofit/>
          </a:bodyPr>
          <a:lstStyle/>
          <a:p>
            <a:r>
              <a:rPr lang="en-US"/>
              <a:t>Oauth2 + JWT Implementation</a:t>
            </a:r>
            <a:endParaRPr lang="fr-FR"/>
          </a:p>
        </p:txBody>
      </p:sp>
      <p:pic>
        <p:nvPicPr>
          <p:cNvPr id="4" name="Content Placeholder 3" descr="A screen shot of a computer code&#10;&#10;AI-generated content may be incorrect.">
            <a:extLst>
              <a:ext uri="{FF2B5EF4-FFF2-40B4-BE49-F238E27FC236}">
                <a16:creationId xmlns:a16="http://schemas.microsoft.com/office/drawing/2014/main" id="{31FFDA1C-1185-C28D-8C22-F7FDC42F0CA2}"/>
              </a:ext>
            </a:extLst>
          </p:cNvPr>
          <p:cNvPicPr>
            <a:picLocks noGrp="1" noChangeAspect="1"/>
          </p:cNvPicPr>
          <p:nvPr>
            <p:ph idx="1"/>
          </p:nvPr>
        </p:nvPicPr>
        <p:blipFill>
          <a:blip r:embed="rId3"/>
          <a:stretch>
            <a:fillRect/>
          </a:stretch>
        </p:blipFill>
        <p:spPr>
          <a:xfrm>
            <a:off x="408" y="1600760"/>
            <a:ext cx="5552905" cy="3626319"/>
          </a:xfrm>
        </p:spPr>
      </p:pic>
      <p:pic>
        <p:nvPicPr>
          <p:cNvPr id="5" name="Picture 4">
            <a:extLst>
              <a:ext uri="{FF2B5EF4-FFF2-40B4-BE49-F238E27FC236}">
                <a16:creationId xmlns:a16="http://schemas.microsoft.com/office/drawing/2014/main" id="{270EDDCD-D1AE-A493-66E9-0F9A1C79958F}"/>
              </a:ext>
            </a:extLst>
          </p:cNvPr>
          <p:cNvPicPr>
            <a:picLocks noChangeAspect="1"/>
          </p:cNvPicPr>
          <p:nvPr/>
        </p:nvPicPr>
        <p:blipFill>
          <a:blip r:embed="rId4"/>
          <a:stretch>
            <a:fillRect/>
          </a:stretch>
        </p:blipFill>
        <p:spPr>
          <a:xfrm>
            <a:off x="-14287" y="5240005"/>
            <a:ext cx="5563100" cy="488783"/>
          </a:xfrm>
          <a:prstGeom prst="rect">
            <a:avLst/>
          </a:prstGeom>
        </p:spPr>
      </p:pic>
      <p:pic>
        <p:nvPicPr>
          <p:cNvPr id="6" name="Picture 5" descr="A screen shot of a computer program&#10;&#10;AI-generated content may be incorrect.">
            <a:extLst>
              <a:ext uri="{FF2B5EF4-FFF2-40B4-BE49-F238E27FC236}">
                <a16:creationId xmlns:a16="http://schemas.microsoft.com/office/drawing/2014/main" id="{B0195A4B-7725-1534-3586-2803FDFF2A3E}"/>
              </a:ext>
            </a:extLst>
          </p:cNvPr>
          <p:cNvPicPr>
            <a:picLocks noChangeAspect="1"/>
          </p:cNvPicPr>
          <p:nvPr/>
        </p:nvPicPr>
        <p:blipFill>
          <a:blip r:embed="rId5"/>
          <a:stretch>
            <a:fillRect/>
          </a:stretch>
        </p:blipFill>
        <p:spPr>
          <a:xfrm>
            <a:off x="5563351" y="1609223"/>
            <a:ext cx="6619877" cy="4110791"/>
          </a:xfrm>
          <a:prstGeom prst="rect">
            <a:avLst/>
          </a:prstGeom>
        </p:spPr>
      </p:pic>
    </p:spTree>
    <p:extLst>
      <p:ext uri="{BB962C8B-B14F-4D97-AF65-F5344CB8AC3E}">
        <p14:creationId xmlns:p14="http://schemas.microsoft.com/office/powerpoint/2010/main" val="2510746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93EE3-FD66-997D-4C36-A4AC04118A3A}"/>
              </a:ext>
            </a:extLst>
          </p:cNvPr>
          <p:cNvSpPr>
            <a:spLocks noGrp="1"/>
          </p:cNvSpPr>
          <p:nvPr>
            <p:ph type="title"/>
          </p:nvPr>
        </p:nvSpPr>
        <p:spPr>
          <a:xfrm>
            <a:off x="902617" y="263820"/>
            <a:ext cx="10890929" cy="1097280"/>
          </a:xfrm>
        </p:spPr>
        <p:txBody>
          <a:bodyPr/>
          <a:lstStyle/>
          <a:p>
            <a:r>
              <a:rPr lang="en-US"/>
              <a:t>Security tests</a:t>
            </a:r>
          </a:p>
        </p:txBody>
      </p:sp>
      <p:pic>
        <p:nvPicPr>
          <p:cNvPr id="4" name="Content Placeholder 3" descr="A screenshot of a computer&#10;&#10;AI-generated content may be incorrect.">
            <a:extLst>
              <a:ext uri="{FF2B5EF4-FFF2-40B4-BE49-F238E27FC236}">
                <a16:creationId xmlns:a16="http://schemas.microsoft.com/office/drawing/2014/main" id="{CAA8C863-7384-F9D8-2442-D07FE7F3C796}"/>
              </a:ext>
            </a:extLst>
          </p:cNvPr>
          <p:cNvPicPr>
            <a:picLocks noGrp="1" noChangeAspect="1"/>
          </p:cNvPicPr>
          <p:nvPr>
            <p:ph idx="1"/>
          </p:nvPr>
        </p:nvPicPr>
        <p:blipFill>
          <a:blip r:embed="rId3"/>
          <a:stretch>
            <a:fillRect/>
          </a:stretch>
        </p:blipFill>
        <p:spPr>
          <a:xfrm>
            <a:off x="-1323" y="2424631"/>
            <a:ext cx="16962080" cy="2013372"/>
          </a:xfrm>
        </p:spPr>
      </p:pic>
    </p:spTree>
    <p:extLst>
      <p:ext uri="{BB962C8B-B14F-4D97-AF65-F5344CB8AC3E}">
        <p14:creationId xmlns:p14="http://schemas.microsoft.com/office/powerpoint/2010/main" val="3359429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EE2B07-0251-2899-42EF-37E3DEF76F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277D1F-6CB5-CF30-B450-A066461B6E6B}"/>
              </a:ext>
            </a:extLst>
          </p:cNvPr>
          <p:cNvSpPr>
            <a:spLocks noGrp="1"/>
          </p:cNvSpPr>
          <p:nvPr>
            <p:ph type="title"/>
          </p:nvPr>
        </p:nvSpPr>
        <p:spPr>
          <a:xfrm>
            <a:off x="902617" y="263820"/>
            <a:ext cx="10890929" cy="1097280"/>
          </a:xfrm>
        </p:spPr>
        <p:txBody>
          <a:bodyPr/>
          <a:lstStyle/>
          <a:p>
            <a:r>
              <a:rPr lang="en-US"/>
              <a:t>Security tests</a:t>
            </a:r>
          </a:p>
        </p:txBody>
      </p:sp>
      <p:pic>
        <p:nvPicPr>
          <p:cNvPr id="4" name="Content Placeholder 3" descr="A screenshot of a computer&#10;&#10;AI-generated content may be incorrect.">
            <a:extLst>
              <a:ext uri="{FF2B5EF4-FFF2-40B4-BE49-F238E27FC236}">
                <a16:creationId xmlns:a16="http://schemas.microsoft.com/office/drawing/2014/main" id="{62E46329-CF93-B735-8C8C-793A1FDE6D7D}"/>
              </a:ext>
            </a:extLst>
          </p:cNvPr>
          <p:cNvPicPr>
            <a:picLocks noGrp="1" noChangeAspect="1"/>
          </p:cNvPicPr>
          <p:nvPr>
            <p:ph idx="1"/>
          </p:nvPr>
        </p:nvPicPr>
        <p:blipFill>
          <a:blip r:embed="rId3"/>
          <a:stretch>
            <a:fillRect/>
          </a:stretch>
        </p:blipFill>
        <p:spPr>
          <a:xfrm>
            <a:off x="-4772894" y="2422459"/>
            <a:ext cx="16962080" cy="2013372"/>
          </a:xfrm>
        </p:spPr>
      </p:pic>
    </p:spTree>
    <p:extLst>
      <p:ext uri="{BB962C8B-B14F-4D97-AF65-F5344CB8AC3E}">
        <p14:creationId xmlns:p14="http://schemas.microsoft.com/office/powerpoint/2010/main" val="4237936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23</Slides>
  <Notes>14</Notes>
  <HiddenSlides>1</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DashVTI</vt:lpstr>
      <vt:lpstr>Secure Programming Project – Hospital Application</vt:lpstr>
      <vt:lpstr>Introduction</vt:lpstr>
      <vt:lpstr>Structure of program</vt:lpstr>
      <vt:lpstr>Security practices</vt:lpstr>
      <vt:lpstr>Security practices</vt:lpstr>
      <vt:lpstr>HTTPS Implementation</vt:lpstr>
      <vt:lpstr>Oauth2 + JWT Implementation</vt:lpstr>
      <vt:lpstr>Security tests</vt:lpstr>
      <vt:lpstr>Security tests</vt:lpstr>
      <vt:lpstr>Security tests</vt:lpstr>
      <vt:lpstr>Security tests - Result</vt:lpstr>
      <vt:lpstr>PowerPoint Presentation</vt:lpstr>
      <vt:lpstr>Enhanced Security </vt:lpstr>
      <vt:lpstr>Missing Anti-clickjacking Header Exploit</vt:lpstr>
      <vt:lpstr>PowerPoint Presentation</vt:lpstr>
      <vt:lpstr>Solution Implementation</vt:lpstr>
      <vt:lpstr>Security tests (Second time) - Result</vt:lpstr>
      <vt:lpstr>PowerPoint Presentation</vt:lpstr>
      <vt:lpstr>Demo</vt:lpstr>
      <vt:lpstr>Further improvement</vt:lpstr>
      <vt:lpstr>AI Usage</vt:lpstr>
      <vt:lpstr>Thank you</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20</cp:revision>
  <dcterms:created xsi:type="dcterms:W3CDTF">2025-05-07T17:12:02Z</dcterms:created>
  <dcterms:modified xsi:type="dcterms:W3CDTF">2025-05-16T19:43:05Z</dcterms:modified>
</cp:coreProperties>
</file>