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135"/>
    <a:srgbClr val="EDBE44"/>
    <a:srgbClr val="EC5D62"/>
    <a:srgbClr val="2781AB"/>
    <a:srgbClr val="4C5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79" y="63810"/>
            <a:ext cx="2492183" cy="12981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5461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Mairie de Rabat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374890"/>
            <a:ext cx="12192000" cy="41937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Dépôt et traitement des demandes d’attestation de régularité fiscale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5" name="Group 24">
            <a:extLst>
              <a:ext uri="{FF2B5EF4-FFF2-40B4-BE49-F238E27FC236}">
                <a16:creationId xmlns:a16="http://schemas.microsoft.com/office/drawing/2014/main" id="{97CB599D-A249-4964-A068-2BFA7F41D5A8}"/>
              </a:ext>
            </a:extLst>
          </p:cNvPr>
          <p:cNvGrpSpPr/>
          <p:nvPr/>
        </p:nvGrpSpPr>
        <p:grpSpPr>
          <a:xfrm>
            <a:off x="1938295" y="1963787"/>
            <a:ext cx="8315410" cy="1360804"/>
            <a:chOff x="1857328" y="2446822"/>
            <a:chExt cx="8315410" cy="1360804"/>
          </a:xfrm>
        </p:grpSpPr>
        <p:sp>
          <p:nvSpPr>
            <p:cNvPr id="496" name="Freeform: Shape 23">
              <a:extLst>
                <a:ext uri="{FF2B5EF4-FFF2-40B4-BE49-F238E27FC236}">
                  <a16:creationId xmlns:a16="http://schemas.microsoft.com/office/drawing/2014/main" id="{95AB1549-9EA6-4637-A4A9-E9084C895458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7" name="Donut 48">
              <a:extLst>
                <a:ext uri="{FF2B5EF4-FFF2-40B4-BE49-F238E27FC236}">
                  <a16:creationId xmlns:a16="http://schemas.microsoft.com/office/drawing/2014/main" id="{FA0A0243-5907-4FE9-A100-3F839FB0426F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8" name="Donut 44">
              <a:extLst>
                <a:ext uri="{FF2B5EF4-FFF2-40B4-BE49-F238E27FC236}">
                  <a16:creationId xmlns:a16="http://schemas.microsoft.com/office/drawing/2014/main" id="{3FA5F943-1220-4CC7-BB3C-919B93CD3D5A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9" name="Donut 40">
              <a:extLst>
                <a:ext uri="{FF2B5EF4-FFF2-40B4-BE49-F238E27FC236}">
                  <a16:creationId xmlns:a16="http://schemas.microsoft.com/office/drawing/2014/main" id="{197C7C13-0570-427B-8569-11298D1F91B4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0" name="Donut 27">
              <a:extLst>
                <a:ext uri="{FF2B5EF4-FFF2-40B4-BE49-F238E27FC236}">
                  <a16:creationId xmlns:a16="http://schemas.microsoft.com/office/drawing/2014/main" id="{205F6E3F-DCAD-4CD7-96A2-398D8BE14E59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5" name="Group 37">
            <a:extLst>
              <a:ext uri="{FF2B5EF4-FFF2-40B4-BE49-F238E27FC236}">
                <a16:creationId xmlns:a16="http://schemas.microsoft.com/office/drawing/2014/main" id="{E35AC1BB-448E-443A-BE41-B56A402D7AC7}"/>
              </a:ext>
            </a:extLst>
          </p:cNvPr>
          <p:cNvGrpSpPr/>
          <p:nvPr/>
        </p:nvGrpSpPr>
        <p:grpSpPr>
          <a:xfrm>
            <a:off x="615823" y="3510720"/>
            <a:ext cx="2002930" cy="1425029"/>
            <a:chOff x="724074" y="3557167"/>
            <a:chExt cx="2353482" cy="1425029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D4616FA6-694B-4718-A063-D0F7DA2FADD1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Soumission de la demande</a:t>
              </a:r>
              <a:endParaRPr lang="fr-FR" altLang="ko-KR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8545096F-31CB-4894-988B-705CC1C50C62}"/>
                </a:ext>
              </a:extLst>
            </p:cNvPr>
            <p:cNvSpPr txBox="1"/>
            <p:nvPr/>
          </p:nvSpPr>
          <p:spPr>
            <a:xfrm>
              <a:off x="724074" y="3966533"/>
              <a:ext cx="23534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La soumission de la demande se fait via le portail web Mairiederabat.ma sous le rubrique e-service</a:t>
              </a:r>
            </a:p>
          </p:txBody>
        </p:sp>
      </p:grpSp>
      <p:grpSp>
        <p:nvGrpSpPr>
          <p:cNvPr id="518" name="Group 40">
            <a:extLst>
              <a:ext uri="{FF2B5EF4-FFF2-40B4-BE49-F238E27FC236}">
                <a16:creationId xmlns:a16="http://schemas.microsoft.com/office/drawing/2014/main" id="{95FBE792-BFEF-45B0-8DA4-4A51680B64CB}"/>
              </a:ext>
            </a:extLst>
          </p:cNvPr>
          <p:cNvGrpSpPr/>
          <p:nvPr/>
        </p:nvGrpSpPr>
        <p:grpSpPr>
          <a:xfrm>
            <a:off x="2855179" y="3510720"/>
            <a:ext cx="2002930" cy="1161567"/>
            <a:chOff x="724074" y="3557167"/>
            <a:chExt cx="2353482" cy="116156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71D765A5-325B-43E1-9D94-9FC7757CCA1B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EC5D62"/>
                  </a:solidFill>
                  <a:cs typeface="Arial" pitchFamily="34" charset="0"/>
                </a:rPr>
                <a:t>Vérification du dossier de la demande</a:t>
              </a:r>
              <a:endParaRPr lang="fr-FR" altLang="ko-KR" sz="1200" b="1" dirty="0">
                <a:solidFill>
                  <a:srgbClr val="EC5D62"/>
                </a:solidFill>
                <a:cs typeface="Arial" pitchFamily="34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AF2BD7AB-53CF-40CF-881B-61539EFDE81B}"/>
                </a:ext>
              </a:extLst>
            </p:cNvPr>
            <p:cNvSpPr txBox="1"/>
            <p:nvPr/>
          </p:nvSpPr>
          <p:spPr>
            <a:xfrm>
              <a:off x="724074" y="4072403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Vérification des </a:t>
              </a:r>
              <a:r>
                <a:rPr lang="fr-FR" altLang="ko-KR" sz="1200" dirty="0" err="1" smtClean="0">
                  <a:cs typeface="Arial" pitchFamily="34" charset="0"/>
                </a:rPr>
                <a:t>PJs</a:t>
              </a:r>
              <a:r>
                <a:rPr lang="fr-FR" altLang="ko-KR" sz="1200" dirty="0" smtClean="0">
                  <a:cs typeface="Arial" pitchFamily="34" charset="0"/>
                </a:rPr>
                <a:t> de la demande par le bureau d’ordre.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grpSp>
        <p:nvGrpSpPr>
          <p:cNvPr id="521" name="Group 43">
            <a:extLst>
              <a:ext uri="{FF2B5EF4-FFF2-40B4-BE49-F238E27FC236}">
                <a16:creationId xmlns:a16="http://schemas.microsoft.com/office/drawing/2014/main" id="{E523BA61-5287-4DF5-B3E4-B307B8EF4BB4}"/>
              </a:ext>
            </a:extLst>
          </p:cNvPr>
          <p:cNvGrpSpPr/>
          <p:nvPr/>
        </p:nvGrpSpPr>
        <p:grpSpPr>
          <a:xfrm>
            <a:off x="5094535" y="3510719"/>
            <a:ext cx="2002930" cy="1314053"/>
            <a:chOff x="724074" y="3557166"/>
            <a:chExt cx="2353482" cy="1314053"/>
          </a:xfrm>
        </p:grpSpPr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55F86145-BC54-4849-8199-700A96EC0FA7}"/>
                </a:ext>
              </a:extLst>
            </p:cNvPr>
            <p:cNvSpPr txBox="1"/>
            <p:nvPr/>
          </p:nvSpPr>
          <p:spPr>
            <a:xfrm>
              <a:off x="724074" y="3557166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EDBE44"/>
                  </a:solidFill>
                  <a:cs typeface="Arial" pitchFamily="34" charset="0"/>
                </a:rPr>
                <a:t>Validation </a:t>
              </a:r>
              <a:r>
                <a:rPr lang="fr-FR" altLang="ko-KR" sz="1200" b="1" dirty="0" err="1" smtClean="0">
                  <a:solidFill>
                    <a:srgbClr val="EDBE44"/>
                  </a:solidFill>
                  <a:cs typeface="Arial" pitchFamily="34" charset="0"/>
                </a:rPr>
                <a:t>resp</a:t>
              </a:r>
              <a:r>
                <a:rPr lang="fr-FR" altLang="ko-KR" sz="1200" b="1" dirty="0" smtClean="0">
                  <a:solidFill>
                    <a:srgbClr val="EDBE44"/>
                  </a:solidFill>
                  <a:cs typeface="Arial" pitchFamily="34" charset="0"/>
                </a:rPr>
                <a:t> </a:t>
              </a:r>
              <a:r>
                <a:rPr lang="fr-FR" sz="1200" b="1" dirty="0" smtClean="0">
                  <a:solidFill>
                    <a:srgbClr val="EDBE44"/>
                  </a:solidFill>
                  <a:cs typeface="Arial" pitchFamily="34" charset="0"/>
                </a:rPr>
                <a:t>assiette </a:t>
              </a:r>
              <a:r>
                <a:rPr lang="fr-FR" sz="1200" b="1" dirty="0">
                  <a:solidFill>
                    <a:srgbClr val="EDBE44"/>
                  </a:solidFill>
                  <a:cs typeface="Arial" pitchFamily="34" charset="0"/>
                </a:rPr>
                <a:t>fiscale et recensement </a:t>
              </a:r>
              <a:endParaRPr lang="fr-FR" altLang="ko-KR" sz="1200" b="1" dirty="0">
                <a:solidFill>
                  <a:srgbClr val="EDBE44"/>
                </a:solidFill>
                <a:cs typeface="Arial" pitchFamily="34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7CD5F456-0AD6-46FE-8741-3FE12532FDC2}"/>
                </a:ext>
              </a:extLst>
            </p:cNvPr>
            <p:cNvSpPr txBox="1"/>
            <p:nvPr/>
          </p:nvSpPr>
          <p:spPr>
            <a:xfrm>
              <a:off x="724074" y="4040222"/>
              <a:ext cx="235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Début de circuit de validation en série (1/2)Vérification et validation de la demande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grpSp>
        <p:nvGrpSpPr>
          <p:cNvPr id="524" name="Group 46">
            <a:extLst>
              <a:ext uri="{FF2B5EF4-FFF2-40B4-BE49-F238E27FC236}">
                <a16:creationId xmlns:a16="http://schemas.microsoft.com/office/drawing/2014/main" id="{4966B1E2-F72C-45CA-BC68-12010EBFAE9C}"/>
              </a:ext>
            </a:extLst>
          </p:cNvPr>
          <p:cNvGrpSpPr/>
          <p:nvPr/>
        </p:nvGrpSpPr>
        <p:grpSpPr>
          <a:xfrm>
            <a:off x="7333891" y="3510720"/>
            <a:ext cx="2002930" cy="988121"/>
            <a:chOff x="724074" y="3557167"/>
            <a:chExt cx="2353482" cy="988121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18D35D3D-F9C0-408D-AF3A-571522A73887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>
                  <a:solidFill>
                    <a:srgbClr val="82B135"/>
                  </a:solidFill>
                  <a:cs typeface="Arial" pitchFamily="34" charset="0"/>
                </a:rPr>
                <a:t>Validation </a:t>
              </a:r>
              <a:r>
                <a:rPr lang="fr-FR" altLang="ko-KR" sz="1200" b="1" dirty="0" err="1">
                  <a:solidFill>
                    <a:srgbClr val="82B135"/>
                  </a:solidFill>
                  <a:cs typeface="Arial" pitchFamily="34" charset="0"/>
                </a:rPr>
                <a:t>resp</a:t>
              </a:r>
              <a:r>
                <a:rPr lang="fr-FR" altLang="ko-KR" sz="1200" b="1" dirty="0">
                  <a:solidFill>
                    <a:srgbClr val="82B135"/>
                  </a:solidFill>
                  <a:cs typeface="Arial" pitchFamily="34" charset="0"/>
                </a:rPr>
                <a:t> </a:t>
              </a:r>
              <a:r>
                <a:rPr lang="fr-FR" sz="1200" b="1" dirty="0" smtClean="0">
                  <a:solidFill>
                    <a:srgbClr val="82B135"/>
                  </a:solidFill>
                  <a:cs typeface="Arial" pitchFamily="34" charset="0"/>
                </a:rPr>
                <a:t>service recouvrement</a:t>
              </a:r>
              <a:endParaRPr lang="fr-FR" altLang="ko-KR" sz="1200" b="1" dirty="0">
                <a:solidFill>
                  <a:srgbClr val="82B135"/>
                </a:solidFill>
                <a:cs typeface="Arial" pitchFamily="34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6155140-05EC-445B-9AE4-936505982C94}"/>
                </a:ext>
              </a:extLst>
            </p:cNvPr>
            <p:cNvSpPr txBox="1"/>
            <p:nvPr/>
          </p:nvSpPr>
          <p:spPr>
            <a:xfrm>
              <a:off x="724075" y="4083623"/>
              <a:ext cx="2353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Denier niveau de validation de la demande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grpSp>
        <p:nvGrpSpPr>
          <p:cNvPr id="527" name="Group 49">
            <a:extLst>
              <a:ext uri="{FF2B5EF4-FFF2-40B4-BE49-F238E27FC236}">
                <a16:creationId xmlns:a16="http://schemas.microsoft.com/office/drawing/2014/main" id="{CC1A08AE-197C-4404-8260-C9EBE11FA74C}"/>
              </a:ext>
            </a:extLst>
          </p:cNvPr>
          <p:cNvGrpSpPr/>
          <p:nvPr/>
        </p:nvGrpSpPr>
        <p:grpSpPr>
          <a:xfrm>
            <a:off x="9573246" y="3494109"/>
            <a:ext cx="2002930" cy="1231542"/>
            <a:chOff x="724074" y="3649500"/>
            <a:chExt cx="2353482" cy="1231542"/>
          </a:xfrm>
        </p:grpSpPr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0C322AF6-AF02-425B-8F88-534E09E48122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2781AB"/>
                  </a:solidFill>
                  <a:cs typeface="Arial" pitchFamily="34" charset="0"/>
                </a:rPr>
                <a:t>Edition de l’attestation</a:t>
              </a:r>
              <a:endParaRPr lang="fr-FR" altLang="ko-KR" sz="1200" b="1" dirty="0">
                <a:solidFill>
                  <a:srgbClr val="2781AB"/>
                </a:solidFill>
                <a:cs typeface="Arial" pitchFamily="34" charset="0"/>
              </a:endParaRP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C7F3224F-8494-43E8-B500-E01DD821DFD4}"/>
                </a:ext>
              </a:extLst>
            </p:cNvPr>
            <p:cNvSpPr txBox="1"/>
            <p:nvPr/>
          </p:nvSpPr>
          <p:spPr>
            <a:xfrm>
              <a:off x="724075" y="4050045"/>
              <a:ext cx="235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Apres signature, paiement des frais de l’attestation .l’édition de l’attestation par BO 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37711" y="235886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1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135093" y="234814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C5D62"/>
                </a:solidFill>
              </a:rPr>
              <a:t>2</a:t>
            </a:r>
            <a:endParaRPr lang="en-US" sz="2800" b="1" dirty="0">
              <a:solidFill>
                <a:srgbClr val="EC5D6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906729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DBE44"/>
                </a:solidFill>
              </a:rPr>
              <a:t>3</a:t>
            </a:r>
            <a:endParaRPr lang="en-US" sz="2800" b="1" dirty="0">
              <a:solidFill>
                <a:srgbClr val="EDBE44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5653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2B135"/>
                </a:solidFill>
              </a:rPr>
              <a:t>4</a:t>
            </a:r>
            <a:endParaRPr lang="en-US" sz="2800" b="1" dirty="0">
              <a:solidFill>
                <a:srgbClr val="82B135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9384579" y="2367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781AB"/>
                </a:solidFill>
              </a:rPr>
              <a:t>5</a:t>
            </a:r>
            <a:endParaRPr lang="en-US" sz="2800" b="1" dirty="0">
              <a:solidFill>
                <a:srgbClr val="2781AB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" y="315461"/>
            <a:ext cx="1131953" cy="8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79" y="63810"/>
            <a:ext cx="2492183" cy="12981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5461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Mairie de Rabat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374890"/>
            <a:ext cx="12192000" cy="41937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Dépôt et traitement des demandes d’attestation de régularité fiscale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5" name="Group 24">
            <a:extLst>
              <a:ext uri="{FF2B5EF4-FFF2-40B4-BE49-F238E27FC236}">
                <a16:creationId xmlns:a16="http://schemas.microsoft.com/office/drawing/2014/main" id="{97CB599D-A249-4964-A068-2BFA7F41D5A8}"/>
              </a:ext>
            </a:extLst>
          </p:cNvPr>
          <p:cNvGrpSpPr/>
          <p:nvPr/>
        </p:nvGrpSpPr>
        <p:grpSpPr>
          <a:xfrm>
            <a:off x="1938295" y="1963787"/>
            <a:ext cx="8315410" cy="1360804"/>
            <a:chOff x="1857328" y="2446822"/>
            <a:chExt cx="8315410" cy="1360804"/>
          </a:xfrm>
        </p:grpSpPr>
        <p:sp>
          <p:nvSpPr>
            <p:cNvPr id="496" name="Freeform: Shape 23">
              <a:extLst>
                <a:ext uri="{FF2B5EF4-FFF2-40B4-BE49-F238E27FC236}">
                  <a16:creationId xmlns:a16="http://schemas.microsoft.com/office/drawing/2014/main" id="{95AB1549-9EA6-4637-A4A9-E9084C895458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7" name="Donut 48">
              <a:extLst>
                <a:ext uri="{FF2B5EF4-FFF2-40B4-BE49-F238E27FC236}">
                  <a16:creationId xmlns:a16="http://schemas.microsoft.com/office/drawing/2014/main" id="{FA0A0243-5907-4FE9-A100-3F839FB0426F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8" name="Donut 44">
              <a:extLst>
                <a:ext uri="{FF2B5EF4-FFF2-40B4-BE49-F238E27FC236}">
                  <a16:creationId xmlns:a16="http://schemas.microsoft.com/office/drawing/2014/main" id="{3FA5F943-1220-4CC7-BB3C-919B93CD3D5A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9" name="Donut 40">
              <a:extLst>
                <a:ext uri="{FF2B5EF4-FFF2-40B4-BE49-F238E27FC236}">
                  <a16:creationId xmlns:a16="http://schemas.microsoft.com/office/drawing/2014/main" id="{197C7C13-0570-427B-8569-11298D1F91B4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0" name="Donut 27">
              <a:extLst>
                <a:ext uri="{FF2B5EF4-FFF2-40B4-BE49-F238E27FC236}">
                  <a16:creationId xmlns:a16="http://schemas.microsoft.com/office/drawing/2014/main" id="{205F6E3F-DCAD-4CD7-96A2-398D8BE14E59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6" name="TextBox 505">
            <a:extLst>
              <a:ext uri="{FF2B5EF4-FFF2-40B4-BE49-F238E27FC236}">
                <a16:creationId xmlns:a16="http://schemas.microsoft.com/office/drawing/2014/main" id="{D15F501A-C125-4BD5-AC94-3FFF5DFA96C4}"/>
              </a:ext>
            </a:extLst>
          </p:cNvPr>
          <p:cNvSpPr txBox="1"/>
          <p:nvPr/>
        </p:nvSpPr>
        <p:spPr>
          <a:xfrm>
            <a:off x="4591612" y="5003487"/>
            <a:ext cx="300877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fr-FR" altLang="ko-KR" sz="3600" b="1" dirty="0" smtClean="0">
                <a:solidFill>
                  <a:schemeClr val="accent1"/>
                </a:solidFill>
                <a:cs typeface="Arial" pitchFamily="34" charset="0"/>
              </a:rPr>
              <a:t>PORTFOLIO  DESIGNED</a:t>
            </a:r>
            <a:endParaRPr lang="fr-FR" altLang="ko-KR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507" name="Straight Connector 26">
            <a:extLst>
              <a:ext uri="{FF2B5EF4-FFF2-40B4-BE49-F238E27FC236}">
                <a16:creationId xmlns:a16="http://schemas.microsoft.com/office/drawing/2014/main" id="{64FD68B3-6A09-4DC7-ABEF-71772FFB5BA6}"/>
              </a:ext>
            </a:extLst>
          </p:cNvPr>
          <p:cNvCxnSpPr>
            <a:cxnSpLocks/>
          </p:cNvCxnSpPr>
          <p:nvPr/>
        </p:nvCxnSpPr>
        <p:spPr>
          <a:xfrm>
            <a:off x="4361329" y="5175434"/>
            <a:ext cx="0" cy="979544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27">
            <a:extLst>
              <a:ext uri="{FF2B5EF4-FFF2-40B4-BE49-F238E27FC236}">
                <a16:creationId xmlns:a16="http://schemas.microsoft.com/office/drawing/2014/main" id="{0A2E1B81-FE22-4FE6-BFE7-6FE121C2895B}"/>
              </a:ext>
            </a:extLst>
          </p:cNvPr>
          <p:cNvCxnSpPr>
            <a:cxnSpLocks/>
          </p:cNvCxnSpPr>
          <p:nvPr/>
        </p:nvCxnSpPr>
        <p:spPr>
          <a:xfrm>
            <a:off x="7830670" y="5175434"/>
            <a:ext cx="0" cy="979544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9" name="Group 28">
            <a:extLst>
              <a:ext uri="{FF2B5EF4-FFF2-40B4-BE49-F238E27FC236}">
                <a16:creationId xmlns:a16="http://schemas.microsoft.com/office/drawing/2014/main" id="{F534D2AF-EE1E-42C4-BB93-AC349C558A1B}"/>
              </a:ext>
            </a:extLst>
          </p:cNvPr>
          <p:cNvGrpSpPr/>
          <p:nvPr/>
        </p:nvGrpSpPr>
        <p:grpSpPr>
          <a:xfrm>
            <a:off x="470091" y="5069688"/>
            <a:ext cx="3422101" cy="1191037"/>
            <a:chOff x="4822352" y="1916832"/>
            <a:chExt cx="3422056" cy="1191037"/>
          </a:xfrm>
        </p:grpSpPr>
        <p:sp>
          <p:nvSpPr>
            <p:cNvPr id="510" name="Text Placeholder 10">
              <a:extLst>
                <a:ext uri="{FF2B5EF4-FFF2-40B4-BE49-F238E27FC236}">
                  <a16:creationId xmlns:a16="http://schemas.microsoft.com/office/drawing/2014/main" id="{0C0C712E-4C3D-42F2-9EB0-E9349AA6473E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fr-F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</a:t>
              </a:r>
              <a:r>
                <a:rPr lang="fr-FR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Designed</a:t>
              </a:r>
              <a:endParaRPr lang="fr-F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B6F1857E-DB30-4285-9390-CE8502976DD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impress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audience and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unique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zing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appeal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Presentations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I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hope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I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believe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Template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Time, Money and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Reputation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2" name="Group 31">
            <a:extLst>
              <a:ext uri="{FF2B5EF4-FFF2-40B4-BE49-F238E27FC236}">
                <a16:creationId xmlns:a16="http://schemas.microsoft.com/office/drawing/2014/main" id="{6533380D-26E2-47AB-B0F5-52B0F015580B}"/>
              </a:ext>
            </a:extLst>
          </p:cNvPr>
          <p:cNvGrpSpPr/>
          <p:nvPr/>
        </p:nvGrpSpPr>
        <p:grpSpPr>
          <a:xfrm>
            <a:off x="8299807" y="5069688"/>
            <a:ext cx="3422101" cy="1191037"/>
            <a:chOff x="4822352" y="1916832"/>
            <a:chExt cx="3422056" cy="1191037"/>
          </a:xfrm>
        </p:grpSpPr>
        <p:sp>
          <p:nvSpPr>
            <p:cNvPr id="513" name="Text Placeholder 10">
              <a:extLst>
                <a:ext uri="{FF2B5EF4-FFF2-40B4-BE49-F238E27FC236}">
                  <a16:creationId xmlns:a16="http://schemas.microsoft.com/office/drawing/2014/main" id="{E7059454-496B-425C-8FA4-2DD4BE827DCA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fr-F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</a:t>
              </a:r>
              <a:r>
                <a:rPr lang="fr-FR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Designed</a:t>
              </a:r>
              <a:endParaRPr lang="fr-F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228E0452-3204-4E02-9130-56C52F30F08A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impress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audience and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unique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zing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appeal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Presentations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I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hope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I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believe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Template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Time, Money and </a:t>
              </a:r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Reputation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5" name="Group 37">
            <a:extLst>
              <a:ext uri="{FF2B5EF4-FFF2-40B4-BE49-F238E27FC236}">
                <a16:creationId xmlns:a16="http://schemas.microsoft.com/office/drawing/2014/main" id="{E35AC1BB-448E-443A-BE41-B56A402D7AC7}"/>
              </a:ext>
            </a:extLst>
          </p:cNvPr>
          <p:cNvGrpSpPr/>
          <p:nvPr/>
        </p:nvGrpSpPr>
        <p:grpSpPr>
          <a:xfrm>
            <a:off x="615823" y="3510720"/>
            <a:ext cx="2002930" cy="1425029"/>
            <a:chOff x="724074" y="3557167"/>
            <a:chExt cx="2353482" cy="1425029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D4616FA6-694B-4718-A063-D0F7DA2FADD1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Soumission de la demande</a:t>
              </a:r>
              <a:endParaRPr lang="fr-FR" altLang="ko-KR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8545096F-31CB-4894-988B-705CC1C50C62}"/>
                </a:ext>
              </a:extLst>
            </p:cNvPr>
            <p:cNvSpPr txBox="1"/>
            <p:nvPr/>
          </p:nvSpPr>
          <p:spPr>
            <a:xfrm>
              <a:off x="724074" y="3966533"/>
              <a:ext cx="23534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La soumission de la demande se fait via le portail web Mairiederabat.ma sous le rubrique e-service</a:t>
              </a:r>
            </a:p>
          </p:txBody>
        </p:sp>
      </p:grpSp>
      <p:grpSp>
        <p:nvGrpSpPr>
          <p:cNvPr id="518" name="Group 40">
            <a:extLst>
              <a:ext uri="{FF2B5EF4-FFF2-40B4-BE49-F238E27FC236}">
                <a16:creationId xmlns:a16="http://schemas.microsoft.com/office/drawing/2014/main" id="{95FBE792-BFEF-45B0-8DA4-4A51680B64CB}"/>
              </a:ext>
            </a:extLst>
          </p:cNvPr>
          <p:cNvGrpSpPr/>
          <p:nvPr/>
        </p:nvGrpSpPr>
        <p:grpSpPr>
          <a:xfrm>
            <a:off x="2855179" y="3510720"/>
            <a:ext cx="2002930" cy="1161567"/>
            <a:chOff x="724074" y="3557167"/>
            <a:chExt cx="2353482" cy="116156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71D765A5-325B-43E1-9D94-9FC7757CCA1B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EC5D62"/>
                  </a:solidFill>
                  <a:cs typeface="Arial" pitchFamily="34" charset="0"/>
                </a:rPr>
                <a:t>Vérification du dossier de la demande</a:t>
              </a:r>
              <a:endParaRPr lang="fr-FR" altLang="ko-KR" sz="1200" b="1" dirty="0">
                <a:solidFill>
                  <a:srgbClr val="EC5D62"/>
                </a:solidFill>
                <a:cs typeface="Arial" pitchFamily="34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AF2BD7AB-53CF-40CF-881B-61539EFDE81B}"/>
                </a:ext>
              </a:extLst>
            </p:cNvPr>
            <p:cNvSpPr txBox="1"/>
            <p:nvPr/>
          </p:nvSpPr>
          <p:spPr>
            <a:xfrm>
              <a:off x="724074" y="4072403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Vérification des </a:t>
              </a:r>
              <a:r>
                <a:rPr lang="fr-FR" altLang="ko-KR" sz="1200" dirty="0" err="1" smtClean="0">
                  <a:cs typeface="Arial" pitchFamily="34" charset="0"/>
                </a:rPr>
                <a:t>PJs</a:t>
              </a:r>
              <a:r>
                <a:rPr lang="fr-FR" altLang="ko-KR" sz="1200" dirty="0" smtClean="0">
                  <a:cs typeface="Arial" pitchFamily="34" charset="0"/>
                </a:rPr>
                <a:t> de la demande par le bureau d’ordre.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grpSp>
        <p:nvGrpSpPr>
          <p:cNvPr id="521" name="Group 43">
            <a:extLst>
              <a:ext uri="{FF2B5EF4-FFF2-40B4-BE49-F238E27FC236}">
                <a16:creationId xmlns:a16="http://schemas.microsoft.com/office/drawing/2014/main" id="{E523BA61-5287-4DF5-B3E4-B307B8EF4BB4}"/>
              </a:ext>
            </a:extLst>
          </p:cNvPr>
          <p:cNvGrpSpPr/>
          <p:nvPr/>
        </p:nvGrpSpPr>
        <p:grpSpPr>
          <a:xfrm>
            <a:off x="5094535" y="3510719"/>
            <a:ext cx="2002930" cy="1314053"/>
            <a:chOff x="724074" y="3557166"/>
            <a:chExt cx="2353482" cy="1314053"/>
          </a:xfrm>
        </p:grpSpPr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55F86145-BC54-4849-8199-700A96EC0FA7}"/>
                </a:ext>
              </a:extLst>
            </p:cNvPr>
            <p:cNvSpPr txBox="1"/>
            <p:nvPr/>
          </p:nvSpPr>
          <p:spPr>
            <a:xfrm>
              <a:off x="724074" y="3557166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EDBE44"/>
                  </a:solidFill>
                  <a:cs typeface="Arial" pitchFamily="34" charset="0"/>
                </a:rPr>
                <a:t>Validation </a:t>
              </a:r>
              <a:r>
                <a:rPr lang="fr-FR" altLang="ko-KR" sz="1200" b="1" dirty="0" err="1" smtClean="0">
                  <a:solidFill>
                    <a:srgbClr val="EDBE44"/>
                  </a:solidFill>
                  <a:cs typeface="Arial" pitchFamily="34" charset="0"/>
                </a:rPr>
                <a:t>resp</a:t>
              </a:r>
              <a:r>
                <a:rPr lang="fr-FR" altLang="ko-KR" sz="1200" b="1" dirty="0" smtClean="0">
                  <a:solidFill>
                    <a:srgbClr val="EDBE44"/>
                  </a:solidFill>
                  <a:cs typeface="Arial" pitchFamily="34" charset="0"/>
                </a:rPr>
                <a:t> </a:t>
              </a:r>
              <a:r>
                <a:rPr lang="fr-FR" sz="1200" b="1" dirty="0" smtClean="0">
                  <a:solidFill>
                    <a:srgbClr val="EDBE44"/>
                  </a:solidFill>
                  <a:cs typeface="Arial" pitchFamily="34" charset="0"/>
                </a:rPr>
                <a:t>assiette </a:t>
              </a:r>
              <a:r>
                <a:rPr lang="fr-FR" sz="1200" b="1" dirty="0">
                  <a:solidFill>
                    <a:srgbClr val="EDBE44"/>
                  </a:solidFill>
                  <a:cs typeface="Arial" pitchFamily="34" charset="0"/>
                </a:rPr>
                <a:t>fiscale et recensement </a:t>
              </a:r>
              <a:endParaRPr lang="fr-FR" altLang="ko-KR" sz="1200" b="1" dirty="0">
                <a:solidFill>
                  <a:srgbClr val="EDBE44"/>
                </a:solidFill>
                <a:cs typeface="Arial" pitchFamily="34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7CD5F456-0AD6-46FE-8741-3FE12532FDC2}"/>
                </a:ext>
              </a:extLst>
            </p:cNvPr>
            <p:cNvSpPr txBox="1"/>
            <p:nvPr/>
          </p:nvSpPr>
          <p:spPr>
            <a:xfrm>
              <a:off x="724074" y="4040222"/>
              <a:ext cx="235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Début de circuit de validation en série (1/2)Vérification et validation de la demande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grpSp>
        <p:nvGrpSpPr>
          <p:cNvPr id="524" name="Group 46">
            <a:extLst>
              <a:ext uri="{FF2B5EF4-FFF2-40B4-BE49-F238E27FC236}">
                <a16:creationId xmlns:a16="http://schemas.microsoft.com/office/drawing/2014/main" id="{4966B1E2-F72C-45CA-BC68-12010EBFAE9C}"/>
              </a:ext>
            </a:extLst>
          </p:cNvPr>
          <p:cNvGrpSpPr/>
          <p:nvPr/>
        </p:nvGrpSpPr>
        <p:grpSpPr>
          <a:xfrm>
            <a:off x="7333891" y="3510720"/>
            <a:ext cx="2002930" cy="988121"/>
            <a:chOff x="724074" y="3557167"/>
            <a:chExt cx="2353482" cy="988121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18D35D3D-F9C0-408D-AF3A-571522A73887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>
                  <a:solidFill>
                    <a:srgbClr val="82B135"/>
                  </a:solidFill>
                  <a:cs typeface="Arial" pitchFamily="34" charset="0"/>
                </a:rPr>
                <a:t>Validation </a:t>
              </a:r>
              <a:r>
                <a:rPr lang="fr-FR" altLang="ko-KR" sz="1200" b="1" dirty="0" err="1">
                  <a:solidFill>
                    <a:srgbClr val="82B135"/>
                  </a:solidFill>
                  <a:cs typeface="Arial" pitchFamily="34" charset="0"/>
                </a:rPr>
                <a:t>resp</a:t>
              </a:r>
              <a:r>
                <a:rPr lang="fr-FR" altLang="ko-KR" sz="1200" b="1" dirty="0">
                  <a:solidFill>
                    <a:srgbClr val="82B135"/>
                  </a:solidFill>
                  <a:cs typeface="Arial" pitchFamily="34" charset="0"/>
                </a:rPr>
                <a:t> </a:t>
              </a:r>
              <a:r>
                <a:rPr lang="fr-FR" sz="1200" b="1" dirty="0" smtClean="0">
                  <a:solidFill>
                    <a:srgbClr val="82B135"/>
                  </a:solidFill>
                  <a:cs typeface="Arial" pitchFamily="34" charset="0"/>
                </a:rPr>
                <a:t>service recouvrement</a:t>
              </a:r>
              <a:endParaRPr lang="fr-FR" altLang="ko-KR" sz="1200" b="1" dirty="0">
                <a:solidFill>
                  <a:srgbClr val="82B135"/>
                </a:solidFill>
                <a:cs typeface="Arial" pitchFamily="34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6155140-05EC-445B-9AE4-936505982C94}"/>
                </a:ext>
              </a:extLst>
            </p:cNvPr>
            <p:cNvSpPr txBox="1"/>
            <p:nvPr/>
          </p:nvSpPr>
          <p:spPr>
            <a:xfrm>
              <a:off x="724075" y="4083623"/>
              <a:ext cx="2353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Denier niveau de validation de la demande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grpSp>
        <p:nvGrpSpPr>
          <p:cNvPr id="527" name="Group 49">
            <a:extLst>
              <a:ext uri="{FF2B5EF4-FFF2-40B4-BE49-F238E27FC236}">
                <a16:creationId xmlns:a16="http://schemas.microsoft.com/office/drawing/2014/main" id="{CC1A08AE-197C-4404-8260-C9EBE11FA74C}"/>
              </a:ext>
            </a:extLst>
          </p:cNvPr>
          <p:cNvGrpSpPr/>
          <p:nvPr/>
        </p:nvGrpSpPr>
        <p:grpSpPr>
          <a:xfrm>
            <a:off x="9573247" y="3603053"/>
            <a:ext cx="2002930" cy="1231542"/>
            <a:chOff x="724074" y="3649500"/>
            <a:chExt cx="2353482" cy="1231542"/>
          </a:xfrm>
        </p:grpSpPr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0C322AF6-AF02-425B-8F88-534E09E48122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2781AB"/>
                  </a:solidFill>
                  <a:cs typeface="Arial" pitchFamily="34" charset="0"/>
                </a:rPr>
                <a:t>Edition de l’attestation</a:t>
              </a:r>
              <a:endParaRPr lang="fr-FR" altLang="ko-KR" sz="1200" b="1" dirty="0">
                <a:solidFill>
                  <a:srgbClr val="2781AB"/>
                </a:solidFill>
                <a:cs typeface="Arial" pitchFamily="34" charset="0"/>
              </a:endParaRP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C7F3224F-8494-43E8-B500-E01DD821DFD4}"/>
                </a:ext>
              </a:extLst>
            </p:cNvPr>
            <p:cNvSpPr txBox="1"/>
            <p:nvPr/>
          </p:nvSpPr>
          <p:spPr>
            <a:xfrm>
              <a:off x="724075" y="4050045"/>
              <a:ext cx="235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Apres signature, paiement des frais de l’attestation .l’édition de l’attestation par BO 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37711" y="235886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1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135093" y="234814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C5D62"/>
                </a:solidFill>
              </a:rPr>
              <a:t>2</a:t>
            </a:r>
            <a:endParaRPr lang="en-US" sz="2800" b="1" dirty="0">
              <a:solidFill>
                <a:srgbClr val="EC5D6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906729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DBE44"/>
                </a:solidFill>
              </a:rPr>
              <a:t>3</a:t>
            </a:r>
            <a:endParaRPr lang="en-US" sz="2800" b="1" dirty="0">
              <a:solidFill>
                <a:srgbClr val="EDBE44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5653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2B135"/>
                </a:solidFill>
              </a:rPr>
              <a:t>4</a:t>
            </a:r>
            <a:endParaRPr lang="en-US" sz="2800" b="1" dirty="0">
              <a:solidFill>
                <a:srgbClr val="82B135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9384579" y="2367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781AB"/>
                </a:solidFill>
              </a:rPr>
              <a:t>5</a:t>
            </a:r>
            <a:endParaRPr lang="en-US" sz="2800" b="1" dirty="0">
              <a:solidFill>
                <a:srgbClr val="2781AB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" y="315461"/>
            <a:ext cx="1131953" cy="8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79" y="63810"/>
            <a:ext cx="2492183" cy="12981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5461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Mairie de Rabat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374890"/>
            <a:ext cx="12192000" cy="41937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Dépôt et traitement des demandes d’attestation de régularité fiscale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5" name="Group 24">
            <a:extLst>
              <a:ext uri="{FF2B5EF4-FFF2-40B4-BE49-F238E27FC236}">
                <a16:creationId xmlns:a16="http://schemas.microsoft.com/office/drawing/2014/main" id="{97CB599D-A249-4964-A068-2BFA7F41D5A8}"/>
              </a:ext>
            </a:extLst>
          </p:cNvPr>
          <p:cNvGrpSpPr/>
          <p:nvPr/>
        </p:nvGrpSpPr>
        <p:grpSpPr>
          <a:xfrm>
            <a:off x="1938295" y="1963787"/>
            <a:ext cx="8315410" cy="1360804"/>
            <a:chOff x="1857328" y="2446822"/>
            <a:chExt cx="8315410" cy="1360804"/>
          </a:xfrm>
        </p:grpSpPr>
        <p:sp>
          <p:nvSpPr>
            <p:cNvPr id="496" name="Freeform: Shape 23">
              <a:extLst>
                <a:ext uri="{FF2B5EF4-FFF2-40B4-BE49-F238E27FC236}">
                  <a16:creationId xmlns:a16="http://schemas.microsoft.com/office/drawing/2014/main" id="{95AB1549-9EA6-4637-A4A9-E9084C895458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altLang="ko-KR" sz="2700" dirty="0">
                <a:solidFill>
                  <a:schemeClr val="accent5"/>
                </a:solidFill>
              </a:endParaRPr>
            </a:p>
          </p:txBody>
        </p:sp>
        <p:sp>
          <p:nvSpPr>
            <p:cNvPr id="497" name="Donut 48">
              <a:extLst>
                <a:ext uri="{FF2B5EF4-FFF2-40B4-BE49-F238E27FC236}">
                  <a16:creationId xmlns:a16="http://schemas.microsoft.com/office/drawing/2014/main" id="{FA0A0243-5907-4FE9-A100-3F839FB0426F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accent5"/>
                </a:solidFill>
              </a:endParaRPr>
            </a:p>
          </p:txBody>
        </p:sp>
        <p:sp>
          <p:nvSpPr>
            <p:cNvPr id="498" name="Donut 44">
              <a:extLst>
                <a:ext uri="{FF2B5EF4-FFF2-40B4-BE49-F238E27FC236}">
                  <a16:creationId xmlns:a16="http://schemas.microsoft.com/office/drawing/2014/main" id="{3FA5F943-1220-4CC7-BB3C-919B93CD3D5A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accent5"/>
                </a:solidFill>
              </a:endParaRPr>
            </a:p>
          </p:txBody>
        </p:sp>
        <p:sp>
          <p:nvSpPr>
            <p:cNvPr id="499" name="Donut 40">
              <a:extLst>
                <a:ext uri="{FF2B5EF4-FFF2-40B4-BE49-F238E27FC236}">
                  <a16:creationId xmlns:a16="http://schemas.microsoft.com/office/drawing/2014/main" id="{197C7C13-0570-427B-8569-11298D1F91B4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accent5"/>
                </a:solidFill>
              </a:endParaRPr>
            </a:p>
          </p:txBody>
        </p:sp>
        <p:sp>
          <p:nvSpPr>
            <p:cNvPr id="500" name="Donut 27">
              <a:extLst>
                <a:ext uri="{FF2B5EF4-FFF2-40B4-BE49-F238E27FC236}">
                  <a16:creationId xmlns:a16="http://schemas.microsoft.com/office/drawing/2014/main" id="{205F6E3F-DCAD-4CD7-96A2-398D8BE14E59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15" name="Group 37">
            <a:extLst>
              <a:ext uri="{FF2B5EF4-FFF2-40B4-BE49-F238E27FC236}">
                <a16:creationId xmlns:a16="http://schemas.microsoft.com/office/drawing/2014/main" id="{E35AC1BB-448E-443A-BE41-B56A402D7AC7}"/>
              </a:ext>
            </a:extLst>
          </p:cNvPr>
          <p:cNvGrpSpPr/>
          <p:nvPr/>
        </p:nvGrpSpPr>
        <p:grpSpPr>
          <a:xfrm>
            <a:off x="1436246" y="3603083"/>
            <a:ext cx="2002930" cy="1425029"/>
            <a:chOff x="724074" y="3557167"/>
            <a:chExt cx="2353482" cy="1425029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D4616FA6-694B-4718-A063-D0F7DA2FADD1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Soumission de la demande</a:t>
              </a:r>
              <a:endParaRPr lang="fr-FR" altLang="ko-KR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8545096F-31CB-4894-988B-705CC1C50C62}"/>
                </a:ext>
              </a:extLst>
            </p:cNvPr>
            <p:cNvSpPr txBox="1"/>
            <p:nvPr/>
          </p:nvSpPr>
          <p:spPr>
            <a:xfrm>
              <a:off x="724074" y="3966533"/>
              <a:ext cx="23534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La soumission de la demande se fait via le portail web Mairiederabat.ma sous le rubrique e-service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37711" y="235886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1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135093" y="234814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2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906729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3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5653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4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9384579" y="2367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5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" y="315461"/>
            <a:ext cx="1131953" cy="83703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287493" y="3643117"/>
            <a:ext cx="6280727" cy="138499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Saisie du formulaire en ligne par le end-user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Contrôle des champs obligatoires 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Import des </a:t>
            </a:r>
            <a:r>
              <a:rPr lang="fr-FR" sz="1200" dirty="0" err="1" smtClean="0">
                <a:cs typeface="Arial" pitchFamily="34" charset="0"/>
              </a:rPr>
              <a:t>PJs</a:t>
            </a:r>
            <a:r>
              <a:rPr lang="fr-FR" sz="1200" dirty="0" smtClean="0">
                <a:cs typeface="Arial" pitchFamily="34" charset="0"/>
              </a:rPr>
              <a:t> du dossier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un </a:t>
            </a:r>
            <a:r>
              <a:rPr lang="fr-FR" sz="1200" dirty="0">
                <a:cs typeface="Arial" pitchFamily="34" charset="0"/>
              </a:rPr>
              <a:t>mail de confirmation est envoyé au demandeur contenant le </a:t>
            </a:r>
            <a:r>
              <a:rPr lang="fr-FR" sz="1200" b="1" dirty="0" smtClean="0">
                <a:cs typeface="Arial" pitchFamily="34" charset="0"/>
              </a:rPr>
              <a:t>N° </a:t>
            </a:r>
            <a:r>
              <a:rPr lang="fr-FR" sz="1200" b="1" dirty="0">
                <a:cs typeface="Arial" pitchFamily="34" charset="0"/>
              </a:rPr>
              <a:t>de dossier avec date de dépôt et un </a:t>
            </a:r>
            <a:r>
              <a:rPr lang="fr-FR" sz="1200" b="1" dirty="0" smtClean="0">
                <a:cs typeface="Arial" pitchFamily="34" charset="0"/>
              </a:rPr>
              <a:t>récapitulatif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endParaRPr lang="fr-FR" sz="1200" b="1" dirty="0">
              <a:cs typeface="Arial" pitchFamily="34" charset="0"/>
            </a:endParaRPr>
          </a:p>
          <a:p>
            <a:r>
              <a:rPr lang="fr-FR" sz="1200" b="1" dirty="0" smtClean="0">
                <a:cs typeface="Arial" pitchFamily="34" charset="0"/>
              </a:rPr>
              <a:t>NB: le </a:t>
            </a:r>
            <a:r>
              <a:rPr lang="fr-FR" sz="1200" b="1" dirty="0">
                <a:cs typeface="Arial" pitchFamily="34" charset="0"/>
              </a:rPr>
              <a:t>N° de dossier </a:t>
            </a:r>
            <a:r>
              <a:rPr lang="fr-FR" sz="1200" b="1" dirty="0" smtClean="0">
                <a:cs typeface="Arial" pitchFamily="34" charset="0"/>
              </a:rPr>
              <a:t>représente aussi la référence de l’attestation </a:t>
            </a:r>
            <a:endParaRPr lang="fr-FR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79" y="63810"/>
            <a:ext cx="2492183" cy="12981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5461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Mairie de Rabat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374890"/>
            <a:ext cx="12192000" cy="41937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Dépôt et traitement des demandes d’attestation de régularité fiscale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5" name="Group 24">
            <a:extLst>
              <a:ext uri="{FF2B5EF4-FFF2-40B4-BE49-F238E27FC236}">
                <a16:creationId xmlns:a16="http://schemas.microsoft.com/office/drawing/2014/main" id="{97CB599D-A249-4964-A068-2BFA7F41D5A8}"/>
              </a:ext>
            </a:extLst>
          </p:cNvPr>
          <p:cNvGrpSpPr/>
          <p:nvPr/>
        </p:nvGrpSpPr>
        <p:grpSpPr>
          <a:xfrm>
            <a:off x="1938295" y="1963787"/>
            <a:ext cx="8315410" cy="1360804"/>
            <a:chOff x="1857328" y="2446822"/>
            <a:chExt cx="8315410" cy="1360804"/>
          </a:xfrm>
        </p:grpSpPr>
        <p:sp>
          <p:nvSpPr>
            <p:cNvPr id="496" name="Freeform: Shape 23">
              <a:extLst>
                <a:ext uri="{FF2B5EF4-FFF2-40B4-BE49-F238E27FC236}">
                  <a16:creationId xmlns:a16="http://schemas.microsoft.com/office/drawing/2014/main" id="{95AB1549-9EA6-4637-A4A9-E9084C895458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7" name="Donut 48">
              <a:extLst>
                <a:ext uri="{FF2B5EF4-FFF2-40B4-BE49-F238E27FC236}">
                  <a16:creationId xmlns:a16="http://schemas.microsoft.com/office/drawing/2014/main" id="{FA0A0243-5907-4FE9-A100-3F839FB0426F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8" name="Donut 44">
              <a:extLst>
                <a:ext uri="{FF2B5EF4-FFF2-40B4-BE49-F238E27FC236}">
                  <a16:creationId xmlns:a16="http://schemas.microsoft.com/office/drawing/2014/main" id="{3FA5F943-1220-4CC7-BB3C-919B93CD3D5A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9" name="Donut 40">
              <a:extLst>
                <a:ext uri="{FF2B5EF4-FFF2-40B4-BE49-F238E27FC236}">
                  <a16:creationId xmlns:a16="http://schemas.microsoft.com/office/drawing/2014/main" id="{197C7C13-0570-427B-8569-11298D1F91B4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0" name="Donut 27">
              <a:extLst>
                <a:ext uri="{FF2B5EF4-FFF2-40B4-BE49-F238E27FC236}">
                  <a16:creationId xmlns:a16="http://schemas.microsoft.com/office/drawing/2014/main" id="{205F6E3F-DCAD-4CD7-96A2-398D8BE14E59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18" name="Group 40">
            <a:extLst>
              <a:ext uri="{FF2B5EF4-FFF2-40B4-BE49-F238E27FC236}">
                <a16:creationId xmlns:a16="http://schemas.microsoft.com/office/drawing/2014/main" id="{95FBE792-BFEF-45B0-8DA4-4A51680B64CB}"/>
              </a:ext>
            </a:extLst>
          </p:cNvPr>
          <p:cNvGrpSpPr/>
          <p:nvPr/>
        </p:nvGrpSpPr>
        <p:grpSpPr>
          <a:xfrm>
            <a:off x="1694864" y="3620509"/>
            <a:ext cx="2095294" cy="1152208"/>
            <a:chOff x="784744" y="3593137"/>
            <a:chExt cx="2462012" cy="1152208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71D765A5-325B-43E1-9D94-9FC7757CCA1B}"/>
                </a:ext>
              </a:extLst>
            </p:cNvPr>
            <p:cNvSpPr txBox="1"/>
            <p:nvPr/>
          </p:nvSpPr>
          <p:spPr>
            <a:xfrm>
              <a:off x="893274" y="359313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EC5D62"/>
                  </a:solidFill>
                  <a:cs typeface="Arial" pitchFamily="34" charset="0"/>
                </a:rPr>
                <a:t>Vérification du dossier de la demande</a:t>
              </a:r>
              <a:endParaRPr lang="fr-FR" altLang="ko-KR" sz="1200" b="1" dirty="0">
                <a:solidFill>
                  <a:srgbClr val="EC5D62"/>
                </a:solidFill>
                <a:cs typeface="Arial" pitchFamily="34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AF2BD7AB-53CF-40CF-881B-61539EFDE81B}"/>
                </a:ext>
              </a:extLst>
            </p:cNvPr>
            <p:cNvSpPr txBox="1"/>
            <p:nvPr/>
          </p:nvSpPr>
          <p:spPr>
            <a:xfrm>
              <a:off x="784744" y="4099014"/>
              <a:ext cx="235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Vérification des </a:t>
              </a:r>
              <a:r>
                <a:rPr lang="fr-FR" altLang="ko-KR" sz="1200" dirty="0" err="1" smtClean="0">
                  <a:cs typeface="Arial" pitchFamily="34" charset="0"/>
                </a:rPr>
                <a:t>PJs</a:t>
              </a:r>
              <a:r>
                <a:rPr lang="fr-FR" altLang="ko-KR" sz="1200" dirty="0" smtClean="0">
                  <a:cs typeface="Arial" pitchFamily="34" charset="0"/>
                </a:rPr>
                <a:t> de la demande par le bureau d’ordre.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37711" y="235886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1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135093" y="234814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C5D62"/>
                </a:solidFill>
              </a:rPr>
              <a:t>2</a:t>
            </a:r>
            <a:endParaRPr lang="en-US" sz="2800" b="1" dirty="0">
              <a:solidFill>
                <a:srgbClr val="EC5D6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906729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3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5653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4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9384579" y="2367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5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" y="315461"/>
            <a:ext cx="1131953" cy="83703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4245763" y="3675092"/>
            <a:ext cx="628072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Statut: </a:t>
            </a:r>
            <a:r>
              <a:rPr lang="fr-FR" sz="1200" b="1" dirty="0" smtClean="0">
                <a:solidFill>
                  <a:srgbClr val="EC5D62"/>
                </a:solidFill>
                <a:cs typeface="Arial" pitchFamily="34" charset="0"/>
              </a:rPr>
              <a:t>Reçue</a:t>
            </a:r>
            <a:r>
              <a:rPr lang="fr-FR" sz="1200" dirty="0" smtClean="0">
                <a:cs typeface="Arial" pitchFamily="34" charset="0"/>
              </a:rPr>
              <a:t>  pour l’ensemble des nouvelles demandes 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Vérification du fond de </a:t>
            </a:r>
            <a:r>
              <a:rPr lang="fr-FR" sz="1200" dirty="0">
                <a:cs typeface="Arial" pitchFamily="34" charset="0"/>
              </a:rPr>
              <a:t>d</a:t>
            </a:r>
            <a:r>
              <a:rPr lang="fr-FR" sz="1200" dirty="0" smtClean="0">
                <a:cs typeface="Arial" pitchFamily="34" charset="0"/>
              </a:rPr>
              <a:t>ossier par le BO.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Validation de la demande pour traitement, </a:t>
            </a:r>
            <a:r>
              <a:rPr lang="fr-FR" sz="1200" b="1" dirty="0" smtClean="0">
                <a:cs typeface="Arial" pitchFamily="34" charset="0"/>
              </a:rPr>
              <a:t>Statut</a:t>
            </a:r>
            <a:r>
              <a:rPr lang="fr-FR" sz="1200" dirty="0" smtClean="0">
                <a:cs typeface="Arial" pitchFamily="34" charset="0"/>
              </a:rPr>
              <a:t> : </a:t>
            </a:r>
            <a:r>
              <a:rPr lang="fr-FR" sz="1200" b="1" dirty="0" smtClean="0">
                <a:solidFill>
                  <a:srgbClr val="EC5D62"/>
                </a:solidFill>
                <a:cs typeface="Arial" pitchFamily="34" charset="0"/>
              </a:rPr>
              <a:t>en cours de traitement </a:t>
            </a:r>
            <a:endParaRPr lang="fr-FR" sz="1200" b="1" dirty="0">
              <a:solidFill>
                <a:schemeClr val="tx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Notifier le end-user par mail </a:t>
            </a:r>
            <a:r>
              <a:rPr lang="fr-FR" sz="1200" dirty="0" smtClean="0">
                <a:solidFill>
                  <a:schemeClr val="tx1"/>
                </a:solidFill>
                <a:cs typeface="Arial" pitchFamily="34" charset="0"/>
              </a:rPr>
              <a:t>dans le cas échéant  </a:t>
            </a: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statut</a:t>
            </a:r>
            <a:r>
              <a:rPr lang="fr-FR" sz="12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fr-FR" sz="1200" b="1" dirty="0" smtClean="0">
                <a:solidFill>
                  <a:srgbClr val="EC5D62"/>
                </a:solidFill>
                <a:cs typeface="Arial" pitchFamily="34" charset="0"/>
              </a:rPr>
              <a:t>Rejetée- dossier incomplet 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Impression de la demande </a:t>
            </a:r>
          </a:p>
        </p:txBody>
      </p:sp>
    </p:spTree>
    <p:extLst>
      <p:ext uri="{BB962C8B-B14F-4D97-AF65-F5344CB8AC3E}">
        <p14:creationId xmlns:p14="http://schemas.microsoft.com/office/powerpoint/2010/main" val="23783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79" y="63810"/>
            <a:ext cx="2492183" cy="12981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5461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Mairie de Rabat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374890"/>
            <a:ext cx="12192000" cy="41937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Dépôt et traitement des demandes d’attestation de régularité fiscale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5" name="Group 24">
            <a:extLst>
              <a:ext uri="{FF2B5EF4-FFF2-40B4-BE49-F238E27FC236}">
                <a16:creationId xmlns:a16="http://schemas.microsoft.com/office/drawing/2014/main" id="{97CB599D-A249-4964-A068-2BFA7F41D5A8}"/>
              </a:ext>
            </a:extLst>
          </p:cNvPr>
          <p:cNvGrpSpPr/>
          <p:nvPr/>
        </p:nvGrpSpPr>
        <p:grpSpPr>
          <a:xfrm>
            <a:off x="1938295" y="1963787"/>
            <a:ext cx="8315410" cy="1360804"/>
            <a:chOff x="1857328" y="2446822"/>
            <a:chExt cx="8315410" cy="1360804"/>
          </a:xfrm>
        </p:grpSpPr>
        <p:sp>
          <p:nvSpPr>
            <p:cNvPr id="496" name="Freeform: Shape 23">
              <a:extLst>
                <a:ext uri="{FF2B5EF4-FFF2-40B4-BE49-F238E27FC236}">
                  <a16:creationId xmlns:a16="http://schemas.microsoft.com/office/drawing/2014/main" id="{95AB1549-9EA6-4637-A4A9-E9084C895458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7" name="Donut 48">
              <a:extLst>
                <a:ext uri="{FF2B5EF4-FFF2-40B4-BE49-F238E27FC236}">
                  <a16:creationId xmlns:a16="http://schemas.microsoft.com/office/drawing/2014/main" id="{FA0A0243-5907-4FE9-A100-3F839FB0426F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8" name="Donut 44">
              <a:extLst>
                <a:ext uri="{FF2B5EF4-FFF2-40B4-BE49-F238E27FC236}">
                  <a16:creationId xmlns:a16="http://schemas.microsoft.com/office/drawing/2014/main" id="{3FA5F943-1220-4CC7-BB3C-919B93CD3D5A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9" name="Donut 40">
              <a:extLst>
                <a:ext uri="{FF2B5EF4-FFF2-40B4-BE49-F238E27FC236}">
                  <a16:creationId xmlns:a16="http://schemas.microsoft.com/office/drawing/2014/main" id="{197C7C13-0570-427B-8569-11298D1F91B4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0" name="Donut 27">
              <a:extLst>
                <a:ext uri="{FF2B5EF4-FFF2-40B4-BE49-F238E27FC236}">
                  <a16:creationId xmlns:a16="http://schemas.microsoft.com/office/drawing/2014/main" id="{205F6E3F-DCAD-4CD7-96A2-398D8BE14E59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21" name="Group 43">
            <a:extLst>
              <a:ext uri="{FF2B5EF4-FFF2-40B4-BE49-F238E27FC236}">
                <a16:creationId xmlns:a16="http://schemas.microsoft.com/office/drawing/2014/main" id="{E523BA61-5287-4DF5-B3E4-B307B8EF4BB4}"/>
              </a:ext>
            </a:extLst>
          </p:cNvPr>
          <p:cNvGrpSpPr/>
          <p:nvPr/>
        </p:nvGrpSpPr>
        <p:grpSpPr>
          <a:xfrm>
            <a:off x="1674291" y="3719671"/>
            <a:ext cx="2002930" cy="1314053"/>
            <a:chOff x="724074" y="3557166"/>
            <a:chExt cx="2353482" cy="1314053"/>
          </a:xfrm>
        </p:grpSpPr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55F86145-BC54-4849-8199-700A96EC0FA7}"/>
                </a:ext>
              </a:extLst>
            </p:cNvPr>
            <p:cNvSpPr txBox="1"/>
            <p:nvPr/>
          </p:nvSpPr>
          <p:spPr>
            <a:xfrm>
              <a:off x="724074" y="3557166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EDBE44"/>
                  </a:solidFill>
                  <a:cs typeface="Arial" pitchFamily="34" charset="0"/>
                </a:rPr>
                <a:t>Validation </a:t>
              </a:r>
              <a:r>
                <a:rPr lang="fr-FR" altLang="ko-KR" sz="1200" b="1" dirty="0" err="1" smtClean="0">
                  <a:solidFill>
                    <a:srgbClr val="EDBE44"/>
                  </a:solidFill>
                  <a:cs typeface="Arial" pitchFamily="34" charset="0"/>
                </a:rPr>
                <a:t>resp</a:t>
              </a:r>
              <a:r>
                <a:rPr lang="fr-FR" altLang="ko-KR" sz="1200" b="1" dirty="0" smtClean="0">
                  <a:solidFill>
                    <a:srgbClr val="EDBE44"/>
                  </a:solidFill>
                  <a:cs typeface="Arial" pitchFamily="34" charset="0"/>
                </a:rPr>
                <a:t> </a:t>
              </a:r>
              <a:r>
                <a:rPr lang="fr-FR" sz="1200" b="1" dirty="0" smtClean="0">
                  <a:solidFill>
                    <a:srgbClr val="EDBE44"/>
                  </a:solidFill>
                  <a:cs typeface="Arial" pitchFamily="34" charset="0"/>
                </a:rPr>
                <a:t>assiette </a:t>
              </a:r>
              <a:r>
                <a:rPr lang="fr-FR" sz="1200" b="1" dirty="0">
                  <a:solidFill>
                    <a:srgbClr val="EDBE44"/>
                  </a:solidFill>
                  <a:cs typeface="Arial" pitchFamily="34" charset="0"/>
                </a:rPr>
                <a:t>fiscale et recensement </a:t>
              </a:r>
              <a:endParaRPr lang="fr-FR" altLang="ko-KR" sz="1200" b="1" dirty="0">
                <a:solidFill>
                  <a:srgbClr val="EDBE44"/>
                </a:solidFill>
                <a:cs typeface="Arial" pitchFamily="34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7CD5F456-0AD6-46FE-8741-3FE12532FDC2}"/>
                </a:ext>
              </a:extLst>
            </p:cNvPr>
            <p:cNvSpPr txBox="1"/>
            <p:nvPr/>
          </p:nvSpPr>
          <p:spPr>
            <a:xfrm>
              <a:off x="724074" y="4040222"/>
              <a:ext cx="235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Début de circuit de validation en série (1/2)Vérification et validation de la demande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37711" y="235886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1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135093" y="234814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2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906729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DBE44"/>
                </a:solidFill>
              </a:rPr>
              <a:t>3</a:t>
            </a:r>
            <a:endParaRPr lang="en-US" sz="2800" b="1" dirty="0">
              <a:solidFill>
                <a:srgbClr val="EDBE44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5653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4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9384579" y="2367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5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" y="315461"/>
            <a:ext cx="1131953" cy="83703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4000762" y="3813637"/>
            <a:ext cx="6280727" cy="10156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Statut: </a:t>
            </a:r>
            <a:r>
              <a:rPr lang="fr-FR" sz="1200" b="1" dirty="0" smtClean="0">
                <a:solidFill>
                  <a:srgbClr val="EDBE44"/>
                </a:solidFill>
                <a:cs typeface="Arial" pitchFamily="34" charset="0"/>
              </a:rPr>
              <a:t>Validée-service assiette fiscale</a:t>
            </a:r>
            <a:r>
              <a:rPr lang="fr-FR" sz="1200" dirty="0" smtClean="0">
                <a:solidFill>
                  <a:srgbClr val="EDBE44"/>
                </a:solidFill>
                <a:cs typeface="Arial" pitchFamily="34" charset="0"/>
              </a:rPr>
              <a:t>  </a:t>
            </a:r>
            <a:r>
              <a:rPr lang="fr-FR" sz="1200" dirty="0" smtClean="0">
                <a:cs typeface="Arial" pitchFamily="34" charset="0"/>
              </a:rPr>
              <a:t>pour la demande validée 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>
                <a:solidFill>
                  <a:schemeClr val="tx1"/>
                </a:solidFill>
                <a:cs typeface="Arial" pitchFamily="34" charset="0"/>
              </a:rPr>
              <a:t>Statut: </a:t>
            </a:r>
            <a:r>
              <a:rPr lang="fr-FR" sz="1200" b="1" dirty="0" smtClean="0">
                <a:solidFill>
                  <a:srgbClr val="EDBE44"/>
                </a:solidFill>
                <a:cs typeface="Arial" pitchFamily="34" charset="0"/>
              </a:rPr>
              <a:t>Rejetée-service </a:t>
            </a:r>
            <a:r>
              <a:rPr lang="fr-FR" sz="1200" b="1" dirty="0">
                <a:solidFill>
                  <a:srgbClr val="EDBE44"/>
                </a:solidFill>
                <a:cs typeface="Arial" pitchFamily="34" charset="0"/>
              </a:rPr>
              <a:t>assiette fiscale</a:t>
            </a:r>
            <a:r>
              <a:rPr lang="fr-FR" sz="1200" dirty="0">
                <a:solidFill>
                  <a:srgbClr val="EDBE44"/>
                </a:solidFill>
                <a:cs typeface="Arial" pitchFamily="34" charset="0"/>
              </a:rPr>
              <a:t>  </a:t>
            </a:r>
            <a:r>
              <a:rPr lang="fr-FR" sz="1200" dirty="0">
                <a:cs typeface="Arial" pitchFamily="34" charset="0"/>
              </a:rPr>
              <a:t>pour la demande </a:t>
            </a:r>
            <a:r>
              <a:rPr lang="fr-FR" sz="1200" dirty="0" smtClean="0">
                <a:cs typeface="Arial" pitchFamily="34" charset="0"/>
              </a:rPr>
              <a:t>rejetée. Ajout de commentaire des motifs de rejet</a:t>
            </a:r>
          </a:p>
          <a:p>
            <a:endParaRPr lang="fr-FR" sz="1200" b="1" dirty="0">
              <a:solidFill>
                <a:srgbClr val="EC5D6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 smtClean="0">
                <a:solidFill>
                  <a:srgbClr val="FF0000"/>
                </a:solidFill>
                <a:cs typeface="Arial" pitchFamily="34" charset="0"/>
              </a:rPr>
              <a:t>Reboot du circuit pour les demandes rejetées??</a:t>
            </a:r>
          </a:p>
        </p:txBody>
      </p:sp>
    </p:spTree>
    <p:extLst>
      <p:ext uri="{BB962C8B-B14F-4D97-AF65-F5344CB8AC3E}">
        <p14:creationId xmlns:p14="http://schemas.microsoft.com/office/powerpoint/2010/main" val="22306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79" y="63810"/>
            <a:ext cx="2492183" cy="12981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5461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Mairie de Rabat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374890"/>
            <a:ext cx="12192000" cy="41937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Dépôt et traitement des demandes d’attestation de régularité fiscale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5" name="Group 24">
            <a:extLst>
              <a:ext uri="{FF2B5EF4-FFF2-40B4-BE49-F238E27FC236}">
                <a16:creationId xmlns:a16="http://schemas.microsoft.com/office/drawing/2014/main" id="{97CB599D-A249-4964-A068-2BFA7F41D5A8}"/>
              </a:ext>
            </a:extLst>
          </p:cNvPr>
          <p:cNvGrpSpPr/>
          <p:nvPr/>
        </p:nvGrpSpPr>
        <p:grpSpPr>
          <a:xfrm>
            <a:off x="1938295" y="1963787"/>
            <a:ext cx="8315410" cy="1360804"/>
            <a:chOff x="1857328" y="2446822"/>
            <a:chExt cx="8315410" cy="1360804"/>
          </a:xfrm>
        </p:grpSpPr>
        <p:sp>
          <p:nvSpPr>
            <p:cNvPr id="496" name="Freeform: Shape 23">
              <a:extLst>
                <a:ext uri="{FF2B5EF4-FFF2-40B4-BE49-F238E27FC236}">
                  <a16:creationId xmlns:a16="http://schemas.microsoft.com/office/drawing/2014/main" id="{95AB1549-9EA6-4637-A4A9-E9084C895458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7" name="Donut 48">
              <a:extLst>
                <a:ext uri="{FF2B5EF4-FFF2-40B4-BE49-F238E27FC236}">
                  <a16:creationId xmlns:a16="http://schemas.microsoft.com/office/drawing/2014/main" id="{FA0A0243-5907-4FE9-A100-3F839FB0426F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8" name="Donut 44">
              <a:extLst>
                <a:ext uri="{FF2B5EF4-FFF2-40B4-BE49-F238E27FC236}">
                  <a16:creationId xmlns:a16="http://schemas.microsoft.com/office/drawing/2014/main" id="{3FA5F943-1220-4CC7-BB3C-919B93CD3D5A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9" name="Donut 40">
              <a:extLst>
                <a:ext uri="{FF2B5EF4-FFF2-40B4-BE49-F238E27FC236}">
                  <a16:creationId xmlns:a16="http://schemas.microsoft.com/office/drawing/2014/main" id="{197C7C13-0570-427B-8569-11298D1F91B4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0" name="Donut 27">
              <a:extLst>
                <a:ext uri="{FF2B5EF4-FFF2-40B4-BE49-F238E27FC236}">
                  <a16:creationId xmlns:a16="http://schemas.microsoft.com/office/drawing/2014/main" id="{205F6E3F-DCAD-4CD7-96A2-398D8BE14E59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4" name="Group 46">
            <a:extLst>
              <a:ext uri="{FF2B5EF4-FFF2-40B4-BE49-F238E27FC236}">
                <a16:creationId xmlns:a16="http://schemas.microsoft.com/office/drawing/2014/main" id="{4966B1E2-F72C-45CA-BC68-12010EBFAE9C}"/>
              </a:ext>
            </a:extLst>
          </p:cNvPr>
          <p:cNvGrpSpPr/>
          <p:nvPr/>
        </p:nvGrpSpPr>
        <p:grpSpPr>
          <a:xfrm>
            <a:off x="1588646" y="3725489"/>
            <a:ext cx="2002930" cy="988121"/>
            <a:chOff x="724074" y="3557167"/>
            <a:chExt cx="2353482" cy="988121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18D35D3D-F9C0-408D-AF3A-571522A73887}"/>
                </a:ext>
              </a:extLst>
            </p:cNvPr>
            <p:cNvSpPr txBox="1"/>
            <p:nvPr/>
          </p:nvSpPr>
          <p:spPr>
            <a:xfrm>
              <a:off x="724074" y="3557167"/>
              <a:ext cx="23534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>
                  <a:solidFill>
                    <a:srgbClr val="82B135"/>
                  </a:solidFill>
                  <a:cs typeface="Arial" pitchFamily="34" charset="0"/>
                </a:rPr>
                <a:t>Validation </a:t>
              </a:r>
              <a:r>
                <a:rPr lang="fr-FR" altLang="ko-KR" sz="1200" b="1" dirty="0" err="1">
                  <a:solidFill>
                    <a:srgbClr val="82B135"/>
                  </a:solidFill>
                  <a:cs typeface="Arial" pitchFamily="34" charset="0"/>
                </a:rPr>
                <a:t>resp</a:t>
              </a:r>
              <a:r>
                <a:rPr lang="fr-FR" altLang="ko-KR" sz="1200" b="1" dirty="0">
                  <a:solidFill>
                    <a:srgbClr val="82B135"/>
                  </a:solidFill>
                  <a:cs typeface="Arial" pitchFamily="34" charset="0"/>
                </a:rPr>
                <a:t> </a:t>
              </a:r>
              <a:r>
                <a:rPr lang="fr-FR" sz="1200" b="1" dirty="0" smtClean="0">
                  <a:solidFill>
                    <a:srgbClr val="82B135"/>
                  </a:solidFill>
                  <a:cs typeface="Arial" pitchFamily="34" charset="0"/>
                </a:rPr>
                <a:t>service recouvrement</a:t>
              </a:r>
              <a:endParaRPr lang="fr-FR" altLang="ko-KR" sz="1200" b="1" dirty="0">
                <a:solidFill>
                  <a:srgbClr val="82B135"/>
                </a:solidFill>
                <a:cs typeface="Arial" pitchFamily="34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6155140-05EC-445B-9AE4-936505982C94}"/>
                </a:ext>
              </a:extLst>
            </p:cNvPr>
            <p:cNvSpPr txBox="1"/>
            <p:nvPr/>
          </p:nvSpPr>
          <p:spPr>
            <a:xfrm>
              <a:off x="724075" y="4083623"/>
              <a:ext cx="2353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Denier niveau de validation de la demande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37711" y="235886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1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135093" y="234814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2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906729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3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5653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2B135"/>
                </a:solidFill>
              </a:rPr>
              <a:t>4</a:t>
            </a:r>
            <a:endParaRPr lang="en-US" sz="2800" b="1" dirty="0">
              <a:solidFill>
                <a:srgbClr val="82B135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9384579" y="2367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5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" y="315461"/>
            <a:ext cx="1131953" cy="83703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972978" y="3725489"/>
            <a:ext cx="6280727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fr-FR" sz="1200" baseline="30000" dirty="0" smtClean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cs typeface="Arial" pitchFamily="34" charset="0"/>
              </a:rPr>
              <a:t> niveau de validation </a:t>
            </a: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Statut</a:t>
            </a:r>
            <a:r>
              <a:rPr lang="fr-FR" sz="12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fr-FR" sz="1200" b="1" dirty="0">
                <a:solidFill>
                  <a:srgbClr val="82B135"/>
                </a:solidFill>
                <a:cs typeface="Arial" pitchFamily="34" charset="0"/>
              </a:rPr>
              <a:t>Validée-service </a:t>
            </a:r>
            <a:r>
              <a:rPr lang="fr-FR" sz="1200" b="1" dirty="0" smtClean="0">
                <a:solidFill>
                  <a:srgbClr val="82B135"/>
                </a:solidFill>
                <a:cs typeface="Arial" pitchFamily="34" charset="0"/>
              </a:rPr>
              <a:t>Recouvrement</a:t>
            </a:r>
            <a:r>
              <a:rPr lang="fr-FR" sz="1200" b="1" dirty="0" smtClean="0">
                <a:solidFill>
                  <a:srgbClr val="EDBE44"/>
                </a:solidFill>
                <a:cs typeface="Arial" pitchFamily="34" charset="0"/>
              </a:rPr>
              <a:t> </a:t>
            </a:r>
            <a:r>
              <a:rPr lang="fr-FR" sz="1200" dirty="0" smtClean="0">
                <a:cs typeface="Arial" pitchFamily="34" charset="0"/>
              </a:rPr>
              <a:t>pour </a:t>
            </a:r>
            <a:r>
              <a:rPr lang="fr-FR" sz="1200" dirty="0">
                <a:cs typeface="Arial" pitchFamily="34" charset="0"/>
              </a:rPr>
              <a:t>la demande validée 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>
                <a:solidFill>
                  <a:schemeClr val="tx1"/>
                </a:solidFill>
                <a:cs typeface="Arial" pitchFamily="34" charset="0"/>
              </a:rPr>
              <a:t>Statut: </a:t>
            </a:r>
            <a:r>
              <a:rPr lang="fr-FR" sz="1200" b="1" dirty="0">
                <a:solidFill>
                  <a:srgbClr val="82B135"/>
                </a:solidFill>
                <a:cs typeface="Arial" pitchFamily="34" charset="0"/>
              </a:rPr>
              <a:t>Rejetée-service </a:t>
            </a:r>
            <a:r>
              <a:rPr lang="fr-FR" sz="1200" b="1" dirty="0" smtClean="0">
                <a:solidFill>
                  <a:srgbClr val="82B135"/>
                </a:solidFill>
                <a:cs typeface="Arial" pitchFamily="34" charset="0"/>
              </a:rPr>
              <a:t>recouvrement</a:t>
            </a:r>
            <a:r>
              <a:rPr lang="fr-FR" sz="1200" b="1" dirty="0" smtClean="0">
                <a:solidFill>
                  <a:srgbClr val="EDBE44"/>
                </a:solidFill>
                <a:cs typeface="Arial" pitchFamily="34" charset="0"/>
              </a:rPr>
              <a:t> </a:t>
            </a:r>
            <a:r>
              <a:rPr lang="fr-FR" sz="1200" dirty="0" smtClean="0">
                <a:cs typeface="Arial" pitchFamily="34" charset="0"/>
              </a:rPr>
              <a:t>pour </a:t>
            </a:r>
            <a:r>
              <a:rPr lang="fr-FR" sz="1200" dirty="0">
                <a:cs typeface="Arial" pitchFamily="34" charset="0"/>
              </a:rPr>
              <a:t>la demande rejetée. Ajout de commentaire des motifs de </a:t>
            </a:r>
            <a:r>
              <a:rPr lang="fr-FR" sz="1200" dirty="0" smtClean="0">
                <a:cs typeface="Arial" pitchFamily="34" charset="0"/>
              </a:rPr>
              <a:t>rejet</a:t>
            </a:r>
            <a:endParaRPr lang="fr-FR" sz="1200" dirty="0">
              <a:cs typeface="Arial" pitchFamily="34" charset="0"/>
            </a:endParaRPr>
          </a:p>
          <a:p>
            <a:endParaRPr lang="fr-FR" sz="1200" b="1" dirty="0">
              <a:solidFill>
                <a:srgbClr val="EC5D6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>
                <a:solidFill>
                  <a:srgbClr val="FF0000"/>
                </a:solidFill>
                <a:cs typeface="Arial" pitchFamily="34" charset="0"/>
              </a:rPr>
              <a:t>Reboot du circuit pour les demandes rejetées??</a:t>
            </a:r>
          </a:p>
        </p:txBody>
      </p:sp>
    </p:spTree>
    <p:extLst>
      <p:ext uri="{BB962C8B-B14F-4D97-AF65-F5344CB8AC3E}">
        <p14:creationId xmlns:p14="http://schemas.microsoft.com/office/powerpoint/2010/main" val="4129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79" y="63810"/>
            <a:ext cx="2492183" cy="12981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5461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Mairie de Rabat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374890"/>
            <a:ext cx="12192000" cy="41937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Dépôt et traitement des demandes d’attestation de régularité fiscale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5" name="Group 24">
            <a:extLst>
              <a:ext uri="{FF2B5EF4-FFF2-40B4-BE49-F238E27FC236}">
                <a16:creationId xmlns:a16="http://schemas.microsoft.com/office/drawing/2014/main" id="{97CB599D-A249-4964-A068-2BFA7F41D5A8}"/>
              </a:ext>
            </a:extLst>
          </p:cNvPr>
          <p:cNvGrpSpPr/>
          <p:nvPr/>
        </p:nvGrpSpPr>
        <p:grpSpPr>
          <a:xfrm>
            <a:off x="1938295" y="1963787"/>
            <a:ext cx="8315410" cy="1360804"/>
            <a:chOff x="1857328" y="2446822"/>
            <a:chExt cx="8315410" cy="1360804"/>
          </a:xfrm>
        </p:grpSpPr>
        <p:sp>
          <p:nvSpPr>
            <p:cNvPr id="496" name="Freeform: Shape 23">
              <a:extLst>
                <a:ext uri="{FF2B5EF4-FFF2-40B4-BE49-F238E27FC236}">
                  <a16:creationId xmlns:a16="http://schemas.microsoft.com/office/drawing/2014/main" id="{95AB1549-9EA6-4637-A4A9-E9084C895458}"/>
                </a:ext>
              </a:extLst>
            </p:cNvPr>
            <p:cNvSpPr/>
            <p:nvPr/>
          </p:nvSpPr>
          <p:spPr>
            <a:xfrm>
              <a:off x="8813029" y="2446822"/>
              <a:ext cx="1359709" cy="1360804"/>
            </a:xfrm>
            <a:custGeom>
              <a:avLst/>
              <a:gdLst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680402 w 1371845"/>
                <a:gd name="connsiteY4" fmla="*/ 0 h 1360804"/>
                <a:gd name="connsiteX5" fmla="*/ 1351357 w 1371845"/>
                <a:gd name="connsiteY5" fmla="*/ 586686 h 1360804"/>
                <a:gd name="connsiteX6" fmla="*/ 1371845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71845"/>
                <a:gd name="connsiteY0" fmla="*/ 604654 h 1360804"/>
                <a:gd name="connsiteX1" fmla="*/ 68615 w 1371845"/>
                <a:gd name="connsiteY1" fmla="*/ 680400 h 1360804"/>
                <a:gd name="connsiteX2" fmla="*/ 7636 w 1371845"/>
                <a:gd name="connsiteY2" fmla="*/ 756147 h 1360804"/>
                <a:gd name="connsiteX3" fmla="*/ 0 w 1371845"/>
                <a:gd name="connsiteY3" fmla="*/ 680402 h 1360804"/>
                <a:gd name="connsiteX4" fmla="*/ 7637 w 1371845"/>
                <a:gd name="connsiteY4" fmla="*/ 604654 h 1360804"/>
                <a:gd name="connsiteX5" fmla="*/ 680402 w 1371845"/>
                <a:gd name="connsiteY5" fmla="*/ 0 h 1360804"/>
                <a:gd name="connsiteX6" fmla="*/ 1351357 w 1371845"/>
                <a:gd name="connsiteY6" fmla="*/ 586686 h 1360804"/>
                <a:gd name="connsiteX7" fmla="*/ 1371845 w 1371845"/>
                <a:gd name="connsiteY7" fmla="*/ 781087 h 1360804"/>
                <a:gd name="connsiteX8" fmla="*/ 1350654 w 1371845"/>
                <a:gd name="connsiteY8" fmla="*/ 781087 h 1360804"/>
                <a:gd name="connsiteX9" fmla="*/ 680402 w 1371845"/>
                <a:gd name="connsiteY9" fmla="*/ 1360804 h 1360804"/>
                <a:gd name="connsiteX10" fmla="*/ 95509 w 1371845"/>
                <a:gd name="connsiteY10" fmla="*/ 1022697 h 1360804"/>
                <a:gd name="connsiteX11" fmla="*/ 242600 w 1371845"/>
                <a:gd name="connsiteY11" fmla="*/ 839985 h 1360804"/>
                <a:gd name="connsiteX12" fmla="*/ 680402 w 1371845"/>
                <a:gd name="connsiteY12" fmla="*/ 1147988 h 1360804"/>
                <a:gd name="connsiteX13" fmla="*/ 1147988 w 1371845"/>
                <a:gd name="connsiteY13" fmla="*/ 680402 h 1360804"/>
                <a:gd name="connsiteX14" fmla="*/ 680402 w 1371845"/>
                <a:gd name="connsiteY14" fmla="*/ 212816 h 1360804"/>
                <a:gd name="connsiteX15" fmla="*/ 242601 w 1371845"/>
                <a:gd name="connsiteY15" fmla="*/ 520817 h 1360804"/>
                <a:gd name="connsiteX16" fmla="*/ 95511 w 1371845"/>
                <a:gd name="connsiteY16" fmla="*/ 338104 h 1360804"/>
                <a:gd name="connsiteX17" fmla="*/ 680402 w 1371845"/>
                <a:gd name="connsiteY17" fmla="*/ 0 h 1360804"/>
                <a:gd name="connsiteX0" fmla="*/ 7637 w 1351357"/>
                <a:gd name="connsiteY0" fmla="*/ 604654 h 1360804"/>
                <a:gd name="connsiteX1" fmla="*/ 68615 w 1351357"/>
                <a:gd name="connsiteY1" fmla="*/ 680400 h 1360804"/>
                <a:gd name="connsiteX2" fmla="*/ 7636 w 1351357"/>
                <a:gd name="connsiteY2" fmla="*/ 756147 h 1360804"/>
                <a:gd name="connsiteX3" fmla="*/ 0 w 1351357"/>
                <a:gd name="connsiteY3" fmla="*/ 680402 h 1360804"/>
                <a:gd name="connsiteX4" fmla="*/ 7637 w 1351357"/>
                <a:gd name="connsiteY4" fmla="*/ 604654 h 1360804"/>
                <a:gd name="connsiteX5" fmla="*/ 680402 w 1351357"/>
                <a:gd name="connsiteY5" fmla="*/ 0 h 1360804"/>
                <a:gd name="connsiteX6" fmla="*/ 1351357 w 1351357"/>
                <a:gd name="connsiteY6" fmla="*/ 586686 h 1360804"/>
                <a:gd name="connsiteX7" fmla="*/ 1350654 w 1351357"/>
                <a:gd name="connsiteY7" fmla="*/ 781087 h 1360804"/>
                <a:gd name="connsiteX8" fmla="*/ 680402 w 1351357"/>
                <a:gd name="connsiteY8" fmla="*/ 1360804 h 1360804"/>
                <a:gd name="connsiteX9" fmla="*/ 95509 w 1351357"/>
                <a:gd name="connsiteY9" fmla="*/ 1022697 h 1360804"/>
                <a:gd name="connsiteX10" fmla="*/ 242600 w 1351357"/>
                <a:gd name="connsiteY10" fmla="*/ 839985 h 1360804"/>
                <a:gd name="connsiteX11" fmla="*/ 680402 w 1351357"/>
                <a:gd name="connsiteY11" fmla="*/ 1147988 h 1360804"/>
                <a:gd name="connsiteX12" fmla="*/ 1147988 w 1351357"/>
                <a:gd name="connsiteY12" fmla="*/ 680402 h 1360804"/>
                <a:gd name="connsiteX13" fmla="*/ 680402 w 1351357"/>
                <a:gd name="connsiteY13" fmla="*/ 212816 h 1360804"/>
                <a:gd name="connsiteX14" fmla="*/ 242601 w 1351357"/>
                <a:gd name="connsiteY14" fmla="*/ 520817 h 1360804"/>
                <a:gd name="connsiteX15" fmla="*/ 95511 w 1351357"/>
                <a:gd name="connsiteY15" fmla="*/ 338104 h 1360804"/>
                <a:gd name="connsiteX16" fmla="*/ 680402 w 1351357"/>
                <a:gd name="connsiteY16" fmla="*/ 0 h 1360804"/>
                <a:gd name="connsiteX0" fmla="*/ 7637 w 1355705"/>
                <a:gd name="connsiteY0" fmla="*/ 604654 h 1360804"/>
                <a:gd name="connsiteX1" fmla="*/ 68615 w 1355705"/>
                <a:gd name="connsiteY1" fmla="*/ 680400 h 1360804"/>
                <a:gd name="connsiteX2" fmla="*/ 7636 w 1355705"/>
                <a:gd name="connsiteY2" fmla="*/ 756147 h 1360804"/>
                <a:gd name="connsiteX3" fmla="*/ 0 w 1355705"/>
                <a:gd name="connsiteY3" fmla="*/ 680402 h 1360804"/>
                <a:gd name="connsiteX4" fmla="*/ 7637 w 1355705"/>
                <a:gd name="connsiteY4" fmla="*/ 604654 h 1360804"/>
                <a:gd name="connsiteX5" fmla="*/ 680402 w 1355705"/>
                <a:gd name="connsiteY5" fmla="*/ 0 h 1360804"/>
                <a:gd name="connsiteX6" fmla="*/ 1351357 w 1355705"/>
                <a:gd name="connsiteY6" fmla="*/ 586686 h 1360804"/>
                <a:gd name="connsiteX7" fmla="*/ 1350654 w 1355705"/>
                <a:gd name="connsiteY7" fmla="*/ 781087 h 1360804"/>
                <a:gd name="connsiteX8" fmla="*/ 680402 w 1355705"/>
                <a:gd name="connsiteY8" fmla="*/ 1360804 h 1360804"/>
                <a:gd name="connsiteX9" fmla="*/ 95509 w 1355705"/>
                <a:gd name="connsiteY9" fmla="*/ 1022697 h 1360804"/>
                <a:gd name="connsiteX10" fmla="*/ 242600 w 1355705"/>
                <a:gd name="connsiteY10" fmla="*/ 839985 h 1360804"/>
                <a:gd name="connsiteX11" fmla="*/ 680402 w 1355705"/>
                <a:gd name="connsiteY11" fmla="*/ 1147988 h 1360804"/>
                <a:gd name="connsiteX12" fmla="*/ 1147988 w 1355705"/>
                <a:gd name="connsiteY12" fmla="*/ 680402 h 1360804"/>
                <a:gd name="connsiteX13" fmla="*/ 680402 w 1355705"/>
                <a:gd name="connsiteY13" fmla="*/ 212816 h 1360804"/>
                <a:gd name="connsiteX14" fmla="*/ 242601 w 1355705"/>
                <a:gd name="connsiteY14" fmla="*/ 520817 h 1360804"/>
                <a:gd name="connsiteX15" fmla="*/ 95511 w 1355705"/>
                <a:gd name="connsiteY15" fmla="*/ 338104 h 1360804"/>
                <a:gd name="connsiteX16" fmla="*/ 680402 w 1355705"/>
                <a:gd name="connsiteY16" fmla="*/ 0 h 1360804"/>
                <a:gd name="connsiteX0" fmla="*/ 7637 w 1359709"/>
                <a:gd name="connsiteY0" fmla="*/ 604654 h 1360804"/>
                <a:gd name="connsiteX1" fmla="*/ 68615 w 1359709"/>
                <a:gd name="connsiteY1" fmla="*/ 680400 h 1360804"/>
                <a:gd name="connsiteX2" fmla="*/ 7636 w 1359709"/>
                <a:gd name="connsiteY2" fmla="*/ 756147 h 1360804"/>
                <a:gd name="connsiteX3" fmla="*/ 0 w 1359709"/>
                <a:gd name="connsiteY3" fmla="*/ 680402 h 1360804"/>
                <a:gd name="connsiteX4" fmla="*/ 7637 w 1359709"/>
                <a:gd name="connsiteY4" fmla="*/ 604654 h 1360804"/>
                <a:gd name="connsiteX5" fmla="*/ 680402 w 1359709"/>
                <a:gd name="connsiteY5" fmla="*/ 0 h 1360804"/>
                <a:gd name="connsiteX6" fmla="*/ 1351357 w 1359709"/>
                <a:gd name="connsiteY6" fmla="*/ 586686 h 1360804"/>
                <a:gd name="connsiteX7" fmla="*/ 1350654 w 1359709"/>
                <a:gd name="connsiteY7" fmla="*/ 781087 h 1360804"/>
                <a:gd name="connsiteX8" fmla="*/ 680402 w 1359709"/>
                <a:gd name="connsiteY8" fmla="*/ 1360804 h 1360804"/>
                <a:gd name="connsiteX9" fmla="*/ 95509 w 1359709"/>
                <a:gd name="connsiteY9" fmla="*/ 1022697 h 1360804"/>
                <a:gd name="connsiteX10" fmla="*/ 242600 w 1359709"/>
                <a:gd name="connsiteY10" fmla="*/ 839985 h 1360804"/>
                <a:gd name="connsiteX11" fmla="*/ 680402 w 1359709"/>
                <a:gd name="connsiteY11" fmla="*/ 1147988 h 1360804"/>
                <a:gd name="connsiteX12" fmla="*/ 1147988 w 1359709"/>
                <a:gd name="connsiteY12" fmla="*/ 680402 h 1360804"/>
                <a:gd name="connsiteX13" fmla="*/ 680402 w 1359709"/>
                <a:gd name="connsiteY13" fmla="*/ 212816 h 1360804"/>
                <a:gd name="connsiteX14" fmla="*/ 242601 w 1359709"/>
                <a:gd name="connsiteY14" fmla="*/ 520817 h 1360804"/>
                <a:gd name="connsiteX15" fmla="*/ 95511 w 1359709"/>
                <a:gd name="connsiteY15" fmla="*/ 338104 h 1360804"/>
                <a:gd name="connsiteX16" fmla="*/ 680402 w 1359709"/>
                <a:gd name="connsiteY16" fmla="*/ 0 h 1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709" h="1360804">
                  <a:moveTo>
                    <a:pt x="7637" y="604654"/>
                  </a:moveTo>
                  <a:lnTo>
                    <a:pt x="68615" y="680400"/>
                  </a:lnTo>
                  <a:lnTo>
                    <a:pt x="7636" y="756147"/>
                  </a:lnTo>
                  <a:cubicBezTo>
                    <a:pt x="1429" y="731536"/>
                    <a:pt x="0" y="706136"/>
                    <a:pt x="0" y="680402"/>
                  </a:cubicBezTo>
                  <a:lnTo>
                    <a:pt x="7637" y="604654"/>
                  </a:lnTo>
                  <a:close/>
                  <a:moveTo>
                    <a:pt x="680402" y="0"/>
                  </a:moveTo>
                  <a:cubicBezTo>
                    <a:pt x="1024239" y="0"/>
                    <a:pt x="1308508" y="255045"/>
                    <a:pt x="1351357" y="586686"/>
                  </a:cubicBezTo>
                  <a:cubicBezTo>
                    <a:pt x="1361426" y="672092"/>
                    <a:pt x="1363767" y="711135"/>
                    <a:pt x="1350654" y="781087"/>
                  </a:cubicBezTo>
                  <a:cubicBezTo>
                    <a:pt x="1304519" y="1109323"/>
                    <a:pt x="1021829" y="1360804"/>
                    <a:pt x="680402" y="1360804"/>
                  </a:cubicBezTo>
                  <a:cubicBezTo>
                    <a:pt x="430014" y="1360804"/>
                    <a:pt x="211214" y="1225553"/>
                    <a:pt x="95509" y="1022697"/>
                  </a:cubicBezTo>
                  <a:lnTo>
                    <a:pt x="242600" y="839985"/>
                  </a:lnTo>
                  <a:cubicBezTo>
                    <a:pt x="306363" y="1019930"/>
                    <a:pt x="478428" y="1147988"/>
                    <a:pt x="680402" y="1147988"/>
                  </a:cubicBezTo>
                  <a:cubicBezTo>
                    <a:pt x="938643" y="1147988"/>
                    <a:pt x="1147988" y="938643"/>
                    <a:pt x="1147988" y="680402"/>
                  </a:cubicBezTo>
                  <a:cubicBezTo>
                    <a:pt x="1147988" y="422162"/>
                    <a:pt x="938643" y="212816"/>
                    <a:pt x="680402" y="212816"/>
                  </a:cubicBezTo>
                  <a:cubicBezTo>
                    <a:pt x="478430" y="212816"/>
                    <a:pt x="306366" y="340872"/>
                    <a:pt x="242601" y="520817"/>
                  </a:cubicBezTo>
                  <a:lnTo>
                    <a:pt x="95511" y="338104"/>
                  </a:lnTo>
                  <a:cubicBezTo>
                    <a:pt x="211217" y="135250"/>
                    <a:pt x="430015" y="0"/>
                    <a:pt x="680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7" name="Donut 48">
              <a:extLst>
                <a:ext uri="{FF2B5EF4-FFF2-40B4-BE49-F238E27FC236}">
                  <a16:creationId xmlns:a16="http://schemas.microsoft.com/office/drawing/2014/main" id="{FA0A0243-5907-4FE9-A100-3F839FB0426F}"/>
                </a:ext>
              </a:extLst>
            </p:cNvPr>
            <p:cNvSpPr/>
            <p:nvPr/>
          </p:nvSpPr>
          <p:spPr>
            <a:xfrm>
              <a:off x="707410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bg2"/>
                </a:solidFill>
              </a:endParaRPr>
            </a:p>
          </p:txBody>
        </p:sp>
        <p:sp>
          <p:nvSpPr>
            <p:cNvPr id="498" name="Donut 44">
              <a:extLst>
                <a:ext uri="{FF2B5EF4-FFF2-40B4-BE49-F238E27FC236}">
                  <a16:creationId xmlns:a16="http://schemas.microsoft.com/office/drawing/2014/main" id="{3FA5F943-1220-4CC7-BB3C-919B93CD3D5A}"/>
                </a:ext>
              </a:extLst>
            </p:cNvPr>
            <p:cNvSpPr/>
            <p:nvPr/>
          </p:nvSpPr>
          <p:spPr>
            <a:xfrm>
              <a:off x="533517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bg2"/>
                </a:solidFill>
              </a:endParaRPr>
            </a:p>
          </p:txBody>
        </p:sp>
        <p:sp>
          <p:nvSpPr>
            <p:cNvPr id="499" name="Donut 40">
              <a:extLst>
                <a:ext uri="{FF2B5EF4-FFF2-40B4-BE49-F238E27FC236}">
                  <a16:creationId xmlns:a16="http://schemas.microsoft.com/office/drawing/2014/main" id="{197C7C13-0570-427B-8569-11298D1F91B4}"/>
                </a:ext>
              </a:extLst>
            </p:cNvPr>
            <p:cNvSpPr/>
            <p:nvPr/>
          </p:nvSpPr>
          <p:spPr>
            <a:xfrm>
              <a:off x="3596254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bg2"/>
                </a:solidFill>
              </a:endParaRPr>
            </a:p>
          </p:txBody>
        </p:sp>
        <p:sp>
          <p:nvSpPr>
            <p:cNvPr id="500" name="Donut 27">
              <a:extLst>
                <a:ext uri="{FF2B5EF4-FFF2-40B4-BE49-F238E27FC236}">
                  <a16:creationId xmlns:a16="http://schemas.microsoft.com/office/drawing/2014/main" id="{205F6E3F-DCAD-4CD7-96A2-398D8BE14E59}"/>
                </a:ext>
              </a:extLst>
            </p:cNvPr>
            <p:cNvSpPr/>
            <p:nvPr/>
          </p:nvSpPr>
          <p:spPr>
            <a:xfrm>
              <a:off x="1857328" y="2446822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ko-KR" sz="27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27" name="Group 49">
            <a:extLst>
              <a:ext uri="{FF2B5EF4-FFF2-40B4-BE49-F238E27FC236}">
                <a16:creationId xmlns:a16="http://schemas.microsoft.com/office/drawing/2014/main" id="{CC1A08AE-197C-4404-8260-C9EBE11FA74C}"/>
              </a:ext>
            </a:extLst>
          </p:cNvPr>
          <p:cNvGrpSpPr/>
          <p:nvPr/>
        </p:nvGrpSpPr>
        <p:grpSpPr>
          <a:xfrm>
            <a:off x="1588646" y="3815490"/>
            <a:ext cx="2002930" cy="1231542"/>
            <a:chOff x="724074" y="3649500"/>
            <a:chExt cx="2353482" cy="1231542"/>
          </a:xfrm>
        </p:grpSpPr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0C322AF6-AF02-425B-8F88-534E09E48122}"/>
                </a:ext>
              </a:extLst>
            </p:cNvPr>
            <p:cNvSpPr txBox="1"/>
            <p:nvPr/>
          </p:nvSpPr>
          <p:spPr>
            <a:xfrm>
              <a:off x="724074" y="3649500"/>
              <a:ext cx="23534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smtClean="0">
                  <a:solidFill>
                    <a:srgbClr val="2781AB"/>
                  </a:solidFill>
                  <a:cs typeface="Arial" pitchFamily="34" charset="0"/>
                </a:rPr>
                <a:t>Edition de l’attestation</a:t>
              </a:r>
              <a:endParaRPr lang="fr-FR" altLang="ko-KR" sz="1200" b="1" dirty="0">
                <a:solidFill>
                  <a:srgbClr val="2781AB"/>
                </a:solidFill>
                <a:cs typeface="Arial" pitchFamily="34" charset="0"/>
              </a:endParaRP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C7F3224F-8494-43E8-B500-E01DD821DFD4}"/>
                </a:ext>
              </a:extLst>
            </p:cNvPr>
            <p:cNvSpPr txBox="1"/>
            <p:nvPr/>
          </p:nvSpPr>
          <p:spPr>
            <a:xfrm>
              <a:off x="724075" y="4050045"/>
              <a:ext cx="235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 smtClean="0">
                  <a:cs typeface="Arial" pitchFamily="34" charset="0"/>
                </a:rPr>
                <a:t>Apres signature, paiement des frais de l’attestation .l’édition de l’attestation par BO </a:t>
              </a:r>
              <a:endParaRPr lang="fr-FR" altLang="ko-KR" sz="1200" dirty="0"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37711" y="235886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1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135093" y="234814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2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906729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3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5653" y="234207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4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9384579" y="2367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781AB"/>
                </a:solidFill>
              </a:rPr>
              <a:t>5</a:t>
            </a:r>
            <a:endParaRPr lang="en-US" sz="2800" b="1" dirty="0">
              <a:solidFill>
                <a:srgbClr val="2781AB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" y="315461"/>
            <a:ext cx="1131953" cy="83703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4014707" y="3815490"/>
            <a:ext cx="6280727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Statut: </a:t>
            </a:r>
            <a:r>
              <a:rPr lang="fr-FR" sz="1200" b="1" dirty="0" smtClean="0">
                <a:solidFill>
                  <a:srgbClr val="EC5D62"/>
                </a:solidFill>
                <a:cs typeface="Arial" pitchFamily="34" charset="0"/>
              </a:rPr>
              <a:t>Reçue</a:t>
            </a:r>
            <a:r>
              <a:rPr lang="fr-FR" sz="1200" dirty="0" smtClean="0">
                <a:cs typeface="Arial" pitchFamily="34" charset="0"/>
              </a:rPr>
              <a:t>  pour l’ensemble des nouvelles demandes 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Vérification du fond de </a:t>
            </a:r>
            <a:r>
              <a:rPr lang="fr-FR" sz="1200" dirty="0">
                <a:cs typeface="Arial" pitchFamily="34" charset="0"/>
              </a:rPr>
              <a:t>d</a:t>
            </a:r>
            <a:r>
              <a:rPr lang="fr-FR" sz="1200" dirty="0" smtClean="0">
                <a:cs typeface="Arial" pitchFamily="34" charset="0"/>
              </a:rPr>
              <a:t>ossier par le BO.</a:t>
            </a: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dirty="0" smtClean="0">
                <a:cs typeface="Arial" pitchFamily="34" charset="0"/>
              </a:rPr>
              <a:t>Validation de la demande pour traitement, </a:t>
            </a:r>
            <a:r>
              <a:rPr lang="fr-FR" sz="1200" b="1" dirty="0" smtClean="0">
                <a:cs typeface="Arial" pitchFamily="34" charset="0"/>
              </a:rPr>
              <a:t>Statut</a:t>
            </a:r>
            <a:r>
              <a:rPr lang="fr-FR" sz="1200" dirty="0" smtClean="0">
                <a:cs typeface="Arial" pitchFamily="34" charset="0"/>
              </a:rPr>
              <a:t> : </a:t>
            </a:r>
            <a:r>
              <a:rPr lang="fr-FR" sz="1200" b="1" dirty="0" smtClean="0">
                <a:solidFill>
                  <a:srgbClr val="EC5D62"/>
                </a:solidFill>
                <a:cs typeface="Arial" pitchFamily="34" charset="0"/>
              </a:rPr>
              <a:t>en cours de traitement </a:t>
            </a:r>
            <a:endParaRPr lang="fr-FR" sz="1200" b="1" dirty="0">
              <a:solidFill>
                <a:schemeClr val="tx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→"/>
            </a:pP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Notifier le end-user par mail </a:t>
            </a:r>
            <a:r>
              <a:rPr lang="fr-FR" sz="1200" dirty="0" smtClean="0">
                <a:solidFill>
                  <a:schemeClr val="tx1"/>
                </a:solidFill>
                <a:cs typeface="Arial" pitchFamily="34" charset="0"/>
              </a:rPr>
              <a:t>dans le cas échéant  </a:t>
            </a:r>
            <a:r>
              <a:rPr lang="fr-FR" sz="1200" b="1" dirty="0" smtClean="0">
                <a:solidFill>
                  <a:schemeClr val="tx1"/>
                </a:solidFill>
                <a:cs typeface="Arial" pitchFamily="34" charset="0"/>
              </a:rPr>
              <a:t>statut</a:t>
            </a:r>
            <a:r>
              <a:rPr lang="fr-FR" sz="12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fr-FR" sz="1200" b="1" dirty="0" smtClean="0">
                <a:solidFill>
                  <a:srgbClr val="EC5D62"/>
                </a:solidFill>
                <a:cs typeface="Arial" pitchFamily="34" charset="0"/>
              </a:rPr>
              <a:t>Rejetée- dossier incomplet </a:t>
            </a:r>
          </a:p>
        </p:txBody>
      </p:sp>
    </p:spTree>
    <p:extLst>
      <p:ext uri="{BB962C8B-B14F-4D97-AF65-F5344CB8AC3E}">
        <p14:creationId xmlns:p14="http://schemas.microsoft.com/office/powerpoint/2010/main" val="23331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1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5D62"/>
      </a:accent1>
      <a:accent2>
        <a:srgbClr val="EDBE44"/>
      </a:accent2>
      <a:accent3>
        <a:srgbClr val="82B135"/>
      </a:accent3>
      <a:accent4>
        <a:srgbClr val="2781AB"/>
      </a:accent4>
      <a:accent5>
        <a:srgbClr val="634E85"/>
      </a:accent5>
      <a:accent6>
        <a:srgbClr val="4C5053"/>
      </a:accent6>
      <a:hlink>
        <a:srgbClr val="FFFFFF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11648</TotalTime>
  <Words>652</Words>
  <Application>Microsoft Office PowerPoint</Application>
  <PresentationFormat>Grand écran</PresentationFormat>
  <Paragraphs>107</Paragraphs>
  <Slides>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Arial Unicode MS</vt:lpstr>
      <vt:lpstr>Office Theme</vt:lpstr>
      <vt:lpstr>PROCESS FLOW Mairie de Rabat</vt:lpstr>
      <vt:lpstr>PROCESS FLOW Mairie de Rabat</vt:lpstr>
      <vt:lpstr>PROCESS FLOW Mairie de Rabat</vt:lpstr>
      <vt:lpstr>PROCESS FLOW Mairie de Rabat</vt:lpstr>
      <vt:lpstr>PROCESS FLOW Mairie de Rabat</vt:lpstr>
      <vt:lpstr>PROCESS FLOW Mairie de Rabat</vt:lpstr>
      <vt:lpstr>PROCESS FLOW Mairie de Rabat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Sara</cp:lastModifiedBy>
  <cp:revision>51</cp:revision>
  <dcterms:created xsi:type="dcterms:W3CDTF">2018-02-18T19:39:47Z</dcterms:created>
  <dcterms:modified xsi:type="dcterms:W3CDTF">2023-06-23T14:42:23Z</dcterms:modified>
</cp:coreProperties>
</file>