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64" r:id="rId5"/>
    <p:sldId id="265" r:id="rId6"/>
    <p:sldId id="299" r:id="rId7"/>
    <p:sldId id="261" r:id="rId8"/>
    <p:sldId id="300" r:id="rId9"/>
    <p:sldId id="302" r:id="rId10"/>
    <p:sldId id="301" r:id="rId11"/>
    <p:sldId id="275" r:id="rId12"/>
    <p:sldId id="26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6CC"/>
    <a:srgbClr val="57A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6" autoAdjust="0"/>
    <p:restoredTop sz="96196" autoAdjust="0"/>
  </p:normalViewPr>
  <p:slideViewPr>
    <p:cSldViewPr>
      <p:cViewPr varScale="1">
        <p:scale>
          <a:sx n="109" d="100"/>
          <a:sy n="109" d="100"/>
        </p:scale>
        <p:origin x="90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2022-10-16</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27784" y="1880735"/>
            <a:ext cx="3924436" cy="1048242"/>
          </a:xfrm>
        </p:spPr>
        <p:txBody>
          <a:bodyPr/>
          <a:lstStyle/>
          <a:p>
            <a:pPr lvl="0"/>
            <a:r>
              <a:rPr lang="en-IN" dirty="0"/>
              <a:t>Azadi ka  Amrit Mahotsav</a:t>
            </a:r>
            <a:br>
              <a:rPr lang="en-IN" dirty="0"/>
            </a:br>
            <a:r>
              <a:rPr lang="en-IN" dirty="0"/>
              <a:t>Hackathon</a:t>
            </a:r>
            <a:endParaRPr lang="en-US" altLang="ko-KR" b="1" dirty="0">
              <a:solidFill>
                <a:srgbClr val="57A7BD"/>
              </a:solidFill>
            </a:endParaRPr>
          </a:p>
        </p:txBody>
      </p:sp>
      <p:sp>
        <p:nvSpPr>
          <p:cNvPr id="4" name="Text Placeholder 3"/>
          <p:cNvSpPr>
            <a:spLocks noGrp="1"/>
          </p:cNvSpPr>
          <p:nvPr>
            <p:ph type="body" sz="quarter" idx="11"/>
          </p:nvPr>
        </p:nvSpPr>
        <p:spPr>
          <a:xfrm>
            <a:off x="2879812" y="3262765"/>
            <a:ext cx="3384376" cy="481178"/>
          </a:xfrm>
        </p:spPr>
        <p:txBody>
          <a:bodyPr/>
          <a:lstStyle/>
          <a:p>
            <a:r>
              <a:rPr lang="en-IN" dirty="0"/>
              <a:t>Student lifecycle Management System</a:t>
            </a:r>
          </a:p>
          <a:p>
            <a:r>
              <a:rPr lang="en-IN" dirty="0"/>
              <a:t>(PID047)</a:t>
            </a:r>
          </a:p>
          <a:p>
            <a:pPr lvl="0"/>
            <a:endParaRPr lang="ko-KR" altLang="en-US" b="1"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1"/>
                </a:solidFill>
              </a:rPr>
              <a:t>Thank you</a:t>
            </a:r>
            <a:endParaRPr lang="ko-KR" altLang="en-US" dirty="0">
              <a:solidFill>
                <a:schemeClr val="bg1"/>
              </a:solidFill>
            </a:endParaRPr>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23825"/>
            <a:ext cx="9144000" cy="576263"/>
          </a:xfrm>
          <a:prstGeom prst="rect">
            <a:avLst/>
          </a:prstGeom>
        </p:spPr>
        <p:txBody>
          <a:bodyPr/>
          <a:lstStyle/>
          <a:p>
            <a:r>
              <a:rPr lang="en-US" altLang="ko-KR" dirty="0">
                <a:solidFill>
                  <a:schemeClr val="bg1"/>
                </a:solidFill>
              </a:rPr>
              <a:t>Contents:</a:t>
            </a:r>
          </a:p>
          <a:p>
            <a:pPr marL="285750" indent="-285750">
              <a:buFont typeface="Arial" panose="020B0604020202020204" pitchFamily="34" charset="0"/>
              <a:buChar char="•"/>
            </a:pPr>
            <a:r>
              <a:rPr lang="en-IN" dirty="0">
                <a:solidFill>
                  <a:schemeClr val="bg1"/>
                </a:solidFill>
              </a:rPr>
              <a:t>Team members</a:t>
            </a:r>
          </a:p>
          <a:p>
            <a:pPr marL="285750" indent="-285750">
              <a:buFont typeface="Arial" panose="020B0604020202020204" pitchFamily="34" charset="0"/>
              <a:buChar char="•"/>
            </a:pPr>
            <a:r>
              <a:rPr lang="en-IN" dirty="0">
                <a:solidFill>
                  <a:schemeClr val="bg1"/>
                </a:solidFill>
              </a:rPr>
              <a:t>Problem Statement</a:t>
            </a:r>
          </a:p>
          <a:p>
            <a:pPr marL="285750" indent="-285750">
              <a:buFont typeface="Arial" panose="020B0604020202020204" pitchFamily="34" charset="0"/>
              <a:buChar char="•"/>
            </a:pPr>
            <a:r>
              <a:rPr lang="en-IN" dirty="0">
                <a:solidFill>
                  <a:schemeClr val="bg1"/>
                </a:solidFill>
              </a:rPr>
              <a:t>Understanding the problem statements</a:t>
            </a:r>
          </a:p>
          <a:p>
            <a:pPr marL="285750" indent="-285750"/>
            <a:r>
              <a:rPr lang="en-IN" dirty="0">
                <a:solidFill>
                  <a:schemeClr val="bg1"/>
                </a:solidFill>
              </a:rPr>
              <a:t>The Solution We provide</a:t>
            </a:r>
          </a:p>
          <a:p>
            <a:pPr marL="285750" indent="-285750"/>
            <a:r>
              <a:rPr lang="en-IN" dirty="0">
                <a:solidFill>
                  <a:schemeClr val="bg1"/>
                </a:solidFill>
              </a:rPr>
              <a:t>Details of prototype</a:t>
            </a:r>
          </a:p>
          <a:p>
            <a:pPr marL="285750" indent="-285750"/>
            <a:r>
              <a:rPr lang="en-IN" dirty="0">
                <a:solidFill>
                  <a:schemeClr val="bg1"/>
                </a:solidFill>
              </a:rPr>
              <a:t>Extensions/Next Steps</a:t>
            </a:r>
          </a:p>
          <a:p>
            <a:pPr marL="285750" indent="-285750"/>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0123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2BFD0E-7827-1CC3-49D4-EA3D2E1AEAA1}"/>
              </a:ext>
            </a:extLst>
          </p:cNvPr>
          <p:cNvSpPr txBox="1"/>
          <p:nvPr/>
        </p:nvSpPr>
        <p:spPr>
          <a:xfrm>
            <a:off x="251520" y="339502"/>
            <a:ext cx="6120680" cy="369332"/>
          </a:xfrm>
          <a:prstGeom prst="rect">
            <a:avLst/>
          </a:prstGeom>
          <a:noFill/>
        </p:spPr>
        <p:txBody>
          <a:bodyPr wrap="square" rtlCol="0">
            <a:spAutoFit/>
          </a:bodyPr>
          <a:lstStyle/>
          <a:p>
            <a:r>
              <a:rPr lang="en-IN" dirty="0">
                <a:solidFill>
                  <a:schemeClr val="bg1"/>
                </a:solidFill>
              </a:rPr>
              <a:t>Team members(team id:TM000911):</a:t>
            </a:r>
          </a:p>
        </p:txBody>
      </p:sp>
      <p:sp>
        <p:nvSpPr>
          <p:cNvPr id="24" name="TextBox 23">
            <a:extLst>
              <a:ext uri="{FF2B5EF4-FFF2-40B4-BE49-F238E27FC236}">
                <a16:creationId xmlns:a16="http://schemas.microsoft.com/office/drawing/2014/main" id="{111AC014-8D83-78D8-EDE2-87FF3D83A88D}"/>
              </a:ext>
            </a:extLst>
          </p:cNvPr>
          <p:cNvSpPr txBox="1"/>
          <p:nvPr/>
        </p:nvSpPr>
        <p:spPr>
          <a:xfrm>
            <a:off x="467544" y="1347614"/>
            <a:ext cx="7848872" cy="2523768"/>
          </a:xfrm>
          <a:prstGeom prst="rect">
            <a:avLst/>
          </a:prstGeom>
          <a:noFill/>
        </p:spPr>
        <p:txBody>
          <a:bodyPr wrap="square" rtlCol="0">
            <a:spAutoFit/>
          </a:bodyPr>
          <a:lstStyle/>
          <a:p>
            <a:r>
              <a:rPr lang="en-IN" sz="2000" dirty="0">
                <a:solidFill>
                  <a:schemeClr val="bg1"/>
                </a:solidFill>
              </a:rPr>
              <a:t>Abhishek Kumar</a:t>
            </a:r>
          </a:p>
          <a:p>
            <a:r>
              <a:rPr lang="en-IN" sz="2000" dirty="0">
                <a:solidFill>
                  <a:schemeClr val="bg1"/>
                </a:solidFill>
              </a:rPr>
              <a:t>Ayush Singh</a:t>
            </a:r>
          </a:p>
          <a:p>
            <a:r>
              <a:rPr lang="en-IN" sz="2000" dirty="0">
                <a:solidFill>
                  <a:schemeClr val="bg1"/>
                </a:solidFill>
              </a:rPr>
              <a:t>Aditya priyanshu</a:t>
            </a:r>
          </a:p>
          <a:p>
            <a:r>
              <a:rPr lang="en-IN" sz="2000" dirty="0">
                <a:solidFill>
                  <a:schemeClr val="bg1"/>
                </a:solidFill>
              </a:rPr>
              <a:t>Aman Varshney</a:t>
            </a:r>
          </a:p>
          <a:p>
            <a:r>
              <a:rPr lang="en-IN" sz="2000" dirty="0">
                <a:solidFill>
                  <a:schemeClr val="bg1"/>
                </a:solidFill>
              </a:rPr>
              <a:t>Naveen Dahiya</a:t>
            </a:r>
          </a:p>
          <a:p>
            <a:r>
              <a:rPr lang="en-IN" sz="2000" dirty="0" err="1">
                <a:solidFill>
                  <a:schemeClr val="bg1"/>
                </a:solidFill>
              </a:rPr>
              <a:t>Haja</a:t>
            </a:r>
            <a:r>
              <a:rPr lang="en-IN" sz="2000" dirty="0">
                <a:solidFill>
                  <a:schemeClr val="bg1"/>
                </a:solidFill>
              </a:rPr>
              <a:t> Ram</a:t>
            </a:r>
          </a:p>
          <a:p>
            <a:r>
              <a:rPr lang="en-IN" sz="2000" dirty="0">
                <a:solidFill>
                  <a:schemeClr val="bg1"/>
                </a:solidFill>
              </a:rPr>
              <a:t>Keshav </a:t>
            </a:r>
            <a:r>
              <a:rPr lang="en-IN" sz="2000" dirty="0" err="1">
                <a:solidFill>
                  <a:schemeClr val="bg1"/>
                </a:solidFill>
              </a:rPr>
              <a:t>Basodiya</a:t>
            </a:r>
            <a:endParaRPr lang="en-IN" sz="2000" dirty="0">
              <a:solidFill>
                <a:schemeClr val="bg1"/>
              </a:solidFill>
            </a:endParaRPr>
          </a:p>
          <a:p>
            <a:endParaRPr lang="en-IN" dirty="0">
              <a:solidFill>
                <a:schemeClr val="bg1"/>
              </a:solidFill>
            </a:endParaRPr>
          </a:p>
        </p:txBody>
      </p:sp>
      <p:sp>
        <p:nvSpPr>
          <p:cNvPr id="27" name="TextBox 26">
            <a:extLst>
              <a:ext uri="{FF2B5EF4-FFF2-40B4-BE49-F238E27FC236}">
                <a16:creationId xmlns:a16="http://schemas.microsoft.com/office/drawing/2014/main" id="{7EB1A5E5-819C-F424-B4A0-EF5E65E4E629}"/>
              </a:ext>
            </a:extLst>
          </p:cNvPr>
          <p:cNvSpPr txBox="1"/>
          <p:nvPr/>
        </p:nvSpPr>
        <p:spPr>
          <a:xfrm>
            <a:off x="539552" y="843558"/>
            <a:ext cx="7416824" cy="369332"/>
          </a:xfrm>
          <a:prstGeom prst="rect">
            <a:avLst/>
          </a:prstGeom>
          <a:noFill/>
        </p:spPr>
        <p:txBody>
          <a:bodyPr wrap="square" rtlCol="0">
            <a:spAutoFit/>
          </a:bodyPr>
          <a:lstStyle/>
          <a:p>
            <a:r>
              <a:rPr lang="en-IN" dirty="0">
                <a:solidFill>
                  <a:schemeClr val="bg1"/>
                </a:solidFill>
              </a:rPr>
              <a:t>College Name: IIIT Vadodara Gandhinagar</a:t>
            </a:r>
          </a:p>
        </p:txBody>
      </p:sp>
    </p:spTree>
    <p:extLst>
      <p:ext uri="{BB962C8B-B14F-4D97-AF65-F5344CB8AC3E}">
        <p14:creationId xmlns:p14="http://schemas.microsoft.com/office/powerpoint/2010/main" val="323940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74966C-F27F-FCB5-16DC-28CB0D22BF69}"/>
              </a:ext>
            </a:extLst>
          </p:cNvPr>
          <p:cNvSpPr txBox="1"/>
          <p:nvPr/>
        </p:nvSpPr>
        <p:spPr>
          <a:xfrm>
            <a:off x="2447256" y="258202"/>
            <a:ext cx="6696744" cy="369332"/>
          </a:xfrm>
          <a:prstGeom prst="rect">
            <a:avLst/>
          </a:prstGeom>
          <a:noFill/>
        </p:spPr>
        <p:txBody>
          <a:bodyPr wrap="square" rtlCol="0">
            <a:spAutoFit/>
          </a:bodyPr>
          <a:lstStyle/>
          <a:p>
            <a:r>
              <a:rPr lang="en-IN" dirty="0">
                <a:solidFill>
                  <a:schemeClr val="bg2"/>
                </a:solidFill>
              </a:rPr>
              <a:t>Problem Statement(Pid047)</a:t>
            </a:r>
          </a:p>
        </p:txBody>
      </p:sp>
      <p:sp>
        <p:nvSpPr>
          <p:cNvPr id="8" name="TextBox 7">
            <a:extLst>
              <a:ext uri="{FF2B5EF4-FFF2-40B4-BE49-F238E27FC236}">
                <a16:creationId xmlns:a16="http://schemas.microsoft.com/office/drawing/2014/main" id="{98F1141A-DB82-720F-CC70-345C4EECDA65}"/>
              </a:ext>
            </a:extLst>
          </p:cNvPr>
          <p:cNvSpPr txBox="1"/>
          <p:nvPr/>
        </p:nvSpPr>
        <p:spPr>
          <a:xfrm>
            <a:off x="611560" y="1419622"/>
            <a:ext cx="8280920" cy="1477328"/>
          </a:xfrm>
          <a:prstGeom prst="rect">
            <a:avLst/>
          </a:prstGeom>
          <a:noFill/>
        </p:spPr>
        <p:txBody>
          <a:bodyPr wrap="square" rtlCol="0">
            <a:spAutoFit/>
          </a:bodyPr>
          <a:lstStyle/>
          <a:p>
            <a:pPr algn="ctr"/>
            <a:r>
              <a:rPr lang="en-US" dirty="0">
                <a:solidFill>
                  <a:schemeClr val="bg2"/>
                </a:solidFill>
              </a:rPr>
              <a:t>As on today, there is a lack of master database of students linking it to unique student Id &amp; maintaining it throughout the life cycle of students including   school education, higher education, employment phase etc. , that can be accessed by concerned authorities for updating / validating the credentials of students throughout the different phases of life.</a:t>
            </a:r>
            <a:endParaRPr lang="en-IN" dirty="0">
              <a:solidFill>
                <a:schemeClr val="bg2"/>
              </a:solidFill>
            </a:endParaRPr>
          </a:p>
        </p:txBody>
      </p:sp>
    </p:spTree>
    <p:extLst>
      <p:ext uri="{BB962C8B-B14F-4D97-AF65-F5344CB8AC3E}">
        <p14:creationId xmlns:p14="http://schemas.microsoft.com/office/powerpoint/2010/main" val="80817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348263" y="235930"/>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IN" sz="3600" dirty="0">
                <a:solidFill>
                  <a:schemeClr val="bg2"/>
                </a:solidFill>
              </a:rPr>
              <a:t>Understanding the problem arises </a:t>
            </a:r>
            <a:endParaRPr lang="en-US" sz="3600" dirty="0">
              <a:solidFill>
                <a:schemeClr val="bg2"/>
              </a:solidFill>
              <a:cs typeface="Arial" pitchFamily="34" charset="0"/>
            </a:endParaRPr>
          </a:p>
        </p:txBody>
      </p:sp>
      <p:sp>
        <p:nvSpPr>
          <p:cNvPr id="5" name="Oval 4"/>
          <p:cNvSpPr/>
          <p:nvPr/>
        </p:nvSpPr>
        <p:spPr>
          <a:xfrm>
            <a:off x="1575998" y="114137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575998" y="2073597"/>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75998" y="3005824"/>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575998" y="3938050"/>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555776" y="1420398"/>
            <a:ext cx="5820187" cy="276999"/>
          </a:xfrm>
          <a:prstGeom prst="rect">
            <a:avLst/>
          </a:prstGeom>
          <a:noFill/>
          <a:ln>
            <a:noFill/>
          </a:ln>
        </p:spPr>
        <p:txBody>
          <a:bodyPr wrap="square" rtlCol="0">
            <a:spAutoFit/>
          </a:bodyPr>
          <a:lstStyle/>
          <a:p>
            <a:endParaRPr lang="en-US" altLang="ko-KR" sz="1200" dirty="0">
              <a:solidFill>
                <a:schemeClr val="bg1"/>
              </a:solidFill>
              <a:cs typeface="Arial" pitchFamily="34" charset="0"/>
            </a:endParaRPr>
          </a:p>
        </p:txBody>
      </p:sp>
      <p:sp>
        <p:nvSpPr>
          <p:cNvPr id="13" name="TextBox 12"/>
          <p:cNvSpPr txBox="1"/>
          <p:nvPr/>
        </p:nvSpPr>
        <p:spPr>
          <a:xfrm>
            <a:off x="2427522" y="2185353"/>
            <a:ext cx="5820186" cy="523220"/>
          </a:xfrm>
          <a:prstGeom prst="rect">
            <a:avLst/>
          </a:prstGeom>
          <a:noFill/>
          <a:ln>
            <a:noFill/>
          </a:ln>
        </p:spPr>
        <p:txBody>
          <a:bodyPr wrap="square" rtlCol="0">
            <a:spAutoFit/>
          </a:bodyPr>
          <a:lstStyle/>
          <a:p>
            <a:r>
              <a:rPr lang="en-US" sz="1400" dirty="0">
                <a:solidFill>
                  <a:schemeClr val="bg2"/>
                </a:solidFill>
              </a:rPr>
              <a:t>At the time of document verification for employment the physical            verification  is very hassle and inefficient</a:t>
            </a:r>
            <a:endParaRPr lang="en-US" altLang="ko-KR" sz="1400" dirty="0">
              <a:solidFill>
                <a:schemeClr val="bg2"/>
              </a:solidFill>
              <a:cs typeface="Arial" pitchFamily="34" charset="0"/>
            </a:endParaRPr>
          </a:p>
        </p:txBody>
      </p:sp>
      <p:sp>
        <p:nvSpPr>
          <p:cNvPr id="16" name="TextBox 15"/>
          <p:cNvSpPr txBox="1"/>
          <p:nvPr/>
        </p:nvSpPr>
        <p:spPr>
          <a:xfrm>
            <a:off x="2360632" y="3059006"/>
            <a:ext cx="5820187" cy="954107"/>
          </a:xfrm>
          <a:prstGeom prst="rect">
            <a:avLst/>
          </a:prstGeom>
          <a:noFill/>
          <a:ln>
            <a:noFill/>
          </a:ln>
        </p:spPr>
        <p:txBody>
          <a:bodyPr wrap="square" rtlCol="0">
            <a:spAutoFit/>
          </a:bodyPr>
          <a:lstStyle/>
          <a:p>
            <a:pPr marL="0" indent="0">
              <a:buNone/>
            </a:pPr>
            <a:r>
              <a:rPr lang="en-US" sz="1400" dirty="0">
                <a:solidFill>
                  <a:schemeClr val="bg2"/>
                </a:solidFill>
              </a:rPr>
              <a:t>In both the above situation users have to maintain a bundle of               documents and to maintain and updating them require a lot of time,       they have to prepare themselves from 2 or 3 months early.</a:t>
            </a:r>
          </a:p>
          <a:p>
            <a:endParaRPr lang="en-US" altLang="ko-KR" sz="1400" dirty="0">
              <a:solidFill>
                <a:schemeClr val="bg1"/>
              </a:solidFill>
              <a:cs typeface="Arial" pitchFamily="34" charset="0"/>
            </a:endParaRPr>
          </a:p>
        </p:txBody>
      </p:sp>
      <p:sp>
        <p:nvSpPr>
          <p:cNvPr id="19" name="TextBox 18"/>
          <p:cNvSpPr txBox="1"/>
          <p:nvPr/>
        </p:nvSpPr>
        <p:spPr>
          <a:xfrm>
            <a:off x="2392600" y="4176900"/>
            <a:ext cx="5820187" cy="461665"/>
          </a:xfrm>
          <a:prstGeom prst="rect">
            <a:avLst/>
          </a:prstGeom>
          <a:noFill/>
          <a:ln>
            <a:noFill/>
          </a:ln>
        </p:spPr>
        <p:txBody>
          <a:bodyPr wrap="square" rtlCol="0">
            <a:spAutoFit/>
          </a:bodyPr>
          <a:lstStyle/>
          <a:p>
            <a:r>
              <a:rPr lang="en-US" altLang="ko-KR" sz="1200" dirty="0" err="1">
                <a:solidFill>
                  <a:schemeClr val="bg1"/>
                </a:solidFill>
                <a:cs typeface="Arial" pitchFamily="34" charset="0"/>
              </a:rPr>
              <a:t>Maintanance</a:t>
            </a:r>
            <a:r>
              <a:rPr lang="en-US" altLang="ko-KR" sz="1200" dirty="0">
                <a:solidFill>
                  <a:schemeClr val="bg1"/>
                </a:solidFill>
                <a:cs typeface="Arial" pitchFamily="34" charset="0"/>
              </a:rPr>
              <a:t> ,carry  and upgradation  of important documents is quite a difficult task for them </a:t>
            </a:r>
          </a:p>
        </p:txBody>
      </p:sp>
      <p:sp>
        <p:nvSpPr>
          <p:cNvPr id="26" name="TextBox 25">
            <a:extLst>
              <a:ext uri="{FF2B5EF4-FFF2-40B4-BE49-F238E27FC236}">
                <a16:creationId xmlns:a16="http://schemas.microsoft.com/office/drawing/2014/main" id="{C62DE9C9-2508-408D-7E22-E0382EF3DE06}"/>
              </a:ext>
            </a:extLst>
          </p:cNvPr>
          <p:cNvSpPr txBox="1"/>
          <p:nvPr/>
        </p:nvSpPr>
        <p:spPr>
          <a:xfrm>
            <a:off x="2427522" y="1209094"/>
            <a:ext cx="6264696" cy="523220"/>
          </a:xfrm>
          <a:prstGeom prst="rect">
            <a:avLst/>
          </a:prstGeom>
          <a:noFill/>
        </p:spPr>
        <p:txBody>
          <a:bodyPr wrap="square" rtlCol="0">
            <a:spAutoFit/>
          </a:bodyPr>
          <a:lstStyle/>
          <a:p>
            <a:r>
              <a:rPr lang="en-US" sz="1400" dirty="0">
                <a:solidFill>
                  <a:schemeClr val="bg2"/>
                </a:solidFill>
              </a:rPr>
              <a:t>In case of students migration  from one institute to another  institute the         current admission process is mostly in physical mode , that is very  hectic.</a:t>
            </a:r>
            <a:endParaRPr lang="en-US" dirty="0"/>
          </a:p>
        </p:txBody>
      </p:sp>
      <p:sp>
        <p:nvSpPr>
          <p:cNvPr id="27" name="Isosceles Triangle 57">
            <a:extLst>
              <a:ext uri="{FF2B5EF4-FFF2-40B4-BE49-F238E27FC236}">
                <a16:creationId xmlns:a16="http://schemas.microsoft.com/office/drawing/2014/main" id="{C128A9D8-CFF4-9253-F26A-0EDC6732050E}"/>
              </a:ext>
            </a:extLst>
          </p:cNvPr>
          <p:cNvSpPr/>
          <p:nvPr/>
        </p:nvSpPr>
        <p:spPr>
          <a:xfrm>
            <a:off x="1866046" y="1316693"/>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8" name="Isosceles Triangle 57">
            <a:extLst>
              <a:ext uri="{FF2B5EF4-FFF2-40B4-BE49-F238E27FC236}">
                <a16:creationId xmlns:a16="http://schemas.microsoft.com/office/drawing/2014/main" id="{3B177EEC-81EC-B180-0D4F-40DA3319B6A9}"/>
              </a:ext>
            </a:extLst>
          </p:cNvPr>
          <p:cNvSpPr/>
          <p:nvPr/>
        </p:nvSpPr>
        <p:spPr>
          <a:xfrm>
            <a:off x="1833979" y="2239908"/>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Isosceles Triangle 57">
            <a:extLst>
              <a:ext uri="{FF2B5EF4-FFF2-40B4-BE49-F238E27FC236}">
                <a16:creationId xmlns:a16="http://schemas.microsoft.com/office/drawing/2014/main" id="{0125A9DE-4409-AC23-D768-80A1F90E1576}"/>
              </a:ext>
            </a:extLst>
          </p:cNvPr>
          <p:cNvSpPr/>
          <p:nvPr/>
        </p:nvSpPr>
        <p:spPr>
          <a:xfrm>
            <a:off x="1862502" y="3191637"/>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Isosceles Triangle 57">
            <a:extLst>
              <a:ext uri="{FF2B5EF4-FFF2-40B4-BE49-F238E27FC236}">
                <a16:creationId xmlns:a16="http://schemas.microsoft.com/office/drawing/2014/main" id="{493DB40E-06A0-C87C-0CF8-D6DA96BBB8BC}"/>
              </a:ext>
            </a:extLst>
          </p:cNvPr>
          <p:cNvSpPr/>
          <p:nvPr/>
        </p:nvSpPr>
        <p:spPr>
          <a:xfrm>
            <a:off x="1861534" y="4026577"/>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09505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a:t>Solution we provide </a:t>
            </a:r>
            <a:endParaRPr lang="ko-KR" altLang="en-US" dirty="0"/>
          </a:p>
        </p:txBody>
      </p:sp>
      <p:sp>
        <p:nvSpPr>
          <p:cNvPr id="3" name="TextBox 2">
            <a:extLst>
              <a:ext uri="{FF2B5EF4-FFF2-40B4-BE49-F238E27FC236}">
                <a16:creationId xmlns:a16="http://schemas.microsoft.com/office/drawing/2014/main" id="{98D2F7E7-9ED0-AB7B-02DE-BE3694940D65}"/>
              </a:ext>
            </a:extLst>
          </p:cNvPr>
          <p:cNvSpPr txBox="1"/>
          <p:nvPr/>
        </p:nvSpPr>
        <p:spPr>
          <a:xfrm>
            <a:off x="1187624" y="843558"/>
            <a:ext cx="7848872" cy="3970318"/>
          </a:xfrm>
          <a:prstGeom prst="rect">
            <a:avLst/>
          </a:prstGeom>
          <a:noFill/>
        </p:spPr>
        <p:txBody>
          <a:bodyPr wrap="square" rtlCol="0">
            <a:spAutoFit/>
          </a:bodyPr>
          <a:lstStyle/>
          <a:p>
            <a:pPr marL="285750" indent="-285750">
              <a:buFont typeface="Wingdings" panose="05000000000000000000" pitchFamily="2" charset="2"/>
              <a:buChar char="ü"/>
            </a:pPr>
            <a:r>
              <a:rPr lang="en-IN" dirty="0">
                <a:solidFill>
                  <a:schemeClr val="bg1"/>
                </a:solidFill>
              </a:rPr>
              <a:t>A website which will interface between database and users (</a:t>
            </a:r>
            <a:r>
              <a:rPr lang="en-IN" dirty="0" err="1">
                <a:solidFill>
                  <a:schemeClr val="bg1"/>
                </a:solidFill>
              </a:rPr>
              <a:t>i.e</a:t>
            </a:r>
            <a:r>
              <a:rPr lang="en-IN" dirty="0">
                <a:solidFill>
                  <a:schemeClr val="bg1"/>
                </a:solidFill>
              </a:rPr>
              <a:t> Students, institute, and government department).</a:t>
            </a:r>
          </a:p>
          <a:p>
            <a:pPr marL="285750" indent="-285750">
              <a:buFont typeface="Wingdings" panose="05000000000000000000" pitchFamily="2" charset="2"/>
              <a:buChar char="ü"/>
            </a:pPr>
            <a:endParaRPr lang="en-IN" dirty="0">
              <a:solidFill>
                <a:schemeClr val="bg1"/>
              </a:solidFill>
            </a:endParaRPr>
          </a:p>
          <a:p>
            <a:pPr marL="285750" indent="-285750">
              <a:buFont typeface="Wingdings" panose="05000000000000000000" pitchFamily="2" charset="2"/>
              <a:buChar char="ü"/>
            </a:pPr>
            <a:r>
              <a:rPr lang="en-IN" dirty="0">
                <a:solidFill>
                  <a:schemeClr val="bg1"/>
                </a:solidFill>
              </a:rPr>
              <a:t>Institute can upload update as well as delete their respective students    documents .</a:t>
            </a:r>
          </a:p>
          <a:p>
            <a:pPr marL="285750" indent="-285750">
              <a:buFont typeface="Wingdings" panose="05000000000000000000" pitchFamily="2" charset="2"/>
              <a:buChar char="ü"/>
            </a:pPr>
            <a:endParaRPr lang="en-IN" dirty="0">
              <a:solidFill>
                <a:schemeClr val="bg1"/>
              </a:solidFill>
            </a:endParaRPr>
          </a:p>
          <a:p>
            <a:pPr marL="285750" indent="-285750">
              <a:buFont typeface="Wingdings" panose="05000000000000000000" pitchFamily="2" charset="2"/>
              <a:buChar char="ü"/>
            </a:pPr>
            <a:r>
              <a:rPr lang="en-IN" dirty="0">
                <a:solidFill>
                  <a:schemeClr val="bg1"/>
                </a:solidFill>
              </a:rPr>
              <a:t>User(Student) got a interface where they can see there documents from school life to professional life.</a:t>
            </a:r>
          </a:p>
          <a:p>
            <a:pPr marL="285750" indent="-285750">
              <a:buFont typeface="Wingdings" panose="05000000000000000000" pitchFamily="2" charset="2"/>
              <a:buChar char="ü"/>
            </a:pPr>
            <a:endParaRPr lang="en-IN" dirty="0">
              <a:solidFill>
                <a:schemeClr val="bg1"/>
              </a:solidFill>
            </a:endParaRPr>
          </a:p>
          <a:p>
            <a:pPr marL="285750" indent="-285750">
              <a:buFont typeface="Wingdings" panose="05000000000000000000" pitchFamily="2" charset="2"/>
              <a:buChar char="ü"/>
            </a:pPr>
            <a:r>
              <a:rPr lang="en-IN" dirty="0">
                <a:solidFill>
                  <a:schemeClr val="bg1"/>
                </a:solidFill>
              </a:rPr>
              <a:t>Government department got a limited  special access using special        access  to the database of any students they want .</a:t>
            </a:r>
          </a:p>
          <a:p>
            <a:pPr marL="285750" indent="-285750">
              <a:buFont typeface="Wingdings" panose="05000000000000000000" pitchFamily="2" charset="2"/>
              <a:buChar char="ü"/>
            </a:pPr>
            <a:endParaRPr lang="en-IN" dirty="0">
              <a:solidFill>
                <a:schemeClr val="bg1"/>
              </a:solidFill>
            </a:endParaRPr>
          </a:p>
          <a:p>
            <a:pPr marL="285750" indent="-285750">
              <a:buFont typeface="Wingdings" panose="05000000000000000000" pitchFamily="2" charset="2"/>
              <a:buChar char="ü"/>
            </a:pPr>
            <a:r>
              <a:rPr lang="en-IN" dirty="0">
                <a:solidFill>
                  <a:schemeClr val="bg1"/>
                </a:solidFill>
              </a:rPr>
              <a:t>Every document is verified to check the originality of documents.</a:t>
            </a:r>
          </a:p>
          <a:p>
            <a:endParaRPr lang="en-IN" dirty="0"/>
          </a:p>
        </p:txBody>
      </p:sp>
    </p:spTree>
    <p:extLst>
      <p:ext uri="{BB962C8B-B14F-4D97-AF65-F5344CB8AC3E}">
        <p14:creationId xmlns:p14="http://schemas.microsoft.com/office/powerpoint/2010/main" val="133632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004B25-3809-108A-E781-08693C0F0964}"/>
              </a:ext>
            </a:extLst>
          </p:cNvPr>
          <p:cNvSpPr>
            <a:spLocks noGrp="1"/>
          </p:cNvSpPr>
          <p:nvPr>
            <p:ph type="body" sz="quarter" idx="10"/>
          </p:nvPr>
        </p:nvSpPr>
        <p:spPr/>
        <p:txBody>
          <a:bodyPr/>
          <a:lstStyle/>
          <a:p>
            <a:r>
              <a:rPr lang="en-IN" dirty="0"/>
              <a:t>Key features</a:t>
            </a:r>
          </a:p>
        </p:txBody>
      </p:sp>
      <p:sp>
        <p:nvSpPr>
          <p:cNvPr id="3" name="Text Placeholder 2">
            <a:extLst>
              <a:ext uri="{FF2B5EF4-FFF2-40B4-BE49-F238E27FC236}">
                <a16:creationId xmlns:a16="http://schemas.microsoft.com/office/drawing/2014/main" id="{298CB417-D1AE-E21C-40CD-D3C1B5CA1593}"/>
              </a:ext>
            </a:extLst>
          </p:cNvPr>
          <p:cNvSpPr>
            <a:spLocks noGrp="1"/>
          </p:cNvSpPr>
          <p:nvPr>
            <p:ph type="body" sz="quarter" idx="11"/>
          </p:nvPr>
        </p:nvSpPr>
        <p:spPr>
          <a:xfrm>
            <a:off x="1115616" y="2601654"/>
            <a:ext cx="7524328" cy="288032"/>
          </a:xfrm>
        </p:spPr>
        <p:txBody>
          <a:bodyPr/>
          <a:lstStyle/>
          <a:p>
            <a:pPr marL="285750" indent="-285750">
              <a:buFont typeface="Wingdings" panose="05000000000000000000" pitchFamily="2" charset="2"/>
              <a:buChar char="ü"/>
            </a:pPr>
            <a:r>
              <a:rPr lang="en-IN" sz="1400" dirty="0"/>
              <a:t>Every user(student, institute)have their login and signup feature.</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User have to decided as to which institute have the authority to access and edit access of the database of an student.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Current institute will have whole access of the database , while the previous institute can see but for edit they require authorization access from the user(student).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In case of migration of student shifting of access will be done  after user and the new institute validity they  have to first verify with document(Transfer certificate etc).this feature is added so that user will not able to give access to any forged institute in which he is not enrolled.</a:t>
            </a:r>
          </a:p>
          <a:p>
            <a:endParaRPr lang="en-IN" dirty="0"/>
          </a:p>
        </p:txBody>
      </p:sp>
    </p:spTree>
    <p:extLst>
      <p:ext uri="{BB962C8B-B14F-4D97-AF65-F5344CB8AC3E}">
        <p14:creationId xmlns:p14="http://schemas.microsoft.com/office/powerpoint/2010/main" val="200024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D9EFA6-C763-2CBD-65DA-50C1EC8609E4}"/>
              </a:ext>
            </a:extLst>
          </p:cNvPr>
          <p:cNvSpPr>
            <a:spLocks noGrp="1"/>
          </p:cNvSpPr>
          <p:nvPr>
            <p:ph type="body" sz="quarter" idx="10"/>
          </p:nvPr>
        </p:nvSpPr>
        <p:spPr/>
        <p:txBody>
          <a:bodyPr/>
          <a:lstStyle/>
          <a:p>
            <a:r>
              <a:rPr lang="en-IN" dirty="0"/>
              <a:t>Key features</a:t>
            </a:r>
          </a:p>
        </p:txBody>
      </p:sp>
      <p:sp>
        <p:nvSpPr>
          <p:cNvPr id="3" name="Text Placeholder 2">
            <a:extLst>
              <a:ext uri="{FF2B5EF4-FFF2-40B4-BE49-F238E27FC236}">
                <a16:creationId xmlns:a16="http://schemas.microsoft.com/office/drawing/2014/main" id="{41E22820-5EE4-B880-A87D-24076DC2F750}"/>
              </a:ext>
            </a:extLst>
          </p:cNvPr>
          <p:cNvSpPr>
            <a:spLocks noGrp="1"/>
          </p:cNvSpPr>
          <p:nvPr>
            <p:ph type="body" sz="quarter" idx="11"/>
          </p:nvPr>
        </p:nvSpPr>
        <p:spPr>
          <a:xfrm>
            <a:off x="1331640" y="1995686"/>
            <a:ext cx="7524328" cy="288032"/>
          </a:xfrm>
        </p:spPr>
        <p:txBody>
          <a:bodyPr/>
          <a:lstStyle/>
          <a:p>
            <a:pPr marL="171450" indent="-171450">
              <a:buFont typeface="Wingdings" panose="05000000000000000000" pitchFamily="2" charset="2"/>
              <a:buChar char="ü"/>
            </a:pPr>
            <a:r>
              <a:rPr lang="en-IN" sz="1400" dirty="0"/>
              <a:t>For government Access Specific id is given to some  government departments</a:t>
            </a:r>
          </a:p>
          <a:p>
            <a:endParaRPr lang="en-IN" sz="1400" dirty="0"/>
          </a:p>
          <a:p>
            <a:pPr marL="171450" indent="-171450">
              <a:buFont typeface="Wingdings" panose="05000000000000000000" pitchFamily="2" charset="2"/>
              <a:buChar char="ü"/>
            </a:pPr>
            <a:r>
              <a:rPr lang="en-IN" sz="1400" dirty="0"/>
              <a:t>For limiting the government access to present any data breach we have implemented two   features:</a:t>
            </a:r>
          </a:p>
          <a:p>
            <a:pPr marL="171450" indent="-171450">
              <a:buFont typeface="Wingdings" panose="05000000000000000000" pitchFamily="2" charset="2"/>
              <a:buChar char="ü"/>
            </a:pPr>
            <a:endParaRPr lang="en-IN" sz="1400" dirty="0"/>
          </a:p>
          <a:p>
            <a:pPr marL="171450" indent="-171450">
              <a:buFont typeface="Arial" panose="020B0604020202020204" pitchFamily="34" charset="0"/>
              <a:buChar char="•"/>
            </a:pPr>
            <a:r>
              <a:rPr lang="en-IN" sz="1400" dirty="0"/>
              <a:t>Time out sessions of the website </a:t>
            </a:r>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r>
              <a:rPr lang="en-IN" sz="1400" dirty="0"/>
              <a:t>The corresponding user got an email as which department is accessing his database</a:t>
            </a:r>
          </a:p>
        </p:txBody>
      </p:sp>
    </p:spTree>
    <p:extLst>
      <p:ext uri="{BB962C8B-B14F-4D97-AF65-F5344CB8AC3E}">
        <p14:creationId xmlns:p14="http://schemas.microsoft.com/office/powerpoint/2010/main" val="3046670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4801630" y="2283902"/>
            <a:ext cx="3910322" cy="1656000"/>
          </a:xfrm>
          <a:custGeom>
            <a:avLst/>
            <a:gdLst/>
            <a:ahLst/>
            <a:cxnLst/>
            <a:rect l="l" t="t" r="r" b="b"/>
            <a:pathLst>
              <a:path w="3910322" h="1656000">
                <a:moveTo>
                  <a:pt x="184" y="0"/>
                </a:moveTo>
                <a:lnTo>
                  <a:pt x="3082322" y="0"/>
                </a:lnTo>
                <a:lnTo>
                  <a:pt x="3910322" y="828000"/>
                </a:lnTo>
                <a:lnTo>
                  <a:pt x="3082322" y="1656000"/>
                </a:lnTo>
                <a:lnTo>
                  <a:pt x="0" y="1656000"/>
                </a:lnTo>
                <a:lnTo>
                  <a:pt x="828092" y="827908"/>
                </a:lnTo>
                <a:close/>
              </a:path>
            </a:pathLst>
          </a:custGeom>
          <a:solidFill>
            <a:schemeClr val="bg1">
              <a:alpha val="50000"/>
            </a:schemeClr>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ext Placeholder 1"/>
          <p:cNvSpPr>
            <a:spLocks noGrp="1"/>
          </p:cNvSpPr>
          <p:nvPr>
            <p:ph type="body" sz="quarter" idx="10"/>
          </p:nvPr>
        </p:nvSpPr>
        <p:spPr/>
        <p:txBody>
          <a:bodyPr/>
          <a:lstStyle/>
          <a:p>
            <a:r>
              <a:rPr lang="en-IN" dirty="0"/>
              <a:t>Additional /Next step</a:t>
            </a:r>
            <a:endParaRPr lang="ko-KR" altLang="en-US" dirty="0"/>
          </a:p>
        </p:txBody>
      </p:sp>
      <p:sp>
        <p:nvSpPr>
          <p:cNvPr id="4" name="Pentagon 3"/>
          <p:cNvSpPr/>
          <p:nvPr/>
        </p:nvSpPr>
        <p:spPr>
          <a:xfrm>
            <a:off x="-5630" y="2283718"/>
            <a:ext cx="5364088" cy="1656184"/>
          </a:xfrm>
          <a:prstGeom prst="homePlat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TextBox 12"/>
          <p:cNvSpPr txBox="1"/>
          <p:nvPr/>
        </p:nvSpPr>
        <p:spPr>
          <a:xfrm>
            <a:off x="607977" y="2694332"/>
            <a:ext cx="4112431" cy="1015663"/>
          </a:xfrm>
          <a:prstGeom prst="rect">
            <a:avLst/>
          </a:prstGeom>
          <a:noFill/>
        </p:spPr>
        <p:txBody>
          <a:bodyPr wrap="square" rtlCol="0">
            <a:spAutoFit/>
          </a:bodyPr>
          <a:lstStyle/>
          <a:p>
            <a:r>
              <a:rPr lang="en-IN" sz="1450" dirty="0">
                <a:solidFill>
                  <a:srgbClr val="69B6CC"/>
                </a:solidFill>
              </a:rPr>
              <a:t>The project can be deployed on cloud services  like AWS AZURE etc which increases the scalability ,response time and also help to secure     database .</a:t>
            </a:r>
          </a:p>
        </p:txBody>
      </p:sp>
      <p:sp>
        <p:nvSpPr>
          <p:cNvPr id="19" name="TextBox 18"/>
          <p:cNvSpPr txBox="1"/>
          <p:nvPr/>
        </p:nvSpPr>
        <p:spPr>
          <a:xfrm>
            <a:off x="6012160" y="2568732"/>
            <a:ext cx="2232248" cy="954107"/>
          </a:xfrm>
          <a:prstGeom prst="rect">
            <a:avLst/>
          </a:prstGeom>
          <a:noFill/>
        </p:spPr>
        <p:txBody>
          <a:bodyPr wrap="square" rtlCol="0">
            <a:spAutoFit/>
          </a:bodyPr>
          <a:lstStyle/>
          <a:p>
            <a:r>
              <a:rPr lang="en-IN" sz="1400" dirty="0">
                <a:solidFill>
                  <a:srgbClr val="69B6CC"/>
                </a:solidFill>
              </a:rPr>
              <a:t>The certificate is digitally verified so    that  institute can not upload forged           document</a:t>
            </a:r>
          </a:p>
        </p:txBody>
      </p:sp>
      <p:sp>
        <p:nvSpPr>
          <p:cNvPr id="24" name="TextBox 23"/>
          <p:cNvSpPr txBox="1"/>
          <p:nvPr/>
        </p:nvSpPr>
        <p:spPr>
          <a:xfrm>
            <a:off x="496119" y="4085659"/>
            <a:ext cx="8136904" cy="276999"/>
          </a:xfrm>
          <a:prstGeom prst="rect">
            <a:avLst/>
          </a:prstGeom>
          <a:noFill/>
        </p:spPr>
        <p:txBody>
          <a:bodyPr wrap="square" rtlCol="0">
            <a:spAutoFit/>
          </a:bodyPr>
          <a:lstStyle/>
          <a:p>
            <a:pPr algn="ctr"/>
            <a:endParaRPr lang="en-US" altLang="ko-KR" sz="1200" dirty="0">
              <a:solidFill>
                <a:schemeClr val="bg1"/>
              </a:solidFill>
              <a:cs typeface="Arial" pitchFamily="34" charset="0"/>
            </a:endParaRPr>
          </a:p>
        </p:txBody>
      </p:sp>
      <p:sp>
        <p:nvSpPr>
          <p:cNvPr id="26" name="Oval 27">
            <a:extLst>
              <a:ext uri="{FF2B5EF4-FFF2-40B4-BE49-F238E27FC236}">
                <a16:creationId xmlns:a16="http://schemas.microsoft.com/office/drawing/2014/main" id="{0DA92BA5-8938-9E9D-AEBE-71EA7D4B883C}"/>
              </a:ext>
            </a:extLst>
          </p:cNvPr>
          <p:cNvSpPr/>
          <p:nvPr/>
        </p:nvSpPr>
        <p:spPr>
          <a:xfrm>
            <a:off x="153482" y="2847698"/>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Oval 27">
            <a:extLst>
              <a:ext uri="{FF2B5EF4-FFF2-40B4-BE49-F238E27FC236}">
                <a16:creationId xmlns:a16="http://schemas.microsoft.com/office/drawing/2014/main" id="{B64681DF-1839-8ABE-10A0-0032004AB811}"/>
              </a:ext>
            </a:extLst>
          </p:cNvPr>
          <p:cNvSpPr/>
          <p:nvPr/>
        </p:nvSpPr>
        <p:spPr>
          <a:xfrm>
            <a:off x="5684436" y="2659443"/>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159971"/>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2245</TotalTime>
  <Words>530</Words>
  <Application>Microsoft Office PowerPoint</Application>
  <PresentationFormat>On-screen Show (16:9)</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맑은 고딕</vt: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abhip070702@outlook.com</cp:lastModifiedBy>
  <cp:revision>99</cp:revision>
  <dcterms:created xsi:type="dcterms:W3CDTF">2016-12-05T23:26:54Z</dcterms:created>
  <dcterms:modified xsi:type="dcterms:W3CDTF">2022-10-16T08:29:00Z</dcterms:modified>
</cp:coreProperties>
</file>