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24"/>
  </p:notesMasterIdLst>
  <p:handoutMasterIdLst>
    <p:handoutMasterId r:id="rId25"/>
  </p:handoutMasterIdLst>
  <p:sldIdLst>
    <p:sldId id="256" r:id="rId5"/>
    <p:sldId id="257" r:id="rId6"/>
    <p:sldId id="258" r:id="rId7"/>
    <p:sldId id="259" r:id="rId8"/>
    <p:sldId id="260" r:id="rId9"/>
    <p:sldId id="261"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4/3/2023</a:t>
            </a:fld>
            <a:endParaRPr lang="en-US" dirty="0"/>
          </a:p>
        </p:txBody>
      </p:sp>
      <p:sp>
        <p:nvSpPr>
          <p:cNvPr id="4" name="Footer Placeholder 3">
            <a:extLst>
              <a:ext uri="{FF2B5EF4-FFF2-40B4-BE49-F238E27FC236}">
                <a16:creationId xmlns:a16="http://schemas.microsoft.com/office/drawing/2014/main" xmlns=""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4/3/2023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smtClean="0"/>
              <a:t>Click to edit Master title style</a:t>
            </a:r>
            <a:endParaRPr lang="en-US" noProof="0"/>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4/3/2023</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22" name="Picture Placeholder 21">
            <a:extLst>
              <a:ext uri="{FF2B5EF4-FFF2-40B4-BE49-F238E27FC236}">
                <a16:creationId xmlns:a16="http://schemas.microsoft.com/office/drawing/2014/main" xmlns=""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4/3/2023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xmlns=""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4/3/2023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1B17C1C-DA5E-F743-826B-CB70C940D4E6}" type="datetime1">
              <a:rPr lang="en-US" noProof="0" smtClean="0"/>
              <a:t>4/3/2023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E6F10E4C-E478-1D40-94DF-17D7429B053A}" type="datetime1">
              <a:rPr lang="en-US" noProof="0" smtClean="0"/>
              <a:t>4/3/2023</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4/3/2023</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4/3/2023</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xmlns=""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4/3/2023</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p:nvPr>
        </p:nvSpPr>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06D41EE2-1449-2741-9D08-61623EFC2A0E}" type="datetime1">
              <a:rPr lang="en-US" noProof="0" smtClean="0"/>
              <a:t>4/3/2023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4/3/2023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xmlns=""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7DD9237C-03C9-D843-906B-96D98C6B2D61}" type="datetime1">
              <a:rPr lang="en-US" noProof="0" smtClean="0"/>
              <a:t>4/3/2023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xmlns=""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xmlns=""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xmlns=""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xmlns=""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xmlns=""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397BD2BD-1F35-9841-A6BF-76BE540EE01F}" type="datetime1">
              <a:rPr lang="en-US" noProof="0" smtClean="0"/>
              <a:t>4/3/2023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xmlns=""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xmlns=""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xmlns=""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xmlns=""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xmlns=""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xmlns=""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xmlns=""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xmlns=""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xmlns=""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xmlns=""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xmlns=""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xmlns=""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E94F40A-5592-5744-BFD7-61B04D70BFE7}" type="datetime1">
              <a:rPr lang="en-US" noProof="0" smtClean="0"/>
              <a:t>4/3/2023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xmlns=""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xmlns=""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xmlns=""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xmlns=""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xmlns=""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xmlns=""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xmlns=""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xmlns=""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xmlns=""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xmlns=""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xmlns=""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xmlns=""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xmlns=""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xmlns=""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xmlns=""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4/3/2023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xmlns=""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xmlns=""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xmlns=""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xmlns=""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xmlns=""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xmlns=""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xmlns=""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xmlns=""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xmlns=""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4/3/2023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xmlns=""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xmlns=""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xmlns=""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xmlns=""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xmlns=""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xmlns=""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xmlns=""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8C369370-372E-0846-B090-5E6EF97A3B62}" type="datetime1">
              <a:rPr lang="en-US" noProof="0" smtClean="0"/>
              <a:t>4/3/2023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xmlns=""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xmlns=""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xmlns=""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xmlns=""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xmlns=""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xmlns=""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xmlns=""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xmlns=""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4/3/2023</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a:xfrm>
            <a:off x="1154955" y="760163"/>
            <a:ext cx="8825658" cy="4627085"/>
          </a:xfrm>
        </p:spPr>
        <p:txBody>
          <a:bodyPr/>
          <a:lstStyle/>
          <a:p>
            <a:r>
              <a:rPr lang="en-US" sz="3200" dirty="0" smtClean="0">
                <a:solidFill>
                  <a:schemeClr val="bg1"/>
                </a:solidFill>
              </a:rPr>
              <a:t>Lab 10</a:t>
            </a:r>
            <a:br>
              <a:rPr lang="en-US" sz="3200" dirty="0" smtClean="0">
                <a:solidFill>
                  <a:schemeClr val="bg1"/>
                </a:solidFill>
              </a:rPr>
            </a:br>
            <a:r>
              <a:rPr lang="en-US" sz="3200" dirty="0" smtClean="0">
                <a:solidFill>
                  <a:schemeClr val="bg1"/>
                </a:solidFill>
              </a:rPr>
              <a:t/>
            </a:r>
            <a:br>
              <a:rPr lang="en-US" sz="3200" dirty="0" smtClean="0">
                <a:solidFill>
                  <a:schemeClr val="bg1"/>
                </a:solidFill>
              </a:rPr>
            </a:br>
            <a:r>
              <a:rPr lang="en-US" sz="3200" dirty="0" smtClean="0">
                <a:solidFill>
                  <a:schemeClr val="bg1"/>
                </a:solidFill>
              </a:rPr>
              <a:t>Group Name: The Trailblazing Innovators</a:t>
            </a:r>
            <a:br>
              <a:rPr lang="en-US" sz="3200" dirty="0" smtClean="0">
                <a:solidFill>
                  <a:schemeClr val="bg1"/>
                </a:solidFill>
              </a:rPr>
            </a:br>
            <a:r>
              <a:rPr lang="en-US" sz="3200" dirty="0">
                <a:solidFill>
                  <a:schemeClr val="bg1"/>
                </a:solidFill>
              </a:rPr>
              <a:t/>
            </a:r>
            <a:br>
              <a:rPr lang="en-US" sz="3200" dirty="0">
                <a:solidFill>
                  <a:schemeClr val="bg1"/>
                </a:solidFill>
              </a:rPr>
            </a:br>
            <a:r>
              <a:rPr lang="en-US" sz="3200" dirty="0" smtClean="0">
                <a:solidFill>
                  <a:schemeClr val="bg1"/>
                </a:solidFill>
              </a:rPr>
              <a:t>Team Members:</a:t>
            </a:r>
            <a:br>
              <a:rPr lang="en-US" sz="3200" dirty="0" smtClean="0">
                <a:solidFill>
                  <a:schemeClr val="bg1"/>
                </a:solidFill>
              </a:rPr>
            </a:br>
            <a:r>
              <a:rPr lang="en-US" sz="2800" dirty="0" smtClean="0">
                <a:solidFill>
                  <a:schemeClr val="bg1"/>
                </a:solidFill>
              </a:rPr>
              <a:t/>
            </a:r>
            <a:br>
              <a:rPr lang="en-US" sz="2800" dirty="0" smtClean="0">
                <a:solidFill>
                  <a:schemeClr val="bg1"/>
                </a:solidFill>
              </a:rPr>
            </a:br>
            <a:r>
              <a:rPr lang="en-US" sz="2800" dirty="0" smtClean="0">
                <a:solidFill>
                  <a:schemeClr val="bg1"/>
                </a:solidFill>
              </a:rPr>
              <a:t>1) Aditya Saxena (202051011)</a:t>
            </a:r>
            <a:br>
              <a:rPr lang="en-US" sz="2800" dirty="0" smtClean="0">
                <a:solidFill>
                  <a:schemeClr val="bg1"/>
                </a:solidFill>
              </a:rPr>
            </a:br>
            <a:r>
              <a:rPr lang="en-US" sz="2800" dirty="0" smtClean="0">
                <a:solidFill>
                  <a:schemeClr val="bg1"/>
                </a:solidFill>
              </a:rPr>
              <a:t>2) Hotwani Vishal Rameshkumar </a:t>
            </a:r>
            <a:r>
              <a:rPr lang="en-US" sz="2800" dirty="0">
                <a:solidFill>
                  <a:schemeClr val="bg1"/>
                </a:solidFill>
              </a:rPr>
              <a:t>(</a:t>
            </a:r>
            <a:r>
              <a:rPr lang="en-US" sz="2800" dirty="0" smtClean="0">
                <a:solidFill>
                  <a:schemeClr val="bg1"/>
                </a:solidFill>
              </a:rPr>
              <a:t>202051087) </a:t>
            </a:r>
            <a:br>
              <a:rPr lang="en-US" sz="2800" dirty="0" smtClean="0">
                <a:solidFill>
                  <a:schemeClr val="bg1"/>
                </a:solidFill>
              </a:rPr>
            </a:br>
            <a:r>
              <a:rPr lang="en-US" sz="2800" dirty="0" smtClean="0">
                <a:solidFill>
                  <a:schemeClr val="bg1"/>
                </a:solidFill>
              </a:rPr>
              <a:t>3) Haja Ram </a:t>
            </a:r>
            <a:r>
              <a:rPr lang="en-US" sz="2800" dirty="0">
                <a:solidFill>
                  <a:schemeClr val="bg1"/>
                </a:solidFill>
              </a:rPr>
              <a:t>(</a:t>
            </a:r>
            <a:r>
              <a:rPr lang="en-US" sz="2800" dirty="0" smtClean="0">
                <a:solidFill>
                  <a:schemeClr val="bg1"/>
                </a:solidFill>
              </a:rPr>
              <a:t>202051078</a:t>
            </a:r>
            <a:r>
              <a:rPr lang="en-US" sz="2800" dirty="0">
                <a:solidFill>
                  <a:schemeClr val="bg1"/>
                </a:solidFill>
              </a:rPr>
              <a:t>) </a:t>
            </a:r>
            <a:r>
              <a:rPr lang="en-US" sz="2800" dirty="0" smtClean="0">
                <a:solidFill>
                  <a:schemeClr val="bg1"/>
                </a:solidFill>
              </a:rPr>
              <a:t/>
            </a:r>
            <a:br>
              <a:rPr lang="en-US" sz="2800" dirty="0" smtClean="0">
                <a:solidFill>
                  <a:schemeClr val="bg1"/>
                </a:solidFill>
              </a:rPr>
            </a:br>
            <a:r>
              <a:rPr lang="en-US" sz="2800" dirty="0" smtClean="0">
                <a:solidFill>
                  <a:schemeClr val="bg1"/>
                </a:solidFill>
              </a:rPr>
              <a:t>4) Deepak Mehra (202051058) </a:t>
            </a:r>
            <a:endParaRPr lang="en-US" sz="2800" dirty="0">
              <a:solidFill>
                <a:schemeClr val="bg1"/>
              </a:solidFill>
            </a:endParaRPr>
          </a:p>
        </p:txBody>
      </p:sp>
    </p:spTree>
    <p:extLst>
      <p:ext uri="{BB962C8B-B14F-4D97-AF65-F5344CB8AC3E}">
        <p14:creationId xmlns:p14="http://schemas.microsoft.com/office/powerpoint/2010/main" val="30670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a:xfrm>
            <a:off x="1154955" y="692209"/>
            <a:ext cx="8825658" cy="1147607"/>
          </a:xfrm>
        </p:spPr>
        <p:txBody>
          <a:bodyPr/>
          <a:lstStyle/>
          <a:p>
            <a:r>
              <a:rPr lang="en-US" sz="3200" dirty="0" smtClean="0"/>
              <a:t> </a:t>
            </a:r>
            <a:br>
              <a:rPr lang="en-US" sz="3200" dirty="0" smtClean="0"/>
            </a:br>
            <a:r>
              <a:rPr lang="en-US" sz="3200" dirty="0"/>
              <a:t/>
            </a:r>
            <a:br>
              <a:rPr lang="en-US" sz="3200" dirty="0"/>
            </a:br>
            <a:r>
              <a:rPr lang="en-US" sz="3200" dirty="0" smtClean="0"/>
              <a:t/>
            </a:r>
            <a:br>
              <a:rPr lang="en-US" sz="3200" dirty="0" smtClean="0"/>
            </a:br>
            <a:endParaRPr lang="en-US" sz="3200" dirty="0">
              <a:solidFill>
                <a:schemeClr val="bg1"/>
              </a:solidFill>
            </a:endParaRPr>
          </a:p>
        </p:txBody>
      </p:sp>
      <p:sp>
        <p:nvSpPr>
          <p:cNvPr id="3" name="Subtitle 2">
            <a:extLst>
              <a:ext uri="{FF2B5EF4-FFF2-40B4-BE49-F238E27FC236}">
                <a16:creationId xmlns:a16="http://schemas.microsoft.com/office/drawing/2014/main" xmlns="" id="{252E989F-747B-4007-9C7A-A35E8B662A7B}"/>
              </a:ext>
            </a:extLst>
          </p:cNvPr>
          <p:cNvSpPr>
            <a:spLocks noGrp="1"/>
          </p:cNvSpPr>
          <p:nvPr>
            <p:ph type="subTitle" idx="1"/>
          </p:nvPr>
        </p:nvSpPr>
        <p:spPr>
          <a:xfrm>
            <a:off x="1154955" y="6334697"/>
            <a:ext cx="8825658" cy="45719"/>
          </a:xfrm>
        </p:spPr>
        <p:txBody>
          <a:bodyPr>
            <a:normAutofit fontScale="25000" lnSpcReduction="20000"/>
          </a:bodyPr>
          <a:lstStyle/>
          <a:p>
            <a:endParaRPr lang="en-US" dirty="0">
              <a:solidFill>
                <a:schemeClr val="bg1"/>
              </a:solidFill>
            </a:endParaRPr>
          </a:p>
        </p:txBody>
      </p:sp>
      <p:sp>
        <p:nvSpPr>
          <p:cNvPr id="4" name="Title 1">
            <a:extLst>
              <a:ext uri="{FF2B5EF4-FFF2-40B4-BE49-F238E27FC236}">
                <a16:creationId xmlns:a16="http://schemas.microsoft.com/office/drawing/2014/main" xmlns="" id="{1129B41E-FC51-4047-9C2D-7FA6782DAFEB}"/>
              </a:ext>
            </a:extLst>
          </p:cNvPr>
          <p:cNvSpPr txBox="1">
            <a:spLocks/>
          </p:cNvSpPr>
          <p:nvPr/>
        </p:nvSpPr>
        <p:spPr bwMode="gray">
          <a:xfrm>
            <a:off x="1265124" y="3888954"/>
            <a:ext cx="8825658" cy="176269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bg1"/>
              </a:solidFill>
            </a:endParaRPr>
          </a:p>
        </p:txBody>
      </p:sp>
      <p:sp>
        <p:nvSpPr>
          <p:cNvPr id="5" name="Title 1">
            <a:extLst>
              <a:ext uri="{FF2B5EF4-FFF2-40B4-BE49-F238E27FC236}">
                <a16:creationId xmlns:a16="http://schemas.microsoft.com/office/drawing/2014/main" xmlns="" id="{1129B41E-FC51-4047-9C2D-7FA6782DAFEB}"/>
              </a:ext>
            </a:extLst>
          </p:cNvPr>
          <p:cNvSpPr txBox="1">
            <a:spLocks/>
          </p:cNvSpPr>
          <p:nvPr/>
        </p:nvSpPr>
        <p:spPr bwMode="gray">
          <a:xfrm>
            <a:off x="1307355" y="1298154"/>
            <a:ext cx="8825658" cy="82626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 </a:t>
            </a:r>
            <a:br>
              <a:rPr lang="en-US" sz="3200" smtClean="0"/>
            </a:br>
            <a:r>
              <a:rPr lang="en-US" sz="3200" smtClean="0"/>
              <a:t/>
            </a:r>
            <a:br>
              <a:rPr lang="en-US" sz="3200" smtClean="0"/>
            </a:br>
            <a:r>
              <a:rPr lang="en-US" sz="3200" smtClean="0"/>
              <a:t/>
            </a:r>
            <a:br>
              <a:rPr lang="en-US" sz="3200" smtClean="0"/>
            </a:br>
            <a:endParaRPr lang="en-US" sz="3200" dirty="0">
              <a:solidFill>
                <a:schemeClr val="bg1"/>
              </a:solidFill>
            </a:endParaRPr>
          </a:p>
        </p:txBody>
      </p:sp>
      <p:sp>
        <p:nvSpPr>
          <p:cNvPr id="6" name="Title 1">
            <a:extLst>
              <a:ext uri="{FF2B5EF4-FFF2-40B4-BE49-F238E27FC236}">
                <a16:creationId xmlns:a16="http://schemas.microsoft.com/office/drawing/2014/main" xmlns="" id="{1129B41E-FC51-4047-9C2D-7FA6782DAFEB}"/>
              </a:ext>
            </a:extLst>
          </p:cNvPr>
          <p:cNvSpPr txBox="1">
            <a:spLocks/>
          </p:cNvSpPr>
          <p:nvPr/>
        </p:nvSpPr>
        <p:spPr bwMode="gray">
          <a:xfrm>
            <a:off x="1459755" y="1044851"/>
            <a:ext cx="8825658" cy="563796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Explanation in simple terms: </a:t>
            </a:r>
          </a:p>
          <a:p>
            <a:endParaRPr lang="en-US" sz="3200" dirty="0"/>
          </a:p>
          <a:p>
            <a:pPr marL="342900" indent="-342900">
              <a:buAutoNum type="arabicParenR"/>
            </a:pPr>
            <a:r>
              <a:rPr lang="en-US" sz="1400" dirty="0" smtClean="0"/>
              <a:t>The </a:t>
            </a:r>
            <a:r>
              <a:rPr lang="en-US" sz="1400" dirty="0"/>
              <a:t>problem: </a:t>
            </a:r>
            <a:endParaRPr lang="en-US" sz="1400" dirty="0" smtClean="0"/>
          </a:p>
          <a:p>
            <a:r>
              <a:rPr lang="en-US" sz="1400" dirty="0" smtClean="0"/>
              <a:t>You </a:t>
            </a:r>
            <a:r>
              <a:rPr lang="en-US" sz="1400" dirty="0"/>
              <a:t>are managing two locations for Gbike. Each day, some number of customers arrive at each location to rent bicycles. If you have a bike available, you rent it out and earn INR 10 from Gbike. If you are out of bikes at that location, then the business is lost. Bikes become available for renting the day after they are returned. To help ensure that bicycles are available where they are needed, you can move them between the two locations overnight, at a cost of INR 2 per bike moved.</a:t>
            </a:r>
          </a:p>
          <a:p>
            <a:r>
              <a:rPr lang="en-US" sz="1400" dirty="0"/>
              <a:t>As a manager, your goal is to maximize Gbike's profit by making sure there are enough bikes available for customers to rent</a:t>
            </a:r>
            <a:r>
              <a:rPr lang="en-US" sz="1400" dirty="0" smtClean="0"/>
              <a:t>.</a:t>
            </a:r>
          </a:p>
          <a:p>
            <a:endParaRPr lang="en-US" sz="1400" dirty="0" smtClean="0"/>
          </a:p>
          <a:p>
            <a:endParaRPr lang="en-US" sz="1400" dirty="0"/>
          </a:p>
          <a:p>
            <a:r>
              <a:rPr lang="en-US" sz="1400" dirty="0" smtClean="0"/>
              <a:t>2) </a:t>
            </a:r>
            <a:r>
              <a:rPr lang="en-US" sz="1400" dirty="0"/>
              <a:t>Assumptions: </a:t>
            </a:r>
            <a:endParaRPr lang="en-US" sz="1400" dirty="0" smtClean="0"/>
          </a:p>
          <a:p>
            <a:r>
              <a:rPr lang="en-US" sz="1400" dirty="0" smtClean="0"/>
              <a:t>There </a:t>
            </a:r>
            <a:r>
              <a:rPr lang="en-US" sz="1400" dirty="0"/>
              <a:t>are a few assumptions we'll make to simplify the problem. We'll assume that the number of bikes requested and returned at each location are Poisson random variables, with an expected number of rental requests of 3 and 4 at the first and second locations, respectively, and an expected number of returns of 3 and 2 at the first and second locations, respectively. We'll also assume that each location can hold up to 20 bikes, and that we can move up to 5 bikes between the two locations overnight. Finally, we'll use a discount rate of 0.9, which means that we'll give less weight to future rewards than immediate ones.</a:t>
            </a:r>
          </a:p>
          <a:p>
            <a:r>
              <a:rPr lang="en-US" sz="1400" dirty="0"/>
              <a:t/>
            </a:r>
            <a:br>
              <a:rPr lang="en-US" sz="1400" dirty="0"/>
            </a:br>
            <a:endParaRPr lang="en-US" sz="1400" dirty="0"/>
          </a:p>
          <a:p>
            <a:r>
              <a:rPr lang="en-US" sz="1400" dirty="0"/>
              <a:t/>
            </a:r>
            <a:br>
              <a:rPr lang="en-US" sz="1400" dirty="0"/>
            </a:br>
            <a:r>
              <a:rPr lang="en-US" sz="1400" dirty="0" smtClean="0"/>
              <a:t> </a:t>
            </a:r>
          </a:p>
          <a:p>
            <a:endParaRPr lang="en-US" sz="1400" dirty="0" smtClean="0"/>
          </a:p>
        </p:txBody>
      </p:sp>
    </p:spTree>
    <p:extLst>
      <p:ext uri="{BB962C8B-B14F-4D97-AF65-F5344CB8AC3E}">
        <p14:creationId xmlns:p14="http://schemas.microsoft.com/office/powerpoint/2010/main" val="2319658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a:xfrm>
            <a:off x="1154955" y="692209"/>
            <a:ext cx="8825658" cy="5486400"/>
          </a:xfrm>
        </p:spPr>
        <p:txBody>
          <a:bodyPr/>
          <a:lstStyle/>
          <a:p>
            <a:r>
              <a:rPr lang="en-US" sz="1200" dirty="0" smtClean="0"/>
              <a:t> </a:t>
            </a:r>
            <a:br>
              <a:rPr lang="en-US" sz="1200" dirty="0" smtClean="0"/>
            </a:br>
            <a:r>
              <a:rPr lang="en-US" sz="1200" dirty="0" smtClean="0"/>
              <a:t/>
            </a:r>
            <a:br>
              <a:rPr lang="en-US" sz="1200" dirty="0" smtClean="0"/>
            </a:br>
            <a:r>
              <a:rPr lang="en-US" sz="1200" dirty="0" smtClean="0"/>
              <a:t>3) Formulating </a:t>
            </a:r>
            <a:r>
              <a:rPr lang="en-US" sz="1200" dirty="0"/>
              <a:t>the MDP: </a:t>
            </a:r>
            <a:r>
              <a:rPr lang="en-US" sz="1200" dirty="0" smtClean="0"/>
              <a:t/>
            </a:r>
            <a:br>
              <a:rPr lang="en-US" sz="1200" dirty="0" smtClean="0"/>
            </a:br>
            <a:r>
              <a:rPr lang="en-US" sz="1200" dirty="0"/>
              <a:t/>
            </a:r>
            <a:br>
              <a:rPr lang="en-US" sz="1200" dirty="0"/>
            </a:br>
            <a:r>
              <a:rPr lang="en-US" sz="1200" dirty="0" smtClean="0"/>
              <a:t>Our </a:t>
            </a:r>
            <a:r>
              <a:rPr lang="en-US" sz="1200" dirty="0"/>
              <a:t>goal is to create a plan for managing the bikes that maximizes Gbike's profit. To do this, we'll use a Markov Decision Process (MDP). An MDP is a way of making decisions over time in uncertain environments.</a:t>
            </a:r>
            <a:br>
              <a:rPr lang="en-US" sz="1200" dirty="0"/>
            </a:br>
            <a:r>
              <a:rPr lang="en-US" sz="1200" dirty="0"/>
              <a:t>In this case, we'll formulate a continuing finite MDP, where time steps are days, the state is the number of bikes at each location at the end of the day, and the actions are the net number of bikes moved between the two locations overnight.</a:t>
            </a:r>
            <a:br>
              <a:rPr lang="en-US" sz="1200" dirty="0"/>
            </a:br>
            <a:r>
              <a:rPr lang="en-US" sz="1200" dirty="0"/>
              <a:t>We'll use a discount rate of 0.9 to calculate the expected future rewards of each action. This means that we'll give less weight to rewards that occur further into the future</a:t>
            </a:r>
            <a:r>
              <a:rPr lang="en-US" sz="1200" dirty="0" smtClean="0"/>
              <a:t>.</a:t>
            </a:r>
            <a:br>
              <a:rPr lang="en-US" sz="1200" dirty="0" smtClean="0"/>
            </a:br>
            <a:r>
              <a:rPr lang="en-US" sz="1200" dirty="0"/>
              <a:t/>
            </a:r>
            <a:br>
              <a:rPr lang="en-US" sz="1200" dirty="0"/>
            </a:br>
            <a:r>
              <a:rPr lang="en-US" sz="1200" dirty="0" smtClean="0"/>
              <a:t>4) </a:t>
            </a:r>
            <a:r>
              <a:rPr lang="en-US" sz="1200" dirty="0"/>
              <a:t>Policy iteration: </a:t>
            </a:r>
            <a:r>
              <a:rPr lang="en-US" sz="1200" dirty="0" smtClean="0"/>
              <a:t/>
            </a:r>
            <a:br>
              <a:rPr lang="en-US" sz="1200" dirty="0" smtClean="0"/>
            </a:br>
            <a:r>
              <a:rPr lang="en-US" sz="1200" dirty="0"/>
              <a:t/>
            </a:r>
            <a:br>
              <a:rPr lang="en-US" sz="1200" dirty="0"/>
            </a:br>
            <a:r>
              <a:rPr lang="en-US" sz="1200" dirty="0" smtClean="0"/>
              <a:t>We'll </a:t>
            </a:r>
            <a:r>
              <a:rPr lang="en-US" sz="1200" dirty="0"/>
              <a:t>use something called policy iteration to solve the MDP. Policy iteration is a way of finding the best policy (a set of actions to take in each state) that maximizes our objective function (in this case, Gbike's profit).</a:t>
            </a:r>
            <a:br>
              <a:rPr lang="en-US" sz="1200" dirty="0"/>
            </a:br>
            <a:r>
              <a:rPr lang="en-US" sz="1200" dirty="0"/>
              <a:t>Policy iteration works by iteratively improving the policy until it converges to the optimal policy. The process involves two steps: policy evaluation and policy improvement.</a:t>
            </a:r>
            <a:br>
              <a:rPr lang="en-US" sz="1200" dirty="0"/>
            </a:br>
            <a:r>
              <a:rPr lang="en-US" sz="1200" dirty="0"/>
              <a:t>During policy evaluation, we calculate the expected future rewards of each action for each state, assuming we follow our current policy. This gives us a value function, which tells us how good each state is.</a:t>
            </a:r>
            <a:br>
              <a:rPr lang="en-US" sz="1200" dirty="0"/>
            </a:br>
            <a:r>
              <a:rPr lang="en-US" sz="1200" dirty="0"/>
              <a:t>During policy improvement, we update our policy to choose the action with the highest expected future reward for each state, based on the value function we calculated during policy evaluation.</a:t>
            </a:r>
            <a:br>
              <a:rPr lang="en-US" sz="1200" dirty="0"/>
            </a:br>
            <a:r>
              <a:rPr lang="en-US" sz="1200" dirty="0"/>
              <a:t>We repeat these two steps until our policy converges to the optimal policy, which maximizes Gbike's profit</a:t>
            </a:r>
            <a:r>
              <a:rPr lang="en-US" sz="1200" dirty="0" smtClean="0"/>
              <a:t>.</a:t>
            </a:r>
            <a:br>
              <a:rPr lang="en-US" sz="1200" dirty="0" smtClean="0"/>
            </a:br>
            <a:r>
              <a:rPr lang="en-US" sz="1200" dirty="0"/>
              <a:t/>
            </a:r>
            <a:br>
              <a:rPr lang="en-US" sz="1200" dirty="0"/>
            </a:br>
            <a:r>
              <a:rPr lang="en-US" sz="1200" dirty="0"/>
              <a:t/>
            </a:r>
            <a:br>
              <a:rPr lang="en-US" sz="1200" dirty="0"/>
            </a:br>
            <a:r>
              <a:rPr lang="en-US" sz="1200" dirty="0" smtClean="0"/>
              <a:t/>
            </a:r>
            <a:br>
              <a:rPr lang="en-US" sz="1200" dirty="0" smtClean="0"/>
            </a:br>
            <a:endParaRPr lang="en-US" sz="1200" dirty="0">
              <a:solidFill>
                <a:schemeClr val="bg1"/>
              </a:solidFill>
            </a:endParaRPr>
          </a:p>
        </p:txBody>
      </p:sp>
      <p:sp>
        <p:nvSpPr>
          <p:cNvPr id="3" name="Subtitle 2">
            <a:extLst>
              <a:ext uri="{FF2B5EF4-FFF2-40B4-BE49-F238E27FC236}">
                <a16:creationId xmlns:a16="http://schemas.microsoft.com/office/drawing/2014/main" xmlns="" id="{252E989F-747B-4007-9C7A-A35E8B662A7B}"/>
              </a:ext>
            </a:extLst>
          </p:cNvPr>
          <p:cNvSpPr>
            <a:spLocks noGrp="1"/>
          </p:cNvSpPr>
          <p:nvPr>
            <p:ph type="subTitle" idx="1"/>
          </p:nvPr>
        </p:nvSpPr>
        <p:spPr>
          <a:xfrm>
            <a:off x="1154955" y="6334697"/>
            <a:ext cx="8825658" cy="45719"/>
          </a:xfrm>
        </p:spPr>
        <p:txBody>
          <a:bodyPr>
            <a:normAutofit fontScale="25000" lnSpcReduction="20000"/>
          </a:bodyPr>
          <a:lstStyle/>
          <a:p>
            <a:endParaRPr lang="en-US" dirty="0">
              <a:solidFill>
                <a:schemeClr val="bg1"/>
              </a:solidFill>
            </a:endParaRPr>
          </a:p>
        </p:txBody>
      </p:sp>
      <p:sp>
        <p:nvSpPr>
          <p:cNvPr id="4" name="Title 1">
            <a:extLst>
              <a:ext uri="{FF2B5EF4-FFF2-40B4-BE49-F238E27FC236}">
                <a16:creationId xmlns:a16="http://schemas.microsoft.com/office/drawing/2014/main" xmlns="" id="{1129B41E-FC51-4047-9C2D-7FA6782DAFEB}"/>
              </a:ext>
            </a:extLst>
          </p:cNvPr>
          <p:cNvSpPr txBox="1">
            <a:spLocks/>
          </p:cNvSpPr>
          <p:nvPr/>
        </p:nvSpPr>
        <p:spPr bwMode="gray">
          <a:xfrm>
            <a:off x="1265124" y="3888954"/>
            <a:ext cx="8825658" cy="176269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bg1"/>
              </a:solidFill>
            </a:endParaRPr>
          </a:p>
        </p:txBody>
      </p:sp>
      <p:sp>
        <p:nvSpPr>
          <p:cNvPr id="5" name="Title 1">
            <a:extLst>
              <a:ext uri="{FF2B5EF4-FFF2-40B4-BE49-F238E27FC236}">
                <a16:creationId xmlns:a16="http://schemas.microsoft.com/office/drawing/2014/main" xmlns="" id="{1129B41E-FC51-4047-9C2D-7FA6782DAFEB}"/>
              </a:ext>
            </a:extLst>
          </p:cNvPr>
          <p:cNvSpPr txBox="1">
            <a:spLocks/>
          </p:cNvSpPr>
          <p:nvPr/>
        </p:nvSpPr>
        <p:spPr bwMode="gray">
          <a:xfrm>
            <a:off x="1307355" y="1298154"/>
            <a:ext cx="8825658" cy="82626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 </a:t>
            </a:r>
            <a:br>
              <a:rPr lang="en-US" sz="3200" smtClean="0"/>
            </a:br>
            <a:r>
              <a:rPr lang="en-US" sz="3200" smtClean="0"/>
              <a:t/>
            </a:r>
            <a:br>
              <a:rPr lang="en-US" sz="3200" smtClean="0"/>
            </a:br>
            <a:r>
              <a:rPr lang="en-US" sz="3200" smtClean="0"/>
              <a:t/>
            </a:r>
            <a:br>
              <a:rPr lang="en-US" sz="3200" smtClean="0"/>
            </a:br>
            <a:endParaRPr lang="en-US" sz="3200" dirty="0">
              <a:solidFill>
                <a:schemeClr val="bg1"/>
              </a:solidFill>
            </a:endParaRPr>
          </a:p>
        </p:txBody>
      </p:sp>
      <p:sp>
        <p:nvSpPr>
          <p:cNvPr id="6" name="Title 1">
            <a:extLst>
              <a:ext uri="{FF2B5EF4-FFF2-40B4-BE49-F238E27FC236}">
                <a16:creationId xmlns:a16="http://schemas.microsoft.com/office/drawing/2014/main" xmlns="" id="{1129B41E-FC51-4047-9C2D-7FA6782DAFEB}"/>
              </a:ext>
            </a:extLst>
          </p:cNvPr>
          <p:cNvSpPr txBox="1">
            <a:spLocks/>
          </p:cNvSpPr>
          <p:nvPr/>
        </p:nvSpPr>
        <p:spPr bwMode="gray">
          <a:xfrm>
            <a:off x="1459755" y="1044851"/>
            <a:ext cx="8825658" cy="563796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400" dirty="0" smtClean="0"/>
          </a:p>
        </p:txBody>
      </p:sp>
    </p:spTree>
    <p:extLst>
      <p:ext uri="{BB962C8B-B14F-4D97-AF65-F5344CB8AC3E}">
        <p14:creationId xmlns:p14="http://schemas.microsoft.com/office/powerpoint/2010/main" val="86361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a:xfrm>
            <a:off x="1154955" y="692209"/>
            <a:ext cx="8825658" cy="5546221"/>
          </a:xfrm>
        </p:spPr>
        <p:txBody>
          <a:bodyPr/>
          <a:lstStyle/>
          <a:p>
            <a:r>
              <a:rPr lang="en-US" sz="1200" dirty="0" smtClean="0"/>
              <a:t/>
            </a:r>
            <a:br>
              <a:rPr lang="en-US" sz="1200" dirty="0" smtClean="0"/>
            </a:br>
            <a:r>
              <a:rPr lang="en-US" sz="1200" dirty="0"/>
              <a:t/>
            </a:r>
            <a:br>
              <a:rPr lang="en-US" sz="1200" dirty="0"/>
            </a:br>
            <a:r>
              <a:rPr lang="en-US" sz="1200" dirty="0" smtClean="0"/>
              <a:t/>
            </a:r>
            <a:br>
              <a:rPr lang="en-US" sz="1200" dirty="0" smtClean="0"/>
            </a:br>
            <a:r>
              <a:rPr lang="en-US" sz="3200" dirty="0" smtClean="0"/>
              <a:t>Algorithm :</a:t>
            </a:r>
            <a:br>
              <a:rPr lang="en-US" sz="3200" dirty="0" smtClean="0"/>
            </a:br>
            <a:r>
              <a:rPr lang="en-US" sz="3200" dirty="0"/>
              <a:t/>
            </a:r>
            <a:br>
              <a:rPr lang="en-US" sz="3200" dirty="0"/>
            </a:br>
            <a:r>
              <a:rPr lang="en-US" sz="1600" dirty="0" smtClean="0"/>
              <a:t>1) Set </a:t>
            </a:r>
            <a:r>
              <a:rPr lang="en-US" sz="1600" dirty="0"/>
              <a:t>the maximum number of bikes that can be parked at each location (location_1_max_bikes and location_2_max_bikes) to 20</a:t>
            </a:r>
            <a:r>
              <a:rPr lang="en-US" sz="1600" dirty="0" smtClean="0"/>
              <a:t>.</a:t>
            </a:r>
            <a:br>
              <a:rPr lang="en-US" sz="1600" dirty="0" smtClean="0"/>
            </a:br>
            <a:r>
              <a:rPr lang="en-US" sz="1600" dirty="0"/>
              <a:t/>
            </a:r>
            <a:br>
              <a:rPr lang="en-US" sz="1600" dirty="0"/>
            </a:br>
            <a:r>
              <a:rPr lang="en-US" sz="1600" dirty="0" smtClean="0"/>
              <a:t>2) Define </a:t>
            </a:r>
            <a:r>
              <a:rPr lang="en-US" sz="1600" dirty="0"/>
              <a:t>the expected number of rental requests and returns for each location</a:t>
            </a:r>
            <a:r>
              <a:rPr lang="en-US" sz="1600" dirty="0" smtClean="0"/>
              <a:t>.</a:t>
            </a:r>
            <a:br>
              <a:rPr lang="en-US" sz="1600" dirty="0" smtClean="0"/>
            </a:br>
            <a:r>
              <a:rPr lang="en-US" sz="1600" dirty="0"/>
              <a:t/>
            </a:r>
            <a:br>
              <a:rPr lang="en-US" sz="1600" dirty="0"/>
            </a:br>
            <a:r>
              <a:rPr lang="en-US" sz="1600" dirty="0" smtClean="0"/>
              <a:t>3) Define </a:t>
            </a:r>
            <a:r>
              <a:rPr lang="en-US" sz="1600" dirty="0"/>
              <a:t>the cost of moving a bike from one location to the other (cost_per_move) to 2</a:t>
            </a:r>
            <a:r>
              <a:rPr lang="en-US" sz="1600" dirty="0" smtClean="0"/>
              <a:t>.</a:t>
            </a:r>
            <a:br>
              <a:rPr lang="en-US" sz="1600" dirty="0" smtClean="0"/>
            </a:br>
            <a:r>
              <a:rPr lang="en-US" sz="1600" dirty="0"/>
              <a:t/>
            </a:r>
            <a:br>
              <a:rPr lang="en-US" sz="1600" dirty="0"/>
            </a:br>
            <a:r>
              <a:rPr lang="en-US" sz="1600" dirty="0" smtClean="0"/>
              <a:t>4) Define </a:t>
            </a:r>
            <a:r>
              <a:rPr lang="en-US" sz="1600" dirty="0"/>
              <a:t>the rental reward (</a:t>
            </a:r>
            <a:r>
              <a:rPr lang="en-US" sz="1600" dirty="0" err="1"/>
              <a:t>rental_reward</a:t>
            </a:r>
            <a:r>
              <a:rPr lang="en-US" sz="1600" dirty="0"/>
              <a:t>) to 10</a:t>
            </a:r>
            <a:r>
              <a:rPr lang="en-US" sz="1600" dirty="0" smtClean="0"/>
              <a:t>.</a:t>
            </a:r>
            <a:br>
              <a:rPr lang="en-US" sz="1600" dirty="0" smtClean="0"/>
            </a:br>
            <a:r>
              <a:rPr lang="en-US" sz="1600" dirty="0"/>
              <a:t/>
            </a:r>
            <a:br>
              <a:rPr lang="en-US" sz="1600" dirty="0"/>
            </a:br>
            <a:r>
              <a:rPr lang="en-US" sz="1600" dirty="0" smtClean="0"/>
              <a:t>5) Define </a:t>
            </a:r>
            <a:r>
              <a:rPr lang="en-US" sz="1600" dirty="0"/>
              <a:t>the discount rate (</a:t>
            </a:r>
            <a:r>
              <a:rPr lang="en-US" sz="1600" dirty="0" err="1"/>
              <a:t>discount_rate</a:t>
            </a:r>
            <a:r>
              <a:rPr lang="en-US" sz="1600" dirty="0"/>
              <a:t>) to 0.9</a:t>
            </a:r>
            <a:r>
              <a:rPr lang="en-US" sz="1600" dirty="0" smtClean="0"/>
              <a:t>.</a:t>
            </a:r>
            <a:br>
              <a:rPr lang="en-US" sz="1600" dirty="0" smtClean="0"/>
            </a:br>
            <a:r>
              <a:rPr lang="en-US" sz="1600" dirty="0"/>
              <a:t/>
            </a:r>
            <a:br>
              <a:rPr lang="en-US" sz="1600" dirty="0"/>
            </a:br>
            <a:r>
              <a:rPr lang="en-US" sz="1600" dirty="0" smtClean="0"/>
              <a:t>6) Define </a:t>
            </a:r>
            <a:r>
              <a:rPr lang="en-US" sz="1600" dirty="0"/>
              <a:t>the Poisson probability function (</a:t>
            </a:r>
            <a:r>
              <a:rPr lang="en-US" sz="1600" dirty="0" err="1"/>
              <a:t>poisson_prob</a:t>
            </a:r>
            <a:r>
              <a:rPr lang="en-US" sz="1600" dirty="0" smtClean="0"/>
              <a:t>).</a:t>
            </a:r>
            <a:br>
              <a:rPr lang="en-US" sz="1600" dirty="0" smtClean="0"/>
            </a:br>
            <a:r>
              <a:rPr lang="en-US" sz="1600" dirty="0"/>
              <a:t/>
            </a:r>
            <a:br>
              <a:rPr lang="en-US" sz="1600" dirty="0"/>
            </a:br>
            <a:r>
              <a:rPr lang="en-US" sz="1600" dirty="0" smtClean="0"/>
              <a:t>7) Initialize </a:t>
            </a:r>
            <a:r>
              <a:rPr lang="en-US" sz="1600" dirty="0"/>
              <a:t>the state-value function (V) for all possible states to 0.</a:t>
            </a:r>
            <a:br>
              <a:rPr lang="en-US" sz="1600" dirty="0"/>
            </a:br>
            <a:r>
              <a:rPr lang="en-US" sz="1200" dirty="0"/>
              <a:t/>
            </a:r>
            <a:br>
              <a:rPr lang="en-US" sz="1200" dirty="0"/>
            </a:br>
            <a:endParaRPr lang="en-US" sz="1200" dirty="0">
              <a:solidFill>
                <a:schemeClr val="bg1"/>
              </a:solidFill>
            </a:endParaRPr>
          </a:p>
        </p:txBody>
      </p:sp>
      <p:sp>
        <p:nvSpPr>
          <p:cNvPr id="3" name="Subtitle 2">
            <a:extLst>
              <a:ext uri="{FF2B5EF4-FFF2-40B4-BE49-F238E27FC236}">
                <a16:creationId xmlns:a16="http://schemas.microsoft.com/office/drawing/2014/main" xmlns="" id="{252E989F-747B-4007-9C7A-A35E8B662A7B}"/>
              </a:ext>
            </a:extLst>
          </p:cNvPr>
          <p:cNvSpPr>
            <a:spLocks noGrp="1"/>
          </p:cNvSpPr>
          <p:nvPr>
            <p:ph type="subTitle" idx="1"/>
          </p:nvPr>
        </p:nvSpPr>
        <p:spPr>
          <a:xfrm>
            <a:off x="1154955" y="6379688"/>
            <a:ext cx="8825658" cy="45719"/>
          </a:xfrm>
        </p:spPr>
        <p:txBody>
          <a:bodyPr>
            <a:normAutofit fontScale="25000" lnSpcReduction="20000"/>
          </a:bodyPr>
          <a:lstStyle/>
          <a:p>
            <a:endParaRPr lang="en-US" dirty="0">
              <a:solidFill>
                <a:schemeClr val="bg1"/>
              </a:solidFill>
            </a:endParaRPr>
          </a:p>
        </p:txBody>
      </p:sp>
      <p:sp>
        <p:nvSpPr>
          <p:cNvPr id="4" name="Title 1">
            <a:extLst>
              <a:ext uri="{FF2B5EF4-FFF2-40B4-BE49-F238E27FC236}">
                <a16:creationId xmlns:a16="http://schemas.microsoft.com/office/drawing/2014/main" xmlns="" id="{1129B41E-FC51-4047-9C2D-7FA6782DAFEB}"/>
              </a:ext>
            </a:extLst>
          </p:cNvPr>
          <p:cNvSpPr txBox="1">
            <a:spLocks/>
          </p:cNvSpPr>
          <p:nvPr/>
        </p:nvSpPr>
        <p:spPr bwMode="gray">
          <a:xfrm>
            <a:off x="1307355" y="3880408"/>
            <a:ext cx="8825658" cy="176269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bg1"/>
              </a:solidFill>
            </a:endParaRPr>
          </a:p>
        </p:txBody>
      </p:sp>
      <p:sp>
        <p:nvSpPr>
          <p:cNvPr id="5" name="Title 1">
            <a:extLst>
              <a:ext uri="{FF2B5EF4-FFF2-40B4-BE49-F238E27FC236}">
                <a16:creationId xmlns:a16="http://schemas.microsoft.com/office/drawing/2014/main" xmlns="" id="{1129B41E-FC51-4047-9C2D-7FA6782DAFEB}"/>
              </a:ext>
            </a:extLst>
          </p:cNvPr>
          <p:cNvSpPr txBox="1">
            <a:spLocks/>
          </p:cNvSpPr>
          <p:nvPr/>
        </p:nvSpPr>
        <p:spPr bwMode="gray">
          <a:xfrm>
            <a:off x="1307355" y="1298154"/>
            <a:ext cx="8825658" cy="82626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 </a:t>
            </a:r>
            <a:br>
              <a:rPr lang="en-US" sz="3200" smtClean="0"/>
            </a:br>
            <a:r>
              <a:rPr lang="en-US" sz="3200" smtClean="0"/>
              <a:t/>
            </a:r>
            <a:br>
              <a:rPr lang="en-US" sz="3200" smtClean="0"/>
            </a:br>
            <a:r>
              <a:rPr lang="en-US" sz="3200" smtClean="0"/>
              <a:t/>
            </a:r>
            <a:br>
              <a:rPr lang="en-US" sz="3200" smtClean="0"/>
            </a:br>
            <a:endParaRPr lang="en-US" sz="3200" dirty="0">
              <a:solidFill>
                <a:schemeClr val="bg1"/>
              </a:solidFill>
            </a:endParaRPr>
          </a:p>
        </p:txBody>
      </p:sp>
      <p:sp>
        <p:nvSpPr>
          <p:cNvPr id="6" name="Title 1">
            <a:extLst>
              <a:ext uri="{FF2B5EF4-FFF2-40B4-BE49-F238E27FC236}">
                <a16:creationId xmlns:a16="http://schemas.microsoft.com/office/drawing/2014/main" xmlns="" id="{1129B41E-FC51-4047-9C2D-7FA6782DAFEB}"/>
              </a:ext>
            </a:extLst>
          </p:cNvPr>
          <p:cNvSpPr txBox="1">
            <a:spLocks/>
          </p:cNvSpPr>
          <p:nvPr/>
        </p:nvSpPr>
        <p:spPr bwMode="gray">
          <a:xfrm>
            <a:off x="1459755" y="692208"/>
            <a:ext cx="8825658" cy="568747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800" dirty="0"/>
          </a:p>
        </p:txBody>
      </p:sp>
    </p:spTree>
    <p:extLst>
      <p:ext uri="{BB962C8B-B14F-4D97-AF65-F5344CB8AC3E}">
        <p14:creationId xmlns:p14="http://schemas.microsoft.com/office/powerpoint/2010/main" val="202398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a:xfrm>
            <a:off x="1154955" y="692209"/>
            <a:ext cx="8825658" cy="5546221"/>
          </a:xfrm>
        </p:spPr>
        <p:txBody>
          <a:bodyPr/>
          <a:lstStyle/>
          <a:p>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smtClean="0"/>
              <a:t>8) Initialize </a:t>
            </a:r>
            <a:r>
              <a:rPr lang="en-US" sz="1800" dirty="0"/>
              <a:t>the policy function (policy) for all possible states to (0, 0</a:t>
            </a:r>
            <a:r>
              <a:rPr lang="en-US" sz="1800" dirty="0" smtClean="0"/>
              <a:t>).</a:t>
            </a:r>
            <a:br>
              <a:rPr lang="en-US" sz="1800" dirty="0" smtClean="0"/>
            </a:br>
            <a:r>
              <a:rPr lang="en-US" sz="1800" dirty="0"/>
              <a:t/>
            </a:r>
            <a:br>
              <a:rPr lang="en-US" sz="1800" dirty="0"/>
            </a:br>
            <a:r>
              <a:rPr lang="en-US" sz="1800" dirty="0" smtClean="0"/>
              <a:t>9) Define </a:t>
            </a:r>
            <a:r>
              <a:rPr lang="en-US" sz="1800" dirty="0"/>
              <a:t>a function to calculate the expected reward for a given state and action (expected_rewards</a:t>
            </a:r>
            <a:r>
              <a:rPr lang="en-US" sz="1800" dirty="0" smtClean="0"/>
              <a:t>).</a:t>
            </a:r>
            <a:br>
              <a:rPr lang="en-US" sz="1800" dirty="0" smtClean="0"/>
            </a:br>
            <a:r>
              <a:rPr lang="en-US" sz="1800" dirty="0"/>
              <a:t/>
            </a:r>
            <a:br>
              <a:rPr lang="en-US" sz="1800" dirty="0"/>
            </a:br>
            <a:r>
              <a:rPr lang="en-US" sz="1800" dirty="0" smtClean="0"/>
              <a:t>10) Define </a:t>
            </a:r>
            <a:r>
              <a:rPr lang="en-US" sz="1800" dirty="0"/>
              <a:t>a function to perform one step of policy evaluation (policy_evaluation</a:t>
            </a:r>
            <a:r>
              <a:rPr lang="en-US" sz="1800" dirty="0" smtClean="0"/>
              <a:t>).</a:t>
            </a:r>
            <a:br>
              <a:rPr lang="en-US" sz="1800" dirty="0" smtClean="0"/>
            </a:br>
            <a:r>
              <a:rPr lang="en-US" sz="1800" dirty="0"/>
              <a:t/>
            </a:r>
            <a:br>
              <a:rPr lang="en-US" sz="1800" dirty="0"/>
            </a:br>
            <a:r>
              <a:rPr lang="en-US" sz="1800" dirty="0" smtClean="0"/>
              <a:t>11) Define </a:t>
            </a:r>
            <a:r>
              <a:rPr lang="en-US" sz="1800" dirty="0"/>
              <a:t>a function to perform one step of policy improvement (policy_improvement</a:t>
            </a:r>
            <a:r>
              <a:rPr lang="en-US" sz="1800" dirty="0" smtClean="0"/>
              <a:t>).</a:t>
            </a:r>
            <a:br>
              <a:rPr lang="en-US" sz="1800" dirty="0" smtClean="0"/>
            </a:br>
            <a:r>
              <a:rPr lang="en-US" sz="1800" dirty="0"/>
              <a:t/>
            </a:r>
            <a:br>
              <a:rPr lang="en-US" sz="1800" dirty="0"/>
            </a:br>
            <a:r>
              <a:rPr lang="en-US" sz="1800" dirty="0" smtClean="0"/>
              <a:t>12) Define </a:t>
            </a:r>
            <a:r>
              <a:rPr lang="en-US" sz="1800" dirty="0"/>
              <a:t>a function to perform policy iteration (policy_iteration</a:t>
            </a:r>
            <a:r>
              <a:rPr lang="en-US" sz="1800" dirty="0" smtClean="0"/>
              <a:t>).</a:t>
            </a:r>
            <a:br>
              <a:rPr lang="en-US" sz="1800" dirty="0" smtClean="0"/>
            </a:br>
            <a:r>
              <a:rPr lang="en-US" sz="1800" dirty="0"/>
              <a:t/>
            </a:r>
            <a:br>
              <a:rPr lang="en-US" sz="1800" dirty="0"/>
            </a:br>
            <a:r>
              <a:rPr lang="en-US" sz="1800" dirty="0" smtClean="0"/>
              <a:t>13) Call </a:t>
            </a:r>
            <a:r>
              <a:rPr lang="en-US" sz="1800" dirty="0"/>
              <a:t>policy_iteration function to obtain the optimal policy and state-value function</a:t>
            </a:r>
            <a:r>
              <a:rPr lang="en-US" sz="1800" dirty="0" smtClean="0"/>
              <a:t>.</a:t>
            </a:r>
            <a:br>
              <a:rPr lang="en-US" sz="1800" dirty="0" smtClean="0"/>
            </a:br>
            <a:r>
              <a:rPr lang="en-US" sz="1800" dirty="0"/>
              <a:t/>
            </a:r>
            <a:br>
              <a:rPr lang="en-US" sz="1800" dirty="0"/>
            </a:br>
            <a:r>
              <a:rPr lang="en-US" sz="1800" dirty="0" smtClean="0"/>
              <a:t>14) Print </a:t>
            </a:r>
            <a:r>
              <a:rPr lang="en-US" sz="1800" dirty="0"/>
              <a:t>the final policy for each state.</a:t>
            </a:r>
            <a:br>
              <a:rPr lang="en-US" sz="1800" dirty="0"/>
            </a:br>
            <a:r>
              <a:rPr lang="en-US" sz="1800" dirty="0"/>
              <a:t/>
            </a:r>
            <a:br>
              <a:rPr lang="en-US" sz="1800" dirty="0"/>
            </a:br>
            <a:endParaRPr lang="en-US" sz="1800" dirty="0">
              <a:solidFill>
                <a:schemeClr val="bg1"/>
              </a:solidFill>
            </a:endParaRPr>
          </a:p>
        </p:txBody>
      </p:sp>
      <p:sp>
        <p:nvSpPr>
          <p:cNvPr id="3" name="Subtitle 2">
            <a:extLst>
              <a:ext uri="{FF2B5EF4-FFF2-40B4-BE49-F238E27FC236}">
                <a16:creationId xmlns:a16="http://schemas.microsoft.com/office/drawing/2014/main" xmlns="" id="{252E989F-747B-4007-9C7A-A35E8B662A7B}"/>
              </a:ext>
            </a:extLst>
          </p:cNvPr>
          <p:cNvSpPr>
            <a:spLocks noGrp="1"/>
          </p:cNvSpPr>
          <p:nvPr>
            <p:ph type="subTitle" idx="1"/>
          </p:nvPr>
        </p:nvSpPr>
        <p:spPr>
          <a:xfrm>
            <a:off x="1154955" y="6379688"/>
            <a:ext cx="8825658" cy="45719"/>
          </a:xfrm>
        </p:spPr>
        <p:txBody>
          <a:bodyPr>
            <a:normAutofit fontScale="25000" lnSpcReduction="20000"/>
          </a:bodyPr>
          <a:lstStyle/>
          <a:p>
            <a:endParaRPr lang="en-US" dirty="0">
              <a:solidFill>
                <a:schemeClr val="bg1"/>
              </a:solidFill>
            </a:endParaRPr>
          </a:p>
        </p:txBody>
      </p:sp>
      <p:sp>
        <p:nvSpPr>
          <p:cNvPr id="4" name="Title 1">
            <a:extLst>
              <a:ext uri="{FF2B5EF4-FFF2-40B4-BE49-F238E27FC236}">
                <a16:creationId xmlns:a16="http://schemas.microsoft.com/office/drawing/2014/main" xmlns="" id="{1129B41E-FC51-4047-9C2D-7FA6782DAFEB}"/>
              </a:ext>
            </a:extLst>
          </p:cNvPr>
          <p:cNvSpPr txBox="1">
            <a:spLocks/>
          </p:cNvSpPr>
          <p:nvPr/>
        </p:nvSpPr>
        <p:spPr bwMode="gray">
          <a:xfrm>
            <a:off x="1307355" y="3880408"/>
            <a:ext cx="8825658" cy="176269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bg1"/>
              </a:solidFill>
            </a:endParaRPr>
          </a:p>
        </p:txBody>
      </p:sp>
      <p:sp>
        <p:nvSpPr>
          <p:cNvPr id="5" name="Title 1">
            <a:extLst>
              <a:ext uri="{FF2B5EF4-FFF2-40B4-BE49-F238E27FC236}">
                <a16:creationId xmlns:a16="http://schemas.microsoft.com/office/drawing/2014/main" xmlns="" id="{1129B41E-FC51-4047-9C2D-7FA6782DAFEB}"/>
              </a:ext>
            </a:extLst>
          </p:cNvPr>
          <p:cNvSpPr txBox="1">
            <a:spLocks/>
          </p:cNvSpPr>
          <p:nvPr/>
        </p:nvSpPr>
        <p:spPr bwMode="gray">
          <a:xfrm>
            <a:off x="1307355" y="1298154"/>
            <a:ext cx="8825658" cy="82626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 </a:t>
            </a:r>
            <a:br>
              <a:rPr lang="en-US" sz="3200" smtClean="0"/>
            </a:br>
            <a:r>
              <a:rPr lang="en-US" sz="3200" smtClean="0"/>
              <a:t/>
            </a:r>
            <a:br>
              <a:rPr lang="en-US" sz="3200" smtClean="0"/>
            </a:br>
            <a:r>
              <a:rPr lang="en-US" sz="3200" smtClean="0"/>
              <a:t/>
            </a:r>
            <a:br>
              <a:rPr lang="en-US" sz="3200" smtClean="0"/>
            </a:br>
            <a:endParaRPr lang="en-US" sz="3200" dirty="0">
              <a:solidFill>
                <a:schemeClr val="bg1"/>
              </a:solidFill>
            </a:endParaRPr>
          </a:p>
        </p:txBody>
      </p:sp>
      <p:sp>
        <p:nvSpPr>
          <p:cNvPr id="6" name="Title 1">
            <a:extLst>
              <a:ext uri="{FF2B5EF4-FFF2-40B4-BE49-F238E27FC236}">
                <a16:creationId xmlns:a16="http://schemas.microsoft.com/office/drawing/2014/main" xmlns="" id="{1129B41E-FC51-4047-9C2D-7FA6782DAFEB}"/>
              </a:ext>
            </a:extLst>
          </p:cNvPr>
          <p:cNvSpPr txBox="1">
            <a:spLocks/>
          </p:cNvSpPr>
          <p:nvPr/>
        </p:nvSpPr>
        <p:spPr bwMode="gray">
          <a:xfrm>
            <a:off x="1459755" y="692208"/>
            <a:ext cx="8825658" cy="568747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800" dirty="0"/>
          </a:p>
        </p:txBody>
      </p:sp>
    </p:spTree>
    <p:extLst>
      <p:ext uri="{BB962C8B-B14F-4D97-AF65-F5344CB8AC3E}">
        <p14:creationId xmlns:p14="http://schemas.microsoft.com/office/powerpoint/2010/main" val="383090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a:xfrm>
            <a:off x="1154955" y="692209"/>
            <a:ext cx="8825658" cy="1147607"/>
          </a:xfrm>
        </p:spPr>
        <p:txBody>
          <a:bodyPr/>
          <a:lstStyle/>
          <a:p>
            <a:r>
              <a:rPr lang="en-US" sz="3200" dirty="0" smtClean="0"/>
              <a:t> </a:t>
            </a:r>
            <a:br>
              <a:rPr lang="en-US" sz="3200" dirty="0" smtClean="0"/>
            </a:br>
            <a:r>
              <a:rPr lang="en-US" sz="3200" dirty="0"/>
              <a:t/>
            </a:r>
            <a:br>
              <a:rPr lang="en-US" sz="3200" dirty="0"/>
            </a:br>
            <a:r>
              <a:rPr lang="en-US" sz="3200" dirty="0" smtClean="0"/>
              <a:t/>
            </a:r>
            <a:br>
              <a:rPr lang="en-US" sz="3200" dirty="0" smtClean="0"/>
            </a:br>
            <a:endParaRPr lang="en-US" sz="3200" dirty="0">
              <a:solidFill>
                <a:schemeClr val="bg1"/>
              </a:solidFill>
            </a:endParaRPr>
          </a:p>
        </p:txBody>
      </p:sp>
      <p:sp>
        <p:nvSpPr>
          <p:cNvPr id="3" name="Subtitle 2">
            <a:extLst>
              <a:ext uri="{FF2B5EF4-FFF2-40B4-BE49-F238E27FC236}">
                <a16:creationId xmlns:a16="http://schemas.microsoft.com/office/drawing/2014/main" xmlns="" id="{252E989F-747B-4007-9C7A-A35E8B662A7B}"/>
              </a:ext>
            </a:extLst>
          </p:cNvPr>
          <p:cNvSpPr>
            <a:spLocks noGrp="1"/>
          </p:cNvSpPr>
          <p:nvPr>
            <p:ph type="subTitle" idx="1"/>
          </p:nvPr>
        </p:nvSpPr>
        <p:spPr>
          <a:xfrm>
            <a:off x="1154955" y="6334697"/>
            <a:ext cx="8825658" cy="45719"/>
          </a:xfrm>
        </p:spPr>
        <p:txBody>
          <a:bodyPr>
            <a:normAutofit fontScale="25000" lnSpcReduction="20000"/>
          </a:bodyPr>
          <a:lstStyle/>
          <a:p>
            <a:endParaRPr lang="en-US" dirty="0">
              <a:solidFill>
                <a:schemeClr val="bg1"/>
              </a:solidFill>
            </a:endParaRPr>
          </a:p>
        </p:txBody>
      </p:sp>
      <p:sp>
        <p:nvSpPr>
          <p:cNvPr id="4" name="Title 1">
            <a:extLst>
              <a:ext uri="{FF2B5EF4-FFF2-40B4-BE49-F238E27FC236}">
                <a16:creationId xmlns:a16="http://schemas.microsoft.com/office/drawing/2014/main" xmlns="" id="{1129B41E-FC51-4047-9C2D-7FA6782DAFEB}"/>
              </a:ext>
            </a:extLst>
          </p:cNvPr>
          <p:cNvSpPr txBox="1">
            <a:spLocks/>
          </p:cNvSpPr>
          <p:nvPr/>
        </p:nvSpPr>
        <p:spPr bwMode="gray">
          <a:xfrm>
            <a:off x="1265124" y="3888954"/>
            <a:ext cx="8825658" cy="176269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bg1"/>
              </a:solidFill>
            </a:endParaRPr>
          </a:p>
        </p:txBody>
      </p:sp>
      <p:sp>
        <p:nvSpPr>
          <p:cNvPr id="5" name="Title 1">
            <a:extLst>
              <a:ext uri="{FF2B5EF4-FFF2-40B4-BE49-F238E27FC236}">
                <a16:creationId xmlns:a16="http://schemas.microsoft.com/office/drawing/2014/main" xmlns="" id="{1129B41E-FC51-4047-9C2D-7FA6782DAFEB}"/>
              </a:ext>
            </a:extLst>
          </p:cNvPr>
          <p:cNvSpPr txBox="1">
            <a:spLocks/>
          </p:cNvSpPr>
          <p:nvPr/>
        </p:nvSpPr>
        <p:spPr bwMode="gray">
          <a:xfrm>
            <a:off x="1307355" y="1298154"/>
            <a:ext cx="8825658" cy="82626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 </a:t>
            </a:r>
            <a:br>
              <a:rPr lang="en-US" sz="3200" smtClean="0"/>
            </a:br>
            <a:r>
              <a:rPr lang="en-US" sz="3200" smtClean="0"/>
              <a:t/>
            </a:r>
            <a:br>
              <a:rPr lang="en-US" sz="3200" smtClean="0"/>
            </a:br>
            <a:r>
              <a:rPr lang="en-US" sz="3200" smtClean="0"/>
              <a:t/>
            </a:r>
            <a:br>
              <a:rPr lang="en-US" sz="3200" smtClean="0"/>
            </a:br>
            <a:endParaRPr lang="en-US" sz="3200" dirty="0">
              <a:solidFill>
                <a:schemeClr val="bg1"/>
              </a:solidFill>
            </a:endParaRPr>
          </a:p>
        </p:txBody>
      </p:sp>
      <p:sp>
        <p:nvSpPr>
          <p:cNvPr id="6" name="Title 1">
            <a:extLst>
              <a:ext uri="{FF2B5EF4-FFF2-40B4-BE49-F238E27FC236}">
                <a16:creationId xmlns:a16="http://schemas.microsoft.com/office/drawing/2014/main" xmlns="" id="{1129B41E-FC51-4047-9C2D-7FA6782DAFEB}"/>
              </a:ext>
            </a:extLst>
          </p:cNvPr>
          <p:cNvSpPr txBox="1">
            <a:spLocks/>
          </p:cNvSpPr>
          <p:nvPr/>
        </p:nvSpPr>
        <p:spPr bwMode="gray">
          <a:xfrm>
            <a:off x="1459755" y="914401"/>
            <a:ext cx="8825658" cy="452927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Question 3: </a:t>
            </a:r>
          </a:p>
          <a:p>
            <a:endParaRPr lang="en-US" sz="3200" dirty="0"/>
          </a:p>
          <a:p>
            <a:r>
              <a:rPr lang="en-US" sz="1800" dirty="0"/>
              <a:t>Write a program for policy iteration and resolve the Gbike bicycle rental problem with the following changes. One of your employees at the first location rides a bus home each night and lives near the second location. She is happy to shuttle one bike to the second location for free. Each additional bike still costs INR 2, as do all bikes moved in the other direction. In addition, you have limited parking space at each location. If more than 10 bikes are kept overnight at a location (after any moving of cars), then an additional cost of INR 4 must be incurred to use a second parking lot (independent of how many cars are kept there). </a:t>
            </a:r>
            <a:endParaRPr lang="en-US" sz="1800" dirty="0" smtClean="0"/>
          </a:p>
          <a:p>
            <a:endParaRPr lang="en-US" sz="1400" dirty="0"/>
          </a:p>
          <a:p>
            <a:r>
              <a:rPr lang="en-US" sz="1400" dirty="0" smtClean="0"/>
              <a:t> </a:t>
            </a:r>
          </a:p>
          <a:p>
            <a:endParaRPr lang="en-US" sz="1400" dirty="0" smtClean="0"/>
          </a:p>
        </p:txBody>
      </p:sp>
    </p:spTree>
    <p:extLst>
      <p:ext uri="{BB962C8B-B14F-4D97-AF65-F5344CB8AC3E}">
        <p14:creationId xmlns:p14="http://schemas.microsoft.com/office/powerpoint/2010/main" val="2369865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a:xfrm>
            <a:off x="1154955" y="692209"/>
            <a:ext cx="8825658" cy="1147607"/>
          </a:xfrm>
        </p:spPr>
        <p:txBody>
          <a:bodyPr/>
          <a:lstStyle/>
          <a:p>
            <a:r>
              <a:rPr lang="en-US" sz="3200" dirty="0" smtClean="0"/>
              <a:t> </a:t>
            </a:r>
            <a:br>
              <a:rPr lang="en-US" sz="3200" dirty="0" smtClean="0"/>
            </a:br>
            <a:r>
              <a:rPr lang="en-US" sz="3200" dirty="0"/>
              <a:t/>
            </a:r>
            <a:br>
              <a:rPr lang="en-US" sz="3200" dirty="0"/>
            </a:br>
            <a:r>
              <a:rPr lang="en-US" sz="3200" dirty="0" smtClean="0"/>
              <a:t/>
            </a:r>
            <a:br>
              <a:rPr lang="en-US" sz="3200" dirty="0" smtClean="0"/>
            </a:br>
            <a:endParaRPr lang="en-US" sz="3200" dirty="0">
              <a:solidFill>
                <a:schemeClr val="bg1"/>
              </a:solidFill>
            </a:endParaRPr>
          </a:p>
        </p:txBody>
      </p:sp>
      <p:sp>
        <p:nvSpPr>
          <p:cNvPr id="3" name="Subtitle 2">
            <a:extLst>
              <a:ext uri="{FF2B5EF4-FFF2-40B4-BE49-F238E27FC236}">
                <a16:creationId xmlns:a16="http://schemas.microsoft.com/office/drawing/2014/main" xmlns="" id="{252E989F-747B-4007-9C7A-A35E8B662A7B}"/>
              </a:ext>
            </a:extLst>
          </p:cNvPr>
          <p:cNvSpPr>
            <a:spLocks noGrp="1"/>
          </p:cNvSpPr>
          <p:nvPr>
            <p:ph type="subTitle" idx="1"/>
          </p:nvPr>
        </p:nvSpPr>
        <p:spPr>
          <a:xfrm>
            <a:off x="1154955" y="6334697"/>
            <a:ext cx="8825658" cy="45719"/>
          </a:xfrm>
        </p:spPr>
        <p:txBody>
          <a:bodyPr>
            <a:normAutofit fontScale="25000" lnSpcReduction="20000"/>
          </a:bodyPr>
          <a:lstStyle/>
          <a:p>
            <a:endParaRPr lang="en-US" dirty="0">
              <a:solidFill>
                <a:schemeClr val="bg1"/>
              </a:solidFill>
            </a:endParaRPr>
          </a:p>
        </p:txBody>
      </p:sp>
      <p:sp>
        <p:nvSpPr>
          <p:cNvPr id="4" name="Title 1">
            <a:extLst>
              <a:ext uri="{FF2B5EF4-FFF2-40B4-BE49-F238E27FC236}">
                <a16:creationId xmlns:a16="http://schemas.microsoft.com/office/drawing/2014/main" xmlns="" id="{1129B41E-FC51-4047-9C2D-7FA6782DAFEB}"/>
              </a:ext>
            </a:extLst>
          </p:cNvPr>
          <p:cNvSpPr txBox="1">
            <a:spLocks/>
          </p:cNvSpPr>
          <p:nvPr/>
        </p:nvSpPr>
        <p:spPr bwMode="gray">
          <a:xfrm>
            <a:off x="1265124" y="3888954"/>
            <a:ext cx="8825658" cy="176269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bg1"/>
              </a:solidFill>
            </a:endParaRPr>
          </a:p>
        </p:txBody>
      </p:sp>
      <p:sp>
        <p:nvSpPr>
          <p:cNvPr id="5" name="Title 1">
            <a:extLst>
              <a:ext uri="{FF2B5EF4-FFF2-40B4-BE49-F238E27FC236}">
                <a16:creationId xmlns:a16="http://schemas.microsoft.com/office/drawing/2014/main" xmlns="" id="{1129B41E-FC51-4047-9C2D-7FA6782DAFEB}"/>
              </a:ext>
            </a:extLst>
          </p:cNvPr>
          <p:cNvSpPr txBox="1">
            <a:spLocks/>
          </p:cNvSpPr>
          <p:nvPr/>
        </p:nvSpPr>
        <p:spPr bwMode="gray">
          <a:xfrm>
            <a:off x="1307355" y="1298154"/>
            <a:ext cx="8825658" cy="82626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 </a:t>
            </a:r>
            <a:br>
              <a:rPr lang="en-US" sz="3200" smtClean="0"/>
            </a:br>
            <a:r>
              <a:rPr lang="en-US" sz="3200" smtClean="0"/>
              <a:t/>
            </a:r>
            <a:br>
              <a:rPr lang="en-US" sz="3200" smtClean="0"/>
            </a:br>
            <a:r>
              <a:rPr lang="en-US" sz="3200" smtClean="0"/>
              <a:t/>
            </a:r>
            <a:br>
              <a:rPr lang="en-US" sz="3200" smtClean="0"/>
            </a:br>
            <a:endParaRPr lang="en-US" sz="3200" dirty="0">
              <a:solidFill>
                <a:schemeClr val="bg1"/>
              </a:solidFill>
            </a:endParaRPr>
          </a:p>
        </p:txBody>
      </p:sp>
      <p:sp>
        <p:nvSpPr>
          <p:cNvPr id="6" name="Title 1">
            <a:extLst>
              <a:ext uri="{FF2B5EF4-FFF2-40B4-BE49-F238E27FC236}">
                <a16:creationId xmlns:a16="http://schemas.microsoft.com/office/drawing/2014/main" xmlns="" id="{1129B41E-FC51-4047-9C2D-7FA6782DAFEB}"/>
              </a:ext>
            </a:extLst>
          </p:cNvPr>
          <p:cNvSpPr txBox="1">
            <a:spLocks/>
          </p:cNvSpPr>
          <p:nvPr/>
        </p:nvSpPr>
        <p:spPr bwMode="gray">
          <a:xfrm>
            <a:off x="1417524" y="1624319"/>
            <a:ext cx="8825658" cy="452927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Explanation in simple terms: </a:t>
            </a:r>
          </a:p>
          <a:p>
            <a:endParaRPr lang="en-US" sz="3200" dirty="0"/>
          </a:p>
          <a:p>
            <a:r>
              <a:rPr lang="en-US" sz="1600" dirty="0"/>
              <a:t>The Gbike bicycle rental problem is a math problem where we need to decide how many bicycles to move between two rental locations to make the most money. At the end of each day, we need to decide how many bikes to move between the locations based on how many people want to rent bikes and return them</a:t>
            </a:r>
            <a:r>
              <a:rPr lang="en-US" sz="1600" dirty="0" smtClean="0"/>
              <a:t>.</a:t>
            </a:r>
          </a:p>
          <a:p>
            <a:endParaRPr lang="en-US" sz="1600" dirty="0"/>
          </a:p>
          <a:p>
            <a:r>
              <a:rPr lang="en-US" sz="1600" dirty="0"/>
              <a:t>Now, let's talk about the changes to the problem. One of our employees who works at the first rental location rides a bus home each night and lives near the second location. She's willing to shuttle one bike to the second location for free. If we want to park more than 10 bikes overnight at a location, we need to pay an extra INR 4 for a second parking lot</a:t>
            </a:r>
            <a:r>
              <a:rPr lang="en-US" sz="1600" dirty="0" smtClean="0"/>
              <a:t>.</a:t>
            </a:r>
          </a:p>
          <a:p>
            <a:endParaRPr lang="en-US" sz="1600" dirty="0"/>
          </a:p>
          <a:p>
            <a:r>
              <a:rPr lang="en-US" sz="1600" dirty="0"/>
              <a:t>To solve this problem using policy iteration, we can write a program in Python that follows these steps</a:t>
            </a:r>
            <a:r>
              <a:rPr lang="en-US" sz="1600" dirty="0" smtClean="0"/>
              <a:t>:</a:t>
            </a:r>
            <a:r>
              <a:rPr lang="en-US" sz="1600" dirty="0"/>
              <a:t/>
            </a:r>
            <a:br>
              <a:rPr lang="en-US" sz="1600" dirty="0"/>
            </a:br>
            <a:endParaRPr lang="en-US" sz="1600" dirty="0"/>
          </a:p>
          <a:p>
            <a:r>
              <a:rPr lang="en-US" sz="1600" dirty="0" smtClean="0"/>
              <a:t> </a:t>
            </a:r>
          </a:p>
          <a:p>
            <a:endParaRPr lang="en-US" sz="1600" dirty="0" smtClean="0"/>
          </a:p>
        </p:txBody>
      </p:sp>
    </p:spTree>
    <p:extLst>
      <p:ext uri="{BB962C8B-B14F-4D97-AF65-F5344CB8AC3E}">
        <p14:creationId xmlns:p14="http://schemas.microsoft.com/office/powerpoint/2010/main" val="2175201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a:xfrm>
            <a:off x="1154955" y="692209"/>
            <a:ext cx="8825658" cy="1147607"/>
          </a:xfrm>
        </p:spPr>
        <p:txBody>
          <a:bodyPr/>
          <a:lstStyle/>
          <a:p>
            <a:r>
              <a:rPr lang="en-US" sz="3200" dirty="0" smtClean="0"/>
              <a:t> </a:t>
            </a:r>
            <a:br>
              <a:rPr lang="en-US" sz="3200" dirty="0" smtClean="0"/>
            </a:br>
            <a:r>
              <a:rPr lang="en-US" sz="3200" dirty="0"/>
              <a:t/>
            </a:r>
            <a:br>
              <a:rPr lang="en-US" sz="3200" dirty="0"/>
            </a:br>
            <a:r>
              <a:rPr lang="en-US" sz="3200" dirty="0" smtClean="0"/>
              <a:t/>
            </a:r>
            <a:br>
              <a:rPr lang="en-US" sz="3200" dirty="0" smtClean="0"/>
            </a:br>
            <a:endParaRPr lang="en-US" sz="3200" dirty="0">
              <a:solidFill>
                <a:schemeClr val="bg1"/>
              </a:solidFill>
            </a:endParaRPr>
          </a:p>
        </p:txBody>
      </p:sp>
      <p:sp>
        <p:nvSpPr>
          <p:cNvPr id="3" name="Subtitle 2">
            <a:extLst>
              <a:ext uri="{FF2B5EF4-FFF2-40B4-BE49-F238E27FC236}">
                <a16:creationId xmlns:a16="http://schemas.microsoft.com/office/drawing/2014/main" xmlns="" id="{252E989F-747B-4007-9C7A-A35E8B662A7B}"/>
              </a:ext>
            </a:extLst>
          </p:cNvPr>
          <p:cNvSpPr>
            <a:spLocks noGrp="1"/>
          </p:cNvSpPr>
          <p:nvPr>
            <p:ph type="subTitle" idx="1"/>
          </p:nvPr>
        </p:nvSpPr>
        <p:spPr>
          <a:xfrm>
            <a:off x="1154955" y="6334697"/>
            <a:ext cx="8825658" cy="45719"/>
          </a:xfrm>
        </p:spPr>
        <p:txBody>
          <a:bodyPr>
            <a:normAutofit fontScale="25000" lnSpcReduction="20000"/>
          </a:bodyPr>
          <a:lstStyle/>
          <a:p>
            <a:endParaRPr lang="en-US" dirty="0">
              <a:solidFill>
                <a:schemeClr val="bg1"/>
              </a:solidFill>
            </a:endParaRPr>
          </a:p>
        </p:txBody>
      </p:sp>
      <p:sp>
        <p:nvSpPr>
          <p:cNvPr id="4" name="Title 1">
            <a:extLst>
              <a:ext uri="{FF2B5EF4-FFF2-40B4-BE49-F238E27FC236}">
                <a16:creationId xmlns:a16="http://schemas.microsoft.com/office/drawing/2014/main" xmlns="" id="{1129B41E-FC51-4047-9C2D-7FA6782DAFEB}"/>
              </a:ext>
            </a:extLst>
          </p:cNvPr>
          <p:cNvSpPr txBox="1">
            <a:spLocks/>
          </p:cNvSpPr>
          <p:nvPr/>
        </p:nvSpPr>
        <p:spPr bwMode="gray">
          <a:xfrm>
            <a:off x="1265124" y="3888954"/>
            <a:ext cx="8825658" cy="176269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bg1"/>
              </a:solidFill>
            </a:endParaRPr>
          </a:p>
        </p:txBody>
      </p:sp>
      <p:sp>
        <p:nvSpPr>
          <p:cNvPr id="5" name="Title 1">
            <a:extLst>
              <a:ext uri="{FF2B5EF4-FFF2-40B4-BE49-F238E27FC236}">
                <a16:creationId xmlns:a16="http://schemas.microsoft.com/office/drawing/2014/main" xmlns="" id="{1129B41E-FC51-4047-9C2D-7FA6782DAFEB}"/>
              </a:ext>
            </a:extLst>
          </p:cNvPr>
          <p:cNvSpPr txBox="1">
            <a:spLocks/>
          </p:cNvSpPr>
          <p:nvPr/>
        </p:nvSpPr>
        <p:spPr bwMode="gray">
          <a:xfrm>
            <a:off x="1307355" y="1298154"/>
            <a:ext cx="8825658" cy="82626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 </a:t>
            </a:r>
            <a:br>
              <a:rPr lang="en-US" sz="3200" smtClean="0"/>
            </a:br>
            <a:r>
              <a:rPr lang="en-US" sz="3200" smtClean="0"/>
              <a:t/>
            </a:r>
            <a:br>
              <a:rPr lang="en-US" sz="3200" smtClean="0"/>
            </a:br>
            <a:r>
              <a:rPr lang="en-US" sz="3200" smtClean="0"/>
              <a:t/>
            </a:r>
            <a:br>
              <a:rPr lang="en-US" sz="3200" smtClean="0"/>
            </a:br>
            <a:endParaRPr lang="en-US" sz="3200" dirty="0">
              <a:solidFill>
                <a:schemeClr val="bg1"/>
              </a:solidFill>
            </a:endParaRPr>
          </a:p>
        </p:txBody>
      </p:sp>
      <p:sp>
        <p:nvSpPr>
          <p:cNvPr id="6" name="Title 1">
            <a:extLst>
              <a:ext uri="{FF2B5EF4-FFF2-40B4-BE49-F238E27FC236}">
                <a16:creationId xmlns:a16="http://schemas.microsoft.com/office/drawing/2014/main" xmlns="" id="{1129B41E-FC51-4047-9C2D-7FA6782DAFEB}"/>
              </a:ext>
            </a:extLst>
          </p:cNvPr>
          <p:cNvSpPr txBox="1">
            <a:spLocks/>
          </p:cNvSpPr>
          <p:nvPr/>
        </p:nvSpPr>
        <p:spPr bwMode="gray">
          <a:xfrm>
            <a:off x="1417524" y="803305"/>
            <a:ext cx="8825658" cy="535028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AutoNum type="arabicParenR"/>
            </a:pPr>
            <a:r>
              <a:rPr lang="en-US" sz="1600" dirty="0" smtClean="0"/>
              <a:t>Start </a:t>
            </a:r>
            <a:r>
              <a:rPr lang="en-US" sz="1600" dirty="0"/>
              <a:t>by initializing some variables, including the maximum number of bikes at each location, the cost of moving bikes, and the cost of parking bikes</a:t>
            </a:r>
            <a:r>
              <a:rPr lang="en-US" sz="1600" dirty="0" smtClean="0"/>
              <a:t>.</a:t>
            </a:r>
          </a:p>
          <a:p>
            <a:endParaRPr lang="en-US" sz="1600" dirty="0"/>
          </a:p>
          <a:p>
            <a:r>
              <a:rPr lang="en-US" sz="1600" dirty="0" smtClean="0"/>
              <a:t>2) Initialize </a:t>
            </a:r>
            <a:r>
              <a:rPr lang="en-US" sz="1600" dirty="0"/>
              <a:t>a value function and a policy</a:t>
            </a:r>
            <a:r>
              <a:rPr lang="en-US" sz="1600" dirty="0" smtClean="0"/>
              <a:t>.</a:t>
            </a:r>
          </a:p>
          <a:p>
            <a:endParaRPr lang="en-US" sz="1600" dirty="0"/>
          </a:p>
          <a:p>
            <a:r>
              <a:rPr lang="en-US" sz="1600" dirty="0" smtClean="0"/>
              <a:t>3) Use </a:t>
            </a:r>
            <a:r>
              <a:rPr lang="en-US" sz="1600" dirty="0"/>
              <a:t>a loop to do policy iteration. In each iteration, we evaluate the current policy by calculating the expected profit of moving bikes according to the policy. We use this to update the value function</a:t>
            </a:r>
            <a:r>
              <a:rPr lang="en-US" sz="1600" dirty="0" smtClean="0"/>
              <a:t>.</a:t>
            </a:r>
          </a:p>
          <a:p>
            <a:endParaRPr lang="en-US" sz="1600" dirty="0"/>
          </a:p>
          <a:p>
            <a:r>
              <a:rPr lang="en-US" sz="1600" dirty="0" smtClean="0"/>
              <a:t>4) Improve </a:t>
            </a:r>
            <a:r>
              <a:rPr lang="en-US" sz="1600" dirty="0"/>
              <a:t>the policy by choosing the action that leads to the highest expected profit, given the current value function</a:t>
            </a:r>
            <a:r>
              <a:rPr lang="en-US" sz="1600" dirty="0" smtClean="0"/>
              <a:t>.</a:t>
            </a:r>
          </a:p>
          <a:p>
            <a:endParaRPr lang="en-US" sz="1600" dirty="0"/>
          </a:p>
          <a:p>
            <a:r>
              <a:rPr lang="en-US" sz="1600" dirty="0" smtClean="0"/>
              <a:t>5) Keep </a:t>
            </a:r>
            <a:r>
              <a:rPr lang="en-US" sz="1600" dirty="0"/>
              <a:t>doing this until the policy stops changing. Then, we have found the best policy for the Gbike bicycle rental problem with the given changes</a:t>
            </a:r>
            <a:r>
              <a:rPr lang="en-US" sz="1600" dirty="0" smtClean="0"/>
              <a:t>.</a:t>
            </a:r>
          </a:p>
          <a:p>
            <a:endParaRPr lang="en-US" sz="1600" dirty="0"/>
          </a:p>
          <a:p>
            <a:r>
              <a:rPr lang="en-US" sz="1600" dirty="0"/>
              <a:t>In simple terms, policy iteration is a technique for finding the best strategy for moving bikes between rental locations to make the most money. By using it, we can take into account the changes in the problem such as the employee shuttle, additional parking costs, and limited parking space. This allows us to optimize our decision-making process and make the most profit.</a:t>
            </a:r>
          </a:p>
        </p:txBody>
      </p:sp>
    </p:spTree>
    <p:extLst>
      <p:ext uri="{BB962C8B-B14F-4D97-AF65-F5344CB8AC3E}">
        <p14:creationId xmlns:p14="http://schemas.microsoft.com/office/powerpoint/2010/main" val="520469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a:xfrm>
            <a:off x="1154955" y="692209"/>
            <a:ext cx="8825658" cy="5461380"/>
          </a:xfrm>
        </p:spPr>
        <p:txBody>
          <a:bodyPr/>
          <a:lstStyle/>
          <a:p>
            <a:r>
              <a:rPr lang="en-US" sz="2400" dirty="0" smtClean="0"/>
              <a:t>Inputs:</a:t>
            </a:r>
            <a:br>
              <a:rPr lang="en-US" sz="2400" dirty="0" smtClean="0"/>
            </a:br>
            <a:r>
              <a:rPr lang="en-US" sz="1200" dirty="0" smtClean="0"/>
              <a:t/>
            </a:r>
            <a:br>
              <a:rPr lang="en-US" sz="1200" dirty="0" smtClean="0"/>
            </a:br>
            <a:r>
              <a:rPr lang="en-US" sz="1200" dirty="0"/>
              <a:t/>
            </a:r>
            <a:br>
              <a:rPr lang="en-US" sz="1200" dirty="0"/>
            </a:br>
            <a:r>
              <a:rPr lang="en-US" sz="1200" dirty="0"/>
              <a:t>Initial state-value function V(s) for all states </a:t>
            </a:r>
            <a:r>
              <a:rPr lang="en-US" sz="1200" dirty="0" smtClean="0"/>
              <a:t>s</a:t>
            </a:r>
            <a:br>
              <a:rPr lang="en-US" sz="1200" dirty="0" smtClean="0"/>
            </a:br>
            <a:r>
              <a:rPr lang="en-US" sz="1200" dirty="0"/>
              <a:t/>
            </a:r>
            <a:br>
              <a:rPr lang="en-US" sz="1200" dirty="0"/>
            </a:br>
            <a:r>
              <a:rPr lang="en-US" sz="1200" dirty="0"/>
              <a:t>Policy pi(</a:t>
            </a:r>
            <a:r>
              <a:rPr lang="en-US" sz="1200" dirty="0" err="1"/>
              <a:t>a|s</a:t>
            </a:r>
            <a:r>
              <a:rPr lang="en-US" sz="1200" dirty="0"/>
              <a:t>) for all states s and actions </a:t>
            </a:r>
            <a:r>
              <a:rPr lang="en-US" sz="1200" dirty="0" smtClean="0"/>
              <a:t>a</a:t>
            </a:r>
            <a:br>
              <a:rPr lang="en-US" sz="1200" dirty="0" smtClean="0"/>
            </a:br>
            <a:r>
              <a:rPr lang="en-US" sz="1200" dirty="0"/>
              <a:t/>
            </a:r>
            <a:br>
              <a:rPr lang="en-US" sz="1200" dirty="0"/>
            </a:br>
            <a:r>
              <a:rPr lang="en-US" sz="1200" dirty="0"/>
              <a:t>Discount factor </a:t>
            </a:r>
            <a:r>
              <a:rPr lang="en-US" sz="1200" dirty="0" smtClean="0"/>
              <a:t>gamma</a:t>
            </a:r>
            <a:br>
              <a:rPr lang="en-US" sz="1200" dirty="0" smtClean="0"/>
            </a:br>
            <a:r>
              <a:rPr lang="en-US" sz="1200" dirty="0"/>
              <a:t/>
            </a:r>
            <a:br>
              <a:rPr lang="en-US" sz="1200" dirty="0"/>
            </a:br>
            <a:r>
              <a:rPr lang="en-US" sz="1200" dirty="0"/>
              <a:t>Maximum number of iterations </a:t>
            </a:r>
            <a:r>
              <a:rPr lang="en-US" sz="1200" dirty="0" err="1" smtClean="0"/>
              <a:t>k_max</a:t>
            </a:r>
            <a:r>
              <a:rPr lang="en-US" sz="1200" dirty="0" smtClean="0"/>
              <a:t/>
            </a:r>
            <a:br>
              <a:rPr lang="en-US" sz="1200" dirty="0" smtClean="0"/>
            </a:br>
            <a:r>
              <a:rPr lang="en-US" sz="1200" dirty="0"/>
              <a:t/>
            </a:r>
            <a:br>
              <a:rPr lang="en-US" sz="1200" dirty="0"/>
            </a:br>
            <a:r>
              <a:rPr lang="en-US" sz="1200" dirty="0"/>
              <a:t>Minimum change in state-value function </a:t>
            </a:r>
            <a:r>
              <a:rPr lang="en-US" sz="1200" dirty="0" err="1" smtClean="0"/>
              <a:t>delta_theta</a:t>
            </a:r>
            <a:r>
              <a:rPr lang="en-US" sz="1200" dirty="0" smtClean="0"/>
              <a:t/>
            </a:r>
            <a:br>
              <a:rPr lang="en-US" sz="1200" dirty="0" smtClean="0"/>
            </a:br>
            <a:r>
              <a:rPr lang="en-US" sz="1200" dirty="0"/>
              <a:t/>
            </a:r>
            <a:br>
              <a:rPr lang="en-US" sz="1200" dirty="0"/>
            </a:br>
            <a:r>
              <a:rPr lang="en-US" sz="1200" dirty="0" smtClean="0"/>
              <a:t/>
            </a:r>
            <a:br>
              <a:rPr lang="en-US" sz="1200" dirty="0" smtClean="0"/>
            </a:br>
            <a:r>
              <a:rPr lang="en-US" sz="2400" dirty="0"/>
              <a:t>Algorithm</a:t>
            </a:r>
            <a:r>
              <a:rPr lang="en-US" sz="2400" dirty="0" smtClean="0"/>
              <a:t>:</a:t>
            </a:r>
            <a:br>
              <a:rPr lang="en-US" sz="2400" dirty="0" smtClean="0"/>
            </a:br>
            <a:r>
              <a:rPr lang="en-US" sz="2400" dirty="0" smtClean="0"/>
              <a:t/>
            </a:r>
            <a:br>
              <a:rPr lang="en-US" sz="2400" dirty="0" smtClean="0"/>
            </a:br>
            <a:r>
              <a:rPr lang="en-US" sz="1200" dirty="0"/>
              <a:t/>
            </a:r>
            <a:br>
              <a:rPr lang="en-US" sz="1200" dirty="0"/>
            </a:br>
            <a:r>
              <a:rPr lang="en-US" sz="1200" dirty="0" smtClean="0"/>
              <a:t>1) Initialize </a:t>
            </a:r>
            <a:r>
              <a:rPr lang="en-US" sz="1200" dirty="0"/>
              <a:t>V(s) and pi(</a:t>
            </a:r>
            <a:r>
              <a:rPr lang="en-US" sz="1200" dirty="0" err="1"/>
              <a:t>a|s</a:t>
            </a:r>
            <a:r>
              <a:rPr lang="en-US" sz="1200" dirty="0"/>
              <a:t>) arbitrarily for all states s and actions </a:t>
            </a:r>
            <a:r>
              <a:rPr lang="en-US" sz="1200" dirty="0" smtClean="0"/>
              <a:t>a</a:t>
            </a:r>
            <a:br>
              <a:rPr lang="en-US" sz="1200" dirty="0" smtClean="0"/>
            </a:br>
            <a:r>
              <a:rPr lang="en-US" sz="1200" dirty="0"/>
              <a:t/>
            </a:r>
            <a:br>
              <a:rPr lang="en-US" sz="1200" dirty="0"/>
            </a:br>
            <a:r>
              <a:rPr lang="en-US" sz="1200" dirty="0" smtClean="0"/>
              <a:t>2) Set </a:t>
            </a:r>
            <a:r>
              <a:rPr lang="en-US" sz="1200" dirty="0"/>
              <a:t>k = </a:t>
            </a:r>
            <a:r>
              <a:rPr lang="en-US" sz="1200" dirty="0" smtClean="0"/>
              <a:t>0</a:t>
            </a:r>
            <a:br>
              <a:rPr lang="en-US" sz="1200" dirty="0" smtClean="0"/>
            </a:br>
            <a:r>
              <a:rPr lang="en-US" sz="1200" dirty="0" smtClean="0"/>
              <a:t/>
            </a:r>
            <a:br>
              <a:rPr lang="en-US" sz="1200" dirty="0" smtClean="0"/>
            </a:br>
            <a:r>
              <a:rPr lang="en-US" sz="1200" dirty="0" smtClean="0"/>
              <a:t>3) </a:t>
            </a:r>
            <a:r>
              <a:rPr lang="en-US" sz="1200" dirty="0"/>
              <a:t>Repeat the following until k &gt;= </a:t>
            </a:r>
            <a:r>
              <a:rPr lang="en-US" sz="1200" dirty="0" err="1"/>
              <a:t>k_max</a:t>
            </a:r>
            <a:r>
              <a:rPr lang="en-US" sz="1200" dirty="0"/>
              <a:t>: </a:t>
            </a:r>
            <a:r>
              <a:rPr lang="en-US" sz="1200" dirty="0" smtClean="0"/>
              <a:t/>
            </a:r>
            <a:br>
              <a:rPr lang="en-US" sz="1200" dirty="0" smtClean="0"/>
            </a:br>
            <a:r>
              <a:rPr lang="en-US" sz="1200" dirty="0" smtClean="0"/>
              <a:t>a</a:t>
            </a:r>
            <a:r>
              <a:rPr lang="en-US" sz="1200" dirty="0"/>
              <a:t>. Policy Evaluation: </a:t>
            </a:r>
            <a:r>
              <a:rPr lang="en-US" sz="1200" dirty="0" smtClean="0"/>
              <a:t/>
            </a:r>
            <a:br>
              <a:rPr lang="en-US" sz="1200" dirty="0" smtClean="0"/>
            </a:br>
            <a:r>
              <a:rPr lang="en-US" sz="1200" dirty="0"/>
              <a:t> </a:t>
            </a:r>
            <a:r>
              <a:rPr lang="en-US" sz="1200" dirty="0" smtClean="0"/>
              <a:t> </a:t>
            </a:r>
            <a:r>
              <a:rPr lang="en-US" sz="1200" dirty="0" err="1" smtClean="0"/>
              <a:t>i</a:t>
            </a:r>
            <a:r>
              <a:rPr lang="en-US" sz="1200" dirty="0"/>
              <a:t>. Initialize </a:t>
            </a:r>
            <a:r>
              <a:rPr lang="en-US" sz="1200" dirty="0" err="1"/>
              <a:t>delta_theta</a:t>
            </a:r>
            <a:r>
              <a:rPr lang="en-US" sz="1200" dirty="0"/>
              <a:t> = </a:t>
            </a:r>
            <a:r>
              <a:rPr lang="en-US" sz="1200" dirty="0" smtClean="0"/>
              <a:t>0</a:t>
            </a:r>
            <a:br>
              <a:rPr lang="en-US" sz="1200" dirty="0" smtClean="0"/>
            </a:br>
            <a:r>
              <a:rPr lang="en-US" sz="1200" dirty="0"/>
              <a:t> </a:t>
            </a:r>
            <a:r>
              <a:rPr lang="en-US" sz="1200" dirty="0" smtClean="0"/>
              <a:t> </a:t>
            </a:r>
            <a:r>
              <a:rPr lang="en-US" sz="1200" dirty="0"/>
              <a:t>ii. For each state s, do the following:</a:t>
            </a:r>
            <a:br>
              <a:rPr lang="en-US" sz="1200" dirty="0"/>
            </a:br>
            <a:endParaRPr lang="en-US" sz="1200" dirty="0">
              <a:solidFill>
                <a:schemeClr val="bg1"/>
              </a:solidFill>
            </a:endParaRPr>
          </a:p>
        </p:txBody>
      </p:sp>
      <p:sp>
        <p:nvSpPr>
          <p:cNvPr id="3" name="Subtitle 2">
            <a:extLst>
              <a:ext uri="{FF2B5EF4-FFF2-40B4-BE49-F238E27FC236}">
                <a16:creationId xmlns:a16="http://schemas.microsoft.com/office/drawing/2014/main" xmlns="" id="{252E989F-747B-4007-9C7A-A35E8B662A7B}"/>
              </a:ext>
            </a:extLst>
          </p:cNvPr>
          <p:cNvSpPr>
            <a:spLocks noGrp="1"/>
          </p:cNvSpPr>
          <p:nvPr>
            <p:ph type="subTitle" idx="1"/>
          </p:nvPr>
        </p:nvSpPr>
        <p:spPr>
          <a:xfrm>
            <a:off x="1154955" y="6334697"/>
            <a:ext cx="8825658" cy="45719"/>
          </a:xfrm>
        </p:spPr>
        <p:txBody>
          <a:bodyPr>
            <a:normAutofit fontScale="25000" lnSpcReduction="20000"/>
          </a:bodyPr>
          <a:lstStyle/>
          <a:p>
            <a:endParaRPr lang="en-US" dirty="0">
              <a:solidFill>
                <a:schemeClr val="bg1"/>
              </a:solidFill>
            </a:endParaRPr>
          </a:p>
        </p:txBody>
      </p:sp>
      <p:sp>
        <p:nvSpPr>
          <p:cNvPr id="4" name="Title 1">
            <a:extLst>
              <a:ext uri="{FF2B5EF4-FFF2-40B4-BE49-F238E27FC236}">
                <a16:creationId xmlns:a16="http://schemas.microsoft.com/office/drawing/2014/main" xmlns="" id="{1129B41E-FC51-4047-9C2D-7FA6782DAFEB}"/>
              </a:ext>
            </a:extLst>
          </p:cNvPr>
          <p:cNvSpPr txBox="1">
            <a:spLocks/>
          </p:cNvSpPr>
          <p:nvPr/>
        </p:nvSpPr>
        <p:spPr bwMode="gray">
          <a:xfrm>
            <a:off x="1265124" y="3888954"/>
            <a:ext cx="8825658" cy="176269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bg1"/>
              </a:solidFill>
            </a:endParaRPr>
          </a:p>
        </p:txBody>
      </p:sp>
      <p:sp>
        <p:nvSpPr>
          <p:cNvPr id="5" name="Title 1">
            <a:extLst>
              <a:ext uri="{FF2B5EF4-FFF2-40B4-BE49-F238E27FC236}">
                <a16:creationId xmlns:a16="http://schemas.microsoft.com/office/drawing/2014/main" xmlns="" id="{1129B41E-FC51-4047-9C2D-7FA6782DAFEB}"/>
              </a:ext>
            </a:extLst>
          </p:cNvPr>
          <p:cNvSpPr txBox="1">
            <a:spLocks/>
          </p:cNvSpPr>
          <p:nvPr/>
        </p:nvSpPr>
        <p:spPr bwMode="gray">
          <a:xfrm>
            <a:off x="1307355" y="1298154"/>
            <a:ext cx="8825658" cy="82626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 </a:t>
            </a:r>
            <a:br>
              <a:rPr lang="en-US" sz="3200" smtClean="0"/>
            </a:br>
            <a:r>
              <a:rPr lang="en-US" sz="3200" smtClean="0"/>
              <a:t/>
            </a:r>
            <a:br>
              <a:rPr lang="en-US" sz="3200" smtClean="0"/>
            </a:br>
            <a:r>
              <a:rPr lang="en-US" sz="3200" smtClean="0"/>
              <a:t/>
            </a:r>
            <a:br>
              <a:rPr lang="en-US" sz="3200" smtClean="0"/>
            </a:br>
            <a:endParaRPr lang="en-US" sz="3200" dirty="0">
              <a:solidFill>
                <a:schemeClr val="bg1"/>
              </a:solidFill>
            </a:endParaRPr>
          </a:p>
        </p:txBody>
      </p:sp>
      <p:sp>
        <p:nvSpPr>
          <p:cNvPr id="6" name="Title 1">
            <a:extLst>
              <a:ext uri="{FF2B5EF4-FFF2-40B4-BE49-F238E27FC236}">
                <a16:creationId xmlns:a16="http://schemas.microsoft.com/office/drawing/2014/main" xmlns="" id="{1129B41E-FC51-4047-9C2D-7FA6782DAFEB}"/>
              </a:ext>
            </a:extLst>
          </p:cNvPr>
          <p:cNvSpPr txBox="1">
            <a:spLocks/>
          </p:cNvSpPr>
          <p:nvPr/>
        </p:nvSpPr>
        <p:spPr bwMode="gray">
          <a:xfrm>
            <a:off x="1417524" y="803305"/>
            <a:ext cx="8825658" cy="535028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AutoNum type="arabicParenR"/>
            </a:pPr>
            <a:endParaRPr lang="en-US" sz="1600" dirty="0"/>
          </a:p>
        </p:txBody>
      </p:sp>
    </p:spTree>
    <p:extLst>
      <p:ext uri="{BB962C8B-B14F-4D97-AF65-F5344CB8AC3E}">
        <p14:creationId xmlns:p14="http://schemas.microsoft.com/office/powerpoint/2010/main" val="845232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a:xfrm>
            <a:off x="1154955" y="692209"/>
            <a:ext cx="8825658" cy="5461380"/>
          </a:xfrm>
        </p:spPr>
        <p:txBody>
          <a:bodyPr/>
          <a:lstStyle/>
          <a:p>
            <a:r>
              <a:rPr lang="en-US" sz="1400" dirty="0"/>
              <a:t>1. Initialize v = V(s) </a:t>
            </a:r>
            <a:r>
              <a:rPr lang="en-US" sz="1400" dirty="0" smtClean="0"/>
              <a:t/>
            </a:r>
            <a:br>
              <a:rPr lang="en-US" sz="1400" dirty="0" smtClean="0"/>
            </a:br>
            <a:r>
              <a:rPr lang="en-US" sz="1400" dirty="0" smtClean="0"/>
              <a:t>2</a:t>
            </a:r>
            <a:r>
              <a:rPr lang="en-US" sz="1400" dirty="0"/>
              <a:t>. Calculate the expected return by taking action a according to the policy pi(</a:t>
            </a:r>
            <a:r>
              <a:rPr lang="en-US" sz="1400" dirty="0" err="1"/>
              <a:t>a|s</a:t>
            </a:r>
            <a:r>
              <a:rPr lang="en-US" sz="1400" dirty="0"/>
              <a:t>): </a:t>
            </a:r>
            <a:r>
              <a:rPr lang="en-US" sz="1400" dirty="0" smtClean="0"/>
              <a:t/>
            </a:r>
            <a:br>
              <a:rPr lang="en-US" sz="1400" dirty="0" smtClean="0"/>
            </a:br>
            <a:r>
              <a:rPr lang="en-US" sz="1400" dirty="0" smtClean="0"/>
              <a:t>Q(</a:t>
            </a:r>
            <a:r>
              <a:rPr lang="en-US" sz="1400" dirty="0" err="1" smtClean="0"/>
              <a:t>s,a</a:t>
            </a:r>
            <a:r>
              <a:rPr lang="en-US" sz="1400" dirty="0"/>
              <a:t>) = E[Rt+1 + gamma * V(St+1) | St=s, At=a</a:t>
            </a:r>
            <a:r>
              <a:rPr lang="en-US" sz="1400" dirty="0" smtClean="0"/>
              <a:t>]</a:t>
            </a:r>
            <a:br>
              <a:rPr lang="en-US" sz="1400" dirty="0" smtClean="0"/>
            </a:br>
            <a:r>
              <a:rPr lang="en-US" sz="1400" dirty="0"/>
              <a:t/>
            </a:r>
            <a:br>
              <a:rPr lang="en-US" sz="1400" dirty="0"/>
            </a:br>
            <a:r>
              <a:rPr lang="en-US" sz="1400" dirty="0"/>
              <a:t>3. Update V(s) using the Bellman equation: </a:t>
            </a:r>
            <a:r>
              <a:rPr lang="en-US" sz="1400" dirty="0" smtClean="0"/>
              <a:t/>
            </a:r>
            <a:br>
              <a:rPr lang="en-US" sz="1400" dirty="0" smtClean="0"/>
            </a:br>
            <a:r>
              <a:rPr lang="en-US" sz="1400" dirty="0" smtClean="0"/>
              <a:t>V(s</a:t>
            </a:r>
            <a:r>
              <a:rPr lang="en-US" sz="1400" dirty="0"/>
              <a:t>) = </a:t>
            </a:r>
            <a:r>
              <a:rPr lang="en-US" sz="1400" dirty="0" err="1"/>
              <a:t>max_a</a:t>
            </a:r>
            <a:r>
              <a:rPr lang="en-US" sz="1400" dirty="0"/>
              <a:t> Q(</a:t>
            </a:r>
            <a:r>
              <a:rPr lang="en-US" sz="1400" dirty="0" err="1"/>
              <a:t>s,a</a:t>
            </a:r>
            <a:r>
              <a:rPr lang="en-US" sz="1400" dirty="0" smtClean="0"/>
              <a:t>) </a:t>
            </a:r>
            <a:br>
              <a:rPr lang="en-US" sz="1400" dirty="0" smtClean="0"/>
            </a:br>
            <a:r>
              <a:rPr lang="en-US" sz="1400" dirty="0"/>
              <a:t/>
            </a:r>
            <a:br>
              <a:rPr lang="en-US" sz="1400" dirty="0"/>
            </a:br>
            <a:r>
              <a:rPr lang="en-US" sz="1400" dirty="0"/>
              <a:t>4. Update </a:t>
            </a:r>
            <a:r>
              <a:rPr lang="en-US" sz="1400" dirty="0" err="1"/>
              <a:t>delta_theta</a:t>
            </a:r>
            <a:r>
              <a:rPr lang="en-US" sz="1400" dirty="0"/>
              <a:t> = max(</a:t>
            </a:r>
            <a:r>
              <a:rPr lang="en-US" sz="1400" dirty="0" err="1"/>
              <a:t>delta_theta</a:t>
            </a:r>
            <a:r>
              <a:rPr lang="en-US" sz="1400" dirty="0"/>
              <a:t>, |v - V(s)|) </a:t>
            </a:r>
            <a:r>
              <a:rPr lang="en-US" sz="1400" dirty="0" smtClean="0"/>
              <a:t/>
            </a:r>
            <a:br>
              <a:rPr lang="en-US" sz="1400" dirty="0" smtClean="0"/>
            </a:br>
            <a:r>
              <a:rPr lang="en-US" sz="1400" dirty="0" smtClean="0"/>
              <a:t>b</a:t>
            </a:r>
            <a:r>
              <a:rPr lang="en-US" sz="1400" dirty="0"/>
              <a:t>. Policy Improvement: </a:t>
            </a:r>
            <a:r>
              <a:rPr lang="en-US" sz="1400" dirty="0" err="1"/>
              <a:t>i</a:t>
            </a:r>
            <a:r>
              <a:rPr lang="en-US" sz="1400" dirty="0"/>
              <a:t>. </a:t>
            </a:r>
            <a:r>
              <a:rPr lang="en-US" sz="1400" dirty="0" smtClean="0"/>
              <a:t/>
            </a:r>
            <a:br>
              <a:rPr lang="en-US" sz="1400" dirty="0" smtClean="0"/>
            </a:br>
            <a:r>
              <a:rPr lang="en-US" sz="1400" dirty="0" smtClean="0"/>
              <a:t>For </a:t>
            </a:r>
            <a:r>
              <a:rPr lang="en-US" sz="1400" dirty="0"/>
              <a:t>each state s, do the following</a:t>
            </a:r>
            <a:r>
              <a:rPr lang="en-US" sz="1400" dirty="0" smtClean="0"/>
              <a:t>:</a:t>
            </a:r>
            <a:br>
              <a:rPr lang="en-US" sz="1400" dirty="0" smtClean="0"/>
            </a:br>
            <a:r>
              <a:rPr lang="en-US" sz="1400" dirty="0"/>
              <a:t>1. Initialize </a:t>
            </a:r>
            <a:r>
              <a:rPr lang="en-US" sz="1400" dirty="0" err="1"/>
              <a:t>pi_old</a:t>
            </a:r>
            <a:r>
              <a:rPr lang="en-US" sz="1400" dirty="0"/>
              <a:t> = pi(</a:t>
            </a:r>
            <a:r>
              <a:rPr lang="en-US" sz="1400" dirty="0" err="1"/>
              <a:t>a|s</a:t>
            </a:r>
            <a:r>
              <a:rPr lang="en-US" sz="1400" dirty="0"/>
              <a:t>) for all actions a </a:t>
            </a:r>
            <a:r>
              <a:rPr lang="en-US" sz="1400" dirty="0" smtClean="0"/>
              <a:t/>
            </a:r>
            <a:br>
              <a:rPr lang="en-US" sz="1400" dirty="0" smtClean="0"/>
            </a:br>
            <a:r>
              <a:rPr lang="en-US" sz="1400" dirty="0" smtClean="0"/>
              <a:t>2</a:t>
            </a:r>
            <a:r>
              <a:rPr lang="en-US" sz="1400" dirty="0"/>
              <a:t>. Calculate Q(</a:t>
            </a:r>
            <a:r>
              <a:rPr lang="en-US" sz="1400" dirty="0" err="1"/>
              <a:t>s,a</a:t>
            </a:r>
            <a:r>
              <a:rPr lang="en-US" sz="1400" dirty="0"/>
              <a:t>) for all actions a</a:t>
            </a:r>
            <a:r>
              <a:rPr lang="en-US" sz="1400" dirty="0" smtClean="0"/>
              <a:t>:</a:t>
            </a:r>
            <a:br>
              <a:rPr lang="en-US" sz="1400" dirty="0" smtClean="0"/>
            </a:br>
            <a:r>
              <a:rPr lang="en-US" sz="1400" dirty="0"/>
              <a:t>Q(</a:t>
            </a:r>
            <a:r>
              <a:rPr lang="en-US" sz="1400" dirty="0" err="1"/>
              <a:t>s,a</a:t>
            </a:r>
            <a:r>
              <a:rPr lang="en-US" sz="1400" dirty="0"/>
              <a:t>) = E[Rt+1 + gamma * V(St+1) | St=s, At=a] </a:t>
            </a:r>
            <a:r>
              <a:rPr lang="en-US" sz="1400" dirty="0" smtClean="0"/>
              <a:t/>
            </a:r>
            <a:br>
              <a:rPr lang="en-US" sz="1400" dirty="0" smtClean="0"/>
            </a:br>
            <a:r>
              <a:rPr lang="en-US" sz="1400" dirty="0" smtClean="0"/>
              <a:t>3</a:t>
            </a:r>
            <a:r>
              <a:rPr lang="en-US" sz="1400" dirty="0"/>
              <a:t>. Update pi(</a:t>
            </a:r>
            <a:r>
              <a:rPr lang="en-US" sz="1400" dirty="0" err="1"/>
              <a:t>a|s</a:t>
            </a:r>
            <a:r>
              <a:rPr lang="en-US" sz="1400" dirty="0"/>
              <a:t>) to be the greedy policy: </a:t>
            </a:r>
            <a:r>
              <a:rPr lang="en-US" sz="1400" dirty="0" smtClean="0"/>
              <a:t/>
            </a:r>
            <a:br>
              <a:rPr lang="en-US" sz="1400" dirty="0" smtClean="0"/>
            </a:br>
            <a:r>
              <a:rPr lang="en-US" sz="1400" dirty="0" smtClean="0"/>
              <a:t>pi(</a:t>
            </a:r>
            <a:r>
              <a:rPr lang="en-US" sz="1400" dirty="0" err="1" smtClean="0"/>
              <a:t>a|s</a:t>
            </a:r>
            <a:r>
              <a:rPr lang="en-US" sz="1400" dirty="0"/>
              <a:t>) = </a:t>
            </a:r>
            <a:r>
              <a:rPr lang="en-US" sz="1400" dirty="0" err="1"/>
              <a:t>argmax_a</a:t>
            </a:r>
            <a:r>
              <a:rPr lang="en-US" sz="1400" dirty="0"/>
              <a:t> Q(</a:t>
            </a:r>
            <a:r>
              <a:rPr lang="en-US" sz="1400" dirty="0" err="1"/>
              <a:t>s,a</a:t>
            </a:r>
            <a:r>
              <a:rPr lang="en-US" sz="1400" dirty="0" smtClean="0"/>
              <a:t>)</a:t>
            </a:r>
            <a:br>
              <a:rPr lang="en-US" sz="1400" dirty="0" smtClean="0"/>
            </a:br>
            <a:r>
              <a:rPr lang="en-US" sz="1400" dirty="0"/>
              <a:t>4. If pi(</a:t>
            </a:r>
            <a:r>
              <a:rPr lang="en-US" sz="1400" dirty="0" err="1"/>
              <a:t>a|s</a:t>
            </a:r>
            <a:r>
              <a:rPr lang="en-US" sz="1400" dirty="0"/>
              <a:t>) has changed for any state s, go to step 3a, else terminate. </a:t>
            </a:r>
            <a:r>
              <a:rPr lang="en-US" sz="1400" dirty="0" smtClean="0"/>
              <a:t/>
            </a:r>
            <a:br>
              <a:rPr lang="en-US" sz="1400" dirty="0" smtClean="0"/>
            </a:br>
            <a:r>
              <a:rPr lang="en-US" sz="1400" dirty="0" smtClean="0"/>
              <a:t>c</a:t>
            </a:r>
            <a:r>
              <a:rPr lang="en-US" sz="1400" dirty="0"/>
              <a:t>. Update k = k + 1</a:t>
            </a:r>
            <a:r>
              <a:rPr lang="en-US" sz="1400" dirty="0" smtClean="0"/>
              <a:t/>
            </a:r>
            <a:br>
              <a:rPr lang="en-US" sz="1400" dirty="0" smtClean="0"/>
            </a:br>
            <a:r>
              <a:rPr lang="en-US" sz="1200" dirty="0" smtClean="0"/>
              <a:t/>
            </a:r>
            <a:br>
              <a:rPr lang="en-US" sz="1200" dirty="0" smtClean="0"/>
            </a:br>
            <a:r>
              <a:rPr lang="en-US" sz="1200" dirty="0"/>
              <a:t/>
            </a:r>
            <a:br>
              <a:rPr lang="en-US" sz="1200" dirty="0"/>
            </a:br>
            <a:r>
              <a:rPr lang="en-US" sz="2400" dirty="0"/>
              <a:t>Output</a:t>
            </a:r>
            <a:r>
              <a:rPr lang="en-US" sz="2400" dirty="0" smtClean="0"/>
              <a:t>:</a:t>
            </a:r>
            <a:br>
              <a:rPr lang="en-US" sz="2400" dirty="0" smtClean="0"/>
            </a:br>
            <a:r>
              <a:rPr lang="en-US" sz="1400" dirty="0"/>
              <a:t/>
            </a:r>
            <a:br>
              <a:rPr lang="en-US" sz="1400" dirty="0"/>
            </a:br>
            <a:r>
              <a:rPr lang="en-US" sz="1400" dirty="0"/>
              <a:t>Optimal state-value function V*(s) for all states s</a:t>
            </a:r>
            <a:br>
              <a:rPr lang="en-US" sz="1400" dirty="0"/>
            </a:br>
            <a:r>
              <a:rPr lang="en-US" sz="1400" dirty="0"/>
              <a:t>Optimal policy pi*(</a:t>
            </a:r>
            <a:r>
              <a:rPr lang="en-US" sz="1400" dirty="0" err="1"/>
              <a:t>a|s</a:t>
            </a:r>
            <a:r>
              <a:rPr lang="en-US" sz="1400" dirty="0"/>
              <a:t>) for all states s and actions a</a:t>
            </a:r>
            <a:br>
              <a:rPr lang="en-US" sz="1400" dirty="0"/>
            </a:br>
            <a:endParaRPr lang="en-US" sz="1400" dirty="0">
              <a:solidFill>
                <a:schemeClr val="bg1"/>
              </a:solidFill>
            </a:endParaRPr>
          </a:p>
        </p:txBody>
      </p:sp>
      <p:sp>
        <p:nvSpPr>
          <p:cNvPr id="3" name="Subtitle 2">
            <a:extLst>
              <a:ext uri="{FF2B5EF4-FFF2-40B4-BE49-F238E27FC236}">
                <a16:creationId xmlns:a16="http://schemas.microsoft.com/office/drawing/2014/main" xmlns="" id="{252E989F-747B-4007-9C7A-A35E8B662A7B}"/>
              </a:ext>
            </a:extLst>
          </p:cNvPr>
          <p:cNvSpPr>
            <a:spLocks noGrp="1"/>
          </p:cNvSpPr>
          <p:nvPr>
            <p:ph type="subTitle" idx="1"/>
          </p:nvPr>
        </p:nvSpPr>
        <p:spPr>
          <a:xfrm>
            <a:off x="1154955" y="6334697"/>
            <a:ext cx="8825658" cy="45719"/>
          </a:xfrm>
        </p:spPr>
        <p:txBody>
          <a:bodyPr>
            <a:normAutofit fontScale="25000" lnSpcReduction="20000"/>
          </a:bodyPr>
          <a:lstStyle/>
          <a:p>
            <a:endParaRPr lang="en-US" dirty="0">
              <a:solidFill>
                <a:schemeClr val="bg1"/>
              </a:solidFill>
            </a:endParaRPr>
          </a:p>
        </p:txBody>
      </p:sp>
      <p:sp>
        <p:nvSpPr>
          <p:cNvPr id="4" name="Title 1">
            <a:extLst>
              <a:ext uri="{FF2B5EF4-FFF2-40B4-BE49-F238E27FC236}">
                <a16:creationId xmlns:a16="http://schemas.microsoft.com/office/drawing/2014/main" xmlns="" id="{1129B41E-FC51-4047-9C2D-7FA6782DAFEB}"/>
              </a:ext>
            </a:extLst>
          </p:cNvPr>
          <p:cNvSpPr txBox="1">
            <a:spLocks/>
          </p:cNvSpPr>
          <p:nvPr/>
        </p:nvSpPr>
        <p:spPr bwMode="gray">
          <a:xfrm>
            <a:off x="1265124" y="3888954"/>
            <a:ext cx="8825658" cy="176269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bg1"/>
              </a:solidFill>
            </a:endParaRPr>
          </a:p>
        </p:txBody>
      </p:sp>
      <p:sp>
        <p:nvSpPr>
          <p:cNvPr id="5" name="Title 1">
            <a:extLst>
              <a:ext uri="{FF2B5EF4-FFF2-40B4-BE49-F238E27FC236}">
                <a16:creationId xmlns:a16="http://schemas.microsoft.com/office/drawing/2014/main" xmlns="" id="{1129B41E-FC51-4047-9C2D-7FA6782DAFEB}"/>
              </a:ext>
            </a:extLst>
          </p:cNvPr>
          <p:cNvSpPr txBox="1">
            <a:spLocks/>
          </p:cNvSpPr>
          <p:nvPr/>
        </p:nvSpPr>
        <p:spPr bwMode="gray">
          <a:xfrm>
            <a:off x="1307355" y="1298154"/>
            <a:ext cx="8825658" cy="82626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 </a:t>
            </a:r>
            <a:br>
              <a:rPr lang="en-US" sz="3200" smtClean="0"/>
            </a:br>
            <a:r>
              <a:rPr lang="en-US" sz="3200" smtClean="0"/>
              <a:t/>
            </a:r>
            <a:br>
              <a:rPr lang="en-US" sz="3200" smtClean="0"/>
            </a:br>
            <a:r>
              <a:rPr lang="en-US" sz="3200" smtClean="0"/>
              <a:t/>
            </a:r>
            <a:br>
              <a:rPr lang="en-US" sz="3200" smtClean="0"/>
            </a:br>
            <a:endParaRPr lang="en-US" sz="3200" dirty="0">
              <a:solidFill>
                <a:schemeClr val="bg1"/>
              </a:solidFill>
            </a:endParaRPr>
          </a:p>
        </p:txBody>
      </p:sp>
      <p:sp>
        <p:nvSpPr>
          <p:cNvPr id="6" name="Title 1">
            <a:extLst>
              <a:ext uri="{FF2B5EF4-FFF2-40B4-BE49-F238E27FC236}">
                <a16:creationId xmlns:a16="http://schemas.microsoft.com/office/drawing/2014/main" xmlns="" id="{1129B41E-FC51-4047-9C2D-7FA6782DAFEB}"/>
              </a:ext>
            </a:extLst>
          </p:cNvPr>
          <p:cNvSpPr txBox="1">
            <a:spLocks/>
          </p:cNvSpPr>
          <p:nvPr/>
        </p:nvSpPr>
        <p:spPr bwMode="gray">
          <a:xfrm>
            <a:off x="1417524" y="803305"/>
            <a:ext cx="8825658" cy="535028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AutoNum type="arabicParenR"/>
            </a:pPr>
            <a:endParaRPr lang="en-US" sz="1600" dirty="0"/>
          </a:p>
        </p:txBody>
      </p:sp>
    </p:spTree>
    <p:extLst>
      <p:ext uri="{BB962C8B-B14F-4D97-AF65-F5344CB8AC3E}">
        <p14:creationId xmlns:p14="http://schemas.microsoft.com/office/powerpoint/2010/main" val="1601083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a:xfrm>
            <a:off x="1154955" y="358922"/>
            <a:ext cx="8825658" cy="6939185"/>
          </a:xfrm>
        </p:spPr>
        <p:txBody>
          <a:bodyPr/>
          <a:lstStyle/>
          <a:p>
            <a:r>
              <a:rPr lang="en-US" sz="2000" dirty="0" smtClean="0">
                <a:solidFill>
                  <a:schemeClr val="bg1"/>
                </a:solidFill>
              </a:rPr>
              <a:t>Conclusions:</a:t>
            </a:r>
            <a:r>
              <a:rPr lang="en-US" sz="1200" dirty="0" smtClean="0">
                <a:solidFill>
                  <a:schemeClr val="bg1"/>
                </a:solidFill>
              </a:rPr>
              <a:t/>
            </a:r>
            <a:br>
              <a:rPr lang="en-US" sz="1200" dirty="0" smtClean="0">
                <a:solidFill>
                  <a:schemeClr val="bg1"/>
                </a:solidFill>
              </a:rPr>
            </a:br>
            <a:r>
              <a:rPr lang="en-US" sz="1200" dirty="0" smtClean="0">
                <a:solidFill>
                  <a:schemeClr val="bg1"/>
                </a:solidFill>
              </a:rPr>
              <a:t/>
            </a:r>
            <a:br>
              <a:rPr lang="en-US" sz="1200" dirty="0" smtClean="0">
                <a:solidFill>
                  <a:schemeClr val="bg1"/>
                </a:solidFill>
              </a:rPr>
            </a:br>
            <a:r>
              <a:rPr lang="en-US" sz="1200" dirty="0">
                <a:solidFill>
                  <a:schemeClr val="bg1"/>
                </a:solidFill>
              </a:rPr>
              <a:t/>
            </a:r>
            <a:br>
              <a:rPr lang="en-US" sz="1200" dirty="0">
                <a:solidFill>
                  <a:schemeClr val="bg1"/>
                </a:solidFill>
              </a:rPr>
            </a:br>
            <a:r>
              <a:rPr lang="en-US" sz="1200" dirty="0" smtClean="0">
                <a:solidFill>
                  <a:schemeClr val="bg1"/>
                </a:solidFill>
              </a:rPr>
              <a:t>1</a:t>
            </a:r>
            <a:r>
              <a:rPr lang="en-US" sz="1200" baseline="30000" dirty="0" smtClean="0">
                <a:solidFill>
                  <a:schemeClr val="bg1"/>
                </a:solidFill>
              </a:rPr>
              <a:t>st</a:t>
            </a:r>
            <a:r>
              <a:rPr lang="en-US" sz="1200" dirty="0" smtClean="0">
                <a:solidFill>
                  <a:schemeClr val="bg1"/>
                </a:solidFill>
              </a:rPr>
              <a:t>:  </a:t>
            </a:r>
            <a:r>
              <a:rPr lang="en-US" sz="1200" dirty="0" smtClean="0"/>
              <a:t>In </a:t>
            </a:r>
            <a:r>
              <a:rPr lang="en-US" sz="1200" dirty="0"/>
              <a:t>conclusion, we have demonstrated the use of reinforcement learning to find an optimal policy for an agent moving through a stochastic environment. Specifically, we used the value iteration algorithm to find the value function for each state, which enabled us to determine the best action to take in each state. We applied this approach to a 4x3 grid environment with stochastic movement and rewards, and found the optimal policy for four different reward scenarios</a:t>
            </a:r>
            <a:r>
              <a:rPr lang="en-US" sz="1200" dirty="0" smtClean="0"/>
              <a:t>.</a:t>
            </a:r>
            <a:br>
              <a:rPr lang="en-US" sz="1200" dirty="0" smtClean="0"/>
            </a:br>
            <a:r>
              <a:rPr lang="en-US" sz="1200" dirty="0"/>
              <a:t/>
            </a:r>
            <a:br>
              <a:rPr lang="en-US" sz="1200" dirty="0"/>
            </a:br>
            <a:r>
              <a:rPr lang="en-US" sz="1200" dirty="0"/>
              <a:t>Through this </a:t>
            </a:r>
            <a:r>
              <a:rPr lang="en-US" sz="1200" dirty="0" smtClean="0"/>
              <a:t>lab, </a:t>
            </a:r>
            <a:r>
              <a:rPr lang="en-US" sz="1200" dirty="0"/>
              <a:t>we have shown the potential of reinforcement learning in solving complex decision-making problems in various domains. This approach can be extended to a wide range of applications, such as robotics, game AI, and autonomous systems, to name a few. As we continue to develop more advanced algorithms and techniques in the field of reinforcement learning, we can expect to see even greater successes in solving complex problems that were once deemed impossible</a:t>
            </a:r>
            <a:r>
              <a:rPr lang="en-US" sz="1200" dirty="0" smtClean="0"/>
              <a:t>. </a:t>
            </a:r>
            <a:br>
              <a:rPr lang="en-US" sz="1200" dirty="0" smtClean="0"/>
            </a:br>
            <a:r>
              <a:rPr lang="en-US" sz="1200" dirty="0"/>
              <a:t/>
            </a:r>
            <a:br>
              <a:rPr lang="en-US" sz="1200" dirty="0"/>
            </a:br>
            <a:r>
              <a:rPr lang="en-US" sz="1200" dirty="0" smtClean="0"/>
              <a:t/>
            </a:r>
            <a:br>
              <a:rPr lang="en-US" sz="1200" dirty="0" smtClean="0"/>
            </a:br>
            <a:r>
              <a:rPr lang="en-US" sz="1200" dirty="0" smtClean="0"/>
              <a:t>2</a:t>
            </a:r>
            <a:r>
              <a:rPr lang="en-US" sz="1200" baseline="30000" dirty="0" smtClean="0"/>
              <a:t>nd </a:t>
            </a:r>
            <a:r>
              <a:rPr lang="en-US" sz="1200" dirty="0" smtClean="0"/>
              <a:t> and 3</a:t>
            </a:r>
            <a:r>
              <a:rPr lang="en-US" sz="1200" baseline="30000" dirty="0" smtClean="0"/>
              <a:t>rd</a:t>
            </a:r>
            <a:r>
              <a:rPr lang="en-US" sz="1200" dirty="0" smtClean="0"/>
              <a:t> : </a:t>
            </a:r>
            <a:r>
              <a:rPr lang="en-US" sz="1200" dirty="0"/>
              <a:t>In this experiment, we have implemented the policy iteration algorithm to solve a finite MDP problem of managing two locations for a bike rental business. The goal of the problem is to determine the optimal policy for moving bikes between the two locations overnight, in order to maximize the expected profit</a:t>
            </a:r>
            <a:r>
              <a:rPr lang="en-US" sz="1200" dirty="0" smtClean="0"/>
              <a:t>.</a:t>
            </a:r>
            <a:br>
              <a:rPr lang="en-US" sz="1200" dirty="0" smtClean="0"/>
            </a:br>
            <a:r>
              <a:rPr lang="en-US" sz="1200" dirty="0"/>
              <a:t/>
            </a:r>
            <a:br>
              <a:rPr lang="en-US" sz="1200" dirty="0"/>
            </a:br>
            <a:r>
              <a:rPr lang="en-US" sz="1200" dirty="0"/>
              <a:t>We first formulated the problem as a finite MDP, where the states are the number of bikes at each location, and the actions are the net number of bikes moved between the two locations overnight. We then implemented the policy iteration algorithm using Python, and applied it to the problem to obtain the optimal policy</a:t>
            </a:r>
            <a:r>
              <a:rPr lang="en-US" sz="1200" dirty="0" smtClean="0"/>
              <a:t>.</a:t>
            </a:r>
            <a:br>
              <a:rPr lang="en-US" sz="1200" dirty="0" smtClean="0"/>
            </a:br>
            <a:r>
              <a:rPr lang="en-US" sz="1200" dirty="0"/>
              <a:t/>
            </a:r>
            <a:br>
              <a:rPr lang="en-US" sz="1200" dirty="0"/>
            </a:br>
            <a:r>
              <a:rPr lang="en-US" sz="1200" dirty="0"/>
              <a:t>The results of the </a:t>
            </a:r>
            <a:r>
              <a:rPr lang="en-US" sz="1200" dirty="0" smtClean="0"/>
              <a:t>lab show </a:t>
            </a:r>
            <a:r>
              <a:rPr lang="en-US" sz="1200" dirty="0"/>
              <a:t>that the policy iteration algorithm is an effective method for solving finite MDP problems. By iteratively evaluating and improving the policy, we were able to converge to an optimal policy that maximizes the expected profit. The code implementation of the algorithm, along with the detailed explanations and pseudo code, can serve as a helpful reference for future work in solving similar MDP problems.</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smtClean="0"/>
              <a:t/>
            </a:r>
            <a:br>
              <a:rPr lang="en-US" sz="1200" dirty="0" smtClean="0"/>
            </a:br>
            <a:r>
              <a:rPr lang="en-US" sz="1200" dirty="0" smtClean="0"/>
              <a:t/>
            </a:r>
            <a:br>
              <a:rPr lang="en-US" sz="1200" dirty="0" smtClean="0"/>
            </a:br>
            <a:r>
              <a:rPr lang="en-US" sz="1200" dirty="0"/>
              <a:t/>
            </a:r>
            <a:br>
              <a:rPr lang="en-US" sz="1200" dirty="0"/>
            </a:br>
            <a:endParaRPr lang="en-US" sz="1200" dirty="0">
              <a:solidFill>
                <a:schemeClr val="bg1"/>
              </a:solidFill>
            </a:endParaRPr>
          </a:p>
        </p:txBody>
      </p:sp>
      <p:sp>
        <p:nvSpPr>
          <p:cNvPr id="3" name="Subtitle 2">
            <a:extLst>
              <a:ext uri="{FF2B5EF4-FFF2-40B4-BE49-F238E27FC236}">
                <a16:creationId xmlns:a16="http://schemas.microsoft.com/office/drawing/2014/main" xmlns="" id="{252E989F-747B-4007-9C7A-A35E8B662A7B}"/>
              </a:ext>
            </a:extLst>
          </p:cNvPr>
          <p:cNvSpPr>
            <a:spLocks noGrp="1"/>
          </p:cNvSpPr>
          <p:nvPr>
            <p:ph type="subTitle" idx="1"/>
          </p:nvPr>
        </p:nvSpPr>
        <p:spPr>
          <a:xfrm>
            <a:off x="1154955" y="6334697"/>
            <a:ext cx="8825658" cy="45719"/>
          </a:xfrm>
        </p:spPr>
        <p:txBody>
          <a:bodyPr>
            <a:normAutofit fontScale="25000" lnSpcReduction="20000"/>
          </a:bodyPr>
          <a:lstStyle/>
          <a:p>
            <a:endParaRPr lang="en-US" dirty="0">
              <a:solidFill>
                <a:schemeClr val="bg1"/>
              </a:solidFill>
            </a:endParaRPr>
          </a:p>
        </p:txBody>
      </p:sp>
      <p:sp>
        <p:nvSpPr>
          <p:cNvPr id="4" name="Title 1">
            <a:extLst>
              <a:ext uri="{FF2B5EF4-FFF2-40B4-BE49-F238E27FC236}">
                <a16:creationId xmlns:a16="http://schemas.microsoft.com/office/drawing/2014/main" xmlns="" id="{1129B41E-FC51-4047-9C2D-7FA6782DAFEB}"/>
              </a:ext>
            </a:extLst>
          </p:cNvPr>
          <p:cNvSpPr txBox="1">
            <a:spLocks/>
          </p:cNvSpPr>
          <p:nvPr/>
        </p:nvSpPr>
        <p:spPr bwMode="gray">
          <a:xfrm>
            <a:off x="1265124" y="3888954"/>
            <a:ext cx="8825658" cy="176269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bg1"/>
              </a:solidFill>
            </a:endParaRPr>
          </a:p>
        </p:txBody>
      </p:sp>
      <p:sp>
        <p:nvSpPr>
          <p:cNvPr id="5" name="Title 1">
            <a:extLst>
              <a:ext uri="{FF2B5EF4-FFF2-40B4-BE49-F238E27FC236}">
                <a16:creationId xmlns:a16="http://schemas.microsoft.com/office/drawing/2014/main" xmlns="" id="{1129B41E-FC51-4047-9C2D-7FA6782DAFEB}"/>
              </a:ext>
            </a:extLst>
          </p:cNvPr>
          <p:cNvSpPr txBox="1">
            <a:spLocks/>
          </p:cNvSpPr>
          <p:nvPr/>
        </p:nvSpPr>
        <p:spPr bwMode="gray">
          <a:xfrm>
            <a:off x="1307355" y="1298154"/>
            <a:ext cx="8825658" cy="82626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 </a:t>
            </a:r>
            <a:br>
              <a:rPr lang="en-US" sz="3200" smtClean="0"/>
            </a:br>
            <a:r>
              <a:rPr lang="en-US" sz="3200" smtClean="0"/>
              <a:t/>
            </a:r>
            <a:br>
              <a:rPr lang="en-US" sz="3200" smtClean="0"/>
            </a:br>
            <a:r>
              <a:rPr lang="en-US" sz="3200" smtClean="0"/>
              <a:t/>
            </a:r>
            <a:br>
              <a:rPr lang="en-US" sz="3200" smtClean="0"/>
            </a:br>
            <a:endParaRPr lang="en-US" sz="3200" dirty="0">
              <a:solidFill>
                <a:schemeClr val="bg1"/>
              </a:solidFill>
            </a:endParaRPr>
          </a:p>
        </p:txBody>
      </p:sp>
      <p:sp>
        <p:nvSpPr>
          <p:cNvPr id="6" name="Title 1">
            <a:extLst>
              <a:ext uri="{FF2B5EF4-FFF2-40B4-BE49-F238E27FC236}">
                <a16:creationId xmlns:a16="http://schemas.microsoft.com/office/drawing/2014/main" xmlns="" id="{1129B41E-FC51-4047-9C2D-7FA6782DAFEB}"/>
              </a:ext>
            </a:extLst>
          </p:cNvPr>
          <p:cNvSpPr txBox="1">
            <a:spLocks/>
          </p:cNvSpPr>
          <p:nvPr/>
        </p:nvSpPr>
        <p:spPr bwMode="gray">
          <a:xfrm>
            <a:off x="1417524" y="803305"/>
            <a:ext cx="8825658" cy="535028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AutoNum type="arabicParenR"/>
            </a:pPr>
            <a:endParaRPr lang="en-US" sz="1600" dirty="0"/>
          </a:p>
        </p:txBody>
      </p:sp>
    </p:spTree>
    <p:extLst>
      <p:ext uri="{BB962C8B-B14F-4D97-AF65-F5344CB8AC3E}">
        <p14:creationId xmlns:p14="http://schemas.microsoft.com/office/powerpoint/2010/main" val="317883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a:xfrm>
            <a:off x="1154955" y="716097"/>
            <a:ext cx="8825658" cy="4935556"/>
          </a:xfrm>
        </p:spPr>
        <p:txBody>
          <a:bodyPr/>
          <a:lstStyle/>
          <a:p>
            <a:r>
              <a:rPr lang="en-US" sz="3200" dirty="0"/>
              <a:t>Learning Objective: </a:t>
            </a:r>
            <a:r>
              <a:rPr lang="en-US" sz="3200" dirty="0" smtClean="0"/>
              <a:t/>
            </a:r>
            <a:br>
              <a:rPr lang="en-US" sz="3200" dirty="0" smtClean="0"/>
            </a:br>
            <a:r>
              <a:rPr lang="en-US" sz="3200" dirty="0"/>
              <a:t/>
            </a:r>
            <a:br>
              <a:rPr lang="en-US" sz="3200" dirty="0"/>
            </a:br>
            <a:r>
              <a:rPr lang="en-US" sz="3200" dirty="0"/>
              <a:t>Understand the process of sequential decision making (stochastic environment) and the connection with reinforcement learning </a:t>
            </a:r>
            <a:r>
              <a:rPr lang="en-US" sz="3200" dirty="0" smtClean="0"/>
              <a:t/>
            </a:r>
            <a:br>
              <a:rPr lang="en-US" sz="3200" dirty="0" smtClean="0"/>
            </a:br>
            <a:r>
              <a:rPr lang="en-US" sz="3200" dirty="0" smtClean="0"/>
              <a:t/>
            </a:r>
            <a:br>
              <a:rPr lang="en-US" sz="3200" dirty="0" smtClean="0"/>
            </a:br>
            <a:endParaRPr lang="en-US" sz="3200" dirty="0">
              <a:solidFill>
                <a:schemeClr val="bg1"/>
              </a:solidFill>
            </a:endParaRPr>
          </a:p>
        </p:txBody>
      </p:sp>
      <p:sp>
        <p:nvSpPr>
          <p:cNvPr id="3" name="Subtitle 2">
            <a:extLst>
              <a:ext uri="{FF2B5EF4-FFF2-40B4-BE49-F238E27FC236}">
                <a16:creationId xmlns:a16="http://schemas.microsoft.com/office/drawing/2014/main" xmlns="" id="{252E989F-747B-4007-9C7A-A35E8B662A7B}"/>
              </a:ext>
            </a:extLst>
          </p:cNvPr>
          <p:cNvSpPr>
            <a:spLocks noGrp="1"/>
          </p:cNvSpPr>
          <p:nvPr>
            <p:ph type="subTitle" idx="1"/>
          </p:nvPr>
        </p:nvSpPr>
        <p:spPr>
          <a:xfrm>
            <a:off x="1154955" y="6334697"/>
            <a:ext cx="8825658" cy="45719"/>
          </a:xfrm>
        </p:spPr>
        <p:txBody>
          <a:bodyPr>
            <a:normAutofit fontScale="25000" lnSpcReduction="20000"/>
          </a:bodyPr>
          <a:lstStyle/>
          <a:p>
            <a:endParaRPr lang="en-US" dirty="0">
              <a:solidFill>
                <a:schemeClr val="bg1"/>
              </a:solidFill>
            </a:endParaRPr>
          </a:p>
        </p:txBody>
      </p:sp>
      <p:sp>
        <p:nvSpPr>
          <p:cNvPr id="4" name="Title 1">
            <a:extLst>
              <a:ext uri="{FF2B5EF4-FFF2-40B4-BE49-F238E27FC236}">
                <a16:creationId xmlns:a16="http://schemas.microsoft.com/office/drawing/2014/main" xmlns="" id="{1129B41E-FC51-4047-9C2D-7FA6782DAFEB}"/>
              </a:ext>
            </a:extLst>
          </p:cNvPr>
          <p:cNvSpPr txBox="1">
            <a:spLocks/>
          </p:cNvSpPr>
          <p:nvPr/>
        </p:nvSpPr>
        <p:spPr bwMode="gray">
          <a:xfrm>
            <a:off x="1265124" y="3888954"/>
            <a:ext cx="8825658" cy="176269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bg1"/>
              </a:solidFill>
            </a:endParaRPr>
          </a:p>
        </p:txBody>
      </p:sp>
    </p:spTree>
    <p:extLst>
      <p:ext uri="{BB962C8B-B14F-4D97-AF65-F5344CB8AC3E}">
        <p14:creationId xmlns:p14="http://schemas.microsoft.com/office/powerpoint/2010/main" val="294535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a:xfrm>
            <a:off x="1154955" y="692209"/>
            <a:ext cx="8825658" cy="1147607"/>
          </a:xfrm>
        </p:spPr>
        <p:txBody>
          <a:bodyPr/>
          <a:lstStyle/>
          <a:p>
            <a:r>
              <a:rPr lang="en-US" sz="3200" dirty="0" smtClean="0"/>
              <a:t> </a:t>
            </a:r>
            <a:br>
              <a:rPr lang="en-US" sz="3200" dirty="0" smtClean="0"/>
            </a:br>
            <a:r>
              <a:rPr lang="en-US" sz="3200" dirty="0"/>
              <a:t/>
            </a:r>
            <a:br>
              <a:rPr lang="en-US" sz="3200" dirty="0"/>
            </a:br>
            <a:r>
              <a:rPr lang="en-US" sz="3200" dirty="0" smtClean="0"/>
              <a:t/>
            </a:r>
            <a:br>
              <a:rPr lang="en-US" sz="3200" dirty="0" smtClean="0"/>
            </a:br>
            <a:endParaRPr lang="en-US" sz="3200" dirty="0">
              <a:solidFill>
                <a:schemeClr val="bg1"/>
              </a:solidFill>
            </a:endParaRPr>
          </a:p>
        </p:txBody>
      </p:sp>
      <p:sp>
        <p:nvSpPr>
          <p:cNvPr id="3" name="Subtitle 2">
            <a:extLst>
              <a:ext uri="{FF2B5EF4-FFF2-40B4-BE49-F238E27FC236}">
                <a16:creationId xmlns:a16="http://schemas.microsoft.com/office/drawing/2014/main" xmlns="" id="{252E989F-747B-4007-9C7A-A35E8B662A7B}"/>
              </a:ext>
            </a:extLst>
          </p:cNvPr>
          <p:cNvSpPr>
            <a:spLocks noGrp="1"/>
          </p:cNvSpPr>
          <p:nvPr>
            <p:ph type="subTitle" idx="1"/>
          </p:nvPr>
        </p:nvSpPr>
        <p:spPr>
          <a:xfrm>
            <a:off x="1154955" y="6334697"/>
            <a:ext cx="8825658" cy="45719"/>
          </a:xfrm>
        </p:spPr>
        <p:txBody>
          <a:bodyPr>
            <a:normAutofit fontScale="25000" lnSpcReduction="20000"/>
          </a:bodyPr>
          <a:lstStyle/>
          <a:p>
            <a:endParaRPr lang="en-US" dirty="0">
              <a:solidFill>
                <a:schemeClr val="bg1"/>
              </a:solidFill>
            </a:endParaRPr>
          </a:p>
        </p:txBody>
      </p:sp>
      <p:sp>
        <p:nvSpPr>
          <p:cNvPr id="4" name="Title 1">
            <a:extLst>
              <a:ext uri="{FF2B5EF4-FFF2-40B4-BE49-F238E27FC236}">
                <a16:creationId xmlns:a16="http://schemas.microsoft.com/office/drawing/2014/main" xmlns="" id="{1129B41E-FC51-4047-9C2D-7FA6782DAFEB}"/>
              </a:ext>
            </a:extLst>
          </p:cNvPr>
          <p:cNvSpPr txBox="1">
            <a:spLocks/>
          </p:cNvSpPr>
          <p:nvPr/>
        </p:nvSpPr>
        <p:spPr bwMode="gray">
          <a:xfrm>
            <a:off x="1265124" y="3888954"/>
            <a:ext cx="8825658" cy="176269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bg1"/>
              </a:solidFill>
            </a:endParaRPr>
          </a:p>
        </p:txBody>
      </p:sp>
      <p:sp>
        <p:nvSpPr>
          <p:cNvPr id="5" name="Title 1">
            <a:extLst>
              <a:ext uri="{FF2B5EF4-FFF2-40B4-BE49-F238E27FC236}">
                <a16:creationId xmlns:a16="http://schemas.microsoft.com/office/drawing/2014/main" xmlns="" id="{1129B41E-FC51-4047-9C2D-7FA6782DAFEB}"/>
              </a:ext>
            </a:extLst>
          </p:cNvPr>
          <p:cNvSpPr txBox="1">
            <a:spLocks/>
          </p:cNvSpPr>
          <p:nvPr/>
        </p:nvSpPr>
        <p:spPr bwMode="gray">
          <a:xfrm>
            <a:off x="1307355" y="1298154"/>
            <a:ext cx="8825658" cy="82626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 </a:t>
            </a:r>
            <a:br>
              <a:rPr lang="en-US" sz="3200" smtClean="0"/>
            </a:br>
            <a:r>
              <a:rPr lang="en-US" sz="3200" smtClean="0"/>
              <a:t/>
            </a:r>
            <a:br>
              <a:rPr lang="en-US" sz="3200" smtClean="0"/>
            </a:br>
            <a:r>
              <a:rPr lang="en-US" sz="3200" smtClean="0"/>
              <a:t/>
            </a:r>
            <a:br>
              <a:rPr lang="en-US" sz="3200" smtClean="0"/>
            </a:br>
            <a:endParaRPr lang="en-US" sz="3200" dirty="0">
              <a:solidFill>
                <a:schemeClr val="bg1"/>
              </a:solidFill>
            </a:endParaRPr>
          </a:p>
        </p:txBody>
      </p:sp>
      <p:sp>
        <p:nvSpPr>
          <p:cNvPr id="6" name="Title 1">
            <a:extLst>
              <a:ext uri="{FF2B5EF4-FFF2-40B4-BE49-F238E27FC236}">
                <a16:creationId xmlns:a16="http://schemas.microsoft.com/office/drawing/2014/main" xmlns="" id="{1129B41E-FC51-4047-9C2D-7FA6782DAFEB}"/>
              </a:ext>
            </a:extLst>
          </p:cNvPr>
          <p:cNvSpPr txBox="1">
            <a:spLocks/>
          </p:cNvSpPr>
          <p:nvPr/>
        </p:nvSpPr>
        <p:spPr bwMode="gray">
          <a:xfrm>
            <a:off x="1459755" y="692210"/>
            <a:ext cx="8825658" cy="521293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MDP, DP and Reinforcement learning: </a:t>
            </a:r>
          </a:p>
          <a:p>
            <a:endParaRPr lang="en-US" sz="3200" dirty="0"/>
          </a:p>
          <a:p>
            <a:r>
              <a:rPr lang="en-US" sz="1200" dirty="0"/>
              <a:t>A Markov Decision Process is basically a way of making decisions when you're in a situation where the outcome of your decisions depends on chance. </a:t>
            </a:r>
            <a:endParaRPr lang="en-US" sz="1200" dirty="0" smtClean="0"/>
          </a:p>
          <a:p>
            <a:endParaRPr lang="en-US" sz="1200" dirty="0" smtClean="0"/>
          </a:p>
          <a:p>
            <a:r>
              <a:rPr lang="en-US" sz="1200" dirty="0" smtClean="0"/>
              <a:t>Example: </a:t>
            </a:r>
            <a:r>
              <a:rPr lang="en-US" sz="1200" dirty="0"/>
              <a:t>So, imagine you're playing a game where you roll a dice to see how many spaces you move. Each time you roll the dice, you don't know what number you're going to get, so the outcome of your decision (which direction to move) is based on chance</a:t>
            </a:r>
            <a:r>
              <a:rPr lang="en-US" sz="1200" dirty="0" smtClean="0"/>
              <a:t>.</a:t>
            </a:r>
          </a:p>
          <a:p>
            <a:endParaRPr lang="en-US" sz="1200" dirty="0" smtClean="0"/>
          </a:p>
          <a:p>
            <a:r>
              <a:rPr lang="en-US" sz="1200" dirty="0"/>
              <a:t>Dynamic Programming is a way of using math to figure out the best decision to make in that kind of situation. Basically, you take all the possible outcomes of your decisions and assign a value to each one based on how good or bad it is. Then, you use those values to figure out which decision is the best one to make</a:t>
            </a:r>
            <a:r>
              <a:rPr lang="en-US" sz="1200" dirty="0" smtClean="0"/>
              <a:t>.</a:t>
            </a:r>
          </a:p>
          <a:p>
            <a:endParaRPr lang="en-US" sz="1200" dirty="0"/>
          </a:p>
          <a:p>
            <a:r>
              <a:rPr lang="en-US" sz="1200" dirty="0" smtClean="0"/>
              <a:t>Reinforcement learning: </a:t>
            </a:r>
            <a:r>
              <a:rPr lang="en-US" sz="1200" dirty="0"/>
              <a:t>This is when </a:t>
            </a:r>
            <a:r>
              <a:rPr lang="en-US" sz="1200" dirty="0" smtClean="0"/>
              <a:t>we </a:t>
            </a:r>
            <a:r>
              <a:rPr lang="en-US" sz="1200" dirty="0"/>
              <a:t>use a Markov Decision Process and Dynamic Programming to learn the best way to make decisions in a certain situation</a:t>
            </a:r>
            <a:r>
              <a:rPr lang="en-US" sz="1200" dirty="0" smtClean="0"/>
              <a:t>. </a:t>
            </a:r>
          </a:p>
          <a:p>
            <a:endParaRPr lang="en-US" sz="1200" dirty="0"/>
          </a:p>
          <a:p>
            <a:r>
              <a:rPr lang="en-US" sz="1200" dirty="0" smtClean="0"/>
              <a:t>In conclusion we can say that Markov </a:t>
            </a:r>
            <a:r>
              <a:rPr lang="en-US" sz="1200" dirty="0"/>
              <a:t>Decision Process is a way of making decisions when chance is involved, Dynamic Programming is a way of using math to figure out the best decision to make in that situation, and Reinforcement Learning is when you use both of those things to learn the best way to make decisions over time.</a:t>
            </a:r>
            <a:endParaRPr lang="en-US" sz="1200" dirty="0" smtClean="0"/>
          </a:p>
          <a:p>
            <a:endParaRPr lang="en-US" sz="1200" dirty="0" smtClean="0"/>
          </a:p>
          <a:p>
            <a:endParaRPr lang="en-US" sz="1200" dirty="0" smtClean="0"/>
          </a:p>
          <a:p>
            <a:r>
              <a:rPr lang="en-US" sz="3200" dirty="0" smtClean="0"/>
              <a:t> </a:t>
            </a:r>
            <a:endParaRPr lang="en-US" sz="3200" dirty="0">
              <a:solidFill>
                <a:schemeClr val="bg1"/>
              </a:solidFill>
            </a:endParaRPr>
          </a:p>
        </p:txBody>
      </p:sp>
    </p:spTree>
    <p:extLst>
      <p:ext uri="{BB962C8B-B14F-4D97-AF65-F5344CB8AC3E}">
        <p14:creationId xmlns:p14="http://schemas.microsoft.com/office/powerpoint/2010/main" val="398316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a:xfrm>
            <a:off x="1154955" y="692209"/>
            <a:ext cx="8825658" cy="1147607"/>
          </a:xfrm>
        </p:spPr>
        <p:txBody>
          <a:bodyPr/>
          <a:lstStyle/>
          <a:p>
            <a:r>
              <a:rPr lang="en-US" sz="3200" dirty="0" smtClean="0"/>
              <a:t> </a:t>
            </a:r>
            <a:br>
              <a:rPr lang="en-US" sz="3200" dirty="0" smtClean="0"/>
            </a:br>
            <a:r>
              <a:rPr lang="en-US" sz="3200" dirty="0"/>
              <a:t/>
            </a:r>
            <a:br>
              <a:rPr lang="en-US" sz="3200" dirty="0"/>
            </a:br>
            <a:r>
              <a:rPr lang="en-US" sz="3200" dirty="0" smtClean="0"/>
              <a:t/>
            </a:r>
            <a:br>
              <a:rPr lang="en-US" sz="3200" dirty="0" smtClean="0"/>
            </a:br>
            <a:endParaRPr lang="en-US" sz="3200" dirty="0">
              <a:solidFill>
                <a:schemeClr val="bg1"/>
              </a:solidFill>
            </a:endParaRPr>
          </a:p>
        </p:txBody>
      </p:sp>
      <p:sp>
        <p:nvSpPr>
          <p:cNvPr id="3" name="Subtitle 2">
            <a:extLst>
              <a:ext uri="{FF2B5EF4-FFF2-40B4-BE49-F238E27FC236}">
                <a16:creationId xmlns:a16="http://schemas.microsoft.com/office/drawing/2014/main" xmlns="" id="{252E989F-747B-4007-9C7A-A35E8B662A7B}"/>
              </a:ext>
            </a:extLst>
          </p:cNvPr>
          <p:cNvSpPr>
            <a:spLocks noGrp="1"/>
          </p:cNvSpPr>
          <p:nvPr>
            <p:ph type="subTitle" idx="1"/>
          </p:nvPr>
        </p:nvSpPr>
        <p:spPr>
          <a:xfrm>
            <a:off x="1154955" y="6334697"/>
            <a:ext cx="8825658" cy="45719"/>
          </a:xfrm>
        </p:spPr>
        <p:txBody>
          <a:bodyPr>
            <a:normAutofit fontScale="25000" lnSpcReduction="20000"/>
          </a:bodyPr>
          <a:lstStyle/>
          <a:p>
            <a:endParaRPr lang="en-US" dirty="0">
              <a:solidFill>
                <a:schemeClr val="bg1"/>
              </a:solidFill>
            </a:endParaRPr>
          </a:p>
        </p:txBody>
      </p:sp>
      <p:sp>
        <p:nvSpPr>
          <p:cNvPr id="4" name="Title 1">
            <a:extLst>
              <a:ext uri="{FF2B5EF4-FFF2-40B4-BE49-F238E27FC236}">
                <a16:creationId xmlns:a16="http://schemas.microsoft.com/office/drawing/2014/main" xmlns="" id="{1129B41E-FC51-4047-9C2D-7FA6782DAFEB}"/>
              </a:ext>
            </a:extLst>
          </p:cNvPr>
          <p:cNvSpPr txBox="1">
            <a:spLocks/>
          </p:cNvSpPr>
          <p:nvPr/>
        </p:nvSpPr>
        <p:spPr bwMode="gray">
          <a:xfrm>
            <a:off x="1265124" y="3888954"/>
            <a:ext cx="8825658" cy="176269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bg1"/>
              </a:solidFill>
            </a:endParaRPr>
          </a:p>
        </p:txBody>
      </p:sp>
      <p:sp>
        <p:nvSpPr>
          <p:cNvPr id="5" name="Title 1">
            <a:extLst>
              <a:ext uri="{FF2B5EF4-FFF2-40B4-BE49-F238E27FC236}">
                <a16:creationId xmlns:a16="http://schemas.microsoft.com/office/drawing/2014/main" xmlns="" id="{1129B41E-FC51-4047-9C2D-7FA6782DAFEB}"/>
              </a:ext>
            </a:extLst>
          </p:cNvPr>
          <p:cNvSpPr txBox="1">
            <a:spLocks/>
          </p:cNvSpPr>
          <p:nvPr/>
        </p:nvSpPr>
        <p:spPr bwMode="gray">
          <a:xfrm>
            <a:off x="1307355" y="1298154"/>
            <a:ext cx="8825658" cy="82626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 </a:t>
            </a:r>
            <a:br>
              <a:rPr lang="en-US" sz="3200" smtClean="0"/>
            </a:br>
            <a:r>
              <a:rPr lang="en-US" sz="3200" smtClean="0"/>
              <a:t/>
            </a:r>
            <a:br>
              <a:rPr lang="en-US" sz="3200" smtClean="0"/>
            </a:br>
            <a:r>
              <a:rPr lang="en-US" sz="3200" smtClean="0"/>
              <a:t/>
            </a:r>
            <a:br>
              <a:rPr lang="en-US" sz="3200" smtClean="0"/>
            </a:br>
            <a:endParaRPr lang="en-US" sz="3200" dirty="0">
              <a:solidFill>
                <a:schemeClr val="bg1"/>
              </a:solidFill>
            </a:endParaRPr>
          </a:p>
        </p:txBody>
      </p:sp>
      <p:sp>
        <p:nvSpPr>
          <p:cNvPr id="6" name="Title 1">
            <a:extLst>
              <a:ext uri="{FF2B5EF4-FFF2-40B4-BE49-F238E27FC236}">
                <a16:creationId xmlns:a16="http://schemas.microsoft.com/office/drawing/2014/main" xmlns="" id="{1129B41E-FC51-4047-9C2D-7FA6782DAFEB}"/>
              </a:ext>
            </a:extLst>
          </p:cNvPr>
          <p:cNvSpPr txBox="1">
            <a:spLocks/>
          </p:cNvSpPr>
          <p:nvPr/>
        </p:nvSpPr>
        <p:spPr bwMode="gray">
          <a:xfrm>
            <a:off x="1459755" y="871670"/>
            <a:ext cx="8825658" cy="504202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Question 1: </a:t>
            </a:r>
          </a:p>
          <a:p>
            <a:endParaRPr lang="en-US" sz="3200" dirty="0"/>
          </a:p>
          <a:p>
            <a:r>
              <a:rPr lang="en-US" sz="1400" dirty="0"/>
              <a:t>Suppose that an agent is situated in the 4x3 environment as shown in Figure 1. Beginning in the start state, it must choose an action at each time step. The interaction with the environment terminates when the agent reaches one of the goal states, marked +1 or -1. We assume that the environment is fully observable, so that the agent always knows where it is. You may decide to take the following four actions in every state: Up, Down, Left and Right. However, the environment is stochastic, that means the action that you take may not lead you to the desired state. Each action achieves the intended effect with probability 0.8, but the rest of the time, the action moves the agent at right angles to the intended direction with equal probabilities. Furthermore, if the agent bumps into a wall, it stays in the same square. The immediate reward for moving to any state (s) except for the terminal states S” is 1(s)=-0.04. And the reward for moving to terminal states is +1 and -1 respectively. Find the value function corresponding to the optimal policy using value iteration. Find the value functions corresponding optimal policy for the following: </a:t>
            </a:r>
            <a:endParaRPr lang="en-US" sz="1400" dirty="0" smtClean="0"/>
          </a:p>
          <a:p>
            <a:endParaRPr lang="en-US" sz="1400" dirty="0" smtClean="0"/>
          </a:p>
          <a:p>
            <a:pPr marL="228600" indent="-228600">
              <a:buAutoNum type="alphaLcParenBoth"/>
            </a:pPr>
            <a:r>
              <a:rPr lang="pt-BR" sz="1400" dirty="0" smtClean="0"/>
              <a:t>r(s</a:t>
            </a:r>
            <a:r>
              <a:rPr lang="pt-BR" sz="1400" dirty="0"/>
              <a:t>)=-2 </a:t>
            </a:r>
          </a:p>
          <a:p>
            <a:r>
              <a:rPr lang="pt-BR" sz="1400" dirty="0" smtClean="0"/>
              <a:t>(</a:t>
            </a:r>
            <a:r>
              <a:rPr lang="pt-BR" sz="1400" dirty="0"/>
              <a:t>b) </a:t>
            </a:r>
            <a:r>
              <a:rPr lang="pt-BR" sz="1400" dirty="0" smtClean="0"/>
              <a:t>r(s</a:t>
            </a:r>
            <a:r>
              <a:rPr lang="pt-BR" sz="1400" dirty="0"/>
              <a:t>)=</a:t>
            </a:r>
            <a:r>
              <a:rPr lang="pt-BR" sz="1400" dirty="0" smtClean="0"/>
              <a:t>0.1</a:t>
            </a:r>
          </a:p>
          <a:p>
            <a:r>
              <a:rPr lang="pt-BR" sz="1400" dirty="0" smtClean="0"/>
              <a:t> </a:t>
            </a:r>
            <a:r>
              <a:rPr lang="pt-BR" sz="1400" dirty="0"/>
              <a:t>(c) r(s)=0.02 </a:t>
            </a:r>
            <a:endParaRPr lang="pt-BR" sz="1400" dirty="0" smtClean="0"/>
          </a:p>
          <a:p>
            <a:r>
              <a:rPr lang="pt-BR" sz="1400" dirty="0" smtClean="0"/>
              <a:t>(</a:t>
            </a:r>
            <a:r>
              <a:rPr lang="pt-BR" sz="1400" dirty="0"/>
              <a:t>d) r(s)=1 </a:t>
            </a:r>
            <a:endParaRPr lang="en-US" sz="1400" dirty="0" smtClean="0"/>
          </a:p>
          <a:p>
            <a:r>
              <a:rPr lang="en-US" sz="3200" dirty="0" smtClean="0"/>
              <a:t> </a:t>
            </a:r>
            <a:endParaRPr lang="en-US" sz="3200" dirty="0">
              <a:solidFill>
                <a:schemeClr val="bg1"/>
              </a:solidFill>
            </a:endParaRPr>
          </a:p>
        </p:txBody>
      </p:sp>
    </p:spTree>
    <p:extLst>
      <p:ext uri="{BB962C8B-B14F-4D97-AF65-F5344CB8AC3E}">
        <p14:creationId xmlns:p14="http://schemas.microsoft.com/office/powerpoint/2010/main" val="96789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a:xfrm>
            <a:off x="1154955" y="692209"/>
            <a:ext cx="8825658" cy="1147607"/>
          </a:xfrm>
        </p:spPr>
        <p:txBody>
          <a:bodyPr/>
          <a:lstStyle/>
          <a:p>
            <a:r>
              <a:rPr lang="en-US" sz="3200" dirty="0" smtClean="0"/>
              <a:t> </a:t>
            </a:r>
            <a:br>
              <a:rPr lang="en-US" sz="3200" dirty="0" smtClean="0"/>
            </a:br>
            <a:r>
              <a:rPr lang="en-US" sz="3200" dirty="0"/>
              <a:t/>
            </a:r>
            <a:br>
              <a:rPr lang="en-US" sz="3200" dirty="0"/>
            </a:br>
            <a:r>
              <a:rPr lang="en-US" sz="3200" dirty="0" smtClean="0"/>
              <a:t/>
            </a:r>
            <a:br>
              <a:rPr lang="en-US" sz="3200" dirty="0" smtClean="0"/>
            </a:br>
            <a:endParaRPr lang="en-US" sz="3200" dirty="0">
              <a:solidFill>
                <a:schemeClr val="bg1"/>
              </a:solidFill>
            </a:endParaRPr>
          </a:p>
        </p:txBody>
      </p:sp>
      <p:sp>
        <p:nvSpPr>
          <p:cNvPr id="3" name="Subtitle 2">
            <a:extLst>
              <a:ext uri="{FF2B5EF4-FFF2-40B4-BE49-F238E27FC236}">
                <a16:creationId xmlns:a16="http://schemas.microsoft.com/office/drawing/2014/main" xmlns="" id="{252E989F-747B-4007-9C7A-A35E8B662A7B}"/>
              </a:ext>
            </a:extLst>
          </p:cNvPr>
          <p:cNvSpPr>
            <a:spLocks noGrp="1"/>
          </p:cNvSpPr>
          <p:nvPr>
            <p:ph type="subTitle" idx="1"/>
          </p:nvPr>
        </p:nvSpPr>
        <p:spPr>
          <a:xfrm>
            <a:off x="1154955" y="6334697"/>
            <a:ext cx="8825658" cy="45719"/>
          </a:xfrm>
        </p:spPr>
        <p:txBody>
          <a:bodyPr>
            <a:normAutofit fontScale="25000" lnSpcReduction="20000"/>
          </a:bodyPr>
          <a:lstStyle/>
          <a:p>
            <a:endParaRPr lang="en-US" dirty="0">
              <a:solidFill>
                <a:schemeClr val="bg1"/>
              </a:solidFill>
            </a:endParaRPr>
          </a:p>
        </p:txBody>
      </p:sp>
      <p:sp>
        <p:nvSpPr>
          <p:cNvPr id="4" name="Title 1">
            <a:extLst>
              <a:ext uri="{FF2B5EF4-FFF2-40B4-BE49-F238E27FC236}">
                <a16:creationId xmlns:a16="http://schemas.microsoft.com/office/drawing/2014/main" xmlns="" id="{1129B41E-FC51-4047-9C2D-7FA6782DAFEB}"/>
              </a:ext>
            </a:extLst>
          </p:cNvPr>
          <p:cNvSpPr txBox="1">
            <a:spLocks/>
          </p:cNvSpPr>
          <p:nvPr/>
        </p:nvSpPr>
        <p:spPr bwMode="gray">
          <a:xfrm>
            <a:off x="1265124" y="3888954"/>
            <a:ext cx="8825658" cy="176269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bg1"/>
              </a:solidFill>
            </a:endParaRPr>
          </a:p>
        </p:txBody>
      </p:sp>
      <p:sp>
        <p:nvSpPr>
          <p:cNvPr id="5" name="Title 1">
            <a:extLst>
              <a:ext uri="{FF2B5EF4-FFF2-40B4-BE49-F238E27FC236}">
                <a16:creationId xmlns:a16="http://schemas.microsoft.com/office/drawing/2014/main" xmlns="" id="{1129B41E-FC51-4047-9C2D-7FA6782DAFEB}"/>
              </a:ext>
            </a:extLst>
          </p:cNvPr>
          <p:cNvSpPr txBox="1">
            <a:spLocks/>
          </p:cNvSpPr>
          <p:nvPr/>
        </p:nvSpPr>
        <p:spPr bwMode="gray">
          <a:xfrm>
            <a:off x="1307355" y="1298154"/>
            <a:ext cx="8825658" cy="82626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 </a:t>
            </a:r>
            <a:br>
              <a:rPr lang="en-US" sz="3200" smtClean="0"/>
            </a:br>
            <a:r>
              <a:rPr lang="en-US" sz="3200" smtClean="0"/>
              <a:t/>
            </a:r>
            <a:br>
              <a:rPr lang="en-US" sz="3200" smtClean="0"/>
            </a:br>
            <a:r>
              <a:rPr lang="en-US" sz="3200" smtClean="0"/>
              <a:t/>
            </a:r>
            <a:br>
              <a:rPr lang="en-US" sz="3200" smtClean="0"/>
            </a:br>
            <a:endParaRPr lang="en-US" sz="3200" dirty="0">
              <a:solidFill>
                <a:schemeClr val="bg1"/>
              </a:solidFill>
            </a:endParaRPr>
          </a:p>
        </p:txBody>
      </p:sp>
      <p:sp>
        <p:nvSpPr>
          <p:cNvPr id="6" name="Title 1">
            <a:extLst>
              <a:ext uri="{FF2B5EF4-FFF2-40B4-BE49-F238E27FC236}">
                <a16:creationId xmlns:a16="http://schemas.microsoft.com/office/drawing/2014/main" xmlns="" id="{1129B41E-FC51-4047-9C2D-7FA6782DAFEB}"/>
              </a:ext>
            </a:extLst>
          </p:cNvPr>
          <p:cNvSpPr txBox="1">
            <a:spLocks/>
          </p:cNvSpPr>
          <p:nvPr/>
        </p:nvSpPr>
        <p:spPr bwMode="gray">
          <a:xfrm>
            <a:off x="1459755" y="871669"/>
            <a:ext cx="8825658" cy="5463027"/>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Explaining in simple terms : </a:t>
            </a:r>
          </a:p>
          <a:p>
            <a:endParaRPr lang="en-US" sz="3200" dirty="0"/>
          </a:p>
          <a:p>
            <a:endParaRPr lang="en-US" sz="1400" dirty="0"/>
          </a:p>
          <a:p>
            <a:r>
              <a:rPr lang="en-US" sz="1400" dirty="0"/>
              <a:t>So, imagine you're playing a game in a 4x3 grid. The goal of the game is to get to one of two special squares marked with +1 or -1. You can move in four directions: up, down, left, or right. However, sometimes when you try to move in a certain direction, you might not end up where you intended. This happens 20% of the time, and when it does, you end up moving in a random direction.</a:t>
            </a:r>
          </a:p>
          <a:p>
            <a:endParaRPr lang="en-US" sz="1400" dirty="0" smtClean="0"/>
          </a:p>
          <a:p>
            <a:r>
              <a:rPr lang="en-US" sz="1400" dirty="0" smtClean="0"/>
              <a:t>The </a:t>
            </a:r>
            <a:r>
              <a:rPr lang="en-US" sz="1400" dirty="0"/>
              <a:t>game is also a little tricky because there are walls that you can bump into. If you try to move into a wall, you won't be able to move and you'll just stay in the same square</a:t>
            </a:r>
            <a:r>
              <a:rPr lang="en-US" sz="1400" dirty="0" smtClean="0"/>
              <a:t>. </a:t>
            </a:r>
          </a:p>
          <a:p>
            <a:endParaRPr lang="en-US" sz="1400" dirty="0"/>
          </a:p>
          <a:p>
            <a:r>
              <a:rPr lang="en-US" sz="1400" dirty="0"/>
              <a:t>Now, the goal is to find the best way to get to the +1 or -1 square. To do this, we need to figure out the "value" of each square - how good it is to be in that square. We'll use a technique called "value iteration" to do this</a:t>
            </a:r>
            <a:r>
              <a:rPr lang="en-US" sz="1400" dirty="0" smtClean="0"/>
              <a:t>.</a:t>
            </a:r>
          </a:p>
          <a:p>
            <a:endParaRPr lang="en-US" sz="1400" dirty="0"/>
          </a:p>
          <a:p>
            <a:r>
              <a:rPr lang="en-US" sz="1400" dirty="0"/>
              <a:t>We start by assigning an initial value of 0 to each square. Then, we update the value of each square based on the values of the squares around it. We keep doing this until the values stop changing</a:t>
            </a:r>
            <a:r>
              <a:rPr lang="en-US" sz="1400" dirty="0" smtClean="0"/>
              <a:t>. </a:t>
            </a:r>
          </a:p>
          <a:p>
            <a:endParaRPr lang="en-US" sz="1400" dirty="0"/>
          </a:p>
          <a:p>
            <a:r>
              <a:rPr lang="en-US" sz="1400" dirty="0"/>
              <a:t>The values of the squares will depend on the rewards you get for being in each square. In this game, the reward for being in a square (except for the special squares) is -0.04. The reward for reaching the +1 or -1 square is +1 or -1, respectively</a:t>
            </a:r>
            <a:r>
              <a:rPr lang="en-US" sz="1400" dirty="0" smtClean="0"/>
              <a:t>. </a:t>
            </a:r>
          </a:p>
          <a:p>
            <a:endParaRPr lang="en-US" sz="1400" dirty="0"/>
          </a:p>
          <a:p>
            <a:r>
              <a:rPr lang="en-US" sz="1400" dirty="0"/>
              <a:t>So, using value iteration, we can find the optimal policy - the best way to move through the grid to reach the goal. We do this by choosing the action that leads to the square with the highest value.</a:t>
            </a:r>
          </a:p>
          <a:p>
            <a:r>
              <a:rPr lang="en-US" sz="1400" dirty="0" smtClean="0"/>
              <a:t> </a:t>
            </a:r>
            <a:endParaRPr lang="en-US" sz="1400" dirty="0">
              <a:solidFill>
                <a:schemeClr val="bg1"/>
              </a:solidFill>
            </a:endParaRPr>
          </a:p>
        </p:txBody>
      </p:sp>
    </p:spTree>
    <p:extLst>
      <p:ext uri="{BB962C8B-B14F-4D97-AF65-F5344CB8AC3E}">
        <p14:creationId xmlns:p14="http://schemas.microsoft.com/office/powerpoint/2010/main" val="3503207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a:xfrm>
            <a:off x="1154955" y="692209"/>
            <a:ext cx="8825658" cy="1147607"/>
          </a:xfrm>
        </p:spPr>
        <p:txBody>
          <a:bodyPr/>
          <a:lstStyle/>
          <a:p>
            <a:r>
              <a:rPr lang="en-US" sz="3200" dirty="0" smtClean="0"/>
              <a:t> </a:t>
            </a:r>
            <a:br>
              <a:rPr lang="en-US" sz="3200" dirty="0" smtClean="0"/>
            </a:br>
            <a:r>
              <a:rPr lang="en-US" sz="3200" dirty="0"/>
              <a:t/>
            </a:r>
            <a:br>
              <a:rPr lang="en-US" sz="3200" dirty="0"/>
            </a:br>
            <a:r>
              <a:rPr lang="en-US" sz="3200" dirty="0" smtClean="0"/>
              <a:t/>
            </a:r>
            <a:br>
              <a:rPr lang="en-US" sz="3200" dirty="0" smtClean="0"/>
            </a:br>
            <a:endParaRPr lang="en-US" sz="3200" dirty="0">
              <a:solidFill>
                <a:schemeClr val="bg1"/>
              </a:solidFill>
            </a:endParaRPr>
          </a:p>
        </p:txBody>
      </p:sp>
      <p:sp>
        <p:nvSpPr>
          <p:cNvPr id="3" name="Subtitle 2">
            <a:extLst>
              <a:ext uri="{FF2B5EF4-FFF2-40B4-BE49-F238E27FC236}">
                <a16:creationId xmlns:a16="http://schemas.microsoft.com/office/drawing/2014/main" xmlns="" id="{252E989F-747B-4007-9C7A-A35E8B662A7B}"/>
              </a:ext>
            </a:extLst>
          </p:cNvPr>
          <p:cNvSpPr>
            <a:spLocks noGrp="1"/>
          </p:cNvSpPr>
          <p:nvPr>
            <p:ph type="subTitle" idx="1"/>
          </p:nvPr>
        </p:nvSpPr>
        <p:spPr>
          <a:xfrm>
            <a:off x="1154955" y="6379688"/>
            <a:ext cx="8825658" cy="45719"/>
          </a:xfrm>
        </p:spPr>
        <p:txBody>
          <a:bodyPr>
            <a:normAutofit fontScale="25000" lnSpcReduction="20000"/>
          </a:bodyPr>
          <a:lstStyle/>
          <a:p>
            <a:endParaRPr lang="en-US" dirty="0">
              <a:solidFill>
                <a:schemeClr val="bg1"/>
              </a:solidFill>
            </a:endParaRPr>
          </a:p>
        </p:txBody>
      </p:sp>
      <p:sp>
        <p:nvSpPr>
          <p:cNvPr id="4" name="Title 1">
            <a:extLst>
              <a:ext uri="{FF2B5EF4-FFF2-40B4-BE49-F238E27FC236}">
                <a16:creationId xmlns:a16="http://schemas.microsoft.com/office/drawing/2014/main" xmlns="" id="{1129B41E-FC51-4047-9C2D-7FA6782DAFEB}"/>
              </a:ext>
            </a:extLst>
          </p:cNvPr>
          <p:cNvSpPr txBox="1">
            <a:spLocks/>
          </p:cNvSpPr>
          <p:nvPr/>
        </p:nvSpPr>
        <p:spPr bwMode="gray">
          <a:xfrm>
            <a:off x="1307355" y="3880408"/>
            <a:ext cx="8825658" cy="176269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bg1"/>
              </a:solidFill>
            </a:endParaRPr>
          </a:p>
        </p:txBody>
      </p:sp>
      <p:sp>
        <p:nvSpPr>
          <p:cNvPr id="5" name="Title 1">
            <a:extLst>
              <a:ext uri="{FF2B5EF4-FFF2-40B4-BE49-F238E27FC236}">
                <a16:creationId xmlns:a16="http://schemas.microsoft.com/office/drawing/2014/main" xmlns="" id="{1129B41E-FC51-4047-9C2D-7FA6782DAFEB}"/>
              </a:ext>
            </a:extLst>
          </p:cNvPr>
          <p:cNvSpPr txBox="1">
            <a:spLocks/>
          </p:cNvSpPr>
          <p:nvPr/>
        </p:nvSpPr>
        <p:spPr bwMode="gray">
          <a:xfrm>
            <a:off x="1307355" y="1298154"/>
            <a:ext cx="8825658" cy="82626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 </a:t>
            </a:r>
            <a:br>
              <a:rPr lang="en-US" sz="3200" smtClean="0"/>
            </a:br>
            <a:r>
              <a:rPr lang="en-US" sz="3200" smtClean="0"/>
              <a:t/>
            </a:r>
            <a:br>
              <a:rPr lang="en-US" sz="3200" smtClean="0"/>
            </a:br>
            <a:r>
              <a:rPr lang="en-US" sz="3200" smtClean="0"/>
              <a:t/>
            </a:r>
            <a:br>
              <a:rPr lang="en-US" sz="3200" smtClean="0"/>
            </a:br>
            <a:endParaRPr lang="en-US" sz="3200" dirty="0">
              <a:solidFill>
                <a:schemeClr val="bg1"/>
              </a:solidFill>
            </a:endParaRPr>
          </a:p>
        </p:txBody>
      </p:sp>
      <p:sp>
        <p:nvSpPr>
          <p:cNvPr id="6" name="Title 1">
            <a:extLst>
              <a:ext uri="{FF2B5EF4-FFF2-40B4-BE49-F238E27FC236}">
                <a16:creationId xmlns:a16="http://schemas.microsoft.com/office/drawing/2014/main" xmlns="" id="{1129B41E-FC51-4047-9C2D-7FA6782DAFEB}"/>
              </a:ext>
            </a:extLst>
          </p:cNvPr>
          <p:cNvSpPr txBox="1">
            <a:spLocks/>
          </p:cNvSpPr>
          <p:nvPr/>
        </p:nvSpPr>
        <p:spPr bwMode="gray">
          <a:xfrm>
            <a:off x="1459755" y="777667"/>
            <a:ext cx="8825658" cy="525566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100" dirty="0"/>
          </a:p>
          <a:p>
            <a:endParaRPr lang="en-US" sz="1100" dirty="0" smtClean="0"/>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a:p>
            <a:r>
              <a:rPr lang="en-US" sz="2400" dirty="0" smtClean="0"/>
              <a:t>Explanation of 4 different scenarios: </a:t>
            </a:r>
          </a:p>
          <a:p>
            <a:endParaRPr lang="en-US" sz="1100" dirty="0" smtClean="0"/>
          </a:p>
          <a:p>
            <a:endParaRPr lang="en-US" sz="1100" dirty="0"/>
          </a:p>
          <a:p>
            <a:pPr marL="342900" indent="-342900">
              <a:buAutoNum type="alphaLcParenBoth"/>
            </a:pPr>
            <a:r>
              <a:rPr lang="en-US" sz="1100" dirty="0"/>
              <a:t>In this scenario, the reward for being in any square (except the goal squares) is -2. This means that the "agent" will want to reach the goal squares as quickly as possible to avoid losing more points. The value iteration algorithm will be used to find the optimal policy for moving through the grid to reach the goal squares with the minimum loss of points</a:t>
            </a:r>
            <a:r>
              <a:rPr lang="en-US" sz="1100" dirty="0" smtClean="0"/>
              <a:t>.</a:t>
            </a:r>
          </a:p>
          <a:p>
            <a:endParaRPr lang="en-US" sz="1100" dirty="0" smtClean="0"/>
          </a:p>
          <a:p>
            <a:r>
              <a:rPr lang="en-US" sz="1100" dirty="0" smtClean="0"/>
              <a:t> (b)   In </a:t>
            </a:r>
            <a:r>
              <a:rPr lang="en-US" sz="1100" dirty="0"/>
              <a:t>this scenario, the reward for being in any square (except the goal squares) is 0.1. This means that the "agent" will get a small reward for being in any square. The value iteration algorithm will be used to find the optimal policy for moving through the grid to reach the goal squares while maximizing the total reward</a:t>
            </a:r>
            <a:r>
              <a:rPr lang="en-US" sz="1100" dirty="0" smtClean="0"/>
              <a:t>.</a:t>
            </a:r>
          </a:p>
          <a:p>
            <a:endParaRPr lang="en-US" sz="1100" dirty="0"/>
          </a:p>
          <a:p>
            <a:endParaRPr lang="en-US" sz="1100" dirty="0" smtClean="0"/>
          </a:p>
          <a:p>
            <a:pPr marL="228600" indent="-228600">
              <a:buAutoNum type="alphaLcParenBoth" startAt="3"/>
            </a:pPr>
            <a:r>
              <a:rPr lang="en-US" sz="1100" dirty="0" smtClean="0"/>
              <a:t>  In </a:t>
            </a:r>
            <a:r>
              <a:rPr lang="en-US" sz="1100" dirty="0"/>
              <a:t>this scenario, the reward for being in any square (except the goal squares) is 0.02. This means that the "agent" will get a very small reward for being in any square. The value iteration algorithm will be used to find the optimal policy for moving through the grid to reach the goal squares while maximizing the total reward</a:t>
            </a:r>
            <a:r>
              <a:rPr lang="en-US" sz="1100" dirty="0" smtClean="0"/>
              <a:t>. </a:t>
            </a:r>
          </a:p>
          <a:p>
            <a:endParaRPr lang="en-US" sz="1100" dirty="0" smtClean="0"/>
          </a:p>
          <a:p>
            <a:pPr marL="342900" indent="-342900">
              <a:buAutoNum type="alphaLcParenBoth"/>
            </a:pPr>
            <a:endParaRPr lang="en-US" sz="1100" dirty="0"/>
          </a:p>
          <a:p>
            <a:r>
              <a:rPr lang="en-US" sz="1100" dirty="0" smtClean="0"/>
              <a:t>(d)   In </a:t>
            </a:r>
            <a:r>
              <a:rPr lang="en-US" sz="1100" dirty="0"/>
              <a:t>this scenario, the reward for being in any square (except the goal squares) is 1. This means that the "agent" will get a high reward for being in any square. The value iteration algorithm will be used to find the optimal policy for moving through the grid to reach the goal squares while maximizing the total reward</a:t>
            </a:r>
            <a:r>
              <a:rPr lang="en-US" sz="1100" dirty="0" smtClean="0"/>
              <a:t>.</a:t>
            </a:r>
          </a:p>
          <a:p>
            <a:endParaRPr lang="en-US" sz="1100" dirty="0" smtClean="0"/>
          </a:p>
          <a:p>
            <a:r>
              <a:rPr lang="en-US" sz="1100" dirty="0"/>
              <a:t>In summary, each scenario has a different reward structure, which means that the optimal policy for moving through the grid to reach the goal squares will be different in each scenario. The value iteration algorithm will be used to find the optimal policy for each scenario, taking into account the different reward structures</a:t>
            </a:r>
            <a:r>
              <a:rPr lang="en-US" sz="1100" dirty="0" smtClean="0"/>
              <a:t>.</a:t>
            </a:r>
          </a:p>
          <a:p>
            <a:endParaRPr lang="en-US" sz="1100" dirty="0" smtClean="0"/>
          </a:p>
          <a:p>
            <a:endParaRPr lang="en-US" sz="1100" dirty="0" smtClean="0"/>
          </a:p>
          <a:p>
            <a:r>
              <a:rPr lang="en-US" sz="1100" dirty="0" smtClean="0"/>
              <a:t> </a:t>
            </a:r>
            <a:endParaRPr lang="en-US" sz="1100" dirty="0">
              <a:solidFill>
                <a:schemeClr val="bg1"/>
              </a:solidFill>
            </a:endParaRPr>
          </a:p>
        </p:txBody>
      </p:sp>
    </p:spTree>
    <p:extLst>
      <p:ext uri="{BB962C8B-B14F-4D97-AF65-F5344CB8AC3E}">
        <p14:creationId xmlns:p14="http://schemas.microsoft.com/office/powerpoint/2010/main" val="289277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a:xfrm>
            <a:off x="1154955" y="692209"/>
            <a:ext cx="8825658" cy="1147607"/>
          </a:xfrm>
        </p:spPr>
        <p:txBody>
          <a:bodyPr/>
          <a:lstStyle/>
          <a:p>
            <a:r>
              <a:rPr lang="en-US" sz="3200" dirty="0" smtClean="0"/>
              <a:t> </a:t>
            </a:r>
            <a:br>
              <a:rPr lang="en-US" sz="3200" dirty="0" smtClean="0"/>
            </a:br>
            <a:r>
              <a:rPr lang="en-US" sz="3200" dirty="0"/>
              <a:t/>
            </a:r>
            <a:br>
              <a:rPr lang="en-US" sz="3200" dirty="0"/>
            </a:br>
            <a:r>
              <a:rPr lang="en-US" sz="3200" dirty="0" smtClean="0"/>
              <a:t/>
            </a:r>
            <a:br>
              <a:rPr lang="en-US" sz="3200" dirty="0" smtClean="0"/>
            </a:br>
            <a:endParaRPr lang="en-US" sz="3200" dirty="0">
              <a:solidFill>
                <a:schemeClr val="bg1"/>
              </a:solidFill>
            </a:endParaRPr>
          </a:p>
        </p:txBody>
      </p:sp>
      <p:sp>
        <p:nvSpPr>
          <p:cNvPr id="3" name="Subtitle 2">
            <a:extLst>
              <a:ext uri="{FF2B5EF4-FFF2-40B4-BE49-F238E27FC236}">
                <a16:creationId xmlns:a16="http://schemas.microsoft.com/office/drawing/2014/main" xmlns="" id="{252E989F-747B-4007-9C7A-A35E8B662A7B}"/>
              </a:ext>
            </a:extLst>
          </p:cNvPr>
          <p:cNvSpPr>
            <a:spLocks noGrp="1"/>
          </p:cNvSpPr>
          <p:nvPr>
            <p:ph type="subTitle" idx="1"/>
          </p:nvPr>
        </p:nvSpPr>
        <p:spPr>
          <a:xfrm>
            <a:off x="1154955" y="6379688"/>
            <a:ext cx="8825658" cy="45719"/>
          </a:xfrm>
        </p:spPr>
        <p:txBody>
          <a:bodyPr>
            <a:normAutofit fontScale="25000" lnSpcReduction="20000"/>
          </a:bodyPr>
          <a:lstStyle/>
          <a:p>
            <a:endParaRPr lang="en-US" dirty="0">
              <a:solidFill>
                <a:schemeClr val="bg1"/>
              </a:solidFill>
            </a:endParaRPr>
          </a:p>
        </p:txBody>
      </p:sp>
      <p:sp>
        <p:nvSpPr>
          <p:cNvPr id="4" name="Title 1">
            <a:extLst>
              <a:ext uri="{FF2B5EF4-FFF2-40B4-BE49-F238E27FC236}">
                <a16:creationId xmlns:a16="http://schemas.microsoft.com/office/drawing/2014/main" xmlns="" id="{1129B41E-FC51-4047-9C2D-7FA6782DAFEB}"/>
              </a:ext>
            </a:extLst>
          </p:cNvPr>
          <p:cNvSpPr txBox="1">
            <a:spLocks/>
          </p:cNvSpPr>
          <p:nvPr/>
        </p:nvSpPr>
        <p:spPr bwMode="gray">
          <a:xfrm>
            <a:off x="1307355" y="3880408"/>
            <a:ext cx="8825658" cy="176269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bg1"/>
              </a:solidFill>
            </a:endParaRPr>
          </a:p>
        </p:txBody>
      </p:sp>
      <p:sp>
        <p:nvSpPr>
          <p:cNvPr id="5" name="Title 1">
            <a:extLst>
              <a:ext uri="{FF2B5EF4-FFF2-40B4-BE49-F238E27FC236}">
                <a16:creationId xmlns:a16="http://schemas.microsoft.com/office/drawing/2014/main" xmlns="" id="{1129B41E-FC51-4047-9C2D-7FA6782DAFEB}"/>
              </a:ext>
            </a:extLst>
          </p:cNvPr>
          <p:cNvSpPr txBox="1">
            <a:spLocks/>
          </p:cNvSpPr>
          <p:nvPr/>
        </p:nvSpPr>
        <p:spPr bwMode="gray">
          <a:xfrm>
            <a:off x="1307355" y="1298154"/>
            <a:ext cx="8825658" cy="82626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 </a:t>
            </a:r>
            <a:br>
              <a:rPr lang="en-US" sz="3200" smtClean="0"/>
            </a:br>
            <a:r>
              <a:rPr lang="en-US" sz="3200" smtClean="0"/>
              <a:t/>
            </a:r>
            <a:br>
              <a:rPr lang="en-US" sz="3200" smtClean="0"/>
            </a:br>
            <a:r>
              <a:rPr lang="en-US" sz="3200" smtClean="0"/>
              <a:t/>
            </a:r>
            <a:br>
              <a:rPr lang="en-US" sz="3200" smtClean="0"/>
            </a:br>
            <a:endParaRPr lang="en-US" sz="3200" dirty="0">
              <a:solidFill>
                <a:schemeClr val="bg1"/>
              </a:solidFill>
            </a:endParaRPr>
          </a:p>
        </p:txBody>
      </p:sp>
      <p:sp>
        <p:nvSpPr>
          <p:cNvPr id="6" name="Title 1">
            <a:extLst>
              <a:ext uri="{FF2B5EF4-FFF2-40B4-BE49-F238E27FC236}">
                <a16:creationId xmlns:a16="http://schemas.microsoft.com/office/drawing/2014/main" xmlns="" id="{1129B41E-FC51-4047-9C2D-7FA6782DAFEB}"/>
              </a:ext>
            </a:extLst>
          </p:cNvPr>
          <p:cNvSpPr txBox="1">
            <a:spLocks/>
          </p:cNvSpPr>
          <p:nvPr/>
        </p:nvSpPr>
        <p:spPr bwMode="gray">
          <a:xfrm>
            <a:off x="1459755" y="692209"/>
            <a:ext cx="8825658" cy="515311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400" dirty="0"/>
          </a:p>
          <a:p>
            <a:endParaRPr lang="en-US" sz="3200" dirty="0" smtClean="0"/>
          </a:p>
          <a:p>
            <a:endParaRPr lang="en-US" sz="3200" dirty="0"/>
          </a:p>
          <a:p>
            <a:endParaRPr lang="en-US" sz="3200" dirty="0" smtClean="0"/>
          </a:p>
          <a:p>
            <a:endParaRPr lang="en-US" sz="3200" dirty="0"/>
          </a:p>
          <a:p>
            <a:r>
              <a:rPr lang="en-US" sz="3200" dirty="0" smtClean="0"/>
              <a:t>Pseudo code :</a:t>
            </a:r>
          </a:p>
          <a:p>
            <a:r>
              <a:rPr lang="en-US" sz="3200" dirty="0" smtClean="0"/>
              <a:t> </a:t>
            </a:r>
          </a:p>
          <a:p>
            <a:endParaRPr lang="en-US" sz="1400" dirty="0" smtClean="0"/>
          </a:p>
          <a:p>
            <a:r>
              <a:rPr lang="en-US" sz="1400" dirty="0"/>
              <a:t>Initialize V(s) = 0 for all states s</a:t>
            </a:r>
          </a:p>
          <a:p>
            <a:r>
              <a:rPr lang="en-US" sz="1400" dirty="0"/>
              <a:t>Initialize delta to a large value</a:t>
            </a:r>
          </a:p>
          <a:p>
            <a:endParaRPr lang="en-US" sz="1400" dirty="0"/>
          </a:p>
          <a:p>
            <a:r>
              <a:rPr lang="en-US" sz="1400" dirty="0"/>
              <a:t>repeat:</a:t>
            </a:r>
          </a:p>
          <a:p>
            <a:r>
              <a:rPr lang="en-US" sz="1400" dirty="0"/>
              <a:t>    delta = 0</a:t>
            </a:r>
          </a:p>
          <a:p>
            <a:r>
              <a:rPr lang="en-US" sz="1400" dirty="0"/>
              <a:t>    for each state s:</a:t>
            </a:r>
          </a:p>
          <a:p>
            <a:r>
              <a:rPr lang="en-US" sz="1400" dirty="0"/>
              <a:t>        v = V(s)</a:t>
            </a:r>
          </a:p>
          <a:p>
            <a:r>
              <a:rPr lang="en-US" sz="1400" dirty="0"/>
              <a:t>        </a:t>
            </a:r>
            <a:r>
              <a:rPr lang="en-US" sz="1400" dirty="0" err="1"/>
              <a:t>max_v</a:t>
            </a:r>
            <a:r>
              <a:rPr lang="en-US" sz="1400" dirty="0"/>
              <a:t> = -infinity</a:t>
            </a:r>
          </a:p>
          <a:p>
            <a:r>
              <a:rPr lang="en-US" sz="1400" dirty="0"/>
              <a:t>        for each action a:</a:t>
            </a:r>
          </a:p>
          <a:p>
            <a:r>
              <a:rPr lang="en-US" sz="1400" dirty="0"/>
              <a:t>            </a:t>
            </a:r>
            <a:r>
              <a:rPr lang="en-US" sz="1400" dirty="0" err="1"/>
              <a:t>temp_v</a:t>
            </a:r>
            <a:r>
              <a:rPr lang="en-US" sz="1400" dirty="0"/>
              <a:t> = 0</a:t>
            </a:r>
          </a:p>
          <a:p>
            <a:r>
              <a:rPr lang="en-US" sz="1400" dirty="0"/>
              <a:t>            for each possible next state s':</a:t>
            </a:r>
          </a:p>
          <a:p>
            <a:r>
              <a:rPr lang="en-US" sz="1400" dirty="0"/>
              <a:t>                </a:t>
            </a:r>
            <a:r>
              <a:rPr lang="en-US" sz="1400" dirty="0" err="1"/>
              <a:t>temp_v</a:t>
            </a:r>
            <a:r>
              <a:rPr lang="en-US" sz="1400" dirty="0"/>
              <a:t> += P(</a:t>
            </a:r>
            <a:r>
              <a:rPr lang="en-US" sz="1400" dirty="0" err="1"/>
              <a:t>s'|s</a:t>
            </a:r>
            <a:r>
              <a:rPr lang="en-US" sz="1400" dirty="0"/>
              <a:t>, a) * [R(s') + gamma * V(s')]</a:t>
            </a:r>
          </a:p>
          <a:p>
            <a:r>
              <a:rPr lang="en-US" sz="1400" dirty="0"/>
              <a:t>            </a:t>
            </a:r>
            <a:r>
              <a:rPr lang="en-US" sz="1400" dirty="0" err="1"/>
              <a:t>max_v</a:t>
            </a:r>
            <a:r>
              <a:rPr lang="en-US" sz="1400" dirty="0"/>
              <a:t> = max(</a:t>
            </a:r>
            <a:r>
              <a:rPr lang="en-US" sz="1400" dirty="0" err="1"/>
              <a:t>max_v</a:t>
            </a:r>
            <a:r>
              <a:rPr lang="en-US" sz="1400" dirty="0"/>
              <a:t>, </a:t>
            </a:r>
            <a:r>
              <a:rPr lang="en-US" sz="1400" dirty="0" err="1"/>
              <a:t>temp_v</a:t>
            </a:r>
            <a:r>
              <a:rPr lang="en-US" sz="1400" dirty="0"/>
              <a:t>)</a:t>
            </a:r>
          </a:p>
          <a:p>
            <a:r>
              <a:rPr lang="en-US" sz="1400" dirty="0"/>
              <a:t>        V(s) = </a:t>
            </a:r>
            <a:r>
              <a:rPr lang="en-US" sz="1400" dirty="0" err="1"/>
              <a:t>max_v</a:t>
            </a:r>
            <a:endParaRPr lang="en-US" sz="1400" dirty="0"/>
          </a:p>
          <a:p>
            <a:r>
              <a:rPr lang="en-US" sz="1400" dirty="0"/>
              <a:t>        delta = max(delta, |v - V(s)|)</a:t>
            </a:r>
          </a:p>
          <a:p>
            <a:r>
              <a:rPr lang="en-US" sz="1400" dirty="0"/>
              <a:t>    until delta &lt; epsilon</a:t>
            </a:r>
          </a:p>
          <a:p>
            <a:endParaRPr lang="en-US" sz="1400" dirty="0"/>
          </a:p>
        </p:txBody>
      </p:sp>
    </p:spTree>
    <p:extLst>
      <p:ext uri="{BB962C8B-B14F-4D97-AF65-F5344CB8AC3E}">
        <p14:creationId xmlns:p14="http://schemas.microsoft.com/office/powerpoint/2010/main" val="1957376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a:xfrm>
            <a:off x="1154955" y="692209"/>
            <a:ext cx="8825658" cy="1147607"/>
          </a:xfrm>
        </p:spPr>
        <p:txBody>
          <a:bodyPr/>
          <a:lstStyle/>
          <a:p>
            <a:r>
              <a:rPr lang="en-US" sz="3200" dirty="0" smtClean="0"/>
              <a:t> </a:t>
            </a:r>
            <a:br>
              <a:rPr lang="en-US" sz="3200" dirty="0" smtClean="0"/>
            </a:br>
            <a:r>
              <a:rPr lang="en-US" sz="3200" dirty="0"/>
              <a:t/>
            </a:r>
            <a:br>
              <a:rPr lang="en-US" sz="3200" dirty="0"/>
            </a:br>
            <a:r>
              <a:rPr lang="en-US" sz="3200" dirty="0" smtClean="0"/>
              <a:t/>
            </a:r>
            <a:br>
              <a:rPr lang="en-US" sz="3200" dirty="0" smtClean="0"/>
            </a:br>
            <a:endParaRPr lang="en-US" sz="3200" dirty="0">
              <a:solidFill>
                <a:schemeClr val="bg1"/>
              </a:solidFill>
            </a:endParaRPr>
          </a:p>
        </p:txBody>
      </p:sp>
      <p:sp>
        <p:nvSpPr>
          <p:cNvPr id="3" name="Subtitle 2">
            <a:extLst>
              <a:ext uri="{FF2B5EF4-FFF2-40B4-BE49-F238E27FC236}">
                <a16:creationId xmlns:a16="http://schemas.microsoft.com/office/drawing/2014/main" xmlns="" id="{252E989F-747B-4007-9C7A-A35E8B662A7B}"/>
              </a:ext>
            </a:extLst>
          </p:cNvPr>
          <p:cNvSpPr>
            <a:spLocks noGrp="1"/>
          </p:cNvSpPr>
          <p:nvPr>
            <p:ph type="subTitle" idx="1"/>
          </p:nvPr>
        </p:nvSpPr>
        <p:spPr>
          <a:xfrm>
            <a:off x="1154955" y="6379688"/>
            <a:ext cx="8825658" cy="45719"/>
          </a:xfrm>
        </p:spPr>
        <p:txBody>
          <a:bodyPr>
            <a:normAutofit fontScale="25000" lnSpcReduction="20000"/>
          </a:bodyPr>
          <a:lstStyle/>
          <a:p>
            <a:endParaRPr lang="en-US" dirty="0">
              <a:solidFill>
                <a:schemeClr val="bg1"/>
              </a:solidFill>
            </a:endParaRPr>
          </a:p>
        </p:txBody>
      </p:sp>
      <p:sp>
        <p:nvSpPr>
          <p:cNvPr id="4" name="Title 1">
            <a:extLst>
              <a:ext uri="{FF2B5EF4-FFF2-40B4-BE49-F238E27FC236}">
                <a16:creationId xmlns:a16="http://schemas.microsoft.com/office/drawing/2014/main" xmlns="" id="{1129B41E-FC51-4047-9C2D-7FA6782DAFEB}"/>
              </a:ext>
            </a:extLst>
          </p:cNvPr>
          <p:cNvSpPr txBox="1">
            <a:spLocks/>
          </p:cNvSpPr>
          <p:nvPr/>
        </p:nvSpPr>
        <p:spPr bwMode="gray">
          <a:xfrm>
            <a:off x="1307355" y="3880408"/>
            <a:ext cx="8825658" cy="176269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bg1"/>
              </a:solidFill>
            </a:endParaRPr>
          </a:p>
        </p:txBody>
      </p:sp>
      <p:sp>
        <p:nvSpPr>
          <p:cNvPr id="5" name="Title 1">
            <a:extLst>
              <a:ext uri="{FF2B5EF4-FFF2-40B4-BE49-F238E27FC236}">
                <a16:creationId xmlns:a16="http://schemas.microsoft.com/office/drawing/2014/main" xmlns="" id="{1129B41E-FC51-4047-9C2D-7FA6782DAFEB}"/>
              </a:ext>
            </a:extLst>
          </p:cNvPr>
          <p:cNvSpPr txBox="1">
            <a:spLocks/>
          </p:cNvSpPr>
          <p:nvPr/>
        </p:nvSpPr>
        <p:spPr bwMode="gray">
          <a:xfrm>
            <a:off x="1307355" y="1298154"/>
            <a:ext cx="8825658" cy="82626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 </a:t>
            </a:r>
            <a:br>
              <a:rPr lang="en-US" sz="3200" smtClean="0"/>
            </a:br>
            <a:r>
              <a:rPr lang="en-US" sz="3200" smtClean="0"/>
              <a:t/>
            </a:r>
            <a:br>
              <a:rPr lang="en-US" sz="3200" smtClean="0"/>
            </a:br>
            <a:r>
              <a:rPr lang="en-US" sz="3200" smtClean="0"/>
              <a:t/>
            </a:r>
            <a:br>
              <a:rPr lang="en-US" sz="3200" smtClean="0"/>
            </a:br>
            <a:endParaRPr lang="en-US" sz="3200" dirty="0">
              <a:solidFill>
                <a:schemeClr val="bg1"/>
              </a:solidFill>
            </a:endParaRPr>
          </a:p>
        </p:txBody>
      </p:sp>
      <p:sp>
        <p:nvSpPr>
          <p:cNvPr id="6" name="Title 1">
            <a:extLst>
              <a:ext uri="{FF2B5EF4-FFF2-40B4-BE49-F238E27FC236}">
                <a16:creationId xmlns:a16="http://schemas.microsoft.com/office/drawing/2014/main" xmlns="" id="{1129B41E-FC51-4047-9C2D-7FA6782DAFEB}"/>
              </a:ext>
            </a:extLst>
          </p:cNvPr>
          <p:cNvSpPr txBox="1">
            <a:spLocks/>
          </p:cNvSpPr>
          <p:nvPr/>
        </p:nvSpPr>
        <p:spPr bwMode="gray">
          <a:xfrm>
            <a:off x="1459755" y="692209"/>
            <a:ext cx="8825658" cy="515311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400" dirty="0"/>
          </a:p>
          <a:p>
            <a:endParaRPr lang="en-US" sz="3200" dirty="0" smtClean="0"/>
          </a:p>
          <a:p>
            <a:endParaRPr lang="en-US" sz="3200" dirty="0"/>
          </a:p>
          <a:p>
            <a:endParaRPr lang="en-US" sz="3200" dirty="0" smtClean="0"/>
          </a:p>
          <a:p>
            <a:endParaRPr lang="en-US" sz="3200" dirty="0"/>
          </a:p>
          <a:p>
            <a:r>
              <a:rPr lang="en-US" sz="3200" dirty="0" smtClean="0"/>
              <a:t>Pseudo code explanation :</a:t>
            </a:r>
          </a:p>
          <a:p>
            <a:r>
              <a:rPr lang="en-US" sz="3200" dirty="0" smtClean="0"/>
              <a:t> </a:t>
            </a:r>
          </a:p>
          <a:p>
            <a:endParaRPr lang="en-US" sz="1400" dirty="0" smtClean="0"/>
          </a:p>
          <a:p>
            <a:r>
              <a:rPr lang="en-US" sz="1400" dirty="0"/>
              <a:t>We start by initializing the value function of all states to 0</a:t>
            </a:r>
            <a:r>
              <a:rPr lang="en-US" sz="1400" dirty="0" smtClean="0"/>
              <a:t>.</a:t>
            </a:r>
          </a:p>
          <a:p>
            <a:endParaRPr lang="en-US" sz="1400" dirty="0"/>
          </a:p>
          <a:p>
            <a:r>
              <a:rPr lang="en-US" sz="1400" dirty="0"/>
              <a:t>We then enter a loop that continues until the change in value function for all states in the last iteration is less than a predefined value (epsilon</a:t>
            </a:r>
            <a:r>
              <a:rPr lang="en-US" sz="1400" dirty="0" smtClean="0"/>
              <a:t>).</a:t>
            </a:r>
          </a:p>
          <a:p>
            <a:endParaRPr lang="en-US" sz="1400" dirty="0"/>
          </a:p>
          <a:p>
            <a:r>
              <a:rPr lang="en-US" sz="1400" dirty="0"/>
              <a:t>In each iteration, we update the value function for each state by calculating the expected value of all possible next states and actions</a:t>
            </a:r>
            <a:r>
              <a:rPr lang="en-US" sz="1400" dirty="0" smtClean="0"/>
              <a:t>.</a:t>
            </a:r>
          </a:p>
          <a:p>
            <a:endParaRPr lang="en-US" sz="1400" dirty="0"/>
          </a:p>
          <a:p>
            <a:r>
              <a:rPr lang="en-US" sz="1400" dirty="0"/>
              <a:t>We update the value function for each state by choosing the maximum expected value</a:t>
            </a:r>
            <a:r>
              <a:rPr lang="en-US" sz="1400" dirty="0" smtClean="0"/>
              <a:t>.</a:t>
            </a:r>
          </a:p>
          <a:p>
            <a:endParaRPr lang="en-US" sz="1400" dirty="0"/>
          </a:p>
          <a:p>
            <a:r>
              <a:rPr lang="en-US" sz="1400" dirty="0"/>
              <a:t>We keep track of the maximum change in value function in each iteration and exit the loop if it is less than epsilon</a:t>
            </a:r>
            <a:r>
              <a:rPr lang="en-US" sz="1400" dirty="0" smtClean="0"/>
              <a:t>.</a:t>
            </a:r>
          </a:p>
          <a:p>
            <a:endParaRPr lang="en-US" sz="1400" dirty="0"/>
          </a:p>
          <a:p>
            <a:r>
              <a:rPr lang="en-US" sz="1400" dirty="0"/>
              <a:t>The final value function gives the optimal value function for each state, which can be used to determine the optimal policy.</a:t>
            </a:r>
          </a:p>
          <a:p>
            <a:endParaRPr lang="en-US" sz="1400" dirty="0"/>
          </a:p>
        </p:txBody>
      </p:sp>
    </p:spTree>
    <p:extLst>
      <p:ext uri="{BB962C8B-B14F-4D97-AF65-F5344CB8AC3E}">
        <p14:creationId xmlns:p14="http://schemas.microsoft.com/office/powerpoint/2010/main" val="2361060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a:xfrm>
            <a:off x="1154955" y="692209"/>
            <a:ext cx="8825658" cy="1147607"/>
          </a:xfrm>
        </p:spPr>
        <p:txBody>
          <a:bodyPr/>
          <a:lstStyle/>
          <a:p>
            <a:r>
              <a:rPr lang="en-US" sz="3200" dirty="0" smtClean="0"/>
              <a:t> </a:t>
            </a:r>
            <a:br>
              <a:rPr lang="en-US" sz="3200" dirty="0" smtClean="0"/>
            </a:br>
            <a:r>
              <a:rPr lang="en-US" sz="3200" dirty="0"/>
              <a:t/>
            </a:r>
            <a:br>
              <a:rPr lang="en-US" sz="3200" dirty="0"/>
            </a:br>
            <a:r>
              <a:rPr lang="en-US" sz="3200" dirty="0" smtClean="0"/>
              <a:t/>
            </a:r>
            <a:br>
              <a:rPr lang="en-US" sz="3200" dirty="0" smtClean="0"/>
            </a:br>
            <a:endParaRPr lang="en-US" sz="3200" dirty="0">
              <a:solidFill>
                <a:schemeClr val="bg1"/>
              </a:solidFill>
            </a:endParaRPr>
          </a:p>
        </p:txBody>
      </p:sp>
      <p:sp>
        <p:nvSpPr>
          <p:cNvPr id="3" name="Subtitle 2">
            <a:extLst>
              <a:ext uri="{FF2B5EF4-FFF2-40B4-BE49-F238E27FC236}">
                <a16:creationId xmlns:a16="http://schemas.microsoft.com/office/drawing/2014/main" xmlns="" id="{252E989F-747B-4007-9C7A-A35E8B662A7B}"/>
              </a:ext>
            </a:extLst>
          </p:cNvPr>
          <p:cNvSpPr>
            <a:spLocks noGrp="1"/>
          </p:cNvSpPr>
          <p:nvPr>
            <p:ph type="subTitle" idx="1"/>
          </p:nvPr>
        </p:nvSpPr>
        <p:spPr>
          <a:xfrm>
            <a:off x="1154955" y="6334697"/>
            <a:ext cx="8825658" cy="45719"/>
          </a:xfrm>
        </p:spPr>
        <p:txBody>
          <a:bodyPr>
            <a:normAutofit fontScale="25000" lnSpcReduction="20000"/>
          </a:bodyPr>
          <a:lstStyle/>
          <a:p>
            <a:endParaRPr lang="en-US" dirty="0">
              <a:solidFill>
                <a:schemeClr val="bg1"/>
              </a:solidFill>
            </a:endParaRPr>
          </a:p>
        </p:txBody>
      </p:sp>
      <p:sp>
        <p:nvSpPr>
          <p:cNvPr id="4" name="Title 1">
            <a:extLst>
              <a:ext uri="{FF2B5EF4-FFF2-40B4-BE49-F238E27FC236}">
                <a16:creationId xmlns:a16="http://schemas.microsoft.com/office/drawing/2014/main" xmlns="" id="{1129B41E-FC51-4047-9C2D-7FA6782DAFEB}"/>
              </a:ext>
            </a:extLst>
          </p:cNvPr>
          <p:cNvSpPr txBox="1">
            <a:spLocks/>
          </p:cNvSpPr>
          <p:nvPr/>
        </p:nvSpPr>
        <p:spPr bwMode="gray">
          <a:xfrm>
            <a:off x="1265124" y="3888954"/>
            <a:ext cx="8825658" cy="176269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bg1"/>
              </a:solidFill>
            </a:endParaRPr>
          </a:p>
        </p:txBody>
      </p:sp>
      <p:sp>
        <p:nvSpPr>
          <p:cNvPr id="5" name="Title 1">
            <a:extLst>
              <a:ext uri="{FF2B5EF4-FFF2-40B4-BE49-F238E27FC236}">
                <a16:creationId xmlns:a16="http://schemas.microsoft.com/office/drawing/2014/main" xmlns="" id="{1129B41E-FC51-4047-9C2D-7FA6782DAFEB}"/>
              </a:ext>
            </a:extLst>
          </p:cNvPr>
          <p:cNvSpPr txBox="1">
            <a:spLocks/>
          </p:cNvSpPr>
          <p:nvPr/>
        </p:nvSpPr>
        <p:spPr bwMode="gray">
          <a:xfrm>
            <a:off x="1307355" y="1298154"/>
            <a:ext cx="8825658" cy="82626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 </a:t>
            </a:r>
            <a:br>
              <a:rPr lang="en-US" sz="3200" smtClean="0"/>
            </a:br>
            <a:r>
              <a:rPr lang="en-US" sz="3200" smtClean="0"/>
              <a:t/>
            </a:r>
            <a:br>
              <a:rPr lang="en-US" sz="3200" smtClean="0"/>
            </a:br>
            <a:r>
              <a:rPr lang="en-US" sz="3200" smtClean="0"/>
              <a:t/>
            </a:r>
            <a:br>
              <a:rPr lang="en-US" sz="3200" smtClean="0"/>
            </a:br>
            <a:endParaRPr lang="en-US" sz="3200" dirty="0">
              <a:solidFill>
                <a:schemeClr val="bg1"/>
              </a:solidFill>
            </a:endParaRPr>
          </a:p>
        </p:txBody>
      </p:sp>
      <p:sp>
        <p:nvSpPr>
          <p:cNvPr id="6" name="Title 1">
            <a:extLst>
              <a:ext uri="{FF2B5EF4-FFF2-40B4-BE49-F238E27FC236}">
                <a16:creationId xmlns:a16="http://schemas.microsoft.com/office/drawing/2014/main" xmlns="" id="{1129B41E-FC51-4047-9C2D-7FA6782DAFEB}"/>
              </a:ext>
            </a:extLst>
          </p:cNvPr>
          <p:cNvSpPr txBox="1">
            <a:spLocks/>
          </p:cNvSpPr>
          <p:nvPr/>
        </p:nvSpPr>
        <p:spPr bwMode="gray">
          <a:xfrm>
            <a:off x="1459755" y="914401"/>
            <a:ext cx="8825658" cy="452927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Question 2: </a:t>
            </a:r>
          </a:p>
          <a:p>
            <a:endParaRPr lang="en-US" sz="3200" dirty="0"/>
          </a:p>
          <a:p>
            <a:r>
              <a:rPr lang="en-US" sz="1400" dirty="0" smtClean="0"/>
              <a:t>[ Gbike </a:t>
            </a:r>
            <a:r>
              <a:rPr lang="en-US" sz="1400" dirty="0"/>
              <a:t>bicycle rental] You are managing two locations for Gbike. Each day, some number of customers arrive at each location to rent bicycles. If you have a bike available, you rent it out and carn INR 10 from Gbike. If you are out of bikes at that location, then the business is lost. Bikes become available for renting the day after they are returned. To help ensure that bicycles are available where they are needed, you can move them between the two locations overnight, at a cost of INR 2 per bike moved. Assumptions: Assume that the number of bikes requested and returned at each location are Poisson random variables. Expected numbers of rental requests are 3 and 4 and returns are 3 and 2 at the first and second locations respectively. No more than 20 bikes can be parked at either of the locations. You may move a maximum of 5 bikes from one location to the other in one night. Consider the discount rate to be 0.9. Formulate the continuing finite MDP, where time steps are days, the state is the number of bikes at each location at the end of the day, and the actions are the net number of bikes moved between the two locations overnight. Download and extract files from gbike.zip. Try to compare your formulation with the code. Before proceeding further, ensure that you understand the policy iteration clearly. </a:t>
            </a:r>
            <a:endParaRPr lang="en-US" sz="1400" dirty="0" smtClean="0"/>
          </a:p>
          <a:p>
            <a:endParaRPr lang="en-US" sz="1400" dirty="0" smtClean="0"/>
          </a:p>
        </p:txBody>
      </p:sp>
    </p:spTree>
    <p:extLst>
      <p:ext uri="{BB962C8B-B14F-4D97-AF65-F5344CB8AC3E}">
        <p14:creationId xmlns:p14="http://schemas.microsoft.com/office/powerpoint/2010/main" val="196869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83CA34-C6E2-49BA-ACFF-78ADEC0C28FA}">
  <ds:schemaRefs>
    <ds:schemaRef ds:uri="http://purl.org/dc/elements/1.1/"/>
    <ds:schemaRef ds:uri="16c05727-aa75-4e4a-9b5f-8a80a1165891"/>
    <ds:schemaRef ds:uri="http://purl.org/dc/dcmitype/"/>
    <ds:schemaRef ds:uri="http://schemas.microsoft.com/office/2006/documentManagement/types"/>
    <ds:schemaRef ds:uri="71af3243-3dd4-4a8d-8c0d-dd76da1f02a5"/>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3.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2498</Words>
  <Application>Microsoft Office PowerPoint</Application>
  <PresentationFormat>Widescreen</PresentationFormat>
  <Paragraphs>194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Ion Boardroom</vt:lpstr>
      <vt:lpstr>Lab 10  Group Name: The Trailblazing Innovators  Team Members:  1) Aditya Saxena (202051011) 2) Hotwani Vishal Rameshkumar (202051087)  3) Haja Ram (202051078)  4) Deepak Mehra (202051058) </vt:lpstr>
      <vt:lpstr>Learning Objective:   Understand the process of sequential decision making (stochastic environment) and the connection with reinforcement learning   </vt:lpstr>
      <vt:lpstr>    </vt:lpstr>
      <vt:lpstr>    </vt:lpstr>
      <vt:lpstr>    </vt:lpstr>
      <vt:lpstr>    </vt:lpstr>
      <vt:lpstr>    </vt:lpstr>
      <vt:lpstr>    </vt:lpstr>
      <vt:lpstr>    </vt:lpstr>
      <vt:lpstr>    </vt:lpstr>
      <vt:lpstr>   3) Formulating the MDP:   Our goal is to create a plan for managing the bikes that maximizes Gbike's profit. To do this, we'll use a Markov Decision Process (MDP). An MDP is a way of making decisions over time in uncertain environments. In this case, we'll formulate a continuing finite MDP, where time steps are days, the state is the number of bikes at each location at the end of the day, and the actions are the net number of bikes moved between the two locations overnight. We'll use a discount rate of 0.9 to calculate the expected future rewards of each action. This means that we'll give less weight to rewards that occur further into the future.  4) Policy iteration:   We'll use something called policy iteration to solve the MDP. Policy iteration is a way of finding the best policy (a set of actions to take in each state) that maximizes our objective function (in this case, Gbike's profit). Policy iteration works by iteratively improving the policy until it converges to the optimal policy. The process involves two steps: policy evaluation and policy improvement. During policy evaluation, we calculate the expected future rewards of each action for each state, assuming we follow our current policy. This gives us a value function, which tells us how good each state is. During policy improvement, we update our policy to choose the action with the highest expected future reward for each state, based on the value function we calculated during policy evaluation. We repeat these two steps until our policy converges to the optimal policy, which maximizes Gbike's profit.    </vt:lpstr>
      <vt:lpstr>   Algorithm :  1) Set the maximum number of bikes that can be parked at each location (location_1_max_bikes and location_2_max_bikes) to 20.  2) Define the expected number of rental requests and returns for each location.  3) Define the cost of moving a bike from one location to the other (cost_per_move) to 2.  4) Define the rental reward (rental_reward) to 10.  5) Define the discount rate (discount_rate) to 0.9.  6) Define the Poisson probability function (poisson_prob).  7) Initialize the state-value function (V) for all possible states to 0.  </vt:lpstr>
      <vt:lpstr>   8) Initialize the policy function (policy) for all possible states to (0, 0).  9) Define a function to calculate the expected reward for a given state and action (expected_rewards).  10) Define a function to perform one step of policy evaluation (policy_evaluation).  11) Define a function to perform one step of policy improvement (policy_improvement).  12) Define a function to perform policy iteration (policy_iteration).  13) Call policy_iteration function to obtain the optimal policy and state-value function.  14) Print the final policy for each state.  </vt:lpstr>
      <vt:lpstr>    </vt:lpstr>
      <vt:lpstr>    </vt:lpstr>
      <vt:lpstr>    </vt:lpstr>
      <vt:lpstr>Inputs:   Initial state-value function V(s) for all states s  Policy pi(a|s) for all states s and actions a  Discount factor gamma  Maximum number of iterations k_max  Minimum change in state-value function delta_theta   Algorithm:   1) Initialize V(s) and pi(a|s) arbitrarily for all states s and actions a  2) Set k = 0  3) Repeat the following until k &gt;= k_max:  a. Policy Evaluation:    i. Initialize delta_theta = 0   ii. For each state s, do the following: </vt:lpstr>
      <vt:lpstr>1. Initialize v = V(s)  2. Calculate the expected return by taking action a according to the policy pi(a|s):  Q(s,a) = E[Rt+1 + gamma * V(St+1) | St=s, At=a]  3. Update V(s) using the Bellman equation:  V(s) = max_a Q(s,a)   4. Update delta_theta = max(delta_theta, |v - V(s)|)  b. Policy Improvement: i.  For each state s, do the following: 1. Initialize pi_old = pi(a|s) for all actions a  2. Calculate Q(s,a) for all actions a: Q(s,a) = E[Rt+1 + gamma * V(St+1) | St=s, At=a]  3. Update pi(a|s) to be the greedy policy:  pi(a|s) = argmax_a Q(s,a) 4. If pi(a|s) has changed for any state s, go to step 3a, else terminate.  c. Update k = k + 1   Output:  Optimal state-value function V*(s) for all states s Optimal policy pi*(a|s) for all states s and actions a </vt:lpstr>
      <vt:lpstr>Conclusions:   1st:  In conclusion, we have demonstrated the use of reinforcement learning to find an optimal policy for an agent moving through a stochastic environment. Specifically, we used the value iteration algorithm to find the value function for each state, which enabled us to determine the best action to take in each state. We applied this approach to a 4x3 grid environment with stochastic movement and rewards, and found the optimal policy for four different reward scenarios.  Through this lab, we have shown the potential of reinforcement learning in solving complex decision-making problems in various domains. This approach can be extended to a wide range of applications, such as robotics, game AI, and autonomous systems, to name a few. As we continue to develop more advanced algorithms and techniques in the field of reinforcement learning, we can expect to see even greater successes in solving complex problems that were once deemed impossible.    2nd  and 3rd : In this experiment, we have implemented the policy iteration algorithm to solve a finite MDP problem of managing two locations for a bike rental business. The goal of the problem is to determine the optimal policy for moving bikes between the two locations overnight, in order to maximize the expected profit.  We first formulated the problem as a finite MDP, where the states are the number of bikes at each location, and the actions are the net number of bikes moved between the two locations overnight. We then implemented the policy iteration algorithm using Python, and applied it to the problem to obtain the optimal policy.  The results of the lab show that the policy iteration algorithm is an effective method for solving finite MDP problems. By iteratively evaluating and improving the policy, we were able to converge to an optimal policy that maximizes the expected profit. The code implementation of the algorithm, along with the detailed explanations and pseudo code, can serve as a helpful reference for future work in solving similar MDP problems.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2023-04-03T03:56:45Z</dcterms:created>
  <dcterms:modified xsi:type="dcterms:W3CDTF">2023-04-03T09:33:04Z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