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5" autoAdjust="0"/>
    <p:restoredTop sz="94660"/>
  </p:normalViewPr>
  <p:slideViewPr>
    <p:cSldViewPr snapToGrid="0">
      <p:cViewPr>
        <p:scale>
          <a:sx n="100" d="100"/>
          <a:sy n="100" d="100"/>
        </p:scale>
        <p:origin x="105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2946160-B43F-4F14-A524-1351F4A06A0A}" type="datetimeFigureOut">
              <a:rPr lang="hr-HR" smtClean="0"/>
              <a:t>19.7.2022.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A6007FB-91F1-4E30-B7F6-BD8B670F7AF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980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6160-B43F-4F14-A524-1351F4A06A0A}" type="datetimeFigureOut">
              <a:rPr lang="hr-HR" smtClean="0"/>
              <a:t>19.7.2022.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07FB-91F1-4E30-B7F6-BD8B670F7AF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420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6160-B43F-4F14-A524-1351F4A06A0A}" type="datetimeFigureOut">
              <a:rPr lang="hr-HR" smtClean="0"/>
              <a:t>19.7.2022.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07FB-91F1-4E30-B7F6-BD8B670F7AF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1339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6160-B43F-4F14-A524-1351F4A06A0A}" type="datetimeFigureOut">
              <a:rPr lang="hr-HR" smtClean="0"/>
              <a:t>19.7.2022.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07FB-91F1-4E30-B7F6-BD8B670F7AF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44051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6160-B43F-4F14-A524-1351F4A06A0A}" type="datetimeFigureOut">
              <a:rPr lang="hr-HR" smtClean="0"/>
              <a:t>19.7.2022.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07FB-91F1-4E30-B7F6-BD8B670F7AF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80514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6160-B43F-4F14-A524-1351F4A06A0A}" type="datetimeFigureOut">
              <a:rPr lang="hr-HR" smtClean="0"/>
              <a:t>19.7.2022.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07FB-91F1-4E30-B7F6-BD8B670F7AF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32308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6160-B43F-4F14-A524-1351F4A06A0A}" type="datetimeFigureOut">
              <a:rPr lang="hr-HR" smtClean="0"/>
              <a:t>19.7.2022.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07FB-91F1-4E30-B7F6-BD8B670F7AF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50415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2946160-B43F-4F14-A524-1351F4A06A0A}" type="datetimeFigureOut">
              <a:rPr lang="hr-HR" smtClean="0"/>
              <a:t>19.7.2022.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07FB-91F1-4E30-B7F6-BD8B670F7AF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10026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2946160-B43F-4F14-A524-1351F4A06A0A}" type="datetimeFigureOut">
              <a:rPr lang="hr-HR" smtClean="0"/>
              <a:t>19.7.2022.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07FB-91F1-4E30-B7F6-BD8B670F7AF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3578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6160-B43F-4F14-A524-1351F4A06A0A}" type="datetimeFigureOut">
              <a:rPr lang="hr-HR" smtClean="0"/>
              <a:t>19.7.2022.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07FB-91F1-4E30-B7F6-BD8B670F7AF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1569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6160-B43F-4F14-A524-1351F4A06A0A}" type="datetimeFigureOut">
              <a:rPr lang="hr-HR" smtClean="0"/>
              <a:t>19.7.2022.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07FB-91F1-4E30-B7F6-BD8B670F7AF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872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6160-B43F-4F14-A524-1351F4A06A0A}" type="datetimeFigureOut">
              <a:rPr lang="hr-HR" smtClean="0"/>
              <a:t>19.7.2022.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07FB-91F1-4E30-B7F6-BD8B670F7AF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162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6160-B43F-4F14-A524-1351F4A06A0A}" type="datetimeFigureOut">
              <a:rPr lang="hr-HR" smtClean="0"/>
              <a:t>19.7.2022.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07FB-91F1-4E30-B7F6-BD8B670F7AF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5158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6160-B43F-4F14-A524-1351F4A06A0A}" type="datetimeFigureOut">
              <a:rPr lang="hr-HR" smtClean="0"/>
              <a:t>19.7.2022.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07FB-91F1-4E30-B7F6-BD8B670F7AF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8762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6160-B43F-4F14-A524-1351F4A06A0A}" type="datetimeFigureOut">
              <a:rPr lang="hr-HR" smtClean="0"/>
              <a:t>19.7.2022.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07FB-91F1-4E30-B7F6-BD8B670F7AF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355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6160-B43F-4F14-A524-1351F4A06A0A}" type="datetimeFigureOut">
              <a:rPr lang="hr-HR" smtClean="0"/>
              <a:t>19.7.2022.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07FB-91F1-4E30-B7F6-BD8B670F7AF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183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6160-B43F-4F14-A524-1351F4A06A0A}" type="datetimeFigureOut">
              <a:rPr lang="hr-HR" smtClean="0"/>
              <a:t>19.7.2022.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07FB-91F1-4E30-B7F6-BD8B670F7AF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5448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2946160-B43F-4F14-A524-1351F4A06A0A}" type="datetimeFigureOut">
              <a:rPr lang="hr-HR" smtClean="0"/>
              <a:t>19.7.2022.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r-H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A6007FB-91F1-4E30-B7F6-BD8B670F7AF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0078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885DB2A-C9D8-3E93-D12E-837043705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/>
              <a:t>Final</a:t>
            </a:r>
            <a:r>
              <a:rPr lang="hr-HR" dirty="0"/>
              <a:t> </a:t>
            </a:r>
            <a:r>
              <a:rPr lang="hr-HR" dirty="0" err="1"/>
              <a:t>project</a:t>
            </a:r>
            <a:r>
              <a:rPr lang="hr-HR" dirty="0"/>
              <a:t> 2022.</a:t>
            </a:r>
            <a:br>
              <a:rPr lang="hr-HR" dirty="0"/>
            </a:br>
            <a:r>
              <a:rPr lang="hr-HR" sz="3200" dirty="0"/>
              <a:t>Software engineering lab</a:t>
            </a:r>
            <a:r>
              <a:rPr lang="en-GB" sz="3200" dirty="0"/>
              <a:t> – Group 14</a:t>
            </a:r>
            <a:r>
              <a:rPr lang="hr-HR" sz="3200" dirty="0"/>
              <a:t> </a:t>
            </a:r>
            <a:endParaRPr lang="hr-HR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25952A75-F8B1-4269-C798-92B3FEEDAB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Bence </a:t>
            </a:r>
            <a:r>
              <a:rPr lang="en-GB" sz="2000" dirty="0" err="1"/>
              <a:t>Szabó</a:t>
            </a:r>
            <a:r>
              <a:rPr lang="en-GB" sz="2000" dirty="0"/>
              <a:t>, Gábor </a:t>
            </a:r>
            <a:r>
              <a:rPr lang="en-GB" sz="2000" dirty="0" err="1"/>
              <a:t>Máté</a:t>
            </a:r>
            <a:r>
              <a:rPr lang="en-GB" sz="2000" dirty="0"/>
              <a:t> Hajas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3486354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39C430B1-0989-6F92-DAA9-A8C51C392B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szöveg látható&#10;&#10;Automatikusan generált leírás">
            <a:extLst>
              <a:ext uri="{FF2B5EF4-FFF2-40B4-BE49-F238E27FC236}">
                <a16:creationId xmlns:a16="http://schemas.microsoft.com/office/drawing/2014/main" id="{D76B2C75-A0A6-1F5E-CA1D-A3B0632F1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3301"/>
            <a:ext cx="12192000" cy="58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19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39C430B1-0989-6F92-DAA9-A8C51C392B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01759F8-BD55-169D-BCD4-209FF70B8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948"/>
            <a:ext cx="12192000" cy="586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39C430B1-0989-6F92-DAA9-A8C51C392B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E8B57AD-5CA3-0138-E758-9AAFEE544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594"/>
            <a:ext cx="12192000" cy="587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0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A36F701-C2C6-5541-5EA8-2E3FBF7A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725" y="858008"/>
            <a:ext cx="6113529" cy="1836173"/>
          </a:xfrm>
        </p:spPr>
        <p:txBody>
          <a:bodyPr anchor="t">
            <a:normAutofit/>
          </a:bodyPr>
          <a:lstStyle/>
          <a:p>
            <a:r>
              <a:rPr lang="hr-HR" sz="3200" dirty="0" err="1">
                <a:solidFill>
                  <a:schemeClr val="bg1"/>
                </a:solidFill>
              </a:rPr>
              <a:t>Architecture</a:t>
            </a:r>
            <a:r>
              <a:rPr lang="hr-HR" sz="3200" dirty="0">
                <a:solidFill>
                  <a:schemeClr val="bg1"/>
                </a:solidFill>
              </a:rPr>
              <a:t> </a:t>
            </a:r>
            <a:r>
              <a:rPr lang="hr-HR" sz="3200" dirty="0" err="1">
                <a:solidFill>
                  <a:schemeClr val="bg1"/>
                </a:solidFill>
              </a:rPr>
              <a:t>and</a:t>
            </a:r>
            <a:r>
              <a:rPr lang="hr-HR" sz="3200" dirty="0">
                <a:solidFill>
                  <a:schemeClr val="bg1"/>
                </a:solidFill>
              </a:rPr>
              <a:t> </a:t>
            </a:r>
            <a:r>
              <a:rPr lang="hr-HR" sz="3200" dirty="0" err="1">
                <a:solidFill>
                  <a:schemeClr val="bg1"/>
                </a:solidFill>
              </a:rPr>
              <a:t>technologies</a:t>
            </a:r>
            <a:endParaRPr lang="hr-HR" sz="3200" dirty="0">
              <a:solidFill>
                <a:schemeClr val="bg1"/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C38BFA4-D055-CFCD-073C-74DBD5119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071" y="2694181"/>
            <a:ext cx="6126229" cy="3706548"/>
          </a:xfrm>
        </p:spPr>
        <p:txBody>
          <a:bodyPr anchor="t">
            <a:normAutofit/>
          </a:bodyPr>
          <a:lstStyle/>
          <a:p>
            <a:r>
              <a:rPr lang="hr-HR" sz="2000" dirty="0" err="1"/>
              <a:t>Database</a:t>
            </a:r>
            <a:r>
              <a:rPr lang="hr-HR" sz="2000" dirty="0"/>
              <a:t> – </a:t>
            </a:r>
            <a:r>
              <a:rPr lang="hr-HR" sz="2000" dirty="0" err="1"/>
              <a:t>SQLite</a:t>
            </a:r>
            <a:r>
              <a:rPr lang="hr-HR" sz="2000" dirty="0"/>
              <a:t> </a:t>
            </a:r>
          </a:p>
          <a:p>
            <a:r>
              <a:rPr lang="hr-HR" sz="2000" dirty="0" err="1"/>
              <a:t>Client</a:t>
            </a:r>
            <a:r>
              <a:rPr lang="hr-HR" sz="2000" dirty="0"/>
              <a:t> side – </a:t>
            </a:r>
            <a:r>
              <a:rPr lang="hr-HR" sz="2000" dirty="0" err="1"/>
              <a:t>Angular</a:t>
            </a:r>
            <a:r>
              <a:rPr lang="hr-HR" sz="2000" dirty="0"/>
              <a:t> </a:t>
            </a:r>
          </a:p>
          <a:p>
            <a:r>
              <a:rPr lang="hr-HR" sz="2000" dirty="0"/>
              <a:t>Server side – Express.js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FBE2B7B3-1D3D-5B2B-3DC0-238A7804E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379" y="3568295"/>
            <a:ext cx="2890575" cy="1445287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38F3437E-689D-3D77-0767-B6DA0371D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642" y="2473032"/>
            <a:ext cx="2890576" cy="1915006"/>
          </a:xfrm>
          <a:prstGeom prst="rect">
            <a:avLst/>
          </a:prstGeom>
        </p:spPr>
      </p:pic>
      <p:pic>
        <p:nvPicPr>
          <p:cNvPr id="11" name="Slika 10" descr="Slika na kojoj se prikazuje tekst, isječak crteža&#10;&#10;Opis je automatski generiran">
            <a:extLst>
              <a:ext uri="{FF2B5EF4-FFF2-40B4-BE49-F238E27FC236}">
                <a16:creationId xmlns:a16="http://schemas.microsoft.com/office/drawing/2014/main" id="{D2391151-A9BE-2E30-7EC5-8D6B6FDED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642" y="5071127"/>
            <a:ext cx="2890576" cy="121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3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A36F701-C2C6-5541-5EA8-2E3FBF7A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615" y="751224"/>
            <a:ext cx="2802194" cy="905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solidFill>
                  <a:srgbClr val="FFFFFF"/>
                </a:solidFill>
              </a:rPr>
              <a:t>Database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C5DE8ED3-A10B-3CE1-6E29-68FE3C783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" t="10028" r="56252" b="29286"/>
          <a:stretch/>
        </p:blipFill>
        <p:spPr>
          <a:xfrm>
            <a:off x="924376" y="962025"/>
            <a:ext cx="6469796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36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A36F701-C2C6-5541-5EA8-2E3FBF7A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hr-HR" dirty="0" err="1"/>
              <a:t>Backend</a:t>
            </a:r>
            <a:r>
              <a:rPr lang="hr-HR" dirty="0"/>
              <a:t> design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C38BFA4-D055-CFCD-073C-74DBD5119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3854979"/>
          </a:xfrm>
        </p:spPr>
        <p:txBody>
          <a:bodyPr>
            <a:normAutofit/>
          </a:bodyPr>
          <a:lstStyle/>
          <a:p>
            <a:r>
              <a:rPr lang="hr-HR" dirty="0"/>
              <a:t>Server.js – </a:t>
            </a:r>
            <a:r>
              <a:rPr lang="hr-HR" dirty="0" err="1"/>
              <a:t>represents</a:t>
            </a:r>
            <a:r>
              <a:rPr lang="hr-HR" dirty="0"/>
              <a:t> </a:t>
            </a:r>
            <a:r>
              <a:rPr lang="en-US" dirty="0"/>
              <a:t>server with Express for this Node.js SQLite </a:t>
            </a:r>
            <a:r>
              <a:rPr lang="hr-HR" dirty="0" err="1"/>
              <a:t>project</a:t>
            </a:r>
            <a:endParaRPr lang="hr-HR" dirty="0"/>
          </a:p>
          <a:p>
            <a:r>
              <a:rPr lang="hr-HR" dirty="0"/>
              <a:t>Util.js </a:t>
            </a:r>
            <a:r>
              <a:rPr lang="en-US" dirty="0"/>
              <a:t>– utility functions for multiple use</a:t>
            </a:r>
            <a:endParaRPr lang="hr-HR" dirty="0"/>
          </a:p>
          <a:p>
            <a:r>
              <a:rPr lang="hr-HR" dirty="0"/>
              <a:t>Endpoints.js</a:t>
            </a:r>
            <a:r>
              <a:rPr lang="en-US" dirty="0"/>
              <a:t> – logic of each endpoint is defined in that file</a:t>
            </a:r>
            <a:endParaRPr lang="hr-HR" dirty="0"/>
          </a:p>
        </p:txBody>
      </p:sp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016854FD-16CE-2ECF-127C-55B2220B7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631" y="1165436"/>
            <a:ext cx="4187252" cy="452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1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A36F701-C2C6-5541-5EA8-2E3FBF7A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hr-HR" dirty="0" err="1"/>
              <a:t>Frontend</a:t>
            </a:r>
            <a:r>
              <a:rPr lang="hr-HR" dirty="0"/>
              <a:t> design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C38BFA4-D055-CFCD-073C-74DBD5119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3854979"/>
          </a:xfrm>
        </p:spPr>
        <p:txBody>
          <a:bodyPr>
            <a:normAutofit/>
          </a:bodyPr>
          <a:lstStyle/>
          <a:p>
            <a:r>
              <a:rPr lang="en-US" dirty="0"/>
              <a:t>Divided into three components </a:t>
            </a:r>
            <a:r>
              <a:rPr lang="hr-HR" dirty="0"/>
              <a:t>– login, </a:t>
            </a:r>
            <a:r>
              <a:rPr lang="hr-HR" dirty="0" err="1"/>
              <a:t>admin</a:t>
            </a:r>
            <a:r>
              <a:rPr lang="hr-HR" dirty="0"/>
              <a:t>, </a:t>
            </a:r>
            <a:r>
              <a:rPr lang="hr-HR" dirty="0" err="1"/>
              <a:t>videos</a:t>
            </a:r>
            <a:endParaRPr lang="hr-HR" dirty="0"/>
          </a:p>
          <a:p>
            <a:r>
              <a:rPr lang="hr-HR" dirty="0" err="1"/>
              <a:t>Each</a:t>
            </a:r>
            <a:r>
              <a:rPr lang="hr-HR" dirty="0"/>
              <a:t> </a:t>
            </a:r>
            <a:r>
              <a:rPr lang="hr-HR" dirty="0" err="1"/>
              <a:t>component</a:t>
            </a:r>
            <a:r>
              <a:rPr lang="hr-HR" dirty="0"/>
              <a:t> – </a:t>
            </a:r>
            <a:r>
              <a:rPr lang="hr-HR" dirty="0" err="1"/>
              <a:t>typescript</a:t>
            </a:r>
            <a:r>
              <a:rPr lang="hr-HR" dirty="0"/>
              <a:t>, html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css</a:t>
            </a:r>
            <a:r>
              <a:rPr lang="hr-HR" dirty="0"/>
              <a:t> file </a:t>
            </a:r>
          </a:p>
          <a:p>
            <a:r>
              <a:rPr lang="hr-HR" dirty="0" err="1"/>
              <a:t>Services</a:t>
            </a:r>
            <a:r>
              <a:rPr lang="hr-HR" dirty="0"/>
              <a:t> – </a:t>
            </a:r>
            <a:r>
              <a:rPr lang="hr-HR" dirty="0" err="1"/>
              <a:t>utility</a:t>
            </a:r>
            <a:r>
              <a:rPr lang="hr-HR" dirty="0"/>
              <a:t> </a:t>
            </a:r>
            <a:r>
              <a:rPr lang="hr-HR" dirty="0" err="1"/>
              <a:t>methods</a:t>
            </a:r>
            <a:r>
              <a:rPr lang="hr-HR" dirty="0"/>
              <a:t> for </a:t>
            </a:r>
            <a:r>
              <a:rPr lang="hr-HR" dirty="0" err="1"/>
              <a:t>authentification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token </a:t>
            </a:r>
            <a:r>
              <a:rPr lang="hr-HR" dirty="0" err="1"/>
              <a:t>storage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api</a:t>
            </a:r>
            <a:r>
              <a:rPr lang="hr-HR" dirty="0"/>
              <a:t> </a:t>
            </a:r>
            <a:r>
              <a:rPr lang="hr-HR" dirty="0" err="1"/>
              <a:t>calls</a:t>
            </a:r>
            <a:endParaRPr lang="hr-HR" dirty="0"/>
          </a:p>
        </p:txBody>
      </p:sp>
      <p:pic>
        <p:nvPicPr>
          <p:cNvPr id="5" name="Slika 4" descr="Slika na kojoj se prikazuje tekst, snimka zaslona, monitor, računalo&#10;&#10;Opis je automatski generiran">
            <a:extLst>
              <a:ext uri="{FF2B5EF4-FFF2-40B4-BE49-F238E27FC236}">
                <a16:creationId xmlns:a16="http://schemas.microsoft.com/office/drawing/2014/main" id="{EEE816BA-E491-A18D-C8B0-48C1819904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2" t="16782" r="80850" b="30971"/>
          <a:stretch/>
        </p:blipFill>
        <p:spPr>
          <a:xfrm>
            <a:off x="6490012" y="804359"/>
            <a:ext cx="2734279" cy="553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6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A36F701-C2C6-5541-5EA8-2E3FBF7A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4564674"/>
            <a:ext cx="4010820" cy="1615461"/>
          </a:xfrm>
        </p:spPr>
        <p:txBody>
          <a:bodyPr anchor="ctr">
            <a:normAutofit/>
          </a:bodyPr>
          <a:lstStyle/>
          <a:p>
            <a:r>
              <a:rPr lang="hr-HR" sz="3200" dirty="0">
                <a:solidFill>
                  <a:schemeClr val="tx1"/>
                </a:solidFill>
              </a:rPr>
              <a:t>Development</a:t>
            </a:r>
            <a:r>
              <a:rPr lang="hr-HR" sz="3200" dirty="0"/>
              <a:t> 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C38BFA4-D055-CFCD-073C-74DBD5119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640" y="4564673"/>
            <a:ext cx="5665871" cy="1615463"/>
          </a:xfrm>
        </p:spPr>
        <p:txBody>
          <a:bodyPr anchor="ctr">
            <a:normAutofit/>
          </a:bodyPr>
          <a:lstStyle/>
          <a:p>
            <a:r>
              <a:rPr lang="hr-HR" sz="1600"/>
              <a:t>Scrum- </a:t>
            </a:r>
            <a:r>
              <a:rPr lang="en-US" sz="1600"/>
              <a:t>a framework for project management that emphasizes teamwork, accountability and iterative progress toward a well-defined goal</a:t>
            </a:r>
            <a:endParaRPr lang="hr-HR" sz="1600"/>
          </a:p>
          <a:p>
            <a:endParaRPr lang="hr-HR" sz="160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79761585-528B-C9B3-2651-3D127244C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8" b="11702"/>
          <a:stretch/>
        </p:blipFill>
        <p:spPr>
          <a:xfrm>
            <a:off x="449590" y="0"/>
            <a:ext cx="11292820" cy="421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40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A36F701-C2C6-5541-5EA8-2E3FBF7A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err="1"/>
              <a:t>Git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C38BFA4-D055-CFCD-073C-74DBD5119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01462"/>
            <a:ext cx="4401509" cy="4246562"/>
          </a:xfrm>
        </p:spPr>
        <p:txBody>
          <a:bodyPr>
            <a:normAutofit/>
          </a:bodyPr>
          <a:lstStyle/>
          <a:p>
            <a:r>
              <a:rPr lang="en-US" dirty="0"/>
              <a:t>free and open</a:t>
            </a:r>
            <a:r>
              <a:rPr lang="hr-HR" dirty="0"/>
              <a:t>-</a:t>
            </a:r>
            <a:r>
              <a:rPr lang="en-US" dirty="0"/>
              <a:t>source distributed </a:t>
            </a:r>
            <a:r>
              <a:rPr lang="en-US" b="1" dirty="0"/>
              <a:t>version control system </a:t>
            </a:r>
            <a:r>
              <a:rPr lang="en-US" dirty="0"/>
              <a:t>designed to handle everything from small to very large projects with speed and efficiency</a:t>
            </a:r>
            <a:endParaRPr lang="hr-HR" dirty="0"/>
          </a:p>
          <a:p>
            <a:r>
              <a:rPr lang="hr-HR" dirty="0"/>
              <a:t>Branches – main, </a:t>
            </a:r>
            <a:r>
              <a:rPr lang="en-GB" dirty="0"/>
              <a:t>features</a:t>
            </a:r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B9F04B6C-6BD8-09EC-5795-15230CD62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401462"/>
            <a:ext cx="4807287" cy="270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46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49034B90-73EE-9B55-D476-2DD14582853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Tartalom helye 6" descr="A képen szöveg látható&#10;&#10;Automatikusan generált leírás">
            <a:extLst>
              <a:ext uri="{FF2B5EF4-FFF2-40B4-BE49-F238E27FC236}">
                <a16:creationId xmlns:a16="http://schemas.microsoft.com/office/drawing/2014/main" id="{682B6E3B-B4BD-BB49-F5BE-7873A9C11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060"/>
            <a:ext cx="12192000" cy="5897879"/>
          </a:xfrm>
          <a:solidFill>
            <a:schemeClr val="tx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591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39C430B1-0989-6F92-DAA9-A8C51C392B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751321EB-F6F7-6F34-2F45-0E75AD7CA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831"/>
            <a:ext cx="12192000" cy="58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24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Ion tanácstere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tanácstere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tanácstere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473</TotalTime>
  <Words>154</Words>
  <Application>Microsoft Office PowerPoint</Application>
  <PresentationFormat>Szélesvásznú</PresentationFormat>
  <Paragraphs>20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tanácsterem</vt:lpstr>
      <vt:lpstr>Final project 2022. Software engineering lab – Group 14 </vt:lpstr>
      <vt:lpstr>Architecture and technologies</vt:lpstr>
      <vt:lpstr>Database</vt:lpstr>
      <vt:lpstr>Backend design</vt:lpstr>
      <vt:lpstr>Frontend design</vt:lpstr>
      <vt:lpstr>Development </vt:lpstr>
      <vt:lpstr>Git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2022. Software engineering lab </dc:title>
  <dc:creator>Jelena Marković</dc:creator>
  <cp:lastModifiedBy>Gábor Hajas</cp:lastModifiedBy>
  <cp:revision>3</cp:revision>
  <dcterms:created xsi:type="dcterms:W3CDTF">2022-06-20T10:18:40Z</dcterms:created>
  <dcterms:modified xsi:type="dcterms:W3CDTF">2022-07-19T12:43:01Z</dcterms:modified>
</cp:coreProperties>
</file>