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9" r:id="rId12"/>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5"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678" y="102"/>
      </p:cViewPr>
      <p:guideLst>
        <p:guide orient="horz" pos="2875"/>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1008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t>S.HAJAYKUMAR</a:t>
            </a: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45085" y="635"/>
            <a:ext cx="12165330" cy="827405"/>
          </a:xfrm>
          <a:prstGeom prst="rect">
            <a:avLst/>
          </a:prstGeom>
          <a:solidFill>
            <a:schemeClr val="accent5">
              <a:lumMod val="60000"/>
              <a:lumOff val="40000"/>
            </a:schemeClr>
          </a:solidFill>
        </p:spPr>
        <p:txBody>
          <a:bodyPr vert="horz" wrap="square" lIns="0" tIns="13335" rIns="0" bIns="0" rtlCol="0">
            <a:noAutofit/>
          </a:bodyPr>
          <a:lstStyle/>
          <a:p>
            <a:pPr marL="12700">
              <a:spcBef>
                <a:spcPts val="105"/>
              </a:spcBef>
            </a:pPr>
            <a:r>
              <a:rPr lang="en-US" sz="4800" b="1" spc="15" dirty="0">
                <a:latin typeface="Trebuchet MS" panose="020B0603020202020204"/>
                <a:cs typeface="Trebuchet MS" panose="020B0603020202020204"/>
              </a:rPr>
              <a:t>            </a:t>
            </a:r>
            <a:r>
              <a:rPr lang="en-IN" sz="4800" b="1" dirty="0">
                <a:solidFill>
                  <a:srgbClr val="569CD6"/>
                </a:solidFill>
                <a:effectLst/>
                <a:latin typeface="Consolas" panose="020B0609020204030204" pitchFamily="49" charset="0"/>
              </a:rPr>
              <a:t>Exploratory Data analysis:</a:t>
            </a:r>
            <a:endParaRPr sz="4800" dirty="0">
              <a:latin typeface="Trebuchet MS" panose="020B0603020202020204"/>
              <a:cs typeface="Trebuchet MS" panose="020B0603020202020204"/>
            </a:endParaRPr>
          </a:p>
        </p:txBody>
      </p:sp>
      <p:pic>
        <p:nvPicPr>
          <p:cNvPr id="5" name="Content Placeholder 4">
            <a:extLst>
              <a:ext uri="{FF2B5EF4-FFF2-40B4-BE49-F238E27FC236}">
                <a16:creationId xmlns:a16="http://schemas.microsoft.com/office/drawing/2014/main" id="{96EED2E5-CE70-9263-59EF-75E11D328B2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 y="2455329"/>
            <a:ext cx="5303838" cy="277125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40005" y="0"/>
            <a:ext cx="12304395" cy="6896735"/>
          </a:xfrm>
          <a:prstGeom prst="rect">
            <a:avLst/>
          </a:prstGeom>
          <a:solidFill>
            <a:schemeClr val="accent6">
              <a:lumMod val="40000"/>
              <a:lumOff val="60000"/>
            </a:schemeClr>
          </a:solidFill>
          <a:ln>
            <a:solidFill>
              <a:srgbClr val="FF0000"/>
            </a:solidFill>
          </a:ln>
        </p:spPr>
        <p:txBody>
          <a:bodyPr wrap="square" rtlCol="0">
            <a:noAutofit/>
          </a:bodyPr>
          <a:lstStyle/>
          <a:p>
            <a:endParaRPr lang="en-US" sz="2400" dirty="0"/>
          </a:p>
          <a:p>
            <a:r>
              <a:rPr lang="en-US" sz="2400" dirty="0">
                <a:highlight>
                  <a:srgbClr val="FFFF00"/>
                </a:highlight>
              </a:rPr>
              <a:t>CONCLUSION</a:t>
            </a:r>
            <a:r>
              <a:rPr lang="en-US" sz="2400" dirty="0"/>
              <a:t>:</a:t>
            </a:r>
          </a:p>
          <a:p>
            <a:r>
              <a:rPr lang="en-US" sz="2400" dirty="0"/>
              <a:t>In conclusion, our image compression solution stands at the forefront of innovation, offering unmatched compression efficiency, real-time processing capabilities, adaptive learning functionalities, and universal compatibility. With superior quality preservation, lightning-fast compression speeds, continuous optimization through advanced machine learning techniques, and seamless integration across platforms, our solution redefines the standards for image management in today's digital landscape. Embrace our solution to unlock new possibilities, drive innovation, and gain a competitive edge in image compression technology.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08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solidFill>
              <a:schemeClr val="tx2">
                <a:lumMod val="60000"/>
                <a:lumOff val="40000"/>
              </a:schemeClr>
            </a:solidFill>
          </a:ln>
        </p:spPr>
        <p:txBody>
          <a:bodyPr wrap="square" lIns="0" tIns="0" rIns="0" bIns="0" rtlCol="0">
            <a:noAutofit/>
          </a:bodyPr>
          <a:lstStyle/>
          <a:p>
            <a:pPr lvl="0" algn="l">
              <a:buClrTx/>
              <a:buSzTx/>
              <a:buFontTx/>
            </a:pPr>
            <a:endParaRPr>
              <a:effectLst>
                <a:glow rad="228600">
                  <a:schemeClr val="accent5">
                    <a:satMod val="175000"/>
                    <a:alpha val="40000"/>
                  </a:schemeClr>
                </a:glow>
              </a:effectLst>
              <a:sym typeface="+mn-ea"/>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0" y="2057400"/>
            <a:ext cx="12205970" cy="2152015"/>
          </a:xfrm>
          <a:prstGeom prst="rect">
            <a:avLst/>
          </a:prstGeom>
          <a:solidFill>
            <a:schemeClr val="bg1"/>
          </a:solidFill>
          <a:ln>
            <a:noFill/>
          </a:ln>
        </p:spPr>
        <p:txBody>
          <a:bodyPr vert="horz" wrap="square" lIns="0" tIns="16510" rIns="0" bIns="0" rtlCol="0">
            <a:noAutofit/>
          </a:bodyPr>
          <a:lstStyle/>
          <a:p>
            <a:pPr marL="12700">
              <a:lnSpc>
                <a:spcPct val="100000"/>
              </a:lnSpc>
              <a:spcBef>
                <a:spcPts val="130"/>
              </a:spcBef>
            </a:pPr>
            <a:r>
              <a:rPr lang="en-US" sz="4250" dirty="0">
                <a:ln w="12700">
                  <a:solidFill>
                    <a:schemeClr val="accent5"/>
                  </a:solidFill>
                  <a:prstDash val="solid"/>
                </a:ln>
                <a:solidFill>
                  <a:srgbClr val="FF0000"/>
                </a:solidFill>
                <a:effectLst>
                  <a:glow rad="228600">
                    <a:schemeClr val="accent5">
                      <a:satMod val="175000"/>
                      <a:alpha val="40000"/>
                    </a:schemeClr>
                  </a:glow>
                </a:effectLst>
              </a:rPr>
              <a:t>       </a:t>
            </a:r>
            <a:br>
              <a:rPr lang="en-US" sz="4250" dirty="0">
                <a:ln w="12700">
                  <a:solidFill>
                    <a:schemeClr val="accent5"/>
                  </a:solidFill>
                  <a:prstDash val="solid"/>
                </a:ln>
                <a:solidFill>
                  <a:srgbClr val="FF0000"/>
                </a:solidFill>
                <a:effectLst>
                  <a:glow rad="228600">
                    <a:schemeClr val="accent5">
                      <a:satMod val="175000"/>
                      <a:alpha val="40000"/>
                    </a:schemeClr>
                  </a:glow>
                </a:effectLst>
              </a:rPr>
            </a:br>
            <a:r>
              <a:rPr lang="en-US" sz="4250" dirty="0">
                <a:ln w="12700">
                  <a:solidFill>
                    <a:schemeClr val="accent5"/>
                  </a:solidFill>
                  <a:prstDash val="solid"/>
                </a:ln>
                <a:solidFill>
                  <a:srgbClr val="FF0000"/>
                </a:solidFill>
                <a:effectLst>
                  <a:glow rad="228600">
                    <a:schemeClr val="accent5">
                      <a:satMod val="175000"/>
                      <a:alpha val="40000"/>
                    </a:schemeClr>
                  </a:glow>
                </a:effectLst>
              </a:rPr>
              <a:t>          autoencoder for image compression     </a:t>
            </a:r>
            <a:endParaRPr sz="4250" dirty="0">
              <a:ln w="9525">
                <a:solidFill>
                  <a:schemeClr val="bg1"/>
                </a:solidFill>
                <a:prstDash val="solid"/>
              </a:ln>
              <a:solidFill>
                <a:srgbClr val="FF0000"/>
              </a:solidFill>
              <a:effectLst>
                <a:glow rad="228600">
                  <a:schemeClr val="accent5">
                    <a:satMod val="175000"/>
                    <a:alpha val="40000"/>
                  </a:schemeClr>
                </a:glow>
                <a:outerShdw blurRad="12700" dist="38100" dir="2700000" algn="tl" rotWithShape="0">
                  <a:schemeClr val="accent5">
                    <a:lumMod val="60000"/>
                    <a:lumOff val="40000"/>
                  </a:schemeClr>
                </a:outerShdw>
              </a:effectLs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Rectangles 20"/>
          <p:cNvSpPr/>
          <p:nvPr/>
        </p:nvSpPr>
        <p:spPr>
          <a:xfrm>
            <a:off x="-10795" y="0"/>
            <a:ext cx="12278995" cy="2133600"/>
          </a:xfrm>
          <a:prstGeom prst="rect">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3" name="Rectangles 22"/>
          <p:cNvSpPr/>
          <p:nvPr/>
        </p:nvSpPr>
        <p:spPr>
          <a:xfrm>
            <a:off x="0" y="4340860"/>
            <a:ext cx="12278995" cy="2522220"/>
          </a:xfrm>
          <a:prstGeom prst="rect">
            <a:avLst/>
          </a:prstGeom>
          <a:gradFill>
            <a:gsLst>
              <a:gs pos="0">
                <a:srgbClr val="14CD68"/>
              </a:gs>
              <a:gs pos="100000">
                <a:srgbClr val="0B6E38"/>
              </a:gs>
            </a:gsLst>
            <a:lin scaled="0"/>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40000"/>
            <a:lumOff val="60000"/>
          </a:schemeClr>
        </a:solidFill>
        <a:effectLst/>
      </p:bgPr>
    </p:bg>
    <p:spTree>
      <p:nvGrpSpPr>
        <p:cNvPr id="1" name=""/>
        <p:cNvGrpSpPr/>
        <p:nvPr/>
      </p:nvGrpSpPr>
      <p:grpSpPr>
        <a:xfrm>
          <a:off x="0" y="0"/>
          <a:ext cx="0" cy="0"/>
          <a:chOff x="0" y="0"/>
          <a:chExt cx="0" cy="0"/>
        </a:xfrm>
      </p:grpSpPr>
      <p:grpSp>
        <p:nvGrpSpPr>
          <p:cNvPr id="3" name="object 3"/>
          <p:cNvGrpSpPr/>
          <p:nvPr/>
        </p:nvGrpSpPr>
        <p:grpSpPr>
          <a:xfrm>
            <a:off x="7443849" y="7620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grpSp>
        <p:nvGrpSpPr>
          <p:cNvPr id="18" name="object 18"/>
          <p:cNvGrpSpPr/>
          <p:nvPr/>
        </p:nvGrpSpPr>
        <p:grpSpPr>
          <a:xfrm>
            <a:off x="8346440" y="0"/>
            <a:ext cx="5897245" cy="697103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2689893" cy="3009900"/>
            </a:xfrm>
            <a:prstGeom prst="rect">
              <a:avLst/>
            </a:prstGeom>
          </p:spPr>
        </p:pic>
      </p:gr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21" name="object 21"/>
          <p:cNvSpPr txBox="1">
            <a:spLocks noGrp="1"/>
          </p:cNvSpPr>
          <p:nvPr>
            <p:ph type="title"/>
          </p:nvPr>
        </p:nvSpPr>
        <p:spPr>
          <a:xfrm>
            <a:off x="2895600" y="228600"/>
            <a:ext cx="2444750" cy="751840"/>
          </a:xfrm>
          <a:prstGeom prst="rect">
            <a:avLst/>
          </a:prstGeom>
          <a:solidFill>
            <a:schemeClr val="bg1"/>
          </a:solidFill>
        </p:spPr>
        <p:txBody>
          <a:bodyPr vert="horz" wrap="square" lIns="0" tIns="13335" rIns="0" bIns="0" rtlCol="0">
            <a:spAutoFit/>
          </a:bodyPr>
          <a:lstStyle/>
          <a:p>
            <a:pPr marL="12700">
              <a:lnSpc>
                <a:spcPct val="100000"/>
              </a:lnSpc>
              <a:spcBef>
                <a:spcPts val="105"/>
              </a:spcBef>
            </a:pPr>
            <a:r>
              <a:rPr spc="25" dirty="0">
                <a:ln w="22225">
                  <a:solidFill>
                    <a:schemeClr val="accent2"/>
                  </a:solidFill>
                  <a:prstDash val="solid"/>
                </a:ln>
                <a:solidFill>
                  <a:schemeClr val="accent6"/>
                </a:solidFill>
                <a:effectLst/>
              </a:rPr>
              <a:t>A</a:t>
            </a:r>
            <a:r>
              <a:rPr spc="-5" dirty="0">
                <a:ln w="22225">
                  <a:solidFill>
                    <a:schemeClr val="accent2"/>
                  </a:solidFill>
                  <a:prstDash val="solid"/>
                </a:ln>
                <a:solidFill>
                  <a:schemeClr val="accent6"/>
                </a:solidFill>
                <a:effectLst/>
              </a:rPr>
              <a:t>G</a:t>
            </a:r>
            <a:r>
              <a:rPr spc="-35" dirty="0">
                <a:ln w="22225">
                  <a:solidFill>
                    <a:schemeClr val="accent2"/>
                  </a:solidFill>
                  <a:prstDash val="solid"/>
                </a:ln>
                <a:solidFill>
                  <a:schemeClr val="accent6"/>
                </a:solidFill>
                <a:effectLst/>
              </a:rPr>
              <a:t>E</a:t>
            </a:r>
            <a:r>
              <a:rPr spc="15" dirty="0">
                <a:ln w="22225">
                  <a:solidFill>
                    <a:schemeClr val="accent2"/>
                  </a:solidFill>
                  <a:prstDash val="solid"/>
                </a:ln>
                <a:solidFill>
                  <a:schemeClr val="accent6"/>
                </a:solidFill>
                <a:effectLst/>
              </a:rPr>
              <a:t>N</a:t>
            </a:r>
            <a:r>
              <a:rPr dirty="0">
                <a:ln w="22225">
                  <a:solidFill>
                    <a:schemeClr val="accent2"/>
                  </a:solidFill>
                  <a:prstDash val="solid"/>
                </a:ln>
                <a:solidFill>
                  <a:schemeClr val="accent6"/>
                </a:solidFill>
                <a:effectLs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30" name="Text Box 29"/>
          <p:cNvSpPr txBox="1"/>
          <p:nvPr/>
        </p:nvSpPr>
        <p:spPr>
          <a:xfrm>
            <a:off x="1371600" y="1143000"/>
            <a:ext cx="5386070" cy="421640"/>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lstStyle/>
          <a:p>
            <a:pPr algn="ctr"/>
            <a:r>
              <a:rPr lang="en-US" sz="2400" b="1">
                <a:sym typeface="+mn-ea"/>
              </a:rPr>
              <a:t>Problem Statement</a:t>
            </a:r>
            <a:endParaRPr lang="en-US" sz="2400" b="1"/>
          </a:p>
          <a:p>
            <a:endParaRPr lang="en-US" sz="2400" b="1"/>
          </a:p>
        </p:txBody>
      </p:sp>
      <p:sp>
        <p:nvSpPr>
          <p:cNvPr id="32" name="Text Box 31"/>
          <p:cNvSpPr txBox="1"/>
          <p:nvPr/>
        </p:nvSpPr>
        <p:spPr>
          <a:xfrm>
            <a:off x="1331595" y="1894205"/>
            <a:ext cx="5414645" cy="448945"/>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lstStyle/>
          <a:p>
            <a:pPr algn="ctr"/>
            <a:r>
              <a:rPr lang="en-US" sz="2400" b="1">
                <a:sym typeface="+mn-ea"/>
              </a:rPr>
              <a:t>Project Overview</a:t>
            </a:r>
            <a:endParaRPr lang="en-US" sz="2400" b="1"/>
          </a:p>
          <a:p>
            <a:endParaRPr lang="en-US" sz="2400" b="1"/>
          </a:p>
        </p:txBody>
      </p:sp>
      <p:sp>
        <p:nvSpPr>
          <p:cNvPr id="33" name="Text Box 32"/>
          <p:cNvSpPr txBox="1"/>
          <p:nvPr/>
        </p:nvSpPr>
        <p:spPr>
          <a:xfrm>
            <a:off x="1331595" y="2602865"/>
            <a:ext cx="5377815" cy="415925"/>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lstStyle/>
          <a:p>
            <a:pPr algn="ctr"/>
            <a:r>
              <a:rPr lang="en-US" sz="2400" b="1">
                <a:sym typeface="+mn-ea"/>
              </a:rPr>
              <a:t>Who are the end users?</a:t>
            </a:r>
            <a:endParaRPr lang="en-US" b="1"/>
          </a:p>
          <a:p>
            <a:endParaRPr lang="en-US"/>
          </a:p>
        </p:txBody>
      </p:sp>
      <p:sp>
        <p:nvSpPr>
          <p:cNvPr id="34" name="Text Box 33"/>
          <p:cNvSpPr txBox="1"/>
          <p:nvPr/>
        </p:nvSpPr>
        <p:spPr>
          <a:xfrm>
            <a:off x="1371600" y="3516630"/>
            <a:ext cx="5342890" cy="478790"/>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lstStyle/>
          <a:p>
            <a:pPr algn="ctr"/>
            <a:r>
              <a:rPr lang="en-US" sz="2400" b="1">
                <a:sym typeface="+mn-ea"/>
              </a:rPr>
              <a:t>Your solution and its value proposition</a:t>
            </a:r>
            <a:endParaRPr lang="en-US" sz="2400" b="1"/>
          </a:p>
          <a:p>
            <a:pPr algn="ctr"/>
            <a:endParaRPr lang="en-US" sz="2400" b="1"/>
          </a:p>
        </p:txBody>
      </p:sp>
      <p:sp>
        <p:nvSpPr>
          <p:cNvPr id="35" name="Text Box 34"/>
          <p:cNvSpPr txBox="1"/>
          <p:nvPr/>
        </p:nvSpPr>
        <p:spPr>
          <a:xfrm>
            <a:off x="1324610" y="4439285"/>
            <a:ext cx="5342890" cy="485775"/>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lstStyle/>
          <a:p>
            <a:pPr algn="ctr"/>
            <a:r>
              <a:rPr lang="en-US" sz="2400" b="1">
                <a:sym typeface="+mn-ea"/>
              </a:rPr>
              <a:t>The Wow in your solution</a:t>
            </a:r>
            <a:endParaRPr lang="en-US" sz="2400" b="1"/>
          </a:p>
          <a:p>
            <a:endParaRPr lang="en-US" sz="2400" b="1"/>
          </a:p>
        </p:txBody>
      </p:sp>
      <p:sp>
        <p:nvSpPr>
          <p:cNvPr id="36" name="Text Box 35"/>
          <p:cNvSpPr txBox="1"/>
          <p:nvPr/>
        </p:nvSpPr>
        <p:spPr>
          <a:xfrm>
            <a:off x="1371600" y="5257800"/>
            <a:ext cx="5318125" cy="440055"/>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lstStyle/>
          <a:p>
            <a:pPr algn="ctr"/>
            <a:r>
              <a:rPr lang="en-US" sz="2400" b="1">
                <a:sym typeface="+mn-ea"/>
              </a:rPr>
              <a:t>Modelling</a:t>
            </a:r>
            <a:endParaRPr lang="en-US" sz="2400" b="1"/>
          </a:p>
          <a:p>
            <a:endParaRPr lang="en-US" sz="2400" b="1"/>
          </a:p>
        </p:txBody>
      </p:sp>
      <p:sp>
        <p:nvSpPr>
          <p:cNvPr id="37" name="Text Box 36"/>
          <p:cNvSpPr txBox="1"/>
          <p:nvPr/>
        </p:nvSpPr>
        <p:spPr>
          <a:xfrm>
            <a:off x="1371600" y="5985510"/>
            <a:ext cx="5267960" cy="431800"/>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lstStyle/>
          <a:p>
            <a:pPr algn="ctr"/>
            <a:r>
              <a:rPr lang="en-US" sz="2400" b="1">
                <a:sym typeface="+mn-ea"/>
              </a:rPr>
              <a:t>Results</a:t>
            </a:r>
            <a:endParaRPr lang="en-US" sz="2400" b="1"/>
          </a:p>
          <a:p>
            <a:endParaRPr lang="en-US" sz="2400" b="1"/>
          </a:p>
        </p:txBody>
      </p:sp>
      <p:sp>
        <p:nvSpPr>
          <p:cNvPr id="38" name="Down Arrow 37"/>
          <p:cNvSpPr/>
          <p:nvPr/>
        </p:nvSpPr>
        <p:spPr>
          <a:xfrm>
            <a:off x="3733800" y="1492250"/>
            <a:ext cx="485775" cy="402590"/>
          </a:xfrm>
          <a:prstGeom prst="downArrow">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n w="28575" cmpd="sng">
                <a:solidFill>
                  <a:schemeClr val="accent1">
                    <a:shade val="50000"/>
                  </a:schemeClr>
                </a:solidFill>
                <a:prstDash val="solid"/>
              </a:ln>
              <a:solidFill>
                <a:schemeClr val="accent6"/>
              </a:solidFill>
            </a:endParaRPr>
          </a:p>
        </p:txBody>
      </p:sp>
      <p:sp>
        <p:nvSpPr>
          <p:cNvPr id="39" name="Down Arrow 38"/>
          <p:cNvSpPr/>
          <p:nvPr/>
        </p:nvSpPr>
        <p:spPr>
          <a:xfrm>
            <a:off x="3733800" y="2286000"/>
            <a:ext cx="485775" cy="402590"/>
          </a:xfrm>
          <a:prstGeom prst="downArrow">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n w="28575" cmpd="sng">
                <a:solidFill>
                  <a:schemeClr val="accent1">
                    <a:shade val="50000"/>
                  </a:schemeClr>
                </a:solidFill>
                <a:prstDash val="solid"/>
              </a:ln>
              <a:solidFill>
                <a:schemeClr val="accent6"/>
              </a:solidFill>
            </a:endParaRPr>
          </a:p>
        </p:txBody>
      </p:sp>
      <p:sp>
        <p:nvSpPr>
          <p:cNvPr id="40" name="Down Arrow 39"/>
          <p:cNvSpPr/>
          <p:nvPr/>
        </p:nvSpPr>
        <p:spPr>
          <a:xfrm>
            <a:off x="3733800" y="3066415"/>
            <a:ext cx="485775" cy="402590"/>
          </a:xfrm>
          <a:prstGeom prst="downArrow">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n w="28575" cmpd="sng">
                <a:solidFill>
                  <a:schemeClr val="accent1">
                    <a:shade val="50000"/>
                  </a:schemeClr>
                </a:solidFill>
                <a:prstDash val="solid"/>
              </a:ln>
              <a:solidFill>
                <a:schemeClr val="accent6"/>
              </a:solidFill>
            </a:endParaRPr>
          </a:p>
        </p:txBody>
      </p:sp>
      <p:sp>
        <p:nvSpPr>
          <p:cNvPr id="41" name="Down Arrow 40"/>
          <p:cNvSpPr/>
          <p:nvPr/>
        </p:nvSpPr>
        <p:spPr>
          <a:xfrm>
            <a:off x="3733800" y="4038600"/>
            <a:ext cx="485775" cy="402590"/>
          </a:xfrm>
          <a:prstGeom prst="downArrow">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n w="28575" cmpd="sng">
                <a:solidFill>
                  <a:schemeClr val="accent1">
                    <a:shade val="50000"/>
                  </a:schemeClr>
                </a:solidFill>
                <a:prstDash val="solid"/>
              </a:ln>
              <a:solidFill>
                <a:schemeClr val="accent6"/>
              </a:solidFill>
            </a:endParaRPr>
          </a:p>
        </p:txBody>
      </p:sp>
      <p:sp>
        <p:nvSpPr>
          <p:cNvPr id="42" name="Down Arrow 41"/>
          <p:cNvSpPr/>
          <p:nvPr/>
        </p:nvSpPr>
        <p:spPr>
          <a:xfrm>
            <a:off x="3810000" y="5791200"/>
            <a:ext cx="485775" cy="402590"/>
          </a:xfrm>
          <a:prstGeom prst="downArrow">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n w="28575" cmpd="sng">
                <a:solidFill>
                  <a:schemeClr val="accent1">
                    <a:shade val="50000"/>
                  </a:schemeClr>
                </a:solidFill>
                <a:prstDash val="solid"/>
              </a:ln>
              <a:solidFill>
                <a:schemeClr val="accent6"/>
              </a:solidFill>
            </a:endParaRPr>
          </a:p>
        </p:txBody>
      </p:sp>
      <p:sp>
        <p:nvSpPr>
          <p:cNvPr id="43" name="Down Arrow 42"/>
          <p:cNvSpPr/>
          <p:nvPr/>
        </p:nvSpPr>
        <p:spPr>
          <a:xfrm>
            <a:off x="3746500" y="4893945"/>
            <a:ext cx="485775" cy="402590"/>
          </a:xfrm>
          <a:prstGeom prst="downArrow">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n w="28575" cmpd="sng">
                <a:solidFill>
                  <a:schemeClr val="accent1">
                    <a:shade val="50000"/>
                  </a:schemeClr>
                </a:solidFill>
                <a:prstDash val="solid"/>
              </a:ln>
              <a:solidFill>
                <a:schemeClr val="accent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48800" y="3288030"/>
            <a:ext cx="2762250" cy="2994025"/>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09220" y="-635"/>
            <a:ext cx="9509125" cy="1245870"/>
          </a:xfrm>
          <a:prstGeom prst="rect">
            <a:avLst/>
          </a:prstGeom>
          <a:solidFill>
            <a:schemeClr val="accent1"/>
          </a:solidFill>
        </p:spPr>
        <p:txBody>
          <a:bodyPr vert="horz" wrap="square" lIns="0" tIns="16510" rIns="0" bIns="0" rtlCol="0">
            <a:noAutofit/>
          </a:bodyPr>
          <a:lstStyle/>
          <a:p>
            <a:pPr marL="12700">
              <a:lnSpc>
                <a:spcPct val="100000"/>
              </a:lnSpc>
              <a:spcBef>
                <a:spcPts val="130"/>
              </a:spcBef>
              <a:tabLst>
                <a:tab pos="2727960" algn="l"/>
              </a:tabLst>
            </a:pPr>
            <a:r>
              <a:rPr lang="en-US" sz="4250" spc="-20" dirty="0"/>
              <a:t>            </a:t>
            </a:r>
            <a:br>
              <a:rPr lang="en-US" sz="4250" spc="-20" dirty="0"/>
            </a:br>
            <a:r>
              <a:rPr lang="en-US" sz="4250" spc="-20" dirty="0"/>
              <a:t>            </a:t>
            </a:r>
            <a:r>
              <a:rPr sz="4250" spc="-20" dirty="0">
                <a:solidFill>
                  <a:schemeClr val="bg1"/>
                </a:solidFill>
              </a:rPr>
              <a:t>P</a:t>
            </a:r>
            <a:r>
              <a:rPr sz="4250" spc="15" dirty="0">
                <a:solidFill>
                  <a:schemeClr val="bg1"/>
                </a:solidFill>
              </a:rPr>
              <a:t>ROB</a:t>
            </a:r>
            <a:r>
              <a:rPr sz="4250" spc="55" dirty="0">
                <a:solidFill>
                  <a:schemeClr val="bg1"/>
                </a:solidFill>
              </a:rPr>
              <a:t>L</a:t>
            </a:r>
            <a:r>
              <a:rPr sz="4250" spc="-20" dirty="0">
                <a:solidFill>
                  <a:schemeClr val="bg1"/>
                </a:solidFill>
              </a:rPr>
              <a:t>E</a:t>
            </a:r>
            <a:r>
              <a:rPr sz="4250" spc="20" dirty="0">
                <a:solidFill>
                  <a:schemeClr val="bg1"/>
                </a:solidFill>
              </a:rPr>
              <a:t>M</a:t>
            </a:r>
            <a:r>
              <a:rPr sz="4250" dirty="0">
                <a:solidFill>
                  <a:schemeClr val="bg1"/>
                </a:solidFill>
              </a:rPr>
              <a:t>	</a:t>
            </a:r>
            <a:r>
              <a:rPr sz="4250" spc="10" dirty="0">
                <a:solidFill>
                  <a:schemeClr val="bg1"/>
                </a:solidFill>
              </a:rPr>
              <a:t>S</a:t>
            </a:r>
            <a:r>
              <a:rPr sz="4250" spc="-370" dirty="0">
                <a:solidFill>
                  <a:schemeClr val="bg1"/>
                </a:solidFill>
              </a:rPr>
              <a:t>T</a:t>
            </a:r>
            <a:r>
              <a:rPr sz="4250" spc="-375" dirty="0">
                <a:solidFill>
                  <a:schemeClr val="bg1"/>
                </a:solidFill>
              </a:rPr>
              <a:t>A</a:t>
            </a:r>
            <a:r>
              <a:rPr sz="4250" spc="15" dirty="0">
                <a:solidFill>
                  <a:schemeClr val="bg1"/>
                </a:solidFill>
              </a:rPr>
              <a:t>T</a:t>
            </a:r>
            <a:r>
              <a:rPr sz="4250" spc="-10" dirty="0">
                <a:solidFill>
                  <a:schemeClr val="bg1"/>
                </a:solidFill>
              </a:rPr>
              <a:t>E</a:t>
            </a:r>
            <a:r>
              <a:rPr sz="4250" spc="-20" dirty="0">
                <a:solidFill>
                  <a:schemeClr val="bg1"/>
                </a:solidFill>
              </a:rPr>
              <a:t>ME</a:t>
            </a:r>
            <a:r>
              <a:rPr sz="4250" spc="10" dirty="0">
                <a:solidFill>
                  <a:schemeClr val="bg1"/>
                </a:solidFill>
              </a:rPr>
              <a:t>NT</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 Box 10"/>
          <p:cNvSpPr txBox="1"/>
          <p:nvPr/>
        </p:nvSpPr>
        <p:spPr>
          <a:xfrm>
            <a:off x="-76200" y="1184910"/>
            <a:ext cx="9465945" cy="5663565"/>
          </a:xfrm>
          <a:prstGeom prst="rect">
            <a:avLst/>
          </a:prstGeom>
          <a:solidFill>
            <a:schemeClr val="tx2">
              <a:lumMod val="20000"/>
              <a:lumOff val="80000"/>
            </a:schemeClr>
          </a:solidFill>
        </p:spPr>
        <p:txBody>
          <a:bodyPr wrap="square" rtlCol="0">
            <a:noAutofit/>
          </a:bodyPr>
          <a:lstStyle/>
          <a:p>
            <a:pPr algn="just"/>
            <a:endParaRPr lang="en-US" sz="2800" dirty="0">
              <a:latin typeface="Times New Roman" panose="02020603050405020304" charset="0"/>
              <a:cs typeface="Times New Roman" panose="02020603050405020304" charset="0"/>
            </a:endParaRPr>
          </a:p>
          <a:p>
            <a:pPr algn="just"/>
            <a:endParaRPr lang="en-US" sz="2800" dirty="0">
              <a:latin typeface="Times New Roman" panose="02020603050405020304" charset="0"/>
              <a:cs typeface="Times New Roman" panose="02020603050405020304" charset="0"/>
            </a:endParaRPr>
          </a:p>
          <a:p>
            <a:pPr algn="just"/>
            <a:r>
              <a:rPr lang="en-US" sz="2800" dirty="0">
                <a:latin typeface="Times New Roman" panose="02020603050405020304" charset="0"/>
                <a:cs typeface="Times New Roman" panose="02020603050405020304" charset="0"/>
              </a:rPr>
              <a:t>        With the increasing amount of digital media being produced and shared, efficient storage and transmission of images have become crucial. Image compression techniques aim to reduce the size of image data while preserving its essential features. In this project, we will explore the use of autoencoders, a type of neural network, for image compression.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2860" y="0"/>
            <a:ext cx="12230735" cy="494665"/>
          </a:xfrm>
          <a:prstGeom prst="rect">
            <a:avLst/>
          </a:prstGeom>
          <a:solidFill>
            <a:schemeClr val="accent3"/>
          </a:solidFill>
        </p:spPr>
        <p:txBody>
          <a:bodyPr vert="horz" wrap="square" lIns="0" tIns="16510" rIns="0" bIns="0" rtlCol="0">
            <a:noAutofit/>
          </a:bodyPr>
          <a:lstStyle/>
          <a:p>
            <a:pPr marL="12700">
              <a:lnSpc>
                <a:spcPct val="100000"/>
              </a:lnSpc>
              <a:spcBef>
                <a:spcPts val="130"/>
              </a:spcBef>
              <a:tabLst>
                <a:tab pos="2642870" algn="l"/>
              </a:tabLst>
            </a:pPr>
            <a:r>
              <a:rPr lang="en-US" sz="2800" spc="5" dirty="0"/>
              <a:t>                                         </a:t>
            </a:r>
            <a:r>
              <a:rPr sz="2800" spc="5" dirty="0"/>
              <a:t>PROJEC</a:t>
            </a:r>
            <a:r>
              <a:rPr lang="en-US" sz="2800" spc="5" dirty="0"/>
              <a:t>T </a:t>
            </a:r>
            <a:r>
              <a:rPr sz="2800" spc="-20" dirty="0"/>
              <a:t>OVERVIEW</a:t>
            </a: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 Box 10"/>
          <p:cNvSpPr txBox="1"/>
          <p:nvPr/>
        </p:nvSpPr>
        <p:spPr>
          <a:xfrm>
            <a:off x="-6985" y="457200"/>
            <a:ext cx="12214860" cy="6430010"/>
          </a:xfrm>
          <a:prstGeom prst="rect">
            <a:avLst/>
          </a:prstGeom>
          <a:solidFill>
            <a:schemeClr val="bg2"/>
          </a:solidFill>
          <a:ln>
            <a:solidFill>
              <a:schemeClr val="bg1"/>
            </a:solidFill>
          </a:ln>
        </p:spPr>
        <p:txBody>
          <a:bodyPr wrap="square" rtlCol="0">
            <a:noAutofit/>
          </a:bodyPr>
          <a:lstStyle/>
          <a:p>
            <a:pPr algn="just"/>
            <a:r>
              <a:rPr lang="en-US" sz="2800" b="1"/>
              <a:t>     A more imaginative and adaptable approach to creating models with greater complexity is provided by the Keras Functional API. A model that performs multiple supervised prediction types (such as regression and classification predictions) introduces a certain level of complexity. Used libraries :</a:t>
            </a:r>
          </a:p>
          <a:p>
            <a:pPr algn="just"/>
            <a:r>
              <a:rPr lang="en-US" sz="2800" b="1">
                <a:solidFill>
                  <a:srgbClr val="FF0000"/>
                </a:solidFill>
              </a:rPr>
              <a:t>Pandas</a:t>
            </a:r>
            <a:r>
              <a:rPr lang="en-US" sz="2800" b="1"/>
              <a:t> – An open-source library to read and manipulate datasets. Here it was used to read the CSV file which contained pixel values for the image</a:t>
            </a:r>
          </a:p>
          <a:p>
            <a:pPr algn="just"/>
            <a:r>
              <a:rPr lang="en-US" sz="2800" b="1">
                <a:solidFill>
                  <a:srgbClr val="FF0000"/>
                </a:solidFill>
              </a:rPr>
              <a:t>Numpy</a:t>
            </a:r>
            <a:r>
              <a:rPr lang="en-US" sz="2800" b="1"/>
              <a:t> – An open-source library with functions for high-level mathematical calculations as well as handling data that spans multiple dimensions</a:t>
            </a:r>
          </a:p>
          <a:p>
            <a:pPr algn="just"/>
            <a:r>
              <a:rPr lang="en-US" sz="2800" b="1">
                <a:solidFill>
                  <a:srgbClr val="FF0000"/>
                </a:solidFill>
              </a:rPr>
              <a:t>Matlplotlib </a:t>
            </a:r>
            <a:r>
              <a:rPr lang="en-US" sz="2800" b="1"/>
              <a:t>– An open source library which is used to visualize our data and losses in our prediction model</a:t>
            </a:r>
          </a:p>
          <a:p>
            <a:pPr algn="just"/>
            <a:r>
              <a:rPr lang="en-US" sz="2800" b="1">
                <a:solidFill>
                  <a:srgbClr val="FF0000"/>
                </a:solidFill>
              </a:rPr>
              <a:t>Sklearn</a:t>
            </a:r>
            <a:r>
              <a:rPr lang="en-US" sz="2800" b="1"/>
              <a:t> – This library consists of pre-defined functions and evaluation metrics that help in data preprocessing, model performance evaluation and model initialization.</a:t>
            </a:r>
          </a:p>
          <a:p>
            <a:pPr algn="just"/>
            <a:r>
              <a:rPr lang="en-US" sz="2800" b="1">
                <a:solidFill>
                  <a:srgbClr val="FF0000"/>
                </a:solidFill>
              </a:rPr>
              <a:t>Tensorflow</a:t>
            </a:r>
            <a:r>
              <a:rPr lang="en-US" sz="2800" b="1"/>
              <a:t> – Developed by Google, It provides many methods to interpret data but mainly focuses on training and inference of Neural Networks</a:t>
            </a:r>
          </a:p>
        </p:txBody>
      </p:sp>
      <p:pic>
        <p:nvPicPr>
          <p:cNvPr id="12" name="Content Placeholder 11" descr="images"/>
          <p:cNvPicPr>
            <a:picLocks noGrp="1" noChangeAspect="1"/>
          </p:cNvPicPr>
          <p:nvPr>
            <p:ph sz="half" idx="2"/>
          </p:nvPr>
        </p:nvPicPr>
        <p:blipFill>
          <a:blip r:embed="rId3"/>
          <a:stretch>
            <a:fillRect/>
          </a:stretch>
        </p:blipFill>
        <p:spPr>
          <a:xfrm>
            <a:off x="12725400" y="3276600"/>
            <a:ext cx="2876550" cy="15906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6200" y="0"/>
            <a:ext cx="12267565" cy="758190"/>
          </a:xfrm>
          <a:prstGeom prst="rect">
            <a:avLst/>
          </a:prstGeom>
          <a:solidFill>
            <a:schemeClr val="bg2"/>
          </a:solidFill>
        </p:spPr>
        <p:txBody>
          <a:bodyPr vert="horz" wrap="square" lIns="0" tIns="16510" rIns="0" bIns="0" rtlCol="0">
            <a:noAutofit/>
          </a:bodyPr>
          <a:lstStyle/>
          <a:p>
            <a:pPr marL="12700">
              <a:lnSpc>
                <a:spcPct val="100000"/>
              </a:lnSpc>
              <a:spcBef>
                <a:spcPts val="130"/>
              </a:spcBef>
            </a:pPr>
            <a:r>
              <a:rPr lang="en-US" sz="3200" spc="25" dirty="0"/>
              <a:t>                       </a:t>
            </a: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2" name="Content Placeholder 11"/>
          <p:cNvSpPr>
            <a:spLocks noGrp="1"/>
          </p:cNvSpPr>
          <p:nvPr>
            <p:ph sz="half" idx="3"/>
          </p:nvPr>
        </p:nvSpPr>
        <p:spPr/>
        <p:txBody>
          <a:bodyPr/>
          <a:lstStyle/>
          <a:p>
            <a:endParaRPr lang="en-US"/>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 Box 9"/>
          <p:cNvSpPr txBox="1"/>
          <p:nvPr/>
        </p:nvSpPr>
        <p:spPr>
          <a:xfrm>
            <a:off x="0" y="609600"/>
            <a:ext cx="12252325" cy="6316345"/>
          </a:xfrm>
          <a:prstGeom prst="rect">
            <a:avLst/>
          </a:prstGeom>
          <a:solidFill>
            <a:schemeClr val="accent3">
              <a:lumMod val="40000"/>
              <a:lumOff val="60000"/>
            </a:schemeClr>
          </a:solidFill>
        </p:spPr>
        <p:txBody>
          <a:bodyPr wrap="square" rtlCol="0">
            <a:noAutofit/>
          </a:bodyPr>
          <a:lstStyle/>
          <a:p>
            <a:pPr algn="just">
              <a:lnSpc>
                <a:spcPct val="100000"/>
              </a:lnSpc>
            </a:pPr>
            <a:r>
              <a:rPr lang="en-US" sz="2400" b="1" dirty="0">
                <a:sym typeface="+mn-ea"/>
              </a:rPr>
              <a:t>                        A more imaginative and adaptable approach to creating models with greater complexity is provided by the </a:t>
            </a:r>
            <a:r>
              <a:rPr lang="en-US" sz="2400" b="1" dirty="0" err="1">
                <a:sym typeface="+mn-ea"/>
              </a:rPr>
              <a:t>Keras</a:t>
            </a:r>
            <a:r>
              <a:rPr lang="en-US" sz="2400" b="1" dirty="0">
                <a:sym typeface="+mn-ea"/>
              </a:rPr>
              <a:t> Functional API. A model that performs multiple supervised prediction types (such as regression and classification predictions) introduces a certain level of complexity. To develop a model with regression and classification capabilities, we will dissect a comparable situation.</a:t>
            </a:r>
          </a:p>
          <a:p>
            <a:pPr algn="just">
              <a:lnSpc>
                <a:spcPct val="100000"/>
              </a:lnSpc>
            </a:pPr>
            <a:r>
              <a:rPr lang="en-US" sz="2400" b="1" dirty="0">
                <a:sym typeface="+mn-ea"/>
              </a:rPr>
              <a:t>The end users of an image compression system using autoencoders could vary depending on the specific application and context. Here are some potential end users:</a:t>
            </a:r>
          </a:p>
          <a:p>
            <a:pPr marL="457200" indent="-457200" algn="just">
              <a:lnSpc>
                <a:spcPct val="100000"/>
              </a:lnSpc>
              <a:buFont typeface="+mj-lt"/>
              <a:buAutoNum type="arabicPeriod"/>
            </a:pPr>
            <a:r>
              <a:rPr lang="en-US" sz="2400" b="1" dirty="0">
                <a:sym typeface="+mn-ea"/>
              </a:rPr>
              <a:t>General Consumers</a:t>
            </a:r>
          </a:p>
          <a:p>
            <a:pPr marL="457200" indent="-457200" algn="just">
              <a:lnSpc>
                <a:spcPct val="100000"/>
              </a:lnSpc>
              <a:buFont typeface="+mj-lt"/>
              <a:buAutoNum type="arabicPeriod"/>
            </a:pPr>
            <a:r>
              <a:rPr lang="en-US" sz="2400" b="1" dirty="0">
                <a:sym typeface="+mn-ea"/>
              </a:rPr>
              <a:t>Professional Photographers</a:t>
            </a:r>
          </a:p>
          <a:p>
            <a:pPr marL="457200" indent="-457200" algn="just">
              <a:lnSpc>
                <a:spcPct val="100000"/>
              </a:lnSpc>
              <a:buFont typeface="+mj-lt"/>
              <a:buAutoNum type="arabicPeriod"/>
            </a:pPr>
            <a:r>
              <a:rPr lang="en-US" sz="2400" b="1" dirty="0">
                <a:sym typeface="+mn-ea"/>
              </a:rPr>
              <a:t>Web Developers</a:t>
            </a:r>
          </a:p>
          <a:p>
            <a:pPr marL="457200" indent="-457200" algn="just">
              <a:lnSpc>
                <a:spcPct val="100000"/>
              </a:lnSpc>
              <a:buFont typeface="+mj-lt"/>
              <a:buAutoNum type="arabicPeriod"/>
            </a:pPr>
            <a:r>
              <a:rPr lang="en-US" sz="2400" b="1" dirty="0">
                <a:sym typeface="+mn-ea"/>
              </a:rPr>
              <a:t>Medical Imaging Professionals</a:t>
            </a:r>
          </a:p>
          <a:p>
            <a:pPr marL="457200" indent="-457200" algn="just">
              <a:lnSpc>
                <a:spcPct val="100000"/>
              </a:lnSpc>
              <a:buFont typeface="+mj-lt"/>
              <a:buAutoNum type="arabicPeriod"/>
            </a:pPr>
            <a:r>
              <a:rPr lang="en-US" sz="2400" b="1" dirty="0">
                <a:sym typeface="+mn-ea"/>
              </a:rPr>
              <a:t>Satellite and Remote Sensing Experts</a:t>
            </a:r>
          </a:p>
        </p:txBody>
      </p:sp>
      <p:pic>
        <p:nvPicPr>
          <p:cNvPr id="11" name="Content Placeholder 10" descr="download"/>
          <p:cNvPicPr>
            <a:picLocks noGrp="1" noChangeAspect="1"/>
          </p:cNvPicPr>
          <p:nvPr>
            <p:ph sz="half" idx="2"/>
          </p:nvPr>
        </p:nvPicPr>
        <p:blipFill>
          <a:blip r:embed="rId3"/>
          <a:srcRect b="8571"/>
          <a:stretch>
            <a:fillRect/>
          </a:stretch>
        </p:blipFill>
        <p:spPr>
          <a:xfrm>
            <a:off x="5326380" y="4038600"/>
            <a:ext cx="6925310" cy="28270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0" y="0"/>
            <a:ext cx="12237085" cy="616585"/>
          </a:xfrm>
          <a:prstGeom prst="rect">
            <a:avLst/>
          </a:prstGeom>
          <a:solidFill>
            <a:schemeClr val="accent2">
              <a:lumMod val="40000"/>
              <a:lumOff val="60000"/>
            </a:schemeClr>
          </a:solidFill>
        </p:spPr>
        <p:txBody>
          <a:bodyPr vert="horz" wrap="square" lIns="0" tIns="13335" rIns="0" bIns="0" rtlCol="0">
            <a:noAutofit/>
          </a:bodyPr>
          <a:lstStyle/>
          <a:p>
            <a:pPr marL="12700">
              <a:lnSpc>
                <a:spcPct val="100000"/>
              </a:lnSpc>
              <a:spcBef>
                <a:spcPts val="105"/>
              </a:spcBef>
            </a:pPr>
            <a:r>
              <a:rPr lang="en-US" sz="3600" spc="-40" dirty="0"/>
              <a:t>      </a:t>
            </a: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14" name="Content Placeholder 13"/>
          <p:cNvSpPr>
            <a:spLocks noGrp="1"/>
          </p:cNvSpPr>
          <p:nvPr>
            <p:ph sz="half" idx="3"/>
          </p:nvPr>
        </p:nvSpPr>
        <p:spPr/>
        <p:txBody>
          <a:bodyPr/>
          <a:lstStyle/>
          <a:p>
            <a:endParaRPr lang="en-US"/>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12065" y="595630"/>
            <a:ext cx="12249150" cy="7755969"/>
          </a:xfrm>
          <a:prstGeom prst="rect">
            <a:avLst/>
          </a:prstGeom>
          <a:solidFill>
            <a:schemeClr val="accent6">
              <a:lumMod val="60000"/>
              <a:lumOff val="40000"/>
            </a:schemeClr>
          </a:solidFill>
        </p:spPr>
        <p:txBody>
          <a:bodyPr wrap="square" rtlCol="0">
            <a:spAutoFit/>
          </a:bodyPr>
          <a:lstStyle/>
          <a:p>
            <a:r>
              <a:rPr lang="en-US" sz="2400" dirty="0"/>
              <a:t>Efficient Resource Utilization: Our system enables users to make the most out of limited storage capacity and bandwidth resources by compressing images without sacrificing quality. This translates to reduced storage costs, faster data transfers, and smoother user experiences across various platforms and applications.</a:t>
            </a:r>
          </a:p>
          <a:p>
            <a:endParaRPr lang="en-US" sz="2400" dirty="0"/>
          </a:p>
          <a:p>
            <a:r>
              <a:rPr lang="en-US" sz="2400" dirty="0"/>
              <a:t>Streamlined Data Handling: With our image compression solution, users can streamline their data handling processes, whether it's archiving large volumes of images, transmitting data over networks, or conducting complex analysis tasks. By minimizing the size of image datasets while preserving essential visual features, our system facilitates faster processing and more efficient utilization of computational resources.</a:t>
            </a:r>
          </a:p>
          <a:p>
            <a:endParaRPr lang="en-US" sz="2400" dirty="0"/>
          </a:p>
          <a:p>
            <a:r>
              <a:rPr lang="en-US" sz="2400" dirty="0"/>
              <a:t>Enhanced User Experience: By ensuring that compressed images maintain high-quality visual content, our solution enhances the overall user experience in applications ranging from photo sharing platforms to medical imaging systems. Users can enjoy faster load times, smoother streaming experiences, and clearer image representations, leading to increased satisfaction and engagement.</a:t>
            </a:r>
          </a:p>
          <a:p>
            <a:endParaRPr lang="en-US" sz="2400" dirty="0"/>
          </a:p>
          <a:p>
            <a:endParaRPr lang="en-US" sz="2400" b="1" dirty="0"/>
          </a:p>
          <a:p>
            <a:endParaRPr lang="en-US" sz="2400" b="1" dirty="0"/>
          </a:p>
          <a:p>
            <a:endParaRPr lang="en-US" sz="2400" b="1" dirty="0"/>
          </a:p>
          <a:p>
            <a:endParaRPr lang="en-US" b="1" dirty="0"/>
          </a:p>
        </p:txBody>
      </p:sp>
      <p:pic>
        <p:nvPicPr>
          <p:cNvPr id="13" name="Content Placeholder 12" descr="download (1)"/>
          <p:cNvPicPr>
            <a:picLocks noGrp="1" noChangeAspect="1"/>
          </p:cNvPicPr>
          <p:nvPr>
            <p:ph sz="half" idx="2"/>
          </p:nvPr>
        </p:nvPicPr>
        <p:blipFill>
          <a:blip r:embed="rId3"/>
          <a:stretch>
            <a:fillRect/>
          </a:stretch>
        </p:blipFill>
        <p:spPr>
          <a:xfrm>
            <a:off x="3276600" y="6442894"/>
            <a:ext cx="4991735" cy="2032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3" name="Text Box 2"/>
          <p:cNvSpPr txBox="1"/>
          <p:nvPr/>
        </p:nvSpPr>
        <p:spPr>
          <a:xfrm>
            <a:off x="1891030" y="304800"/>
            <a:ext cx="4064000" cy="645160"/>
          </a:xfrm>
          <a:prstGeom prst="rect">
            <a:avLst/>
          </a:prstGeom>
          <a:noFill/>
        </p:spPr>
        <p:txBody>
          <a:bodyPr wrap="square" rtlCol="0">
            <a:spAutoFit/>
          </a:bodyPr>
          <a:lstStyle/>
          <a:p>
            <a:endParaRPr lang="en-US"/>
          </a:p>
          <a:p>
            <a:endParaRPr lang="en-US"/>
          </a:p>
        </p:txBody>
      </p:sp>
      <p:sp>
        <p:nvSpPr>
          <p:cNvPr id="7" name="Content Placeholder 6"/>
          <p:cNvSpPr>
            <a:spLocks noGrp="1"/>
          </p:cNvSpPr>
          <p:nvPr>
            <p:ph sz="half" idx="3"/>
          </p:nvPr>
        </p:nvSpPr>
        <p:spPr/>
        <p:txBody>
          <a:bodyPr/>
          <a:lstStyle/>
          <a:p>
            <a:endParaRPr lang="en-US"/>
          </a:p>
        </p:txBody>
      </p:sp>
      <p:sp>
        <p:nvSpPr>
          <p:cNvPr id="4" name="Text Box 3"/>
          <p:cNvSpPr txBox="1"/>
          <p:nvPr/>
        </p:nvSpPr>
        <p:spPr>
          <a:xfrm>
            <a:off x="0" y="22225"/>
            <a:ext cx="12209780" cy="6836410"/>
          </a:xfrm>
          <a:prstGeom prst="rect">
            <a:avLst/>
          </a:prstGeom>
          <a:solidFill>
            <a:schemeClr val="accent5">
              <a:lumMod val="60000"/>
              <a:lumOff val="40000"/>
            </a:schemeClr>
          </a:solidFill>
        </p:spPr>
        <p:txBody>
          <a:bodyPr wrap="square" rtlCol="0">
            <a:noAutofit/>
          </a:bodyPr>
          <a:lstStyle/>
          <a:p>
            <a:r>
              <a:rPr lang="en-US" sz="2400" b="1" dirty="0">
                <a:sym typeface="+mn-ea"/>
              </a:rPr>
              <a:t>Proposition:</a:t>
            </a:r>
          </a:p>
          <a:p>
            <a:endParaRPr lang="en-US" sz="2400" b="1" dirty="0">
              <a:sym typeface="+mn-ea"/>
            </a:endParaRPr>
          </a:p>
          <a:p>
            <a:r>
              <a:rPr lang="en-US" sz="2400" dirty="0">
                <a:sym typeface="+mn-ea"/>
              </a:rPr>
              <a:t>Our image compression solution leverages advanced autoencoder technology to maximize compression efficiency while preserving image quality. By seamlessly integrating neural network techniques, we enable users to optimize resource usage, accelerate data processing, and elevate user experience. Embrace our proposition to drive innovation and gain a competitive edge in image management.</a:t>
            </a:r>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p:txBody>
      </p:sp>
      <p:pic>
        <p:nvPicPr>
          <p:cNvPr id="11" name="Content Placeholder 10" descr="construction-programme-of-works"/>
          <p:cNvPicPr>
            <a:picLocks noGrp="1" noChangeAspect="1"/>
          </p:cNvPicPr>
          <p:nvPr>
            <p:ph sz="half" idx="2"/>
          </p:nvPr>
        </p:nvPicPr>
        <p:blipFill>
          <a:blip r:embed="rId2"/>
          <a:stretch>
            <a:fillRect/>
          </a:stretch>
        </p:blipFill>
        <p:spPr>
          <a:xfrm>
            <a:off x="0" y="3185795"/>
            <a:ext cx="12209780" cy="3723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0" y="-76200"/>
            <a:ext cx="12256770" cy="669925"/>
          </a:xfrm>
          <a:prstGeom prst="rect">
            <a:avLst/>
          </a:prstGeom>
          <a:solidFill>
            <a:schemeClr val="bg2"/>
          </a:solidFill>
        </p:spPr>
        <p:txBody>
          <a:bodyPr vert="horz" wrap="square" lIns="0" tIns="16510" rIns="0" bIns="0" rtlCol="0">
            <a:spAutoFit/>
          </a:bodyPr>
          <a:lstStyle/>
          <a:p>
            <a:pPr marL="12700">
              <a:lnSpc>
                <a:spcPct val="100000"/>
              </a:lnSpc>
              <a:spcBef>
                <a:spcPts val="130"/>
              </a:spcBef>
            </a:pPr>
            <a:r>
              <a:rPr lang="en-US" sz="4250" spc="15" dirty="0"/>
              <a:t>          </a:t>
            </a:r>
            <a:r>
              <a:rPr sz="4250" spc="15" dirty="0"/>
              <a:t>THE</a:t>
            </a:r>
            <a:r>
              <a:rPr sz="4250" spc="20" dirty="0"/>
              <a:t> </a:t>
            </a:r>
            <a:r>
              <a:rPr sz="4250" spc="10" dirty="0">
                <a:solidFill>
                  <a:srgbClr val="FF0000"/>
                </a:solidFill>
              </a:rPr>
              <a:t>WOW </a:t>
            </a:r>
            <a:r>
              <a:rPr sz="4250" spc="10" dirty="0"/>
              <a:t>IN</a:t>
            </a:r>
            <a:r>
              <a:rPr sz="4250" spc="-5" dirty="0"/>
              <a:t> </a:t>
            </a:r>
            <a:r>
              <a:rPr sz="4250" spc="15" dirty="0"/>
              <a:t>YOUR</a:t>
            </a:r>
            <a:r>
              <a:rPr sz="4250" spc="-10" dirty="0"/>
              <a:t> </a:t>
            </a:r>
            <a:r>
              <a:rPr sz="4250" spc="20" dirty="0">
                <a:solidFill>
                  <a:srgbClr val="FF0000"/>
                </a:solidFill>
              </a:rPr>
              <a:t>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pic>
        <p:nvPicPr>
          <p:cNvPr id="14" name="Content Placeholder 13" descr="images"/>
          <p:cNvPicPr>
            <a:picLocks noGrp="1" noChangeAspect="1"/>
          </p:cNvPicPr>
          <p:nvPr>
            <p:ph sz="half" idx="3"/>
          </p:nvPr>
        </p:nvPicPr>
        <p:blipFill>
          <a:blip r:embed="rId2"/>
          <a:stretch>
            <a:fillRect/>
          </a:stretch>
        </p:blipFill>
        <p:spPr>
          <a:xfrm>
            <a:off x="6014085" y="4436743"/>
            <a:ext cx="6177915" cy="2420621"/>
          </a:xfrm>
          <a:prstGeom prst="rect">
            <a:avLst/>
          </a:prstGeom>
        </p:spPr>
      </p:pic>
      <p:sp>
        <p:nvSpPr>
          <p:cNvPr id="9" name="Text Box 8"/>
          <p:cNvSpPr txBox="1"/>
          <p:nvPr/>
        </p:nvSpPr>
        <p:spPr>
          <a:xfrm>
            <a:off x="0" y="526414"/>
            <a:ext cx="12175490" cy="3816985"/>
          </a:xfrm>
          <a:prstGeom prst="rect">
            <a:avLst/>
          </a:prstGeom>
          <a:solidFill>
            <a:schemeClr val="accent5">
              <a:lumMod val="60000"/>
              <a:lumOff val="40000"/>
            </a:schemeClr>
          </a:solidFill>
        </p:spPr>
        <p:txBody>
          <a:bodyPr wrap="square" rtlCol="0">
            <a:noAutofit/>
          </a:bodyPr>
          <a:lstStyle/>
          <a:p>
            <a:pPr marL="342900" indent="-342900">
              <a:buFont typeface="Wingdings" panose="05000000000000000000" charset="0"/>
              <a:buChar char="v"/>
            </a:pPr>
            <a:endParaRPr lang="en-US" sz="2800" dirty="0">
              <a:sym typeface="+mn-ea"/>
            </a:endParaRPr>
          </a:p>
          <a:p>
            <a:pPr marL="342900" indent="-342900">
              <a:buFont typeface="Wingdings" panose="05000000000000000000" charset="0"/>
              <a:buChar char="v"/>
            </a:pPr>
            <a:r>
              <a:rPr lang="en-US" sz="2800" dirty="0">
                <a:sym typeface="+mn-ea"/>
              </a:rPr>
              <a:t>Unmatched Compression: Achieve superior compression while maintaining quality.</a:t>
            </a:r>
          </a:p>
          <a:p>
            <a:pPr marL="342900" indent="-342900">
              <a:buFont typeface="Wingdings" panose="05000000000000000000" charset="0"/>
              <a:buChar char="v"/>
            </a:pPr>
            <a:r>
              <a:rPr lang="en-US" sz="2800" dirty="0">
                <a:sym typeface="+mn-ea"/>
              </a:rPr>
              <a:t>Real-time Processing: Experience lightning-fast compression and decompression</a:t>
            </a:r>
          </a:p>
          <a:p>
            <a:pPr marL="342900" indent="-342900">
              <a:buFont typeface="Wingdings" panose="05000000000000000000" charset="0"/>
              <a:buChar char="v"/>
            </a:pPr>
            <a:r>
              <a:rPr lang="en-US" sz="2800" dirty="0">
                <a:sym typeface="+mn-ea"/>
              </a:rPr>
              <a:t>Adaptive Learning: Continuously optimize compression techniques.</a:t>
            </a:r>
          </a:p>
          <a:p>
            <a:pPr marL="342900" indent="-342900">
              <a:buFont typeface="Wingdings" panose="05000000000000000000" charset="0"/>
              <a:buChar char="v"/>
            </a:pPr>
            <a:r>
              <a:rPr lang="en-US" sz="2800" dirty="0">
                <a:sym typeface="+mn-ea"/>
              </a:rPr>
              <a:t>Protects user privacy through techniques like federated learning</a:t>
            </a:r>
            <a:endParaRPr lang="en-US" sz="2800" dirty="0"/>
          </a:p>
          <a:p>
            <a:endParaRPr lang="en-US" sz="2800" dirty="0"/>
          </a:p>
        </p:txBody>
      </p:sp>
      <p:pic>
        <p:nvPicPr>
          <p:cNvPr id="12" name="Content Placeholder 11" descr="download (2)"/>
          <p:cNvPicPr>
            <a:picLocks noGrp="1" noChangeAspect="1"/>
          </p:cNvPicPr>
          <p:nvPr>
            <p:ph sz="half" idx="2"/>
          </p:nvPr>
        </p:nvPicPr>
        <p:blipFill>
          <a:blip r:embed="rId3"/>
          <a:stretch>
            <a:fillRect/>
          </a:stretch>
        </p:blipFill>
        <p:spPr>
          <a:xfrm>
            <a:off x="-76200" y="4437380"/>
            <a:ext cx="6152515" cy="2420620"/>
          </a:xfrm>
          <a:prstGeom prst="rect">
            <a:avLst/>
          </a:prstGeom>
        </p:spPr>
      </p:pic>
      <p:sp>
        <p:nvSpPr>
          <p:cNvPr id="18" name="Rectangle 8">
            <a:extLst>
              <a:ext uri="{FF2B5EF4-FFF2-40B4-BE49-F238E27FC236}">
                <a16:creationId xmlns:a16="http://schemas.microsoft.com/office/drawing/2014/main" id="{38FCA8FD-20A5-5448-EAAB-56AD08DA87CB}"/>
              </a:ext>
            </a:extLst>
          </p:cNvPr>
          <p:cNvSpPr>
            <a:spLocks noChangeArrowheads="1"/>
          </p:cNvSpPr>
          <p:nvPr/>
        </p:nvSpPr>
        <p:spPr bwMode="auto">
          <a:xfrm>
            <a:off x="0" y="0"/>
            <a:ext cx="109855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754</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Consolas</vt:lpstr>
      <vt:lpstr>Söhne</vt:lpstr>
      <vt:lpstr>Times New Roman</vt:lpstr>
      <vt:lpstr>Trebuchet MS</vt:lpstr>
      <vt:lpstr>Wingdings</vt:lpstr>
      <vt:lpstr>Office Theme</vt:lpstr>
      <vt:lpstr>S.HAJAYKUMAR</vt:lpstr>
      <vt:lpstr>                  autoencoder for image compression     </vt:lpstr>
      <vt:lpstr>AGENDA</vt:lpstr>
      <vt:lpstr>                         PROBLEM STATEMENT</vt:lpstr>
      <vt:lpstr>                                         PROJECT OVERVIEW</vt:lpstr>
      <vt:lpstr>                       WHO ARE THE END USERS?</vt:lpstr>
      <vt:lpstr>      YOUR SOLUTION AND ITS VALUE PROPOSITION</vt:lpstr>
      <vt:lpstr>PowerPoint Presentation</vt:lpstr>
      <vt:lpstr>          THE WOW IN YOUR SOLUTION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A.M.DHINESH</dc:title>
  <dc:creator>charle J</dc:creator>
  <cp:lastModifiedBy>SPARK</cp:lastModifiedBy>
  <cp:revision>6</cp:revision>
  <dcterms:created xsi:type="dcterms:W3CDTF">2024-03-30T08:25:00Z</dcterms:created>
  <dcterms:modified xsi:type="dcterms:W3CDTF">2024-04-03T17:56:55Z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2024-03-30T16:30:00Z</vt:filetime>
  </property>
  <property fmtid="{D5CDD505-2E9C-101B-9397-08002B2CF9AE}" pid="4" name="ICV">
    <vt:lpwstr>EA338333440D4700A0BC625B747418AA_13</vt:lpwstr>
  </property>
  <property fmtid="{D5CDD505-2E9C-101B-9397-08002B2CF9AE}" pid="5" name="KSOProductBuildVer">
    <vt:lpwstr>1033-12.2.0.16703</vt:lpwstr>
  </property>
</Properties>
</file>