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35" d="100"/>
          <a:sy n="35" d="100"/>
        </p:scale>
        <p:origin x="66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lt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lt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57ADDAE0-98D3-4026-AD1B-1148FF36BEC6}" type="slidenum">
              <a:rPr lang="en-US" altLang="en-US"/>
              <a:pPr/>
              <a:t>‹#›</a:t>
            </a:fld>
            <a:endParaRPr lang="en-US"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9EEA447-EF30-4FC2-82F4-5367E1CE9A93}" type="slidenum">
              <a:rPr lang="en-US" altLang="en-US"/>
              <a:pPr/>
              <a:t>‹#›</a:t>
            </a:fld>
            <a:endParaRPr lang="en-US" altLang="en-US"/>
          </a:p>
        </p:txBody>
      </p:sp>
    </p:spTree>
    <p:extLst>
      <p:ext uri="{BB962C8B-B14F-4D97-AF65-F5344CB8AC3E}">
        <p14:creationId xmlns:p14="http://schemas.microsoft.com/office/powerpoint/2010/main" val="276258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1110F4-0353-4678-BA01-0F302B508245}" type="slidenum">
              <a:rPr lang="en-US" altLang="en-US"/>
              <a:pPr/>
              <a:t>‹#›</a:t>
            </a:fld>
            <a:endParaRPr lang="en-US" altLang="en-US"/>
          </a:p>
        </p:txBody>
      </p:sp>
    </p:spTree>
    <p:extLst>
      <p:ext uri="{BB962C8B-B14F-4D97-AF65-F5344CB8AC3E}">
        <p14:creationId xmlns:p14="http://schemas.microsoft.com/office/powerpoint/2010/main" val="165760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GB"/>
          </a:p>
        </p:txBody>
      </p:sp>
      <p:sp>
        <p:nvSpPr>
          <p:cNvPr id="3" name="Chart Placeholder 2"/>
          <p:cNvSpPr>
            <a:spLocks noGrp="1"/>
          </p:cNvSpPr>
          <p:nvPr>
            <p:ph type="chart" sz="half" idx="1"/>
          </p:nvPr>
        </p:nvSpPr>
        <p:spPr>
          <a:xfrm>
            <a:off x="914400" y="2362200"/>
            <a:ext cx="3924300" cy="3733800"/>
          </a:xfrm>
        </p:spPr>
        <p:txBody>
          <a:bodyPr/>
          <a:lstStyle/>
          <a:p>
            <a:endParaRPr lang="en-GB"/>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lt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E2C5623-0DCE-4ED7-9BC1-3F6BE7C1BBA6}" type="slidenum">
              <a:rPr lang="en-US" altLang="en-US"/>
              <a:pPr/>
              <a:t>‹#›</a:t>
            </a:fld>
            <a:endParaRPr lang="en-US" altLang="en-US"/>
          </a:p>
        </p:txBody>
      </p:sp>
    </p:spTree>
    <p:extLst>
      <p:ext uri="{BB962C8B-B14F-4D97-AF65-F5344CB8AC3E}">
        <p14:creationId xmlns:p14="http://schemas.microsoft.com/office/powerpoint/2010/main" val="4669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1EAE924-BB6F-4DED-844C-4C3494C5AB70}" type="slidenum">
              <a:rPr lang="en-US" altLang="en-US"/>
              <a:pPr/>
              <a:t>‹#›</a:t>
            </a:fld>
            <a:endParaRPr lang="en-US" altLang="en-US"/>
          </a:p>
        </p:txBody>
      </p:sp>
    </p:spTree>
    <p:extLst>
      <p:ext uri="{BB962C8B-B14F-4D97-AF65-F5344CB8AC3E}">
        <p14:creationId xmlns:p14="http://schemas.microsoft.com/office/powerpoint/2010/main" val="13775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D47172D-C2F3-4F78-AA2D-029E50757CE0}" type="slidenum">
              <a:rPr lang="en-US" altLang="en-US"/>
              <a:pPr/>
              <a:t>‹#›</a:t>
            </a:fld>
            <a:endParaRPr lang="en-US" altLang="en-US"/>
          </a:p>
        </p:txBody>
      </p:sp>
    </p:spTree>
    <p:extLst>
      <p:ext uri="{BB962C8B-B14F-4D97-AF65-F5344CB8AC3E}">
        <p14:creationId xmlns:p14="http://schemas.microsoft.com/office/powerpoint/2010/main" val="129031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1DB49B3-A6F1-40FE-9C77-B85DA572BE12}" type="slidenum">
              <a:rPr lang="en-US" altLang="en-US"/>
              <a:pPr/>
              <a:t>‹#›</a:t>
            </a:fld>
            <a:endParaRPr lang="en-US" altLang="en-US"/>
          </a:p>
        </p:txBody>
      </p:sp>
    </p:spTree>
    <p:extLst>
      <p:ext uri="{BB962C8B-B14F-4D97-AF65-F5344CB8AC3E}">
        <p14:creationId xmlns:p14="http://schemas.microsoft.com/office/powerpoint/2010/main" val="217871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00DAA57-6E85-4323-861D-67FCC89A67FD}" type="slidenum">
              <a:rPr lang="en-US" altLang="en-US"/>
              <a:pPr/>
              <a:t>‹#›</a:t>
            </a:fld>
            <a:endParaRPr lang="en-US" altLang="en-US"/>
          </a:p>
        </p:txBody>
      </p:sp>
    </p:spTree>
    <p:extLst>
      <p:ext uri="{BB962C8B-B14F-4D97-AF65-F5344CB8AC3E}">
        <p14:creationId xmlns:p14="http://schemas.microsoft.com/office/powerpoint/2010/main" val="39348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99FA51C-E922-4688-A03C-48B9E998F593}" type="slidenum">
              <a:rPr lang="en-US" altLang="en-US"/>
              <a:pPr/>
              <a:t>‹#›</a:t>
            </a:fld>
            <a:endParaRPr lang="en-US" altLang="en-US"/>
          </a:p>
        </p:txBody>
      </p:sp>
    </p:spTree>
    <p:extLst>
      <p:ext uri="{BB962C8B-B14F-4D97-AF65-F5344CB8AC3E}">
        <p14:creationId xmlns:p14="http://schemas.microsoft.com/office/powerpoint/2010/main" val="273418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87C21E3-B66A-4103-AEE5-601AC5E989A3}" type="slidenum">
              <a:rPr lang="en-US" altLang="en-US"/>
              <a:pPr/>
              <a:t>‹#›</a:t>
            </a:fld>
            <a:endParaRPr lang="en-US" altLang="en-US"/>
          </a:p>
        </p:txBody>
      </p:sp>
    </p:spTree>
    <p:extLst>
      <p:ext uri="{BB962C8B-B14F-4D97-AF65-F5344CB8AC3E}">
        <p14:creationId xmlns:p14="http://schemas.microsoft.com/office/powerpoint/2010/main" val="14831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DA0BA7D-661A-41B2-A762-5619A7664D72}" type="slidenum">
              <a:rPr lang="en-US" altLang="en-US"/>
              <a:pPr/>
              <a:t>‹#›</a:t>
            </a:fld>
            <a:endParaRPr lang="en-US" altLang="en-US"/>
          </a:p>
        </p:txBody>
      </p:sp>
    </p:spTree>
    <p:extLst>
      <p:ext uri="{BB962C8B-B14F-4D97-AF65-F5344CB8AC3E}">
        <p14:creationId xmlns:p14="http://schemas.microsoft.com/office/powerpoint/2010/main" val="421682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F30102E-8D85-4B01-B42E-35EDF6D99257}" type="slidenum">
              <a:rPr lang="en-US" altLang="en-US"/>
              <a:pPr/>
              <a:t>‹#›</a:t>
            </a:fld>
            <a:endParaRPr lang="en-US" altLang="en-US"/>
          </a:p>
        </p:txBody>
      </p:sp>
    </p:spTree>
    <p:extLst>
      <p:ext uri="{BB962C8B-B14F-4D97-AF65-F5344CB8AC3E}">
        <p14:creationId xmlns:p14="http://schemas.microsoft.com/office/powerpoint/2010/main" val="220974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lt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lt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15B1C9D0-F5AD-41BF-8FCA-FCBF2C43E3EA}" type="slidenum">
              <a:rPr lang="en-US" altLang="en-US"/>
              <a:pPr/>
              <a:t>‹#›</a:t>
            </a:fld>
            <a:endParaRPr lang="en-US" alt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Making PowerPoint Slides</a:t>
            </a:r>
          </a:p>
        </p:txBody>
      </p:sp>
      <p:sp>
        <p:nvSpPr>
          <p:cNvPr id="2051" name="Rectangle 3"/>
          <p:cNvSpPr>
            <a:spLocks noGrp="1" noChangeArrowheads="1"/>
          </p:cNvSpPr>
          <p:nvPr>
            <p:ph type="subTitle" idx="1"/>
          </p:nvPr>
        </p:nvSpPr>
        <p:spPr/>
        <p:txBody>
          <a:bodyPr/>
          <a:lstStyle/>
          <a:p>
            <a:r>
              <a:rPr lang="en-US" altLang="en-US"/>
              <a:t>Avoiding the Pitfalls of Bad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Colour - Good</a:t>
            </a:r>
          </a:p>
        </p:txBody>
      </p:sp>
      <p:sp>
        <p:nvSpPr>
          <p:cNvPr id="10243" name="Rectangle 3"/>
          <p:cNvSpPr>
            <a:spLocks noGrp="1" noChangeArrowheads="1"/>
          </p:cNvSpPr>
          <p:nvPr>
            <p:ph type="body" idx="1"/>
          </p:nvPr>
        </p:nvSpPr>
        <p:spPr/>
        <p:txBody>
          <a:bodyPr/>
          <a:lstStyle/>
          <a:p>
            <a:r>
              <a:rPr lang="en-US" altLang="en-US"/>
              <a:t>Use a colour of font that contrasts sharply with the background</a:t>
            </a:r>
          </a:p>
          <a:p>
            <a:pPr lvl="1"/>
            <a:r>
              <a:rPr lang="en-US" altLang="en-US"/>
              <a:t>Ex: blue font on white background</a:t>
            </a:r>
          </a:p>
          <a:p>
            <a:r>
              <a:rPr lang="en-US" altLang="en-US"/>
              <a:t>Use colour to reinforce the logic of your structure</a:t>
            </a:r>
          </a:p>
          <a:p>
            <a:pPr lvl="1"/>
            <a:r>
              <a:rPr lang="en-US" altLang="en-US"/>
              <a:t>Ex: light blue title and dark blue text</a:t>
            </a:r>
          </a:p>
          <a:p>
            <a:r>
              <a:rPr lang="en-US" altLang="en-US"/>
              <a:t>Use colour to emphasize a point</a:t>
            </a:r>
          </a:p>
          <a:p>
            <a:pPr lvl="1"/>
            <a:r>
              <a:rPr lang="en-US" altLang="en-US"/>
              <a:t>But only use this </a:t>
            </a:r>
            <a:r>
              <a:rPr lang="en-US" altLang="en-US">
                <a:solidFill>
                  <a:srgbClr val="009999"/>
                </a:solidFill>
              </a:rPr>
              <a:t>occasionally</a:t>
            </a:r>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Colour - Bad</a:t>
            </a:r>
          </a:p>
        </p:txBody>
      </p:sp>
      <p:sp>
        <p:nvSpPr>
          <p:cNvPr id="14339" name="Rectangle 3"/>
          <p:cNvSpPr>
            <a:spLocks noGrp="1" noChangeArrowheads="1"/>
          </p:cNvSpPr>
          <p:nvPr>
            <p:ph type="body" idx="1"/>
          </p:nvPr>
        </p:nvSpPr>
        <p:spPr/>
        <p:txBody>
          <a:bodyPr/>
          <a:lstStyle/>
          <a:p>
            <a:pPr>
              <a:lnSpc>
                <a:spcPct val="90000"/>
              </a:lnSpc>
            </a:pPr>
            <a:r>
              <a:rPr lang="en-US" altLang="en-US">
                <a:solidFill>
                  <a:srgbClr val="FFFF00"/>
                </a:solidFill>
              </a:rPr>
              <a:t>Using a font colour that does not contrast with the background colour is hard to read </a:t>
            </a:r>
          </a:p>
          <a:p>
            <a:pPr>
              <a:lnSpc>
                <a:spcPct val="90000"/>
              </a:lnSpc>
            </a:pPr>
            <a:r>
              <a:rPr lang="en-US" altLang="en-US"/>
              <a:t>Using colour for decoration is </a:t>
            </a:r>
            <a:r>
              <a:rPr lang="en-US" altLang="en-US">
                <a:solidFill>
                  <a:schemeClr val="accent2"/>
                </a:solidFill>
              </a:rPr>
              <a:t>distracting </a:t>
            </a:r>
            <a:r>
              <a:rPr lang="en-US" altLang="en-US"/>
              <a:t>and </a:t>
            </a:r>
            <a:r>
              <a:rPr lang="en-US" altLang="en-US">
                <a:solidFill>
                  <a:schemeClr val="folHlink"/>
                </a:solidFill>
              </a:rPr>
              <a:t>annoying</a:t>
            </a:r>
            <a:r>
              <a:rPr lang="en-US" altLang="en-US"/>
              <a:t>.</a:t>
            </a:r>
          </a:p>
          <a:p>
            <a:pPr>
              <a:lnSpc>
                <a:spcPct val="90000"/>
              </a:lnSpc>
            </a:pPr>
            <a:r>
              <a:rPr lang="en-US" altLang="en-US">
                <a:solidFill>
                  <a:srgbClr val="FF3399"/>
                </a:solidFill>
              </a:rPr>
              <a:t>Using a different colour for each point is unnecessary</a:t>
            </a:r>
          </a:p>
          <a:p>
            <a:pPr lvl="1">
              <a:lnSpc>
                <a:spcPct val="90000"/>
              </a:lnSpc>
            </a:pPr>
            <a:r>
              <a:rPr lang="en-US" altLang="en-US">
                <a:solidFill>
                  <a:srgbClr val="FF0000"/>
                </a:solidFill>
              </a:rPr>
              <a:t>Using a different colour for secondary points is also unnecessary</a:t>
            </a:r>
          </a:p>
          <a:p>
            <a:pPr>
              <a:lnSpc>
                <a:spcPct val="90000"/>
              </a:lnSpc>
            </a:pPr>
            <a:r>
              <a:rPr lang="en-US" altLang="en-US">
                <a:solidFill>
                  <a:srgbClr val="FF0000"/>
                </a:solidFill>
              </a:rPr>
              <a:t>T</a:t>
            </a:r>
            <a:r>
              <a:rPr lang="en-US" altLang="en-US">
                <a:solidFill>
                  <a:srgbClr val="FF6600"/>
                </a:solidFill>
              </a:rPr>
              <a:t>r</a:t>
            </a:r>
            <a:r>
              <a:rPr lang="en-US" altLang="en-US">
                <a:solidFill>
                  <a:srgbClr val="FFFF00"/>
                </a:solidFill>
              </a:rPr>
              <a:t>y</a:t>
            </a:r>
            <a:r>
              <a:rPr lang="en-US" altLang="en-US">
                <a:solidFill>
                  <a:srgbClr val="33CC33"/>
                </a:solidFill>
              </a:rPr>
              <a:t>i</a:t>
            </a:r>
            <a:r>
              <a:rPr lang="en-US" altLang="en-US">
                <a:solidFill>
                  <a:srgbClr val="0066FF"/>
                </a:solidFill>
              </a:rPr>
              <a:t>n</a:t>
            </a:r>
            <a:r>
              <a:rPr lang="en-US" altLang="en-US">
                <a:solidFill>
                  <a:schemeClr val="folHlink"/>
                </a:solidFill>
              </a:rPr>
              <a:t>g</a:t>
            </a:r>
            <a:r>
              <a:rPr lang="en-US" altLang="en-US">
                <a:solidFill>
                  <a:srgbClr val="FF3399"/>
                </a:solidFill>
              </a:rPr>
              <a:t> t</a:t>
            </a:r>
            <a:r>
              <a:rPr lang="en-US" altLang="en-US">
                <a:solidFill>
                  <a:srgbClr val="FF0000"/>
                </a:solidFill>
              </a:rPr>
              <a:t>o</a:t>
            </a:r>
            <a:r>
              <a:rPr lang="en-US" altLang="en-US">
                <a:solidFill>
                  <a:srgbClr val="FF3399"/>
                </a:solidFill>
              </a:rPr>
              <a:t> </a:t>
            </a:r>
            <a:r>
              <a:rPr lang="en-US" altLang="en-US">
                <a:solidFill>
                  <a:srgbClr val="FF6600"/>
                </a:solidFill>
              </a:rPr>
              <a:t>b</a:t>
            </a:r>
            <a:r>
              <a:rPr lang="en-US" altLang="en-US">
                <a:solidFill>
                  <a:srgbClr val="FFFF00"/>
                </a:solidFill>
              </a:rPr>
              <a:t>e </a:t>
            </a:r>
            <a:r>
              <a:rPr lang="en-US" altLang="en-US">
                <a:solidFill>
                  <a:srgbClr val="33CC33"/>
                </a:solidFill>
              </a:rPr>
              <a:t>c</a:t>
            </a:r>
            <a:r>
              <a:rPr lang="en-US" altLang="en-US">
                <a:solidFill>
                  <a:srgbClr val="0066FF"/>
                </a:solidFill>
              </a:rPr>
              <a:t>r</a:t>
            </a:r>
            <a:r>
              <a:rPr lang="en-US" altLang="en-US">
                <a:solidFill>
                  <a:schemeClr val="folHlink"/>
                </a:solidFill>
              </a:rPr>
              <a:t>e</a:t>
            </a:r>
            <a:r>
              <a:rPr lang="en-US" altLang="en-US">
                <a:solidFill>
                  <a:srgbClr val="FF3399"/>
                </a:solidFill>
              </a:rPr>
              <a:t>a</a:t>
            </a:r>
            <a:r>
              <a:rPr lang="en-US" altLang="en-US">
                <a:solidFill>
                  <a:srgbClr val="FF0000"/>
                </a:solidFill>
              </a:rPr>
              <a:t>t</a:t>
            </a:r>
            <a:r>
              <a:rPr lang="en-US" altLang="en-US">
                <a:solidFill>
                  <a:srgbClr val="FF6600"/>
                </a:solidFill>
              </a:rPr>
              <a:t>i</a:t>
            </a:r>
            <a:r>
              <a:rPr lang="en-US" altLang="en-US">
                <a:solidFill>
                  <a:srgbClr val="FFFF00"/>
                </a:solidFill>
              </a:rPr>
              <a:t>v</a:t>
            </a:r>
            <a:r>
              <a:rPr lang="en-US" altLang="en-US">
                <a:solidFill>
                  <a:srgbClr val="33CC33"/>
                </a:solidFill>
              </a:rPr>
              <a:t>e</a:t>
            </a:r>
            <a:r>
              <a:rPr lang="en-US" altLang="en-US">
                <a:solidFill>
                  <a:srgbClr val="FF3399"/>
                </a:solidFill>
              </a:rPr>
              <a:t> </a:t>
            </a:r>
            <a:r>
              <a:rPr lang="en-US" altLang="en-US">
                <a:solidFill>
                  <a:srgbClr val="0066FF"/>
                </a:solidFill>
              </a:rPr>
              <a:t>c</a:t>
            </a:r>
            <a:r>
              <a:rPr lang="en-US" altLang="en-US">
                <a:solidFill>
                  <a:schemeClr val="folHlink"/>
                </a:solidFill>
              </a:rPr>
              <a:t>a</a:t>
            </a:r>
            <a:r>
              <a:rPr lang="en-US" altLang="en-US">
                <a:solidFill>
                  <a:srgbClr val="FF3399"/>
                </a:solidFill>
              </a:rPr>
              <a:t>n </a:t>
            </a:r>
            <a:r>
              <a:rPr lang="en-US" altLang="en-US">
                <a:solidFill>
                  <a:srgbClr val="FF0000"/>
                </a:solidFill>
              </a:rPr>
              <a:t>a</a:t>
            </a:r>
            <a:r>
              <a:rPr lang="en-US" altLang="en-US">
                <a:solidFill>
                  <a:srgbClr val="FF6600"/>
                </a:solidFill>
              </a:rPr>
              <a:t>l</a:t>
            </a:r>
            <a:r>
              <a:rPr lang="en-US" altLang="en-US">
                <a:solidFill>
                  <a:srgbClr val="FFFF00"/>
                </a:solidFill>
              </a:rPr>
              <a:t>s</a:t>
            </a:r>
            <a:r>
              <a:rPr lang="en-US" altLang="en-US">
                <a:solidFill>
                  <a:srgbClr val="33CC33"/>
                </a:solidFill>
              </a:rPr>
              <a:t>o</a:t>
            </a:r>
            <a:r>
              <a:rPr lang="en-US" altLang="en-US">
                <a:solidFill>
                  <a:srgbClr val="FF3399"/>
                </a:solidFill>
              </a:rPr>
              <a:t> </a:t>
            </a:r>
            <a:r>
              <a:rPr lang="en-US" altLang="en-US">
                <a:solidFill>
                  <a:srgbClr val="0066FF"/>
                </a:solidFill>
              </a:rPr>
              <a:t>b</a:t>
            </a:r>
            <a:r>
              <a:rPr lang="en-US" altLang="en-US">
                <a:solidFill>
                  <a:schemeClr val="folHlink"/>
                </a:solidFill>
              </a:rPr>
              <a:t>e</a:t>
            </a:r>
            <a:r>
              <a:rPr lang="en-US" altLang="en-US">
                <a:solidFill>
                  <a:srgbClr val="FF3399"/>
                </a:solidFill>
              </a:rPr>
              <a:t> b</a:t>
            </a:r>
            <a:r>
              <a:rPr lang="en-US" altLang="en-US">
                <a:solidFill>
                  <a:srgbClr val="FF0000"/>
                </a:solidFill>
              </a:rPr>
              <a:t>a</a:t>
            </a:r>
            <a:r>
              <a:rPr lang="en-US" altLang="en-US">
                <a:solidFill>
                  <a:srgbClr val="FF6600"/>
                </a:solidFill>
              </a:rPr>
              <a:t>d</a:t>
            </a:r>
          </a:p>
          <a:p>
            <a:pPr>
              <a:lnSpc>
                <a:spcPct val="90000"/>
              </a:lnSpc>
              <a:buFont typeface="Wingdings" panose="05000000000000000000" pitchFamily="2" charset="2"/>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Background - Good</a:t>
            </a:r>
          </a:p>
        </p:txBody>
      </p:sp>
      <p:sp>
        <p:nvSpPr>
          <p:cNvPr id="1027" name="Rectangle 3"/>
          <p:cNvSpPr>
            <a:spLocks noGrp="1" noChangeArrowheads="1"/>
          </p:cNvSpPr>
          <p:nvPr>
            <p:ph type="body" idx="1"/>
          </p:nvPr>
        </p:nvSpPr>
        <p:spPr/>
        <p:txBody>
          <a:bodyPr/>
          <a:lstStyle/>
          <a:p>
            <a:r>
              <a:rPr lang="en-US" altLang="en-US"/>
              <a:t>Use backgrounds such as this one that are attractive but simple</a:t>
            </a:r>
          </a:p>
          <a:p>
            <a:endParaRPr lang="en-US" altLang="en-US"/>
          </a:p>
          <a:p>
            <a:r>
              <a:rPr lang="en-US" altLang="en-US"/>
              <a:t>Use backgrounds which are light</a:t>
            </a:r>
          </a:p>
          <a:p>
            <a:endParaRPr lang="en-US" altLang="en-US"/>
          </a:p>
          <a:p>
            <a:r>
              <a:rPr lang="en-US" altLang="en-US"/>
              <a:t>Use the same background consistently throughout your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ltLang="en-US"/>
              <a:t>Background – Bad</a:t>
            </a:r>
          </a:p>
        </p:txBody>
      </p:sp>
      <p:sp>
        <p:nvSpPr>
          <p:cNvPr id="6147" name="Rectangle 3"/>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ltLang="en-US">
                <a:solidFill>
                  <a:schemeClr val="accent1"/>
                </a:solidFill>
              </a:rPr>
              <a:t>Avoid backgrounds that are distracting or difficult to read from</a:t>
            </a:r>
          </a:p>
          <a:p>
            <a:r>
              <a:rPr lang="en-US" altLang="en-US">
                <a:solidFill>
                  <a:schemeClr val="accent1"/>
                </a:solidFill>
              </a:rPr>
              <a:t>Always be consistent with the background that you use</a:t>
            </a:r>
          </a:p>
          <a:p>
            <a:pPr>
              <a:buFont typeface="Wingdings" panose="05000000000000000000" pitchFamily="2" charset="2"/>
              <a:buNone/>
            </a:pPr>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p:txBody>
      </p:sp>
      <p:pic>
        <p:nvPicPr>
          <p:cNvPr id="6148" name="Picture 4" descr="C:\Program Files\Common Files\Microsoft Shared\Clipart\cagcat50\pe07677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Graphs - Good</a:t>
            </a:r>
          </a:p>
        </p:txBody>
      </p:sp>
      <p:sp>
        <p:nvSpPr>
          <p:cNvPr id="29699" name="Rectangle 3"/>
          <p:cNvSpPr>
            <a:spLocks noGrp="1" noChangeArrowheads="1"/>
          </p:cNvSpPr>
          <p:nvPr>
            <p:ph type="body" idx="1"/>
          </p:nvPr>
        </p:nvSpPr>
        <p:spPr/>
        <p:txBody>
          <a:bodyPr/>
          <a:lstStyle/>
          <a:p>
            <a:r>
              <a:rPr lang="en-US" altLang="en-US"/>
              <a:t>Use graphs rather than just charts and words</a:t>
            </a:r>
          </a:p>
          <a:p>
            <a:pPr lvl="1"/>
            <a:r>
              <a:rPr lang="en-US" altLang="en-US"/>
              <a:t>Data in graphs is easier to comprehend &amp; retain than is raw data</a:t>
            </a:r>
          </a:p>
          <a:p>
            <a:pPr lvl="1"/>
            <a:r>
              <a:rPr lang="en-US" altLang="en-US"/>
              <a:t>Trends are easier to visualize in graph form</a:t>
            </a:r>
          </a:p>
          <a:p>
            <a:pPr lvl="1"/>
            <a:endParaRPr lang="en-US" altLang="en-US"/>
          </a:p>
          <a:p>
            <a:r>
              <a:rPr lang="en-US" altLang="en-US"/>
              <a:t>Always title your graphs</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Graphs - Bad</a:t>
            </a:r>
          </a:p>
        </p:txBody>
      </p:sp>
      <p:graphicFrame>
        <p:nvGraphicFramePr>
          <p:cNvPr id="30725" name="Object 5"/>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30726" name="Worksheet" r:id="rId3" imgW="3057934" imgH="495488" progId="Excel.Sheet.8">
                  <p:embed/>
                </p:oleObj>
              </mc:Choice>
              <mc:Fallback>
                <p:oleObj name="Worksheet" r:id="rId3" imgW="3057934" imgH="495488"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Graphs - Good</a:t>
            </a:r>
          </a:p>
        </p:txBody>
      </p:sp>
      <p:graphicFrame>
        <p:nvGraphicFramePr>
          <p:cNvPr id="19462" name="Object 6"/>
          <p:cNvGraphicFramePr>
            <a:graphicFrameLocks noChangeAspect="1"/>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9465" name="Chart" r:id="rId3" imgW="3924560" imgH="3733995" progId="MSGraph.Chart.8">
                  <p:embed followColorScheme="full"/>
                </p:oleObj>
              </mc:Choice>
              <mc:Fallback>
                <p:oleObj name="Chart" r:id="rId3" imgW="3924560" imgH="3733995"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3924300" cy="3733800"/>
                      </a:xfrm>
                      <a:prstGeom prst="rect">
                        <a:avLst/>
                      </a:prstGeom>
                    </p:spPr>
                  </p:pic>
                </p:oleObj>
              </mc:Fallback>
            </mc:AlternateContent>
          </a:graphicData>
        </a:graphic>
      </p:graphicFrame>
      <p:graphicFrame>
        <p:nvGraphicFramePr>
          <p:cNvPr id="19463" name="Object 7"/>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9466" name="Chart" r:id="rId5" imgW="9525294" imgH="5315232" progId="Excel.Chart.8">
                  <p:embed/>
                </p:oleObj>
              </mc:Choice>
              <mc:Fallback>
                <p:oleObj name="Chart" r:id="rId5" imgW="9525294" imgH="5315232" progId="Excel.Char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090738"/>
                        <a:ext cx="830421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Graphs - Bad</a:t>
            </a:r>
          </a:p>
        </p:txBody>
      </p:sp>
      <p:graphicFrame>
        <p:nvGraphicFramePr>
          <p:cNvPr id="20486" name="Object 6"/>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20487" name="Chart" r:id="rId3" imgW="9525294" imgH="5172531" progId="Excel.Chart.8">
                  <p:embed/>
                </p:oleObj>
              </mc:Choice>
              <mc:Fallback>
                <p:oleObj name="Chart" r:id="rId3" imgW="9525294" imgH="5172531"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94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Graphs - Bad</a:t>
            </a:r>
          </a:p>
        </p:txBody>
      </p:sp>
      <p:sp>
        <p:nvSpPr>
          <p:cNvPr id="28675" name="Rectangle 3"/>
          <p:cNvSpPr>
            <a:spLocks noGrp="1" noChangeArrowheads="1"/>
          </p:cNvSpPr>
          <p:nvPr>
            <p:ph type="body" idx="1"/>
          </p:nvPr>
        </p:nvSpPr>
        <p:spPr/>
        <p:txBody>
          <a:bodyPr/>
          <a:lstStyle/>
          <a:p>
            <a:r>
              <a:rPr lang="en-US" altLang="en-US"/>
              <a:t>Minor gridlines are unnecessary</a:t>
            </a:r>
          </a:p>
          <a:p>
            <a:r>
              <a:rPr lang="en-US" altLang="en-US"/>
              <a:t>Font is too small</a:t>
            </a:r>
          </a:p>
          <a:p>
            <a:r>
              <a:rPr lang="en-US" altLang="en-US"/>
              <a:t>Colours are illogical</a:t>
            </a:r>
          </a:p>
          <a:p>
            <a:r>
              <a:rPr lang="en-US" altLang="en-US"/>
              <a:t>Title is missing</a:t>
            </a:r>
          </a:p>
          <a:p>
            <a:r>
              <a:rPr lang="en-US" altLang="en-US"/>
              <a:t>Shading is distracting</a:t>
            </a:r>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Spelling and Grammar</a:t>
            </a:r>
          </a:p>
        </p:txBody>
      </p:sp>
      <p:sp>
        <p:nvSpPr>
          <p:cNvPr id="11267" name="Rectangle 3"/>
          <p:cNvSpPr>
            <a:spLocks noGrp="1" noChangeArrowheads="1"/>
          </p:cNvSpPr>
          <p:nvPr>
            <p:ph type="body" idx="1"/>
          </p:nvPr>
        </p:nvSpPr>
        <p:spPr/>
        <p:txBody>
          <a:bodyPr/>
          <a:lstStyle/>
          <a:p>
            <a:r>
              <a:rPr lang="en-US" altLang="en-US"/>
              <a:t>Proof your slides for:</a:t>
            </a:r>
          </a:p>
          <a:p>
            <a:pPr lvl="1"/>
            <a:r>
              <a:rPr lang="en-US" altLang="en-US"/>
              <a:t>speling mistakes</a:t>
            </a:r>
          </a:p>
          <a:p>
            <a:pPr lvl="1"/>
            <a:r>
              <a:rPr lang="en-US" altLang="en-US"/>
              <a:t>the use of of repeated words</a:t>
            </a:r>
          </a:p>
          <a:p>
            <a:pPr lvl="1"/>
            <a:r>
              <a:rPr lang="en-US" altLang="en-US"/>
              <a:t>grammatical errors you might have make </a:t>
            </a:r>
          </a:p>
          <a:p>
            <a:pPr lvl="1"/>
            <a:endParaRPr lang="en-US" altLang="en-US"/>
          </a:p>
          <a:p>
            <a:r>
              <a:rPr lang="en-US" altLang="en-US"/>
              <a:t>If English is not your first language, please have someone else check your presentation!</a:t>
            </a:r>
          </a:p>
          <a:p>
            <a:pPr lvl="1"/>
            <a:endParaRPr lang="en-US" altLang="en-US"/>
          </a:p>
          <a:p>
            <a:pPr lvl="1">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Tips to be Covered</a:t>
            </a:r>
          </a:p>
        </p:txBody>
      </p:sp>
      <p:sp>
        <p:nvSpPr>
          <p:cNvPr id="21507" name="Rectangle 3"/>
          <p:cNvSpPr>
            <a:spLocks noGrp="1" noChangeArrowheads="1"/>
          </p:cNvSpPr>
          <p:nvPr>
            <p:ph type="body" sz="half" idx="1"/>
          </p:nvPr>
        </p:nvSpPr>
        <p:spPr>
          <a:xfrm>
            <a:off x="914400" y="2667000"/>
            <a:ext cx="3924300" cy="3429000"/>
          </a:xfrm>
        </p:spPr>
        <p:txBody>
          <a:bodyPr/>
          <a:lstStyle/>
          <a:p>
            <a:pPr>
              <a:lnSpc>
                <a:spcPct val="90000"/>
              </a:lnSpc>
            </a:pPr>
            <a:r>
              <a:rPr lang="en-US" altLang="en-US" sz="2400"/>
              <a:t>Outlines</a:t>
            </a:r>
          </a:p>
          <a:p>
            <a:pPr>
              <a:lnSpc>
                <a:spcPct val="90000"/>
              </a:lnSpc>
            </a:pPr>
            <a:r>
              <a:rPr lang="en-US" altLang="en-US" sz="2400"/>
              <a:t>Slide Structure</a:t>
            </a:r>
          </a:p>
          <a:p>
            <a:pPr>
              <a:lnSpc>
                <a:spcPct val="90000"/>
              </a:lnSpc>
            </a:pPr>
            <a:r>
              <a:rPr lang="en-US" altLang="en-US" sz="2400"/>
              <a:t>Fonts</a:t>
            </a:r>
          </a:p>
          <a:p>
            <a:pPr>
              <a:lnSpc>
                <a:spcPct val="90000"/>
              </a:lnSpc>
            </a:pPr>
            <a:r>
              <a:rPr lang="en-US" altLang="en-US" sz="2400"/>
              <a:t>Colour</a:t>
            </a:r>
          </a:p>
          <a:p>
            <a:pPr>
              <a:lnSpc>
                <a:spcPct val="90000"/>
              </a:lnSpc>
            </a:pPr>
            <a:r>
              <a:rPr lang="en-US" altLang="en-US" sz="2400"/>
              <a:t>Background</a:t>
            </a:r>
          </a:p>
          <a:p>
            <a:pPr>
              <a:lnSpc>
                <a:spcPct val="90000"/>
              </a:lnSpc>
            </a:pPr>
            <a:r>
              <a:rPr lang="en-US" altLang="en-US" sz="2400"/>
              <a:t>Graphs</a:t>
            </a:r>
          </a:p>
          <a:p>
            <a:pPr>
              <a:lnSpc>
                <a:spcPct val="90000"/>
              </a:lnSpc>
            </a:pPr>
            <a:r>
              <a:rPr lang="en-US" altLang="en-US" sz="2400"/>
              <a:t>Spelling and Grammar</a:t>
            </a:r>
          </a:p>
          <a:p>
            <a:pPr>
              <a:lnSpc>
                <a:spcPct val="90000"/>
              </a:lnSpc>
            </a:pPr>
            <a:r>
              <a:rPr lang="en-US" altLang="en-US" sz="2400"/>
              <a:t>Conclusions</a:t>
            </a:r>
          </a:p>
          <a:p>
            <a:pPr>
              <a:lnSpc>
                <a:spcPct val="90000"/>
              </a:lnSpc>
            </a:pPr>
            <a:r>
              <a:rPr lang="en-US" altLang="en-US" sz="2400"/>
              <a:t>Questions</a:t>
            </a:r>
          </a:p>
          <a:p>
            <a:pPr>
              <a:lnSpc>
                <a:spcPct val="90000"/>
              </a:lnSpc>
            </a:pPr>
            <a:endParaRPr lang="en-US" altLang="en-US" sz="2400"/>
          </a:p>
          <a:p>
            <a:pPr>
              <a:lnSpc>
                <a:spcPct val="90000"/>
              </a:lnSpc>
              <a:buFont typeface="Wingdings" panose="05000000000000000000" pitchFamily="2" charset="2"/>
              <a:buNone/>
            </a:pPr>
            <a:endParaRPr lang="en-US" altLang="en-US" sz="2400"/>
          </a:p>
          <a:p>
            <a:pPr>
              <a:lnSpc>
                <a:spcPct val="90000"/>
              </a:lnSpc>
            </a:pPr>
            <a:endParaRPr lang="en-US" altLang="en-US" sz="2400"/>
          </a:p>
          <a:p>
            <a:pPr>
              <a:lnSpc>
                <a:spcPct val="90000"/>
              </a:lnSpc>
            </a:pPr>
            <a:endParaRPr lang="en-US" altLang="en-US" sz="2400"/>
          </a:p>
        </p:txBody>
      </p:sp>
      <p:sp>
        <p:nvSpPr>
          <p:cNvPr id="21508" name="Rectangle 4"/>
          <p:cNvSpPr>
            <a:spLocks noGrp="1" noChangeArrowheads="1"/>
          </p:cNvSpPr>
          <p:nvPr>
            <p:ph type="body" sz="half" idx="2"/>
          </p:nvPr>
        </p:nvSpPr>
        <p:spPr>
          <a:xfrm>
            <a:off x="4991100" y="2667000"/>
            <a:ext cx="3924300" cy="3429000"/>
          </a:xfrm>
        </p:spPr>
        <p:txBody>
          <a:bodyPr/>
          <a:lstStyle/>
          <a:p>
            <a:endParaRPr lang="en-US" altLang="en-US" sz="2400"/>
          </a:p>
          <a:p>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Conclusion</a:t>
            </a:r>
          </a:p>
        </p:txBody>
      </p:sp>
      <p:sp>
        <p:nvSpPr>
          <p:cNvPr id="31747" name="Rectangle 3"/>
          <p:cNvSpPr>
            <a:spLocks noGrp="1" noChangeArrowheads="1"/>
          </p:cNvSpPr>
          <p:nvPr>
            <p:ph type="body" idx="1"/>
          </p:nvPr>
        </p:nvSpPr>
        <p:spPr/>
        <p:txBody>
          <a:bodyPr/>
          <a:lstStyle/>
          <a:p>
            <a:r>
              <a:rPr lang="en-US" altLang="en-US"/>
              <a:t>Use an effective and strong closing</a:t>
            </a:r>
          </a:p>
          <a:p>
            <a:pPr lvl="1"/>
            <a:r>
              <a:rPr lang="en-US" altLang="en-US"/>
              <a:t>Your audience is likely to remember your last words</a:t>
            </a:r>
          </a:p>
          <a:p>
            <a:pPr lvl="1"/>
            <a:endParaRPr lang="en-US" altLang="en-US"/>
          </a:p>
          <a:p>
            <a:r>
              <a:rPr lang="en-US" altLang="en-US"/>
              <a:t>Use a conclusion slide to:</a:t>
            </a:r>
          </a:p>
          <a:p>
            <a:pPr lvl="1"/>
            <a:r>
              <a:rPr lang="en-US" altLang="en-US"/>
              <a:t>Summarize the main points of your presentation</a:t>
            </a:r>
          </a:p>
          <a:p>
            <a:pPr lvl="1"/>
            <a:r>
              <a:rPr lang="en-US" altLang="en-US"/>
              <a:t>Suggest future avenues of research</a:t>
            </a:r>
          </a:p>
          <a:p>
            <a:pPr lvl="1">
              <a:buFontTx/>
              <a:buNone/>
            </a:pPr>
            <a:endParaRPr lang="en-US" altLang="en-US"/>
          </a:p>
          <a:p>
            <a:endParaRPr lang="en-US" altLang="en-US"/>
          </a:p>
          <a:p>
            <a:endParaRPr lang="en-US" altLang="en-US"/>
          </a:p>
          <a:p>
            <a:pPr lvl="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Questions??</a:t>
            </a:r>
          </a:p>
        </p:txBody>
      </p:sp>
      <p:sp>
        <p:nvSpPr>
          <p:cNvPr id="32771" name="Rectangle 3"/>
          <p:cNvSpPr>
            <a:spLocks noGrp="1" noChangeArrowheads="1"/>
          </p:cNvSpPr>
          <p:nvPr>
            <p:ph type="body" idx="1"/>
          </p:nvPr>
        </p:nvSpPr>
        <p:spPr/>
        <p:txBody>
          <a:bodyPr/>
          <a:lstStyle/>
          <a:p>
            <a:r>
              <a:rPr lang="en-US" altLang="en-US"/>
              <a:t>End your presentation with a simple question slide to:</a:t>
            </a:r>
          </a:p>
          <a:p>
            <a:pPr lvl="1"/>
            <a:r>
              <a:rPr lang="en-US" altLang="en-US"/>
              <a:t>Invite your audience to ask questions</a:t>
            </a:r>
          </a:p>
          <a:p>
            <a:pPr lvl="1"/>
            <a:r>
              <a:rPr lang="en-US" altLang="en-US"/>
              <a:t>Provide a visual aid during question period</a:t>
            </a:r>
          </a:p>
          <a:p>
            <a:pPr lvl="1"/>
            <a:r>
              <a:rPr lang="en-US" altLang="en-US"/>
              <a:t>Avoid ending a presentation abruptly</a:t>
            </a:r>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Outline	</a:t>
            </a:r>
          </a:p>
        </p:txBody>
      </p:sp>
      <p:sp>
        <p:nvSpPr>
          <p:cNvPr id="25603" name="Rectangle 3"/>
          <p:cNvSpPr>
            <a:spLocks noGrp="1" noChangeArrowheads="1"/>
          </p:cNvSpPr>
          <p:nvPr>
            <p:ph type="body" idx="1"/>
          </p:nvPr>
        </p:nvSpPr>
        <p:spPr/>
        <p:txBody>
          <a:bodyPr/>
          <a:lstStyle/>
          <a:p>
            <a:r>
              <a:rPr lang="en-US" altLang="en-US"/>
              <a:t>Make your 1</a:t>
            </a:r>
            <a:r>
              <a:rPr lang="en-US" altLang="en-US" baseline="30000"/>
              <a:t>st</a:t>
            </a:r>
            <a:r>
              <a:rPr lang="en-US" altLang="en-US"/>
              <a:t> or 2</a:t>
            </a:r>
            <a:r>
              <a:rPr lang="en-US" altLang="en-US" baseline="30000"/>
              <a:t>nd</a:t>
            </a:r>
            <a:r>
              <a:rPr lang="en-US" altLang="en-US"/>
              <a:t> slide an outline of your presentation</a:t>
            </a:r>
          </a:p>
          <a:p>
            <a:pPr lvl="1"/>
            <a:r>
              <a:rPr lang="en-US" altLang="en-US"/>
              <a:t>Ex: previous slide</a:t>
            </a:r>
          </a:p>
          <a:p>
            <a:r>
              <a:rPr lang="en-US" altLang="en-US"/>
              <a:t>Follow the order of your outline for the rest of the presentation</a:t>
            </a:r>
          </a:p>
          <a:p>
            <a:r>
              <a:rPr lang="en-US" altLang="en-US"/>
              <a:t>Only place main points on the outline slide</a:t>
            </a:r>
          </a:p>
          <a:p>
            <a:pPr lvl="1"/>
            <a:r>
              <a:rPr lang="en-US" altLang="en-US"/>
              <a:t>Ex: Use the titles of each slide as main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Slide Structure – Good</a:t>
            </a:r>
          </a:p>
        </p:txBody>
      </p:sp>
      <p:sp>
        <p:nvSpPr>
          <p:cNvPr id="12291" name="Rectangle 3"/>
          <p:cNvSpPr>
            <a:spLocks noGrp="1" noChangeArrowheads="1"/>
          </p:cNvSpPr>
          <p:nvPr>
            <p:ph type="body" idx="1"/>
          </p:nvPr>
        </p:nvSpPr>
        <p:spPr/>
        <p:txBody>
          <a:bodyPr/>
          <a:lstStyle/>
          <a:p>
            <a:r>
              <a:rPr lang="en-US" altLang="en-US"/>
              <a:t>Use 1-2 slides per minute of your presentation</a:t>
            </a:r>
          </a:p>
          <a:p>
            <a:r>
              <a:rPr lang="en-US" altLang="en-US"/>
              <a:t>Write in point form, not complete sentences</a:t>
            </a:r>
          </a:p>
          <a:p>
            <a:r>
              <a:rPr lang="en-US" altLang="en-US"/>
              <a:t>Include 4-5 points per slide</a:t>
            </a:r>
          </a:p>
          <a:p>
            <a:r>
              <a:rPr lang="en-US" altLang="en-US"/>
              <a:t>Avoid wordiness: use key words and phrases only</a:t>
            </a:r>
          </a:p>
          <a:p>
            <a:pPr>
              <a:buFont typeface="Wingdings" panose="05000000000000000000" pitchFamily="2"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Slide Structure - Bad</a:t>
            </a:r>
          </a:p>
        </p:txBody>
      </p:sp>
      <p:sp>
        <p:nvSpPr>
          <p:cNvPr id="13315" name="Rectangle 3"/>
          <p:cNvSpPr>
            <a:spLocks noGrp="1" noChangeArrowheads="1"/>
          </p:cNvSpPr>
          <p:nvPr>
            <p:ph type="body" idx="1"/>
          </p:nvPr>
        </p:nvSpPr>
        <p:spPr/>
        <p:txBody>
          <a:bodyPr/>
          <a:lstStyle/>
          <a:p>
            <a:pPr>
              <a:lnSpc>
                <a:spcPct val="90000"/>
              </a:lnSpc>
            </a:pPr>
            <a:r>
              <a:rPr lang="en-US" alt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Slide Structure – Good</a:t>
            </a:r>
          </a:p>
        </p:txBody>
      </p:sp>
      <p:sp>
        <p:nvSpPr>
          <p:cNvPr id="34819" name="Rectangle 3"/>
          <p:cNvSpPr>
            <a:spLocks noGrp="1" noChangeArrowheads="1"/>
          </p:cNvSpPr>
          <p:nvPr>
            <p:ph type="body" idx="1"/>
          </p:nvPr>
        </p:nvSpPr>
        <p:spPr/>
        <p:txBody>
          <a:bodyPr/>
          <a:lstStyle/>
          <a:p>
            <a:r>
              <a:rPr lang="en-US" altLang="en-US"/>
              <a:t>Show one point at a time:</a:t>
            </a:r>
          </a:p>
          <a:p>
            <a:pPr lvl="1"/>
            <a:r>
              <a:rPr lang="en-US" altLang="en-US"/>
              <a:t>Will help audience concentrate on what you are saying</a:t>
            </a:r>
          </a:p>
          <a:p>
            <a:pPr lvl="1"/>
            <a:r>
              <a:rPr lang="en-US" altLang="en-US"/>
              <a:t>Will prevent audience from reading ahead</a:t>
            </a:r>
          </a:p>
          <a:p>
            <a:pPr lvl="1"/>
            <a:r>
              <a:rPr lang="en-US" altLang="en-US"/>
              <a:t>Will help you keep your presentation focused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Slide Structure - Bad</a:t>
            </a:r>
          </a:p>
        </p:txBody>
      </p:sp>
      <p:sp>
        <p:nvSpPr>
          <p:cNvPr id="35843" name="Rectangle 3"/>
          <p:cNvSpPr>
            <a:spLocks noGrp="1" noChangeArrowheads="1"/>
          </p:cNvSpPr>
          <p:nvPr>
            <p:ph type="body" idx="1"/>
          </p:nvPr>
        </p:nvSpPr>
        <p:spPr/>
        <p:txBody>
          <a:bodyPr/>
          <a:lstStyle/>
          <a:p>
            <a:r>
              <a:rPr lang="en-US" altLang="en-US"/>
              <a:t>Do not use distracting animation</a:t>
            </a:r>
          </a:p>
          <a:p>
            <a:endParaRPr lang="en-US" altLang="en-US"/>
          </a:p>
          <a:p>
            <a:r>
              <a:rPr lang="en-US" altLang="en-US"/>
              <a:t>Do not go overboard with the animation</a:t>
            </a:r>
          </a:p>
          <a:p>
            <a:endParaRPr lang="en-US" altLang="en-US"/>
          </a:p>
          <a:p>
            <a:r>
              <a:rPr lang="en-US" altLang="en-US"/>
              <a:t>Be consistent with the animation that you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Fonts - Good</a:t>
            </a:r>
          </a:p>
        </p:txBody>
      </p:sp>
      <p:sp>
        <p:nvSpPr>
          <p:cNvPr id="5123" name="Rectangle 3"/>
          <p:cNvSpPr>
            <a:spLocks noGrp="1" noChangeArrowheads="1"/>
          </p:cNvSpPr>
          <p:nvPr>
            <p:ph type="body" idx="1"/>
          </p:nvPr>
        </p:nvSpPr>
        <p:spPr/>
        <p:txBody>
          <a:bodyPr/>
          <a:lstStyle/>
          <a:p>
            <a:r>
              <a:rPr lang="en-US" altLang="en-US"/>
              <a:t>Use at least an 18-point font</a:t>
            </a:r>
          </a:p>
          <a:p>
            <a:r>
              <a:rPr lang="en-US" altLang="en-US"/>
              <a:t>Use different size fonts for main points and secondary points</a:t>
            </a:r>
          </a:p>
          <a:p>
            <a:pPr lvl="1"/>
            <a:r>
              <a:rPr lang="en-US" altLang="en-US"/>
              <a:t>this font is 24-point, the main point font is 28-point, and the title font is 36-point</a:t>
            </a:r>
          </a:p>
          <a:p>
            <a:r>
              <a:rPr lang="en-US" altLang="en-US"/>
              <a:t>Use a standard font like Times New Roman or Arial</a:t>
            </a:r>
          </a:p>
          <a:p>
            <a:pPr lvl="1">
              <a:buFontTx/>
              <a:buNone/>
            </a:pPr>
            <a:endParaRPr lang="en-US" altLang="en-US"/>
          </a:p>
          <a:p>
            <a:pPr lvl="1"/>
            <a:endParaRPr lang="en-US" altLang="en-US"/>
          </a:p>
          <a:p>
            <a:pPr>
              <a:buFont typeface="Wingdings" panose="05000000000000000000" pitchFamily="2" charset="2"/>
              <a:buNone/>
            </a:pPr>
            <a:endParaRPr lang="en-US" altLang="en-US" sz="1400"/>
          </a:p>
          <a:p>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Fonts - Bad</a:t>
            </a:r>
          </a:p>
        </p:txBody>
      </p:sp>
      <p:sp>
        <p:nvSpPr>
          <p:cNvPr id="15363" name="Rectangle 3"/>
          <p:cNvSpPr>
            <a:spLocks noGrp="1" noChangeArrowheads="1"/>
          </p:cNvSpPr>
          <p:nvPr>
            <p:ph type="body" idx="1"/>
          </p:nvPr>
        </p:nvSpPr>
        <p:spPr/>
        <p:txBody>
          <a:bodyPr/>
          <a:lstStyle/>
          <a:p>
            <a:r>
              <a:rPr lang="en-US" altLang="en-US" sz="1400"/>
              <a:t>If you use a small font, your audience won’t be able to read what you have written</a:t>
            </a:r>
          </a:p>
          <a:p>
            <a:endParaRPr lang="en-US" altLang="en-US" sz="1400"/>
          </a:p>
          <a:p>
            <a:r>
              <a:rPr lang="en-US" altLang="en-US"/>
              <a:t>CAPITALIZE ONLY WHEN NECESSARY.  IT IS DIFFICULT TO READ</a:t>
            </a:r>
          </a:p>
          <a:p>
            <a:endParaRPr lang="en-US" altLang="en-US"/>
          </a:p>
          <a:p>
            <a:r>
              <a:rPr lang="en-US" altLang="en-US">
                <a:latin typeface="Impact" panose="020B0806030902050204" pitchFamily="34" charset="0"/>
              </a:rPr>
              <a:t>Don’t use a complicated font</a:t>
            </a:r>
          </a:p>
          <a:p>
            <a:pPr>
              <a:buFont typeface="Wingdings" panose="05000000000000000000" pitchFamily="2" charset="2"/>
              <a:buNone/>
            </a:pPr>
            <a:endParaRPr lang="en-US" altLang="en-US">
              <a:latin typeface="Impact" panose="020B0806030902050204" pitchFamily="34" charset="0"/>
            </a:endParaRPr>
          </a:p>
          <a:p>
            <a:endParaRPr lang="en-US" altLang="en-US"/>
          </a:p>
        </p:txBody>
      </p:sp>
    </p:spTree>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481</TotalTime>
  <Words>651</Words>
  <Application>Microsoft Office PowerPoint</Application>
  <PresentationFormat>On-screen Show (4:3)</PresentationFormat>
  <Paragraphs>111</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29" baseType="lpstr">
      <vt:lpstr>Times New Roman</vt:lpstr>
      <vt:lpstr>Arial</vt:lpstr>
      <vt:lpstr>Wingdings</vt:lpstr>
      <vt:lpstr>Impact</vt:lpstr>
      <vt:lpstr>Capsules</vt:lpstr>
      <vt:lpstr>Microsoft Excel Worksheet</vt:lpstr>
      <vt:lpstr>Microsoft Graph 2000 Chart</vt:lpstr>
      <vt:lpstr>Microsoft Excel Chart</vt:lpstr>
      <vt:lpstr>Making PowerPoint Slides</vt:lpstr>
      <vt:lpstr>Tips to be Covered</vt:lpstr>
      <vt:lpstr>Outline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Bristows</cp:lastModifiedBy>
  <cp:revision>37</cp:revision>
  <dcterms:created xsi:type="dcterms:W3CDTF">2001-12-11T23:34:17Z</dcterms:created>
  <dcterms:modified xsi:type="dcterms:W3CDTF">2017-08-07T09:15:21Z</dcterms:modified>
</cp:coreProperties>
</file>