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4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11A5D-AFDC-4BA0-02E7-EB75A85DBE62}" v="320" dt="2023-09-03T18:43:25.934"/>
    <p1510:client id="{6920DA6D-837C-F1F7-082A-15359B8DD574}" v="9" dt="2023-09-02T16:52:30.489"/>
    <p1510:client id="{EAECAFCD-1BE6-409A-8332-336167BCD70C}" v="190" dt="2023-08-28T18:41:4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9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8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r>
              <a:rPr lang="sr-Latn-RS" sz="5000" dirty="0" err="1"/>
              <a:t>Secure</a:t>
            </a:r>
            <a:r>
              <a:rPr lang="sr-Latn-RS" sz="5000" dirty="0"/>
              <a:t> a .NET web </a:t>
            </a:r>
            <a:r>
              <a:rPr lang="sr-Latn-RS" sz="5000" dirty="0" err="1"/>
              <a:t>app</a:t>
            </a:r>
            <a:r>
              <a:rPr lang="sr-Latn-RS" sz="5000" dirty="0"/>
              <a:t> </a:t>
            </a:r>
            <a:r>
              <a:rPr lang="sr-Latn-RS" sz="5000" dirty="0" err="1"/>
              <a:t>with</a:t>
            </a:r>
            <a:r>
              <a:rPr lang="sr-Latn-RS" sz="5000" dirty="0"/>
              <a:t> </a:t>
            </a:r>
            <a:r>
              <a:rPr lang="sr-Latn-RS" sz="5000" dirty="0" err="1"/>
              <a:t>the</a:t>
            </a:r>
            <a:r>
              <a:rPr lang="sr-Latn-RS" sz="5000" dirty="0"/>
              <a:t> </a:t>
            </a:r>
            <a:r>
              <a:rPr lang="sr-Latn-RS" sz="5000" dirty="0">
                <a:latin typeface="Times New Roman"/>
                <a:cs typeface="Times New Roman"/>
                <a:hlinkClick r:id="rId2"/>
              </a:rPr>
              <a:t>ASP.NET</a:t>
            </a:r>
            <a:r>
              <a:rPr lang="sr-Latn-RS" sz="5000" dirty="0"/>
              <a:t> </a:t>
            </a:r>
            <a:r>
              <a:rPr lang="sr-Latn-RS" sz="5000" dirty="0" err="1"/>
              <a:t>Core</a:t>
            </a:r>
            <a:r>
              <a:rPr lang="sr-Latn-RS" sz="5000" dirty="0"/>
              <a:t> </a:t>
            </a:r>
            <a:r>
              <a:rPr lang="sr-Latn-RS" sz="5000" dirty="0" err="1"/>
              <a:t>Identity</a:t>
            </a:r>
            <a:r>
              <a:rPr lang="sr-Latn-RS" sz="5000" dirty="0"/>
              <a:t> </a:t>
            </a:r>
            <a:r>
              <a:rPr lang="sr-Latn-RS" sz="5000" dirty="0" err="1"/>
              <a:t>framework</a:t>
            </a:r>
            <a:endParaRPr lang="sr-Latn-RS" sz="5000" dirty="0" err="1">
              <a:ea typeface="Calibri Light"/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52753" y="4072044"/>
            <a:ext cx="5912715" cy="1495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 dirty="0" err="1">
                <a:ea typeface="Calibri"/>
                <a:cs typeface="Calibri"/>
              </a:rPr>
              <a:t>Semos</a:t>
            </a:r>
            <a:r>
              <a:rPr lang="sr-Latn-RS" sz="2200" dirty="0">
                <a:ea typeface="Calibri"/>
                <a:cs typeface="Calibri"/>
              </a:rPr>
              <a:t> </a:t>
            </a:r>
            <a:r>
              <a:rPr lang="sr-Latn-RS" sz="2200" dirty="0" err="1">
                <a:ea typeface="Calibri"/>
                <a:cs typeface="Calibri"/>
              </a:rPr>
              <a:t>education</a:t>
            </a:r>
            <a:endParaRPr lang="sr-Latn-RS" sz="2200" dirty="0" err="1"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4D41-5C07-614A-29FD-16DD2AAE4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96" r="34601" b="6250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AFF72C-EA67-EA46-5475-9A8F412B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BCD666F-6A47-FF77-40AA-D86EF7D1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77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5E5FBE-0FC3-CEF0-A91D-15C1BED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3200" b="1" err="1">
                <a:latin typeface="Times New Roman"/>
                <a:ea typeface="+mj-lt"/>
                <a:cs typeface="+mj-lt"/>
              </a:rPr>
              <a:t>Security</a:t>
            </a:r>
            <a:r>
              <a:rPr lang="sr-Latn-RS" sz="3200" b="1" dirty="0">
                <a:latin typeface="Times New Roman"/>
                <a:ea typeface="+mj-lt"/>
                <a:cs typeface="+mj-lt"/>
              </a:rPr>
              <a:t> </a:t>
            </a:r>
            <a:r>
              <a:rPr lang="sr-Latn-RS" sz="3200" b="1" err="1">
                <a:latin typeface="Times New Roman"/>
                <a:ea typeface="+mj-lt"/>
                <a:cs typeface="+mj-lt"/>
              </a:rPr>
              <a:t>Token</a:t>
            </a:r>
            <a:r>
              <a:rPr lang="sr-Latn-RS" sz="3200" b="1" dirty="0">
                <a:latin typeface="Times New Roman"/>
                <a:ea typeface="+mj-lt"/>
                <a:cs typeface="+mj-lt"/>
              </a:rPr>
              <a:t> </a:t>
            </a:r>
            <a:r>
              <a:rPr lang="sr-Latn-RS" sz="3200" b="1" err="1">
                <a:latin typeface="Times New Roman"/>
                <a:ea typeface="+mj-lt"/>
                <a:cs typeface="+mj-lt"/>
              </a:rPr>
              <a:t>Service</a:t>
            </a:r>
            <a:endParaRPr lang="sr-Latn-RS" sz="3200" b="1" err="1">
              <a:latin typeface="Times New Roman"/>
              <a:ea typeface="Open sans"/>
              <a:cs typeface="Open san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06CEDBD-0CAF-D37C-BE09-9D3BD051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ea typeface="+mn-lt"/>
                <a:cs typeface="+mn-lt"/>
              </a:rPr>
              <a:t>ASP.NET </a:t>
            </a:r>
            <a:r>
              <a:rPr lang="sr-Latn-RS" err="1">
                <a:ea typeface="+mn-lt"/>
                <a:cs typeface="+mn-lt"/>
              </a:rPr>
              <a:t>Core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Identity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can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also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act</a:t>
            </a:r>
            <a:r>
              <a:rPr lang="sr-Latn-RS">
                <a:ea typeface="+mn-lt"/>
                <a:cs typeface="+mn-lt"/>
              </a:rPr>
              <a:t> as a </a:t>
            </a:r>
            <a:r>
              <a:rPr lang="sr-Latn-RS" err="1">
                <a:ea typeface="+mn-lt"/>
                <a:cs typeface="+mn-lt"/>
              </a:rPr>
              <a:t>Security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Token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Service</a:t>
            </a:r>
            <a:r>
              <a:rPr lang="sr-Latn-RS">
                <a:ea typeface="+mn-lt"/>
                <a:cs typeface="+mn-lt"/>
              </a:rPr>
              <a:t> (STS) to </a:t>
            </a:r>
            <a:r>
              <a:rPr lang="sr-Latn-RS" err="1">
                <a:ea typeface="+mn-lt"/>
                <a:cs typeface="+mn-lt"/>
              </a:rPr>
              <a:t>issue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and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validate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security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tokens</a:t>
            </a:r>
            <a:r>
              <a:rPr lang="sr-Latn-RS">
                <a:ea typeface="+mn-lt"/>
                <a:cs typeface="+mn-lt"/>
              </a:rPr>
              <a:t>. </a:t>
            </a:r>
            <a:r>
              <a:rPr lang="sr-Latn-RS" err="1">
                <a:ea typeface="+mn-lt"/>
                <a:cs typeface="+mn-lt"/>
              </a:rPr>
              <a:t>This</a:t>
            </a:r>
            <a:r>
              <a:rPr lang="sr-Latn-RS">
                <a:ea typeface="+mn-lt"/>
                <a:cs typeface="+mn-lt"/>
              </a:rPr>
              <a:t> is </a:t>
            </a:r>
            <a:r>
              <a:rPr lang="sr-Latn-RS" err="1">
                <a:ea typeface="+mn-lt"/>
                <a:cs typeface="+mn-lt"/>
              </a:rPr>
              <a:t>especially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valuable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when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building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applications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that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require</a:t>
            </a:r>
            <a:r>
              <a:rPr lang="sr-Latn-RS">
                <a:ea typeface="+mn-lt"/>
                <a:cs typeface="+mn-lt"/>
              </a:rPr>
              <a:t> single </a:t>
            </a:r>
            <a:r>
              <a:rPr lang="sr-Latn-RS" err="1">
                <a:ea typeface="+mn-lt"/>
                <a:cs typeface="+mn-lt"/>
              </a:rPr>
              <a:t>sign</a:t>
            </a:r>
            <a:r>
              <a:rPr lang="sr-Latn-RS">
                <a:ea typeface="+mn-lt"/>
                <a:cs typeface="+mn-lt"/>
              </a:rPr>
              <a:t>-on (SSO) </a:t>
            </a:r>
            <a:r>
              <a:rPr lang="sr-Latn-RS" err="1">
                <a:ea typeface="+mn-lt"/>
                <a:cs typeface="+mn-lt"/>
              </a:rPr>
              <a:t>across</a:t>
            </a:r>
            <a:r>
              <a:rPr lang="sr-Latn-RS">
                <a:ea typeface="+mn-lt"/>
                <a:cs typeface="+mn-lt"/>
              </a:rPr>
              <a:t> multiple </a:t>
            </a:r>
            <a:r>
              <a:rPr lang="sr-Latn-RS" err="1">
                <a:ea typeface="+mn-lt"/>
                <a:cs typeface="+mn-lt"/>
              </a:rPr>
              <a:t>services</a:t>
            </a:r>
            <a:r>
              <a:rPr lang="sr-Latn-RS">
                <a:ea typeface="+mn-lt"/>
                <a:cs typeface="+mn-lt"/>
              </a:rPr>
              <a:t>.</a:t>
            </a:r>
            <a:endParaRPr lang="sr-Latn-RS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616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484AE7-21E8-D267-F6A1-3629A07E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err="1">
                <a:latin typeface="Times New Roman"/>
                <a:ea typeface="+mj-lt"/>
                <a:cs typeface="+mj-lt"/>
              </a:rPr>
              <a:t>Conclusion</a:t>
            </a:r>
            <a:endParaRPr lang="sr-Latn-RS" b="1" err="1">
              <a:latin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F836619-A411-BF38-A211-516612C6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ASP.NET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is a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highly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configurable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library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that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enables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teams</a:t>
            </a:r>
            <a:r>
              <a:rPr lang="sr-Latn-RS" dirty="0">
                <a:latin typeface="Times New Roman"/>
                <a:ea typeface="+mn-lt"/>
                <a:cs typeface="+mn-lt"/>
              </a:rPr>
              <a:t> to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implement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advanced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security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mechanisms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into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their</a:t>
            </a:r>
            <a:r>
              <a:rPr lang="sr-Latn-RS" dirty="0">
                <a:latin typeface="Times New Roman"/>
                <a:ea typeface="+mn-lt"/>
                <a:cs typeface="+mn-lt"/>
              </a:rPr>
              <a:t> .NET web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applications</a:t>
            </a:r>
            <a:r>
              <a:rPr lang="sr-Latn-RS" dirty="0">
                <a:latin typeface="Times New Roman"/>
                <a:ea typeface="+mn-lt"/>
                <a:cs typeface="+mn-lt"/>
              </a:rPr>
              <a:t>.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By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utilizing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authentication</a:t>
            </a:r>
            <a:r>
              <a:rPr lang="sr-Latn-RS" dirty="0">
                <a:latin typeface="Times New Roman"/>
                <a:ea typeface="+mn-lt"/>
                <a:cs typeface="+mn-lt"/>
              </a:rPr>
              <a:t>,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external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providers</a:t>
            </a:r>
            <a:r>
              <a:rPr lang="sr-Latn-RS" dirty="0">
                <a:latin typeface="Times New Roman"/>
                <a:ea typeface="+mn-lt"/>
                <a:cs typeface="+mn-lt"/>
              </a:rPr>
              <a:t>,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security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policies</a:t>
            </a:r>
            <a:r>
              <a:rPr lang="sr-Latn-RS" dirty="0">
                <a:latin typeface="Times New Roman"/>
                <a:ea typeface="+mn-lt"/>
                <a:cs typeface="+mn-lt"/>
              </a:rPr>
              <a:t>,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and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user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activity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tracking</a:t>
            </a:r>
            <a:r>
              <a:rPr lang="sr-Latn-RS" dirty="0">
                <a:latin typeface="Times New Roman"/>
                <a:ea typeface="+mn-lt"/>
                <a:cs typeface="+mn-lt"/>
              </a:rPr>
              <a:t>, web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applications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become</a:t>
            </a:r>
            <a:r>
              <a:rPr lang="sr-Latn-RS" dirty="0">
                <a:latin typeface="Times New Roman"/>
                <a:ea typeface="+mn-lt"/>
                <a:cs typeface="+mn-lt"/>
              </a:rPr>
              <a:t> more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resilient</a:t>
            </a:r>
            <a:r>
              <a:rPr lang="sr-Latn-RS" dirty="0">
                <a:latin typeface="Times New Roman"/>
                <a:ea typeface="+mn-lt"/>
                <a:cs typeface="+mn-lt"/>
              </a:rPr>
              <a:t> to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attacks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and</a:t>
            </a:r>
            <a:r>
              <a:rPr lang="sr-Latn-RS" dirty="0">
                <a:latin typeface="Times New Roman"/>
                <a:ea typeface="+mn-lt"/>
                <a:cs typeface="+mn-lt"/>
              </a:rPr>
              <a:t> more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reliable</a:t>
            </a:r>
            <a:r>
              <a:rPr lang="sr-Latn-RS" dirty="0">
                <a:latin typeface="Times New Roman"/>
                <a:ea typeface="+mn-lt"/>
                <a:cs typeface="+mn-lt"/>
              </a:rPr>
              <a:t> in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maintaining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integrity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and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confidentiality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of</a:t>
            </a:r>
            <a:r>
              <a:rPr lang="sr-Latn-RS" dirty="0">
                <a:latin typeface="Times New Roman"/>
                <a:ea typeface="+mn-lt"/>
                <a:cs typeface="+mn-lt"/>
              </a:rPr>
              <a:t> data.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Managing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these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advanced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functionalities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requires</a:t>
            </a:r>
            <a:r>
              <a:rPr lang="sr-Latn-RS" dirty="0">
                <a:latin typeface="Times New Roman"/>
                <a:ea typeface="+mn-lt"/>
                <a:cs typeface="+mn-lt"/>
              </a:rPr>
              <a:t> a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comprehensive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understanding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of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security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principles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and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technical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details</a:t>
            </a:r>
            <a:r>
              <a:rPr lang="sr-Latn-RS" dirty="0">
                <a:latin typeface="Times New Roman"/>
                <a:ea typeface="+mn-lt"/>
                <a:cs typeface="+mn-lt"/>
              </a:rPr>
              <a:t>, but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result</a:t>
            </a:r>
            <a:r>
              <a:rPr lang="sr-Latn-RS" dirty="0">
                <a:latin typeface="Times New Roman"/>
                <a:ea typeface="+mn-lt"/>
                <a:cs typeface="+mn-lt"/>
              </a:rPr>
              <a:t> is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worthwhile</a:t>
            </a:r>
            <a:r>
              <a:rPr lang="sr-Latn-RS" dirty="0">
                <a:latin typeface="Times New Roman"/>
                <a:ea typeface="+mn-lt"/>
                <a:cs typeface="+mn-lt"/>
              </a:rPr>
              <a:t> - a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secure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and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dependable</a:t>
            </a:r>
            <a:r>
              <a:rPr lang="sr-Latn-RS" dirty="0">
                <a:latin typeface="Times New Roman"/>
                <a:ea typeface="+mn-lt"/>
                <a:cs typeface="+mn-lt"/>
              </a:rPr>
              <a:t> web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application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that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meets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high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standards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of</a:t>
            </a:r>
            <a:r>
              <a:rPr lang="sr-Latn-RS" dirty="0">
                <a:latin typeface="Times New Roman"/>
                <a:ea typeface="+mn-lt"/>
                <a:cs typeface="+mn-lt"/>
              </a:rPr>
              <a:t> data </a:t>
            </a:r>
            <a:r>
              <a:rPr lang="sr-Latn-RS" dirty="0" err="1">
                <a:latin typeface="Times New Roman"/>
                <a:ea typeface="+mn-lt"/>
                <a:cs typeface="+mn-lt"/>
              </a:rPr>
              <a:t>protection</a:t>
            </a:r>
            <a:r>
              <a:rPr lang="sr-Latn-RS" dirty="0">
                <a:latin typeface="Times New Roman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05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036F49-92E7-F807-F601-ED153DC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ea typeface="Open sans"/>
                <a:cs typeface="Open sans"/>
              </a:rPr>
              <a:t>Uvod</a:t>
            </a:r>
            <a:endParaRPr lang="sr-Latn-RS" sz="3200" b="1" dirty="0" err="1">
              <a:latin typeface="Times New Roman"/>
              <a:ea typeface="Open sans"/>
              <a:cs typeface="Open san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E7AF065-DEAC-C9D8-B31E-F95DCC87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ASP.NET </a:t>
            </a:r>
            <a:r>
              <a:rPr lang="sr-Latn-RS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je deo ASP.NET </a:t>
            </a:r>
            <a:r>
              <a:rPr lang="sr-Latn-RS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framework</a:t>
            </a:r>
            <a:r>
              <a:rPr lang="sr-Latn-RS" dirty="0">
                <a:latin typeface="Times New Roman"/>
                <a:ea typeface="+mn-lt"/>
                <a:cs typeface="+mn-lt"/>
              </a:rPr>
              <a:t>-a koji se koristi za upravljanje korisničkim identitetima,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autentifikaciju</a:t>
            </a:r>
            <a:r>
              <a:rPr lang="sr-Latn-RS" dirty="0">
                <a:latin typeface="Times New Roman"/>
                <a:ea typeface="+mn-lt"/>
                <a:cs typeface="+mn-lt"/>
              </a:rPr>
              <a:t> i autorizaciju u web aplikacijama. Ovaj biblioteka omogućava razvoj aplikacija sa složenim sigurnosnim zahtevima, nudeći različite funkcionalnosti.</a:t>
            </a:r>
            <a:endParaRPr lang="sr-Latn-RS" dirty="0">
              <a:latin typeface="Times New Roman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90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045A3-71A2-0D95-F621-63ECABF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ea typeface="+mj-lt"/>
                <a:cs typeface="Times New Roman"/>
              </a:rPr>
              <a:t>Sigurnosne f</a:t>
            </a:r>
            <a:r>
              <a:rPr lang="sr-Latn-RS" sz="3200" b="1" dirty="0">
                <a:latin typeface="Times New Roman"/>
                <a:ea typeface="+mj-lt"/>
                <a:cs typeface="+mj-lt"/>
              </a:rPr>
              <a:t>unkcionalnosti</a:t>
            </a:r>
            <a:endParaRPr lang="sr-Latn-RS" sz="3200" b="1" dirty="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B6C3152-9FB5-2D23-AB6F-CD0F2E0E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Autentifikacija</a:t>
            </a:r>
            <a:r>
              <a:rPr lang="sr-Latn-RS" dirty="0">
                <a:latin typeface="Times New Roman"/>
                <a:ea typeface="+mn-lt"/>
                <a:cs typeface="+mn-lt"/>
              </a:rPr>
              <a:t>**: ASP.NET </a:t>
            </a:r>
            <a:r>
              <a:rPr lang="sr-Latn-RS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omogućava korisnicima da se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autentifkuju</a:t>
            </a:r>
            <a:r>
              <a:rPr lang="sr-Latn-RS" dirty="0">
                <a:latin typeface="Times New Roman"/>
                <a:ea typeface="+mn-lt"/>
                <a:cs typeface="+mn-lt"/>
              </a:rPr>
              <a:t> putem različitih šema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autentifikacije</a:t>
            </a:r>
            <a:r>
              <a:rPr lang="sr-Latn-RS" dirty="0">
                <a:latin typeface="Times New Roman"/>
                <a:ea typeface="+mn-lt"/>
                <a:cs typeface="+mn-lt"/>
              </a:rPr>
              <a:t> kao što su lozinka, </a:t>
            </a:r>
            <a:r>
              <a:rPr lang="sr-Latn-RS" err="1">
                <a:latin typeface="Times New Roman"/>
                <a:ea typeface="+mn-lt"/>
                <a:cs typeface="+mn-lt"/>
              </a:rPr>
              <a:t>dvofaktorska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autentifikacija</a:t>
            </a:r>
            <a:r>
              <a:rPr lang="sr-Latn-RS" dirty="0">
                <a:latin typeface="Times New Roman"/>
                <a:ea typeface="+mn-lt"/>
                <a:cs typeface="+mn-lt"/>
              </a:rPr>
              <a:t>, eksterni provajderi identiteta (npr. Google, Facebook) i druge.</a:t>
            </a:r>
            <a:endParaRPr lang="sr-Latn-RS"/>
          </a:p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**Autorizacija**: Okvir omogućava definisanje pravila koja određuju šta korisnici mogu da rade nakon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autentifikacije</a:t>
            </a:r>
            <a:r>
              <a:rPr lang="sr-Latn-RS" dirty="0">
                <a:latin typeface="Times New Roman"/>
                <a:ea typeface="+mn-lt"/>
                <a:cs typeface="+mn-lt"/>
              </a:rPr>
              <a:t>. Ovo se postiže korišćenjem atributa i politika autorizacije.</a:t>
            </a:r>
          </a:p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**Upravljanje ulogama i pravima**: Identitet omogućava kreiranje i upravljanje ulogama i pravima korisnika, olakšavajući kontrolu pristupa resursima.</a:t>
            </a:r>
            <a:endParaRPr lang="sr-Latn-R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0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276B4D-58A7-D600-F7C5-1D76DC20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3200" b="1" dirty="0">
                <a:latin typeface="Times New Roman"/>
                <a:cs typeface="Times New Roman"/>
              </a:rPr>
              <a:t>Sigurnosne funkcionalnosti</a:t>
            </a:r>
            <a:endParaRPr lang="sr-Latn-RS" dirty="0">
              <a:ea typeface="Open sans"/>
              <a:cs typeface="Open san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E108EA-BDF4-D323-DBB6-6780B25D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**Upravljanje nalozima**: Razvojni timovi mogu upravljati korisničkim nalozima putem funkcionalnosti kao što su </a:t>
            </a:r>
            <a:r>
              <a:rPr lang="sr-Latn-RS" err="1">
                <a:latin typeface="Times New Roman"/>
                <a:ea typeface="+mn-lt"/>
                <a:cs typeface="+mn-lt"/>
              </a:rPr>
              <a:t>resetovanje</a:t>
            </a:r>
            <a:r>
              <a:rPr lang="sr-Latn-RS" dirty="0">
                <a:latin typeface="Times New Roman"/>
                <a:ea typeface="+mn-lt"/>
                <a:cs typeface="+mn-lt"/>
              </a:rPr>
              <a:t> lozinke, zaključavanje naloga i slanje potvrde putem mejla.</a:t>
            </a:r>
            <a:endParaRPr lang="sr-Latn-RS"/>
          </a:p>
          <a:p>
            <a:pPr marL="0" indent="0" algn="just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**Povezivanje sa bazom podataka**: </a:t>
            </a:r>
            <a:r>
              <a:rPr lang="sr-Latn-RS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je integrisan sa </a:t>
            </a:r>
            <a:r>
              <a:rPr lang="sr-Latn-RS" err="1">
                <a:latin typeface="Times New Roman"/>
                <a:ea typeface="+mn-lt"/>
                <a:cs typeface="+mn-lt"/>
              </a:rPr>
              <a:t>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Framework</a:t>
            </a:r>
            <a:r>
              <a:rPr lang="sr-Latn-RS" dirty="0">
                <a:latin typeface="Times New Roman"/>
                <a:ea typeface="+mn-lt"/>
                <a:cs typeface="+mn-lt"/>
              </a:rPr>
              <a:t>-om, omogućavajući skladištenje informacija o korisnicima i ulogama u bazi podataka.</a:t>
            </a:r>
            <a:endParaRPr lang="sr-Latn-R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56B745-C7BB-5C53-195F-A6435A22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ea typeface="+mj-lt"/>
                <a:cs typeface="+mj-lt"/>
              </a:rPr>
              <a:t>Napredne sigurnosne funkcionalnosti</a:t>
            </a:r>
            <a:endParaRPr lang="sr-Latn-RS" sz="3200" dirty="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6F407EB-570E-C09A-B790-D9643AFC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</a:t>
            </a:r>
            <a:r>
              <a:rPr lang="sr-Latn-RS" err="1">
                <a:latin typeface="Times New Roman"/>
                <a:ea typeface="+mn-lt"/>
                <a:cs typeface="+mn-lt"/>
              </a:rPr>
              <a:t>Višenamenska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Autentifikacija</a:t>
            </a:r>
            <a:r>
              <a:rPr lang="sr-Latn-RS" dirty="0">
                <a:latin typeface="Times New Roman"/>
                <a:ea typeface="+mn-lt"/>
                <a:cs typeface="+mn-lt"/>
              </a:rPr>
              <a:t>**: Pored osnovne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autentifikacije</a:t>
            </a:r>
            <a:r>
              <a:rPr lang="sr-Latn-RS" dirty="0">
                <a:latin typeface="Times New Roman"/>
                <a:ea typeface="+mn-lt"/>
                <a:cs typeface="+mn-lt"/>
              </a:rPr>
              <a:t> putem korisničkog imena i lozinke, ASP.NET </a:t>
            </a:r>
            <a:r>
              <a:rPr lang="sr-Latn-RS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omogućava implementaciju </a:t>
            </a:r>
            <a:r>
              <a:rPr lang="sr-Latn-RS" err="1">
                <a:latin typeface="Times New Roman"/>
                <a:ea typeface="+mn-lt"/>
                <a:cs typeface="+mn-lt"/>
              </a:rPr>
              <a:t>dvofaktorske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autentifikacije</a:t>
            </a:r>
            <a:r>
              <a:rPr lang="sr-Latn-RS" dirty="0">
                <a:latin typeface="Times New Roman"/>
                <a:ea typeface="+mn-lt"/>
                <a:cs typeface="+mn-lt"/>
              </a:rPr>
              <a:t>. Ova funkcionalnost zahteva od korisnika da pruži dodatni verifikacioni faktor (npr. SMS kod ili </a:t>
            </a:r>
            <a:r>
              <a:rPr lang="sr-Latn-RS" err="1">
                <a:latin typeface="Times New Roman"/>
                <a:ea typeface="+mn-lt"/>
                <a:cs typeface="+mn-lt"/>
              </a:rPr>
              <a:t>autentifikacioni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token</a:t>
            </a:r>
            <a:r>
              <a:rPr lang="sr-Latn-RS" dirty="0">
                <a:latin typeface="Times New Roman"/>
                <a:ea typeface="+mn-lt"/>
                <a:cs typeface="+mn-lt"/>
              </a:rPr>
              <a:t>) kako bi se dokazalo da je zaista onaj za koga se predstavlja.</a:t>
            </a:r>
            <a:endParaRPr lang="sr-Latn-R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**Eksterni Provajderi Identiteta**: Identitet omogućava povezivanje sa eksternim provajderima identiteta kao što su Google, Facebook ili </a:t>
            </a:r>
            <a:r>
              <a:rPr lang="sr-Latn-RS" err="1">
                <a:latin typeface="Times New Roman"/>
                <a:ea typeface="+mn-lt"/>
                <a:cs typeface="+mn-lt"/>
              </a:rPr>
              <a:t>Twitter</a:t>
            </a:r>
            <a:r>
              <a:rPr lang="sr-Latn-RS" dirty="0">
                <a:latin typeface="Times New Roman"/>
                <a:ea typeface="+mn-lt"/>
                <a:cs typeface="+mn-lt"/>
              </a:rPr>
              <a:t>. Ovo omogućava korisnicima da se prijave putem svojih postojećih naloga na ovim platformama, čime se smanjuje potreba za kreiranjem novih korisničkih imena i lozinki.</a:t>
            </a:r>
          </a:p>
        </p:txBody>
      </p:sp>
    </p:spTree>
    <p:extLst>
      <p:ext uri="{BB962C8B-B14F-4D97-AF65-F5344CB8AC3E}">
        <p14:creationId xmlns:p14="http://schemas.microsoft.com/office/powerpoint/2010/main" val="10785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52B09B-07EB-42A3-F3E2-ADE16477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3200" b="1" dirty="0">
                <a:latin typeface="Times New Roman"/>
                <a:cs typeface="Times New Roman"/>
              </a:rPr>
              <a:t>Napredne sigurnosne funkcionalnosti</a:t>
            </a:r>
            <a:endParaRPr lang="sr-Latn-RS" dirty="0">
              <a:ea typeface="Open sans"/>
              <a:cs typeface="Open san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2FF7E6D-7459-31A5-F2F4-D8405A7A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**Personalizacija i Prilagodljivost**: ASP.NET </a:t>
            </a:r>
            <a:r>
              <a:rPr lang="sr-Latn-RS" err="1">
                <a:latin typeface="Times New Roman"/>
                <a:ea typeface="+mn-lt"/>
                <a:cs typeface="+mn-lt"/>
              </a:rPr>
              <a:t>Core</a:t>
            </a:r>
            <a:r>
              <a:rPr lang="sr-Latn-RS" dirty="0">
                <a:latin typeface="Times New Roman"/>
                <a:ea typeface="+mn-lt"/>
                <a:cs typeface="+mn-lt"/>
              </a:rPr>
              <a:t> </a:t>
            </a:r>
            <a:r>
              <a:rPr lang="sr-Latn-RS" err="1">
                <a:latin typeface="Times New Roman"/>
                <a:ea typeface="+mn-lt"/>
                <a:cs typeface="+mn-lt"/>
              </a:rPr>
              <a:t>Identity</a:t>
            </a:r>
            <a:r>
              <a:rPr lang="sr-Latn-RS" dirty="0">
                <a:latin typeface="Times New Roman"/>
                <a:ea typeface="+mn-lt"/>
                <a:cs typeface="+mn-lt"/>
              </a:rPr>
              <a:t> omogućava visok stepen prilagodljivosti u vezi sa izgledom, ponašanjem i funkcionalnostima korisničkog interfejsa. </a:t>
            </a:r>
            <a:endParaRPr lang="sr-Latn-RS" dirty="0">
              <a:latin typeface="Open sans"/>
              <a:ea typeface="+mn-lt"/>
              <a:cs typeface="+mn-lt"/>
            </a:endParaRPr>
          </a:p>
          <a:p>
            <a:pPr marL="0" indent="0">
              <a:buNone/>
            </a:pPr>
            <a:r>
              <a:rPr lang="sr-Latn-RS" dirty="0">
                <a:latin typeface="Times New Roman"/>
                <a:ea typeface="+mn-lt"/>
                <a:cs typeface="+mn-lt"/>
              </a:rPr>
              <a:t>**Sigurnosne Politike**: Identitet omogućava definisanje kompleksnih sigurnosnih politika putem kojih se upravlja pristupom resursima.</a:t>
            </a:r>
            <a:endParaRPr lang="sr-Latn-RS"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sr-Latn-RS">
                <a:latin typeface="Times New Roman"/>
                <a:ea typeface="+mn-lt"/>
                <a:cs typeface="+mn-lt"/>
              </a:rPr>
              <a:t>**Praćenje</a:t>
            </a:r>
            <a:r>
              <a:rPr lang="sr-Latn-RS" dirty="0">
                <a:latin typeface="Times New Roman"/>
                <a:ea typeface="+mn-lt"/>
                <a:cs typeface="+mn-lt"/>
              </a:rPr>
              <a:t> Aktivnosti Korisnika**: Okvir omogućava praćenje aktivnosti korisnika, što je od suštinskog značaja za identifikovanje sumnjivih aktivnosti i zaštitu od napada.</a:t>
            </a:r>
            <a:endParaRPr lang="sr-Latn-R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E1BF05-1A71-4E6E-BDF8-204D898D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97338"/>
            <a:ext cx="11993958" cy="6079057"/>
            <a:chOff x="1" y="197338"/>
            <a:chExt cx="11993958" cy="6079057"/>
          </a:xfrm>
        </p:grpSpPr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67A62878-BF07-45E5-BCE2-340EA1F6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32950" y="197338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43FBEC02-0E8E-4D78-BF86-DD89251EF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560670" y="6080534"/>
              <a:ext cx="195861" cy="19586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4C9695FA-F254-4470-9200-AE3BD45D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9854463" y="1193988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FA994E-44E8-43D5-AACC-CFCB849C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5680549-ACB0-162B-96F2-0202985B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ea typeface="+mj-lt"/>
                <a:cs typeface="+mj-lt"/>
              </a:rPr>
              <a:t>Vizualizacija sigurnosnog procesa kroz primer</a:t>
            </a:r>
            <a:endParaRPr lang="sr-Latn-RS" sz="3200" b="1" dirty="0">
              <a:latin typeface="Times New Roman"/>
              <a:cs typeface="Times New Roman"/>
            </a:endParaRPr>
          </a:p>
        </p:txBody>
      </p:sp>
      <p:pic>
        <p:nvPicPr>
          <p:cNvPr id="4" name="Čuvar mesta za sadržaj 3" descr="Slika na kojoj se nalazi tekst, snimak ekrana, dizajn, Četvorougao&#10;&#10;Opis je automatski generisan">
            <a:extLst>
              <a:ext uri="{FF2B5EF4-FFF2-40B4-BE49-F238E27FC236}">
                <a16:creationId xmlns:a16="http://schemas.microsoft.com/office/drawing/2014/main" id="{3A87EF72-40EA-CAAC-DF21-A85F1B3D4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8" r="5177" b="-1"/>
          <a:stretch/>
        </p:blipFill>
        <p:spPr>
          <a:xfrm>
            <a:off x="543119" y="2286000"/>
            <a:ext cx="5435027" cy="4038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BA028D-210D-A451-BAFB-DAF6CBF9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2286000"/>
            <a:ext cx="5470879" cy="40055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Proces </a:t>
            </a:r>
            <a:r>
              <a:rPr lang="en-US" sz="1800" dirty="0" err="1">
                <a:latin typeface="Times New Roman"/>
                <a:cs typeface="Times New Roman"/>
              </a:rPr>
              <a:t>autentifikacije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mozemo</a:t>
            </a:r>
            <a:r>
              <a:rPr lang="en-US" sz="1800" dirty="0">
                <a:latin typeface="Times New Roman"/>
                <a:cs typeface="Times New Roman"/>
              </a:rPr>
              <a:t> da </a:t>
            </a:r>
            <a:r>
              <a:rPr lang="en-US" sz="1800" dirty="0" err="1">
                <a:latin typeface="Times New Roman"/>
                <a:cs typeface="Times New Roman"/>
              </a:rPr>
              <a:t>posmatramo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ulazak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radnika</a:t>
            </a:r>
            <a:r>
              <a:rPr lang="en-US" sz="1800" dirty="0">
                <a:latin typeface="Times New Roman"/>
                <a:cs typeface="Times New Roman"/>
              </a:rPr>
              <a:t> u </a:t>
            </a:r>
            <a:r>
              <a:rPr lang="en-US" sz="1800" dirty="0" err="1">
                <a:latin typeface="Times New Roman"/>
                <a:cs typeface="Times New Roman"/>
              </a:rPr>
              <a:t>krug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fabrike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dirty="0" err="1">
                <a:latin typeface="Times New Roman"/>
                <a:cs typeface="Times New Roman"/>
              </a:rPr>
              <a:t>radnik</a:t>
            </a:r>
            <a:r>
              <a:rPr lang="en-US" sz="1800" dirty="0">
                <a:latin typeface="Times New Roman"/>
                <a:cs typeface="Times New Roman"/>
              </a:rPr>
              <a:t> mora da </a:t>
            </a:r>
            <a:r>
              <a:rPr lang="en-US" sz="1800" dirty="0" err="1">
                <a:latin typeface="Times New Roman"/>
                <a:cs typeface="Times New Roman"/>
              </a:rPr>
              <a:t>ima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karticu</a:t>
            </a:r>
            <a:r>
              <a:rPr lang="en-US" sz="1800" dirty="0">
                <a:latin typeface="Times New Roman"/>
                <a:cs typeface="Times New Roman"/>
              </a:rPr>
              <a:t> da </a:t>
            </a:r>
            <a:r>
              <a:rPr lang="en-US" sz="1800" dirty="0" err="1">
                <a:latin typeface="Times New Roman"/>
                <a:cs typeface="Times New Roman"/>
              </a:rPr>
              <a:t>dokae</a:t>
            </a:r>
            <a:r>
              <a:rPr lang="en-US" sz="1800" dirty="0">
                <a:latin typeface="Times New Roman"/>
                <a:cs typeface="Times New Roman"/>
              </a:rPr>
              <a:t> da je </a:t>
            </a:r>
            <a:r>
              <a:rPr lang="en-US" sz="1800" dirty="0" err="1">
                <a:latin typeface="Times New Roman"/>
                <a:cs typeface="Times New Roman"/>
              </a:rPr>
              <a:t>radnik</a:t>
            </a:r>
            <a:r>
              <a:rPr lang="en-US" sz="1800" dirty="0">
                <a:latin typeface="Times New Roman"/>
                <a:cs typeface="Times New Roman"/>
              </a:rPr>
              <a:t> u tom </a:t>
            </a:r>
            <a:r>
              <a:rPr lang="en-US" sz="1800" dirty="0" err="1">
                <a:latin typeface="Times New Roman"/>
                <a:cs typeface="Times New Roman"/>
              </a:rPr>
              <a:t>krugu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i</a:t>
            </a:r>
            <a:r>
              <a:rPr lang="en-US" sz="1800" dirty="0">
                <a:latin typeface="Times New Roman"/>
                <a:cs typeface="Times New Roman"/>
              </a:rPr>
              <a:t> to se </a:t>
            </a:r>
            <a:r>
              <a:rPr lang="en-US" sz="1800" dirty="0" err="1">
                <a:latin typeface="Times New Roman"/>
                <a:cs typeface="Times New Roman"/>
              </a:rPr>
              <a:t>proverava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odmah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ulazu</a:t>
            </a:r>
            <a:r>
              <a:rPr lang="en-US" sz="1800" dirty="0">
                <a:latin typeface="Times New Roman"/>
                <a:cs typeface="Times New Roman"/>
              </a:rPr>
              <a:t> u </a:t>
            </a:r>
            <a:r>
              <a:rPr lang="en-US" sz="1800" dirty="0" err="1">
                <a:latin typeface="Times New Roman"/>
                <a:cs typeface="Times New Roman"/>
              </a:rPr>
              <a:t>krug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fabrike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 dirty="0" err="1">
              <a:latin typeface="Times New Roman"/>
              <a:ea typeface="Open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30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E1BF05-1A71-4E6E-BDF8-204D898D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97338"/>
            <a:ext cx="11993958" cy="6079057"/>
            <a:chOff x="1" y="197338"/>
            <a:chExt cx="11993958" cy="6079057"/>
          </a:xfrm>
        </p:grpSpPr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67A62878-BF07-45E5-BCE2-340EA1F6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32950" y="197338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43FBEC02-0E8E-4D78-BF86-DD89251EF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560670" y="6080534"/>
              <a:ext cx="195861" cy="19586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4C9695FA-F254-4470-9200-AE3BD45D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9854463" y="1193988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FA994E-44E8-43D5-AACC-CFCB849C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6A26F5D-7695-60CD-F164-B274B2A1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cs typeface="Times New Roman"/>
              </a:rPr>
              <a:t>Vizualizacija sigurnosnog procesa kroz primer</a:t>
            </a:r>
            <a:endParaRPr lang="sr-Latn-RS" dirty="0">
              <a:ea typeface="Open sans"/>
              <a:cs typeface="Open sans"/>
            </a:endParaRPr>
          </a:p>
        </p:txBody>
      </p:sp>
      <p:pic>
        <p:nvPicPr>
          <p:cNvPr id="4" name="Čuvar mesta za sadržaj 3" descr="Slika na kojoj se nalazi tekst, snimak ekrana, dizajn, dijagram&#10;&#10;Opis je automatski generisan">
            <a:extLst>
              <a:ext uri="{FF2B5EF4-FFF2-40B4-BE49-F238E27FC236}">
                <a16:creationId xmlns:a16="http://schemas.microsoft.com/office/drawing/2014/main" id="{C392FF66-8D1E-0E9F-203B-58AF1ADB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" r="4813" b="3"/>
          <a:stretch/>
        </p:blipFill>
        <p:spPr>
          <a:xfrm>
            <a:off x="543119" y="2286000"/>
            <a:ext cx="5435027" cy="4038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DACB87-8540-A335-682E-CC323338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2286000"/>
            <a:ext cx="5470879" cy="4005510"/>
          </a:xfrm>
        </p:spPr>
        <p:txBody>
          <a:bodyPr anchor="t">
            <a:normAutofit/>
          </a:bodyPr>
          <a:lstStyle/>
          <a:p>
            <a:r>
              <a:rPr lang="en-US" sz="1800" err="1">
                <a:latin typeface="Times New Roman"/>
                <a:ea typeface="Open sans"/>
                <a:cs typeface="Open sans"/>
              </a:rPr>
              <a:t>Nakon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sto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je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radnik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prosao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kontrolu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,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sa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svojom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karticom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ima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pristup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samo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odredjenoj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zgradi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u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kojoj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radi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. U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ostalim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zgradama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 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radniku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nije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dozvoljen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pristup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. Ovo je primer za </a:t>
            </a:r>
            <a:r>
              <a:rPr lang="en-US" sz="1800" err="1">
                <a:latin typeface="Times New Roman"/>
                <a:ea typeface="Open sans"/>
                <a:cs typeface="Open sans"/>
              </a:rPr>
              <a:t>autorizaciju</a:t>
            </a:r>
            <a:r>
              <a:rPr lang="en-US" sz="1800" dirty="0">
                <a:latin typeface="Times New Roman"/>
                <a:ea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20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DD9C09AF-3E2A-4BE1-B159-B71983CC2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54463" y="197338"/>
            <a:ext cx="2139496" cy="1697014"/>
            <a:chOff x="9854463" y="197338"/>
            <a:chExt cx="2139496" cy="1697014"/>
          </a:xfrm>
        </p:grpSpPr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67A62878-BF07-45E5-BCE2-340EA1F6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32950" y="197338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43FBEC02-0E8E-4D78-BF86-DD89251EF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98491"/>
              <a:ext cx="195861" cy="19586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4C9695FA-F254-4470-9200-AE3BD45D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9854463" y="1193988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EB9F886-8F75-2100-D301-E81A6A03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>
                <a:latin typeface="Times New Roman"/>
                <a:cs typeface="Times New Roman"/>
              </a:rPr>
              <a:t>Vizualizacija sigurnosnog procesa kroz primer</a:t>
            </a:r>
            <a:endParaRPr lang="sr-Latn-RS" sz="3200" dirty="0">
              <a:latin typeface="Times New Roman"/>
              <a:cs typeface="Times New Roman"/>
            </a:endParaRPr>
          </a:p>
          <a:p>
            <a:endParaRPr lang="sr-Latn-RS" dirty="0">
              <a:ea typeface="Open sans"/>
              <a:cs typeface="Open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FA994E-44E8-43D5-AACC-CFCB849C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03728"/>
            <a:ext cx="356447" cy="490260"/>
          </a:xfrm>
          <a:custGeom>
            <a:avLst/>
            <a:gdLst>
              <a:gd name="connsiteX0" fmla="*/ 111317 w 356447"/>
              <a:gd name="connsiteY0" fmla="*/ 0 h 490260"/>
              <a:gd name="connsiteX1" fmla="*/ 356447 w 356447"/>
              <a:gd name="connsiteY1" fmla="*/ 245130 h 490260"/>
              <a:gd name="connsiteX2" fmla="*/ 111317 w 356447"/>
              <a:gd name="connsiteY2" fmla="*/ 490260 h 490260"/>
              <a:gd name="connsiteX3" fmla="*/ 15901 w 356447"/>
              <a:gd name="connsiteY3" fmla="*/ 470997 h 490260"/>
              <a:gd name="connsiteX4" fmla="*/ 0 w 356447"/>
              <a:gd name="connsiteY4" fmla="*/ 460276 h 490260"/>
              <a:gd name="connsiteX5" fmla="*/ 0 w 356447"/>
              <a:gd name="connsiteY5" fmla="*/ 29984 h 490260"/>
              <a:gd name="connsiteX6" fmla="*/ 15901 w 356447"/>
              <a:gd name="connsiteY6" fmla="*/ 19264 h 490260"/>
              <a:gd name="connsiteX7" fmla="*/ 111317 w 356447"/>
              <a:gd name="connsiteY7" fmla="*/ 0 h 49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47" h="490260">
                <a:moveTo>
                  <a:pt x="111317" y="0"/>
                </a:moveTo>
                <a:cubicBezTo>
                  <a:pt x="246699" y="0"/>
                  <a:pt x="356447" y="109748"/>
                  <a:pt x="356447" y="245130"/>
                </a:cubicBezTo>
                <a:cubicBezTo>
                  <a:pt x="356447" y="380512"/>
                  <a:pt x="246699" y="490260"/>
                  <a:pt x="111317" y="490260"/>
                </a:cubicBezTo>
                <a:cubicBezTo>
                  <a:pt x="77472" y="490260"/>
                  <a:pt x="45228" y="483401"/>
                  <a:pt x="15901" y="470997"/>
                </a:cubicBezTo>
                <a:lnTo>
                  <a:pt x="0" y="460276"/>
                </a:lnTo>
                <a:lnTo>
                  <a:pt x="0" y="29984"/>
                </a:lnTo>
                <a:lnTo>
                  <a:pt x="15901" y="19264"/>
                </a:lnTo>
                <a:cubicBezTo>
                  <a:pt x="45228" y="6859"/>
                  <a:pt x="77472" y="0"/>
                  <a:pt x="111317" y="0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Čuvar mesta za sadržaj 3" descr="Slika na kojoj se nalazi tekst, dijagram, snimak ekrana, linija&#10;&#10;Opis je automatski generisan">
            <a:extLst>
              <a:ext uri="{FF2B5EF4-FFF2-40B4-BE49-F238E27FC236}">
                <a16:creationId xmlns:a16="http://schemas.microsoft.com/office/drawing/2014/main" id="{7F4336D8-8414-027D-AEB4-D2A81BC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" y="2286000"/>
            <a:ext cx="6112359" cy="3374977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AAD456E-9FBC-3738-3835-0B66FCDD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2286000"/>
            <a:ext cx="5470879" cy="400551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Kada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bismo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proces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opisivali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1. </a:t>
            </a:r>
            <a:r>
              <a:rPr lang="en-US" sz="1800" err="1">
                <a:latin typeface="Times New Roman"/>
                <a:ea typeface="+mn-lt"/>
                <a:cs typeface="+mn-lt"/>
              </a:rPr>
              <a:t>Verifikacija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unosa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korisničkog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imena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lozinke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2.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Kroz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navigaciju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ka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stranicama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udaljenim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servisima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vršila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bi se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provera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autentifikacije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autorizacije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korisnika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kako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bi se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utvrdilo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 li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im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je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dozvoljen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pristup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tim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stranicama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servisima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853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MinimalXOVTI</vt:lpstr>
      <vt:lpstr>Secure a .NET web app with the ASP.NET Core Identity framework</vt:lpstr>
      <vt:lpstr>Uvod</vt:lpstr>
      <vt:lpstr>Sigurnosne funkcionalnosti</vt:lpstr>
      <vt:lpstr>Sigurnosne funkcionalnosti</vt:lpstr>
      <vt:lpstr>Napredne sigurnosne funkcionalnosti</vt:lpstr>
      <vt:lpstr>Napredne sigurnosne funkcionalnosti</vt:lpstr>
      <vt:lpstr>Vizualizacija sigurnosnog procesa kroz primer</vt:lpstr>
      <vt:lpstr>Vizualizacija sigurnosnog procesa kroz primer</vt:lpstr>
      <vt:lpstr>Vizualizacija sigurnosnog procesa kroz primer </vt:lpstr>
      <vt:lpstr>PowerPoint prezentacija</vt:lpstr>
      <vt:lpstr>Security Token Service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188</cp:revision>
  <dcterms:created xsi:type="dcterms:W3CDTF">2023-08-28T18:10:02Z</dcterms:created>
  <dcterms:modified xsi:type="dcterms:W3CDTF">2023-09-03T18:45:03Z</dcterms:modified>
</cp:coreProperties>
</file>