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>
        <p:scale>
          <a:sx n="50" d="100"/>
          <a:sy n="50" d="100"/>
        </p:scale>
        <p:origin x="-276" y="486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Sa maskom</c:v>
                </c:pt>
                <c:pt idx="1">
                  <c:v>Bez maske</c:v>
                </c:pt>
                <c:pt idx="2">
                  <c:v>Loše nošena maska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2581</c:v>
                </c:pt>
                <c:pt idx="1">
                  <c:v>586</c:v>
                </c:pt>
                <c:pt idx="2">
                  <c:v>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043520"/>
        <c:axId val="136045312"/>
      </c:barChart>
      <c:catAx>
        <c:axId val="136043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36045312"/>
        <c:crosses val="autoZero"/>
        <c:auto val="1"/>
        <c:lblAlgn val="ctr"/>
        <c:lblOffset val="100"/>
        <c:noMultiLvlLbl val="0"/>
      </c:catAx>
      <c:valAx>
        <c:axId val="136045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043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114800" y="369332"/>
            <a:ext cx="24688800" cy="123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Detekcija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i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klasifikacija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da li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osobe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na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slici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nose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maske</a:t>
            </a:r>
            <a:endParaRPr lang="en-US" sz="48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114800" y="1600201"/>
            <a:ext cx="2468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42" tIns="97942" rIns="97942" bIns="97942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Hajduk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Dušan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SW40/2018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Fakultet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tehničkih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nauka</a:t>
            </a:r>
            <a:r>
              <a:rPr lang="en-US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Novi Sad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0162" y="20025361"/>
            <a:ext cx="2171325" cy="1588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2000" dirty="0"/>
              <a:t>&lt;your name&gt;</a:t>
            </a:r>
          </a:p>
          <a:p>
            <a:r>
              <a:rPr lang="en-US" sz="2000" dirty="0"/>
              <a:t>&lt;your organization&gt;</a:t>
            </a:r>
          </a:p>
          <a:p>
            <a:r>
              <a:rPr lang="en-US" sz="2000" dirty="0"/>
              <a:t>Email:</a:t>
            </a:r>
          </a:p>
          <a:p>
            <a:r>
              <a:rPr lang="en-US" sz="2000" dirty="0"/>
              <a:t>Website:</a:t>
            </a:r>
          </a:p>
          <a:p>
            <a:r>
              <a:rPr lang="en-US" sz="2000" dirty="0"/>
              <a:t>Phone: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1" y="19431001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59200" y="20025359"/>
            <a:ext cx="14630400" cy="1463040"/>
          </a:xfrm>
          <a:prstGeom prst="rect">
            <a:avLst/>
          </a:prstGeom>
          <a:noFill/>
        </p:spPr>
        <p:txBody>
          <a:bodyPr wrap="square" lIns="48971" tIns="48971" rIns="48971" bIns="48971" numCol="1" spcCol="244855" rtlCol="0">
            <a:noAutofit/>
          </a:bodyPr>
          <a:lstStyle/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</a:t>
            </a:r>
          </a:p>
          <a:p>
            <a:pPr marL="244855" indent="-244855">
              <a:buFont typeface="+mj-lt"/>
              <a:buAutoNum type="arabicPeriod"/>
            </a:pPr>
            <a:r>
              <a:rPr lang="en-US" sz="900" dirty="0"/>
              <a:t>  </a:t>
            </a:r>
          </a:p>
          <a:p>
            <a:pPr marL="244855" indent="-244855"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2" y="19431001"/>
            <a:ext cx="202667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97280" y="3657600"/>
            <a:ext cx="9875520" cy="813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Calibri" pitchFamily="34" charset="0"/>
              </a:rPr>
              <a:t>Potrebno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dirty="0" err="1" smtClean="0">
                <a:latin typeface="Calibri" pitchFamily="34" charset="0"/>
              </a:rPr>
              <a:t>detektovati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ljudi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slici</a:t>
            </a:r>
            <a:r>
              <a:rPr lang="en-US" sz="2000" dirty="0" smtClean="0">
                <a:latin typeface="Calibri" pitchFamily="34" charset="0"/>
              </a:rPr>
              <a:t>, i </a:t>
            </a:r>
            <a:r>
              <a:rPr lang="en-US" sz="2000" dirty="0" err="1" smtClean="0">
                <a:latin typeface="Calibri" pitchFamily="34" charset="0"/>
              </a:rPr>
              <a:t>pri</a:t>
            </a:r>
            <a:r>
              <a:rPr lang="en-US" sz="2000" dirty="0" smtClean="0">
                <a:latin typeface="Calibri" pitchFamily="34" charset="0"/>
              </a:rPr>
              <a:t> tome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svako</a:t>
            </a:r>
            <a:r>
              <a:rPr lang="en-US" sz="2000" dirty="0" smtClean="0">
                <a:latin typeface="Calibri" pitchFamily="34" charset="0"/>
              </a:rPr>
              <a:t> lice </a:t>
            </a:r>
            <a:r>
              <a:rPr lang="en-US" sz="2000" dirty="0" err="1" smtClean="0">
                <a:latin typeface="Calibri" pitchFamily="34" charset="0"/>
              </a:rPr>
              <a:t>odrediti</a:t>
            </a:r>
            <a:r>
              <a:rPr lang="en-US" sz="2000" dirty="0" smtClean="0">
                <a:latin typeface="Calibri" pitchFamily="34" charset="0"/>
              </a:rPr>
              <a:t> da li se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njemu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nalazi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maska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728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Definicija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problema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521440" y="8458201"/>
            <a:ext cx="9875520" cy="6045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Kao </a:t>
            </a:r>
            <a:r>
              <a:rPr lang="en-US" sz="2000" dirty="0" err="1" smtClean="0">
                <a:latin typeface="Calibri" pitchFamily="34" charset="0"/>
              </a:rPr>
              <a:t>što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prethodno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naveli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pomoć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kombinacije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Sliding </a:t>
            </a:r>
            <a:r>
              <a:rPr lang="en-US" sz="2000" i="1" dirty="0" smtClean="0">
                <a:latin typeface="Calibri" pitchFamily="34" charset="0"/>
              </a:rPr>
              <a:t>Window,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Image </a:t>
            </a:r>
            <a:r>
              <a:rPr lang="en-US" sz="2000" i="1" dirty="0" smtClean="0">
                <a:latin typeface="Calibri" pitchFamily="34" charset="0"/>
              </a:rPr>
              <a:t>Pyramid </a:t>
            </a:r>
            <a:r>
              <a:rPr lang="en-US" sz="2000" dirty="0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Non-Maximum </a:t>
            </a:r>
            <a:r>
              <a:rPr lang="en-US" sz="2000" i="1" dirty="0">
                <a:latin typeface="Calibri" pitchFamily="34" charset="0"/>
              </a:rPr>
              <a:t>Suppression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tehnika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Algoritam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funkcioniše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sledeći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način</a:t>
            </a:r>
            <a:r>
              <a:rPr lang="en-US" sz="2000" dirty="0" smtClean="0">
                <a:latin typeface="Calibri" pitchFamily="34" charset="0"/>
              </a:rPr>
              <a:t>: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Prvo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prolazimo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kroz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veličine</a:t>
            </a:r>
            <a:r>
              <a:rPr lang="en-US" sz="2000" dirty="0" smtClean="0">
                <a:latin typeface="Calibri" pitchFamily="34" charset="0"/>
              </a:rPr>
              <a:t> 40x40, to </a:t>
            </a:r>
            <a:r>
              <a:rPr lang="en-US" sz="2000" dirty="0" err="1" smtClean="0">
                <a:latin typeface="Calibri" pitchFamily="34" charset="0"/>
              </a:rPr>
              <a:t>će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najmanji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raditi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uzmemo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potrebno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dirty="0" err="1" smtClean="0">
                <a:latin typeface="Calibri" pitchFamily="34" charset="0"/>
              </a:rPr>
              <a:t>računati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HOG, </a:t>
            </a:r>
            <a:r>
              <a:rPr lang="en-US" sz="2000" dirty="0" err="1" smtClean="0">
                <a:latin typeface="Calibri" pitchFamily="34" charset="0"/>
              </a:rPr>
              <a:t>gde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izdvajamo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karakteristike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Potom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izračunate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vrednosti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sprovodimo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kroz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binarna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, i </a:t>
            </a:r>
            <a:r>
              <a:rPr lang="en-US" sz="2000" dirty="0" err="1" smtClean="0">
                <a:latin typeface="Calibri" pitchFamily="34" charset="0"/>
              </a:rPr>
              <a:t>ukoliko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prevazilazi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određen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prag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pamtimo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Kada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prođemo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celu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grupišemo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izdvojene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Non-Maximum </a:t>
            </a:r>
            <a:r>
              <a:rPr lang="en-US" sz="2000" i="1" dirty="0" smtClean="0">
                <a:latin typeface="Calibri" pitchFamily="34" charset="0"/>
              </a:rPr>
              <a:t>Suppression </a:t>
            </a:r>
            <a:r>
              <a:rPr lang="en-US" sz="2000" dirty="0" err="1" smtClean="0">
                <a:latin typeface="Calibri" pitchFamily="34" charset="0"/>
              </a:rPr>
              <a:t>tehnikom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skaliramo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pola</a:t>
            </a:r>
            <a:r>
              <a:rPr lang="en-US" sz="2000" dirty="0" smtClean="0">
                <a:latin typeface="Calibri" pitchFamily="34" charset="0"/>
              </a:rPr>
              <a:t> od </a:t>
            </a:r>
            <a:r>
              <a:rPr lang="en-US" sz="2000" dirty="0" err="1" smtClean="0">
                <a:latin typeface="Calibri" pitchFamily="34" charset="0"/>
              </a:rPr>
              <a:t>njene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prethodne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en-US" sz="2000" dirty="0" err="1" smtClean="0">
                <a:latin typeface="Calibri" pitchFamily="34" charset="0"/>
              </a:rPr>
              <a:t>krećemo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ceo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proces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ponovog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Ovaj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proces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završava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prevaziđe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</a:rPr>
              <a:t>Potom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grupišemo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preklapaju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različitih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slojeva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tj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Na </a:t>
            </a:r>
            <a:r>
              <a:rPr lang="en-US" sz="2000" dirty="0" err="1" smtClean="0">
                <a:latin typeface="Calibri" pitchFamily="34" charset="0"/>
              </a:rPr>
              <a:t>samom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kraju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prikuljenje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računamo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HOG 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en-US" sz="2000" dirty="0" err="1" smtClean="0">
                <a:latin typeface="Calibri" pitchFamily="34" charset="0"/>
              </a:rPr>
              <a:t>sprovodimo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dobijene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vrednosti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kroz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treći</a:t>
            </a:r>
            <a:r>
              <a:rPr lang="en-US" sz="2000" i="1" dirty="0" smtClean="0">
                <a:latin typeface="Calibri" pitchFamily="34" charset="0"/>
              </a:rPr>
              <a:t> SVM </a:t>
            </a:r>
            <a:r>
              <a:rPr lang="en-US" sz="2000" dirty="0" err="1" smtClean="0">
                <a:latin typeface="Calibri" pitchFamily="34" charset="0"/>
              </a:rPr>
              <a:t>klasifikator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Prema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sigurnosti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i </a:t>
            </a:r>
            <a:r>
              <a:rPr lang="en-US" sz="2000" dirty="0" err="1" smtClean="0">
                <a:latin typeface="Calibri" pitchFamily="34" charset="0"/>
              </a:rPr>
              <a:t>određenog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praga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postavimo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određujemo</a:t>
            </a:r>
            <a:r>
              <a:rPr lang="en-US" sz="2000" dirty="0" smtClean="0">
                <a:latin typeface="Calibri" pitchFamily="34" charset="0"/>
              </a:rPr>
              <a:t> da li se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nalazi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ili</a:t>
            </a:r>
            <a:r>
              <a:rPr lang="en-US" sz="2000" dirty="0" smtClean="0">
                <a:latin typeface="Calibri" pitchFamily="34" charset="0"/>
              </a:rPr>
              <a:t> ne.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smtClean="0">
                <a:latin typeface="Calibri" pitchFamily="34" charset="0"/>
              </a:rPr>
              <a:t>Na </a:t>
            </a:r>
            <a:r>
              <a:rPr lang="en-US" sz="2000" dirty="0" err="1" smtClean="0">
                <a:latin typeface="Calibri" pitchFamily="34" charset="0"/>
              </a:rPr>
              <a:t>slici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rezultat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detekcije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Procenat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iznad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okvira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predstavlja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sigurnost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trećeg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primera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nekoliko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false positive </a:t>
            </a:r>
            <a:r>
              <a:rPr lang="en-US" sz="2000" dirty="0" err="1" smtClean="0">
                <a:latin typeface="Calibri" pitchFamily="34" charset="0"/>
              </a:rPr>
              <a:t>slučaja</a:t>
            </a:r>
            <a:r>
              <a:rPr lang="en-US" sz="2000" dirty="0" smtClean="0">
                <a:latin typeface="Calibri" pitchFamily="34" charset="0"/>
              </a:rPr>
              <a:t> u </a:t>
            </a:r>
            <a:r>
              <a:rPr lang="en-US" sz="2000" dirty="0" err="1" smtClean="0">
                <a:latin typeface="Calibri" pitchFamily="34" charset="0"/>
              </a:rPr>
              <a:t>detekciji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i="1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7280" y="4724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Skup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podataka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7280" y="13393692"/>
            <a:ext cx="9875520" cy="38911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Calibri" pitchFamily="34" charset="0"/>
              </a:rPr>
              <a:t>Svaku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podeliti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malih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sadrže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.  </a:t>
            </a:r>
            <a:r>
              <a:rPr lang="en-US" sz="2000" dirty="0" err="1" smtClean="0">
                <a:latin typeface="Calibri" pitchFamily="34" charset="0"/>
              </a:rPr>
              <a:t>Potom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ćemo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filtrirati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mutnije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slike</a:t>
            </a:r>
            <a:r>
              <a:rPr lang="en-US" sz="2000" dirty="0">
                <a:latin typeface="Calibri" pitchFamily="34" charset="0"/>
              </a:rPr>
              <a:t>, i </a:t>
            </a:r>
            <a:r>
              <a:rPr lang="en-US" sz="2000" dirty="0" err="1">
                <a:latin typeface="Calibri" pitchFamily="34" charset="0"/>
              </a:rPr>
              <a:t>sve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gde</a:t>
            </a:r>
            <a:r>
              <a:rPr lang="en-US" sz="2000" dirty="0">
                <a:latin typeface="Calibri" pitchFamily="34" charset="0"/>
              </a:rPr>
              <a:t> je lice </a:t>
            </a:r>
            <a:r>
              <a:rPr lang="en-US" sz="2000" dirty="0" err="1">
                <a:latin typeface="Calibri" pitchFamily="34" charset="0"/>
              </a:rPr>
              <a:t>manje</a:t>
            </a:r>
            <a:r>
              <a:rPr lang="en-US" sz="2000" dirty="0">
                <a:latin typeface="Calibri" pitchFamily="34" charset="0"/>
              </a:rPr>
              <a:t> od </a:t>
            </a:r>
            <a:r>
              <a:rPr lang="en-US" sz="2000" dirty="0" smtClean="0">
                <a:latin typeface="Calibri" pitchFamily="34" charset="0"/>
              </a:rPr>
              <a:t>20x20 </a:t>
            </a:r>
            <a:r>
              <a:rPr lang="en-US" sz="2000" dirty="0" err="1" smtClean="0">
                <a:latin typeface="Calibri" pitchFamily="34" charset="0"/>
              </a:rPr>
              <a:t>izbaciti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skupa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podataka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Posle</a:t>
            </a:r>
            <a:r>
              <a:rPr lang="en-US" sz="2000" dirty="0" smtClean="0">
                <a:latin typeface="Calibri" pitchFamily="34" charset="0"/>
              </a:rPr>
              <a:t> toga </a:t>
            </a:r>
            <a:r>
              <a:rPr lang="en-US" sz="2000" dirty="0" err="1" smtClean="0">
                <a:latin typeface="Calibri" pitchFamily="34" charset="0"/>
              </a:rPr>
              <a:t>potrebno</a:t>
            </a:r>
            <a:r>
              <a:rPr lang="en-US" sz="2000" dirty="0" smtClean="0">
                <a:latin typeface="Calibri" pitchFamily="34" charset="0"/>
              </a:rPr>
              <a:t> je </a:t>
            </a:r>
            <a:r>
              <a:rPr lang="en-US" sz="2000" dirty="0" err="1" smtClean="0">
                <a:latin typeface="Calibri" pitchFamily="34" charset="0"/>
              </a:rPr>
              <a:t>skalirati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svaku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tako</a:t>
            </a:r>
            <a:r>
              <a:rPr lang="en-US" sz="2000" dirty="0" smtClean="0">
                <a:latin typeface="Calibri" pitchFamily="34" charset="0"/>
              </a:rPr>
              <a:t> da </a:t>
            </a:r>
            <a:r>
              <a:rPr lang="en-US" sz="2000" dirty="0" err="1" smtClean="0">
                <a:latin typeface="Calibri" pitchFamily="34" charset="0"/>
              </a:rPr>
              <a:t>budu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iste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veličine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zbog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prirode</a:t>
            </a:r>
            <a:r>
              <a:rPr lang="en-US" sz="2000" dirty="0" smtClean="0">
                <a:latin typeface="Calibri" pitchFamily="34" charset="0"/>
              </a:rPr>
              <a:t> 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naš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slučaj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skaliraćemo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40x40.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Negativne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podatke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za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treniranje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klasifikatora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tj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kojima</a:t>
            </a:r>
            <a:r>
              <a:rPr lang="en-US" sz="2000" dirty="0">
                <a:latin typeface="Calibri" pitchFamily="34" charset="0"/>
              </a:rPr>
              <a:t> se ne </a:t>
            </a:r>
            <a:r>
              <a:rPr lang="en-US" sz="2000" dirty="0" err="1">
                <a:latin typeface="Calibri" pitchFamily="34" charset="0"/>
              </a:rPr>
              <a:t>nalaze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lica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</a:rPr>
              <a:t>generisaćemo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tako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što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prolazimo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kroz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više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slika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iz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našeg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skupa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podataka</a:t>
            </a:r>
            <a:r>
              <a:rPr lang="en-US" sz="2000" dirty="0">
                <a:latin typeface="Calibri" pitchFamily="34" charset="0"/>
              </a:rPr>
              <a:t> i </a:t>
            </a:r>
            <a:r>
              <a:rPr lang="en-US" sz="2000" dirty="0" err="1">
                <a:latin typeface="Calibri" pitchFamily="34" charset="0"/>
              </a:rPr>
              <a:t>biramo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nasumične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okvire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koji</a:t>
            </a:r>
            <a:r>
              <a:rPr lang="en-US" sz="2000" dirty="0">
                <a:latin typeface="Calibri" pitchFamily="34" charset="0"/>
              </a:rPr>
              <a:t> se </a:t>
            </a:r>
            <a:r>
              <a:rPr lang="en-US" sz="2000" dirty="0" err="1">
                <a:latin typeface="Calibri" pitchFamily="34" charset="0"/>
              </a:rPr>
              <a:t>nepreklapaju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labelisanim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okvirima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na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kojima</a:t>
            </a:r>
            <a:r>
              <a:rPr lang="en-US" sz="2000" dirty="0">
                <a:latin typeface="Calibri" pitchFamily="34" charset="0"/>
              </a:rPr>
              <a:t> se </a:t>
            </a:r>
            <a:r>
              <a:rPr lang="en-US" sz="2000" dirty="0" err="1">
                <a:latin typeface="Calibri" pitchFamily="34" charset="0"/>
              </a:rPr>
              <a:t>nalaze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Negativne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podatke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treniranje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trećeg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već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imamo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oni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predstavljaju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bez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maski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97280" y="12936492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Treniranje</a:t>
            </a:r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Klasifikatora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1945600" y="14173201"/>
            <a:ext cx="9875520" cy="3275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Loša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strana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ovog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rešenja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jeste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što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oslanjamo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sloja</a:t>
            </a:r>
            <a:r>
              <a:rPr lang="en-US" sz="2000" dirty="0" smtClean="0">
                <a:latin typeface="Calibri" pitchFamily="34" charset="0"/>
              </a:rPr>
              <a:t> (</a:t>
            </a:r>
            <a:r>
              <a:rPr lang="en-US" sz="2000" dirty="0" err="1" smtClean="0">
                <a:latin typeface="Calibri" pitchFamily="34" charset="0"/>
              </a:rPr>
              <a:t>prva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u </a:t>
            </a:r>
            <a:r>
              <a:rPr lang="en-US" sz="2000" dirty="0" err="1" smtClean="0">
                <a:latin typeface="Calibri" pitchFamily="34" charset="0"/>
              </a:rPr>
              <a:t>prvom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sloju</a:t>
            </a:r>
            <a:r>
              <a:rPr lang="en-US" sz="2000" dirty="0" smtClean="0">
                <a:latin typeface="Calibri" pitchFamily="34" charset="0"/>
              </a:rPr>
              <a:t> i </a:t>
            </a:r>
            <a:r>
              <a:rPr lang="en-US" sz="2000" dirty="0" err="1" smtClean="0">
                <a:latin typeface="Calibri" pitchFamily="34" charset="0"/>
              </a:rPr>
              <a:t>treći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</a:t>
            </a:r>
            <a:r>
              <a:rPr lang="en-US" sz="2000" dirty="0" smtClean="0">
                <a:latin typeface="Calibri" pitchFamily="34" charset="0"/>
              </a:rPr>
              <a:t> u </a:t>
            </a:r>
            <a:r>
              <a:rPr lang="en-US" sz="2000" dirty="0" err="1" smtClean="0">
                <a:latin typeface="Calibri" pitchFamily="34" charset="0"/>
              </a:rPr>
              <a:t>drugom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sloju</a:t>
            </a:r>
            <a:r>
              <a:rPr lang="en-US" sz="2000" dirty="0" smtClean="0">
                <a:latin typeface="Calibri" pitchFamily="34" charset="0"/>
              </a:rPr>
              <a:t>) </a:t>
            </a:r>
            <a:r>
              <a:rPr lang="en-US" sz="2000" dirty="0" err="1" smtClean="0">
                <a:latin typeface="Calibri" pitchFamily="34" charset="0"/>
              </a:rPr>
              <a:t>koji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međusobno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zavisni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Prema</a:t>
            </a:r>
            <a:r>
              <a:rPr lang="en-US" sz="2000" dirty="0" smtClean="0">
                <a:latin typeface="Calibri" pitchFamily="34" charset="0"/>
              </a:rPr>
              <a:t> tome </a:t>
            </a:r>
            <a:r>
              <a:rPr lang="en-US" sz="2000" dirty="0" err="1" smtClean="0">
                <a:latin typeface="Calibri" pitchFamily="34" charset="0"/>
              </a:rPr>
              <a:t>realna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klasifikacije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dobija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množenjem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slojeva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Idealno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rešenje</a:t>
            </a:r>
            <a:r>
              <a:rPr lang="en-US" sz="2000" dirty="0" smtClean="0">
                <a:latin typeface="Calibri" pitchFamily="34" charset="0"/>
              </a:rPr>
              <a:t> bi se </a:t>
            </a:r>
            <a:r>
              <a:rPr lang="en-US" sz="2000" dirty="0" err="1" smtClean="0">
                <a:latin typeface="Calibri" pitchFamily="34" charset="0"/>
              </a:rPr>
              <a:t>oslanjalo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jedan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sloj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2000" dirty="0" smtClean="0">
              <a:latin typeface="Calibri" pitchFamily="34" charset="0"/>
            </a:endParaRPr>
          </a:p>
          <a:p>
            <a:pPr eaLnBrk="1" hangingPunct="1"/>
            <a:r>
              <a:rPr lang="en-US" sz="2000" dirty="0" err="1" smtClean="0">
                <a:latin typeface="Calibri" pitchFamily="34" charset="0"/>
              </a:rPr>
              <a:t>Ukoliko</a:t>
            </a:r>
            <a:r>
              <a:rPr lang="en-US" sz="2000" dirty="0" smtClean="0">
                <a:latin typeface="Calibri" pitchFamily="34" charset="0"/>
              </a:rPr>
              <a:t> bi </a:t>
            </a:r>
            <a:r>
              <a:rPr lang="en-US" sz="2000" dirty="0" err="1" smtClean="0">
                <a:latin typeface="Calibri" pitchFamily="34" charset="0"/>
              </a:rPr>
              <a:t>hteli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unaprediti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ovaj</a:t>
            </a:r>
            <a:r>
              <a:rPr lang="en-US" sz="2000" dirty="0" smtClean="0">
                <a:latin typeface="Calibri" pitchFamily="34" charset="0"/>
              </a:rPr>
              <a:t> program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videu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morali</a:t>
            </a:r>
            <a:r>
              <a:rPr lang="en-US" sz="2000" dirty="0" smtClean="0">
                <a:latin typeface="Calibri" pitchFamily="34" charset="0"/>
              </a:rPr>
              <a:t> bi </a:t>
            </a:r>
            <a:r>
              <a:rPr lang="en-US" sz="2000" dirty="0" err="1" smtClean="0">
                <a:latin typeface="Calibri" pitchFamily="34" charset="0"/>
              </a:rPr>
              <a:t>promeniti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ceo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pristup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jer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vremenske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performanse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ovog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programa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poprilično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loše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pogotovo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radimo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slikama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velikih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dimenzija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Bilo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koja</a:t>
            </a:r>
            <a:r>
              <a:rPr lang="en-US" sz="2000" dirty="0" smtClean="0">
                <a:latin typeface="Calibri" pitchFamily="34" charset="0"/>
              </a:rPr>
              <a:t> od </a:t>
            </a:r>
            <a:r>
              <a:rPr lang="en-US" sz="2000" dirty="0" err="1" smtClean="0">
                <a:latin typeface="Calibri" pitchFamily="34" charset="0"/>
              </a:rPr>
              <a:t>iteracija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YOLO </a:t>
            </a:r>
            <a:r>
              <a:rPr lang="en-US" sz="2000" dirty="0" err="1" smtClean="0">
                <a:latin typeface="Calibri" pitchFamily="34" charset="0"/>
              </a:rPr>
              <a:t>algoritama</a:t>
            </a:r>
            <a:r>
              <a:rPr lang="en-US" sz="2000" dirty="0" smtClean="0">
                <a:latin typeface="Calibri" pitchFamily="34" charset="0"/>
              </a:rPr>
              <a:t> bi </a:t>
            </a:r>
            <a:r>
              <a:rPr lang="en-US" sz="2000" dirty="0" err="1" smtClean="0">
                <a:latin typeface="Calibri" pitchFamily="34" charset="0"/>
              </a:rPr>
              <a:t>značajno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poboljšala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ovaj</a:t>
            </a:r>
            <a:r>
              <a:rPr lang="en-US" sz="2000" dirty="0" smtClean="0">
                <a:latin typeface="Calibri" pitchFamily="34" charset="0"/>
              </a:rPr>
              <a:t> problem.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945600" y="137160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Zaklju</a:t>
            </a:r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čak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097280" y="5181602"/>
            <a:ext cx="9875520" cy="1121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+mn-lt"/>
              </a:rPr>
              <a:t>Skup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podataka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koji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će</a:t>
            </a:r>
            <a:r>
              <a:rPr lang="en-US" sz="2000" dirty="0" smtClean="0">
                <a:latin typeface="+mn-lt"/>
              </a:rPr>
              <a:t> se </a:t>
            </a:r>
            <a:r>
              <a:rPr lang="en-US" sz="2000" dirty="0" err="1" smtClean="0">
                <a:latin typeface="+mn-lt"/>
              </a:rPr>
              <a:t>koristiti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sadrži</a:t>
            </a:r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slike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kojima</a:t>
            </a:r>
            <a:r>
              <a:rPr lang="en-US" sz="2000" dirty="0" smtClean="0">
                <a:latin typeface="+mn-lt"/>
              </a:rPr>
              <a:t> se </a:t>
            </a:r>
            <a:r>
              <a:rPr lang="en-US" sz="2000" dirty="0" err="1" smtClean="0">
                <a:latin typeface="+mn-lt"/>
              </a:rPr>
              <a:t>nalazi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više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ljudi</a:t>
            </a:r>
            <a:r>
              <a:rPr lang="en-US" sz="2000" dirty="0" smtClean="0">
                <a:latin typeface="+mn-lt"/>
              </a:rPr>
              <a:t> . </a:t>
            </a:r>
            <a:r>
              <a:rPr lang="en-US" sz="2000" dirty="0" err="1" smtClean="0">
                <a:latin typeface="+mn-lt"/>
              </a:rPr>
              <a:t>Uz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svaku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sliku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dolazi</a:t>
            </a:r>
            <a:r>
              <a:rPr lang="en-US" sz="2000" dirty="0" smtClean="0">
                <a:latin typeface="+mn-lt"/>
              </a:rPr>
              <a:t> i </a:t>
            </a:r>
            <a:r>
              <a:rPr lang="en-US" sz="2000" dirty="0" err="1" smtClean="0">
                <a:latin typeface="+mn-lt"/>
              </a:rPr>
              <a:t>dodatni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fajl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koji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labelira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svako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poziciju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svakog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lica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svojim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okvirom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kao</a:t>
            </a:r>
            <a:r>
              <a:rPr lang="en-US" sz="2000" dirty="0" smtClean="0">
                <a:latin typeface="+mn-lt"/>
              </a:rPr>
              <a:t> i </a:t>
            </a:r>
            <a:r>
              <a:rPr lang="en-US" sz="2000" dirty="0" err="1" smtClean="0">
                <a:latin typeface="+mn-lt"/>
              </a:rPr>
              <a:t>labelom</a:t>
            </a:r>
            <a:r>
              <a:rPr lang="en-US" sz="2000" dirty="0" smtClean="0">
                <a:latin typeface="+mn-lt"/>
              </a:rPr>
              <a:t> da li je </a:t>
            </a:r>
            <a:r>
              <a:rPr lang="en-US" sz="2000" dirty="0" err="1" smtClean="0">
                <a:latin typeface="+mn-lt"/>
              </a:rPr>
              <a:t>prisutna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ili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dobro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nošena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maska</a:t>
            </a:r>
            <a:r>
              <a:rPr lang="en-US" sz="2000" dirty="0" smtClean="0">
                <a:latin typeface="+mn-lt"/>
              </a:rPr>
              <a:t>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521440" y="80010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Detekcija</a:t>
            </a:r>
            <a:endParaRPr lang="en-US" sz="32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6717033"/>
            <a:ext cx="4465320" cy="2503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0" y="294221"/>
            <a:ext cx="2209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613480087"/>
              </p:ext>
            </p:extLst>
          </p:nvPr>
        </p:nvGraphicFramePr>
        <p:xfrm>
          <a:off x="5638800" y="6508373"/>
          <a:ext cx="5600959" cy="3544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Text Box 194"/>
          <p:cNvSpPr txBox="1">
            <a:spLocks noChangeArrowheads="1"/>
          </p:cNvSpPr>
          <p:nvPr/>
        </p:nvSpPr>
        <p:spPr bwMode="auto">
          <a:xfrm>
            <a:off x="1097280" y="10668001"/>
            <a:ext cx="9875520" cy="2044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Kao </a:t>
            </a:r>
            <a:r>
              <a:rPr lang="en-US" sz="2000" dirty="0" err="1" smtClean="0">
                <a:latin typeface="Calibri" pitchFamily="34" charset="0"/>
              </a:rPr>
              <a:t>rešenje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problema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klasifikacije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koristićemo</a:t>
            </a:r>
            <a:r>
              <a:rPr lang="en-US" sz="2000" dirty="0" smtClean="0">
                <a:latin typeface="Calibri" pitchFamily="34" charset="0"/>
              </a:rPr>
              <a:t> tri </a:t>
            </a:r>
            <a:r>
              <a:rPr lang="en-US" sz="2000" dirty="0" err="1" smtClean="0">
                <a:latin typeface="Calibri" pitchFamily="34" charset="0"/>
              </a:rPr>
              <a:t>binarna</a:t>
            </a:r>
            <a:r>
              <a:rPr lang="en-US" sz="2000" dirty="0" smtClean="0">
                <a:latin typeface="Calibri" pitchFamily="34" charset="0"/>
              </a:rPr>
              <a:t> SVM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Prva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dva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koristiće</a:t>
            </a:r>
            <a:r>
              <a:rPr lang="en-US" sz="2000" dirty="0" smtClean="0">
                <a:latin typeface="Calibri" pitchFamily="34" charset="0"/>
              </a:rPr>
              <a:t> se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detekciju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slikama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Jedan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bez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maske</a:t>
            </a:r>
            <a:r>
              <a:rPr lang="en-US" sz="2000" dirty="0" smtClean="0">
                <a:latin typeface="Calibri" pitchFamily="34" charset="0"/>
              </a:rPr>
              <a:t> i </a:t>
            </a:r>
            <a:r>
              <a:rPr lang="en-US" sz="2000" dirty="0" err="1" smtClean="0">
                <a:latin typeface="Calibri" pitchFamily="34" charset="0"/>
              </a:rPr>
              <a:t>drugi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lica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maskom</a:t>
            </a:r>
            <a:r>
              <a:rPr lang="en-US" sz="2000" dirty="0" smtClean="0">
                <a:latin typeface="Calibri" pitchFamily="34" charset="0"/>
              </a:rPr>
              <a:t>.  </a:t>
            </a:r>
            <a:r>
              <a:rPr lang="en-US" sz="2000" dirty="0" err="1" smtClean="0">
                <a:latin typeface="Calibri" pitchFamily="34" charset="0"/>
              </a:rPr>
              <a:t>Detekciju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vršimo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pomoć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kombinacije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Sliding Window, Image Pyramid </a:t>
            </a:r>
            <a:r>
              <a:rPr lang="en-US" sz="2000" dirty="0" smtClean="0">
                <a:latin typeface="Calibri" pitchFamily="34" charset="0"/>
              </a:rPr>
              <a:t>i </a:t>
            </a:r>
            <a:r>
              <a:rPr lang="en-US" sz="2000" i="1" dirty="0" smtClean="0">
                <a:latin typeface="Calibri" pitchFamily="34" charset="0"/>
              </a:rPr>
              <a:t>Non-Maximum Suppression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tehnika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Treći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binarni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određuje</a:t>
            </a:r>
            <a:r>
              <a:rPr lang="en-US" sz="2000" dirty="0" smtClean="0">
                <a:latin typeface="Calibri" pitchFamily="34" charset="0"/>
              </a:rPr>
              <a:t> da li se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slici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nalazi</a:t>
            </a:r>
            <a:r>
              <a:rPr lang="en-US" sz="2000" dirty="0" smtClean="0">
                <a:latin typeface="Calibri" pitchFamily="34" charset="0"/>
              </a:rPr>
              <a:t> lice </a:t>
            </a:r>
            <a:r>
              <a:rPr lang="en-US" sz="2000" dirty="0" err="1" smtClean="0">
                <a:latin typeface="Calibri" pitchFamily="34" charset="0"/>
              </a:rPr>
              <a:t>sa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maskom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ili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bez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maske</a:t>
            </a:r>
            <a:r>
              <a:rPr lang="en-US" sz="2000" dirty="0" smtClean="0">
                <a:latin typeface="Calibri" pitchFamily="34" charset="0"/>
              </a:rPr>
              <a:t>, i </a:t>
            </a:r>
            <a:r>
              <a:rPr lang="en-US" sz="2000" dirty="0" err="1" smtClean="0">
                <a:latin typeface="Calibri" pitchFamily="34" charset="0"/>
              </a:rPr>
              <a:t>prema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njegovoj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sigurnosti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određivaćemo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konačan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rezultat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naše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predikcije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102108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Metodologija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2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696485"/>
              </p:ext>
            </p:extLst>
          </p:nvPr>
        </p:nvGraphicFramePr>
        <p:xfrm>
          <a:off x="1226448" y="17526000"/>
          <a:ext cx="9599228" cy="1554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807"/>
                <a:gridCol w="2399807"/>
                <a:gridCol w="2399807"/>
                <a:gridCol w="2399807"/>
              </a:tblGrid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Broj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slika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0" dirty="0" smtClean="0"/>
                        <a:t>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Trenirani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1972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739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1582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Testni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494</a:t>
                      </a:r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185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396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</a:tbl>
          </a:graphicData>
        </a:graphic>
      </p:graphicFrame>
      <p:sp>
        <p:nvSpPr>
          <p:cNvPr id="43" name="Text Box 194"/>
          <p:cNvSpPr txBox="1">
            <a:spLocks noChangeArrowheads="1"/>
          </p:cNvSpPr>
          <p:nvPr/>
        </p:nvSpPr>
        <p:spPr bwMode="auto">
          <a:xfrm>
            <a:off x="11521442" y="4967433"/>
            <a:ext cx="9875520" cy="813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 smtClean="0">
                <a:latin typeface="Calibri" pitchFamily="34" charset="0"/>
              </a:rPr>
              <a:t>Iz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testa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preciznosti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vidimo</a:t>
            </a:r>
            <a:r>
              <a:rPr lang="en-US" sz="2000" dirty="0" smtClean="0">
                <a:latin typeface="Calibri" pitchFamily="34" charset="0"/>
              </a:rPr>
              <a:t> da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performanse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ovih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klasifikatora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zadovoljavajućem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nivou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pogotovo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uzmemo</a:t>
            </a:r>
            <a:r>
              <a:rPr lang="en-US" sz="2000" dirty="0" smtClean="0">
                <a:latin typeface="Calibri" pitchFamily="34" charset="0"/>
              </a:rPr>
              <a:t> u </a:t>
            </a:r>
            <a:r>
              <a:rPr lang="en-US" sz="2000" dirty="0" err="1" smtClean="0">
                <a:latin typeface="Calibri" pitchFamily="34" charset="0"/>
              </a:rPr>
              <a:t>obzir</a:t>
            </a:r>
            <a:r>
              <a:rPr lang="en-US" sz="2000" dirty="0" smtClean="0">
                <a:latin typeface="Calibri" pitchFamily="34" charset="0"/>
              </a:rPr>
              <a:t> primer </a:t>
            </a:r>
            <a:r>
              <a:rPr lang="en-US" sz="2000" dirty="0" err="1" smtClean="0">
                <a:latin typeface="Calibri" pitchFamily="34" charset="0"/>
              </a:rPr>
              <a:t>slika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kojima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predikcije</a:t>
            </a:r>
            <a:r>
              <a:rPr lang="en-US" sz="2000" dirty="0" smtClean="0">
                <a:latin typeface="Calibri" pitchFamily="34" charset="0"/>
              </a:rPr>
              <a:t> bile </a:t>
            </a:r>
            <a:r>
              <a:rPr lang="en-US" sz="2000" dirty="0" err="1" smtClean="0">
                <a:latin typeface="Calibri" pitchFamily="34" charset="0"/>
              </a:rPr>
              <a:t>pogrešne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807" y="5829080"/>
            <a:ext cx="8566785" cy="186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27871"/>
              </p:ext>
            </p:extLst>
          </p:nvPr>
        </p:nvGraphicFramePr>
        <p:xfrm>
          <a:off x="11659585" y="3200400"/>
          <a:ext cx="9599228" cy="1554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807"/>
                <a:gridCol w="2399807"/>
                <a:gridCol w="2399807"/>
                <a:gridCol w="2399807"/>
              </a:tblGrid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Preciznost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0" dirty="0" smtClean="0"/>
                        <a:t>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 SVM</a:t>
                      </a:r>
                      <a:endParaRPr lang="en-US" sz="2400" dirty="0"/>
                    </a:p>
                  </a:txBody>
                  <a:tcPr marT="22861" marB="2286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Trenirani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99.5%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98.7%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97.9%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  <a:tr h="518083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Testni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Skup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96.3%</a:t>
                      </a:r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94.0%</a:t>
                      </a:r>
                      <a:endParaRPr lang="en-US" sz="2400" dirty="0"/>
                    </a:p>
                  </a:txBody>
                  <a:tcPr marT="22861" marB="22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94.9%</a:t>
                      </a:r>
                      <a:endParaRPr lang="en-US" sz="2400" dirty="0"/>
                    </a:p>
                  </a:txBody>
                  <a:tcPr marT="22861" marB="22861" anchor="ctr"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14706600"/>
            <a:ext cx="6461760" cy="4298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681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Hajduk</cp:lastModifiedBy>
  <cp:revision>131</cp:revision>
  <cp:lastPrinted>2013-02-12T02:21:55Z</cp:lastPrinted>
  <dcterms:created xsi:type="dcterms:W3CDTF">2013-02-10T21:14:48Z</dcterms:created>
  <dcterms:modified xsi:type="dcterms:W3CDTF">2022-01-23T12:30:20Z</dcterms:modified>
</cp:coreProperties>
</file>