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3707" autoAdjust="0"/>
  </p:normalViewPr>
  <p:slideViewPr>
    <p:cSldViewPr>
      <p:cViewPr varScale="1">
        <p:scale>
          <a:sx n="36" d="100"/>
          <a:sy n="36" d="100"/>
        </p:scale>
        <p:origin x="-1680" y="-54"/>
      </p:cViewPr>
      <p:guideLst>
        <p:guide orient="horz" pos="6913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Sa maskom</c:v>
                </c:pt>
                <c:pt idx="1">
                  <c:v>Bez maske</c:v>
                </c:pt>
                <c:pt idx="2">
                  <c:v>Loše nošena maska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2581</c:v>
                </c:pt>
                <c:pt idx="1">
                  <c:v>586</c:v>
                </c:pt>
                <c:pt idx="2">
                  <c:v>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80480"/>
        <c:axId val="186652160"/>
      </c:barChart>
      <c:catAx>
        <c:axId val="170980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86652160"/>
        <c:crosses val="autoZero"/>
        <c:auto val="1"/>
        <c:lblAlgn val="ctr"/>
        <c:lblOffset val="100"/>
        <c:noMultiLvlLbl val="0"/>
      </c:catAx>
      <c:valAx>
        <c:axId val="186652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98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2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1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1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1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1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2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6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1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23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3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84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559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2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7" y="873761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7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4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119" indent="0">
              <a:buNone/>
              <a:defRPr sz="9600"/>
            </a:lvl2pPr>
            <a:lvl3pPr marL="3134239" indent="0">
              <a:buNone/>
              <a:defRPr sz="8200"/>
            </a:lvl3pPr>
            <a:lvl4pPr marL="4701358" indent="0">
              <a:buNone/>
              <a:defRPr sz="6900"/>
            </a:lvl4pPr>
            <a:lvl5pPr marL="6268477" indent="0">
              <a:buNone/>
              <a:defRPr sz="6900"/>
            </a:lvl5pPr>
            <a:lvl6pPr marL="7835597" indent="0">
              <a:buNone/>
              <a:defRPr sz="6900"/>
            </a:lvl6pPr>
            <a:lvl7pPr marL="9402716" indent="0">
              <a:buNone/>
              <a:defRPr sz="6900"/>
            </a:lvl7pPr>
            <a:lvl8pPr marL="10969835" indent="0">
              <a:buNone/>
              <a:defRPr sz="6900"/>
            </a:lvl8pPr>
            <a:lvl9pPr marL="12536955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0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23" tIns="156713" rIns="313423" bIns="156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423" tIns="156713" rIns="313423" bIns="156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6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6"/>
            <a:ext cx="104241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6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defTabSz="3134239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41" indent="-1175341" algn="l" defTabSz="313423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570" indent="-979450" algn="l" defTabSz="313423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798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918" indent="-783560" algn="l" defTabSz="3134239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037" indent="-783560" algn="l" defTabSz="3134239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15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627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3395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0514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11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23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358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47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59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716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83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95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369333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Detekcija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i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klasifikacija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da li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osobe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na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slici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nose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maske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114800" y="1600201"/>
            <a:ext cx="246888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Hajduk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Dušan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SW40/2018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Fakultet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tehničkih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nauka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Novi Sad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657600"/>
            <a:ext cx="9875520" cy="813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Potrebno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dirty="0" err="1" smtClean="0">
                <a:latin typeface="Calibri" pitchFamily="34" charset="0"/>
              </a:rPr>
              <a:t>detektovati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ljudi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slici</a:t>
            </a:r>
            <a:r>
              <a:rPr lang="en-US" sz="2000" dirty="0" smtClean="0">
                <a:latin typeface="Calibri" pitchFamily="34" charset="0"/>
              </a:rPr>
              <a:t>, i </a:t>
            </a:r>
            <a:r>
              <a:rPr lang="en-US" sz="2000" dirty="0" err="1" smtClean="0">
                <a:latin typeface="Calibri" pitchFamily="34" charset="0"/>
              </a:rPr>
              <a:t>pri</a:t>
            </a:r>
            <a:r>
              <a:rPr lang="en-US" sz="2000" dirty="0" smtClean="0">
                <a:latin typeface="Calibri" pitchFamily="34" charset="0"/>
              </a:rPr>
              <a:t> tome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svako</a:t>
            </a:r>
            <a:r>
              <a:rPr lang="en-US" sz="2000" dirty="0" smtClean="0">
                <a:latin typeface="Calibri" pitchFamily="34" charset="0"/>
              </a:rPr>
              <a:t> lice </a:t>
            </a:r>
            <a:r>
              <a:rPr lang="en-US" sz="2000" dirty="0" err="1" smtClean="0">
                <a:latin typeface="Calibri" pitchFamily="34" charset="0"/>
              </a:rPr>
              <a:t>odrediti</a:t>
            </a:r>
            <a:r>
              <a:rPr lang="en-US" sz="2000" dirty="0" smtClean="0">
                <a:latin typeface="Calibri" pitchFamily="34" charset="0"/>
              </a:rPr>
              <a:t> da li se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njemu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maska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7280" y="320040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Definicija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521440" y="8458201"/>
            <a:ext cx="9875520" cy="604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Kao </a:t>
            </a:r>
            <a:r>
              <a:rPr lang="en-US" sz="2000" dirty="0" err="1" smtClean="0">
                <a:latin typeface="Calibri" pitchFamily="34" charset="0"/>
              </a:rPr>
              <a:t>što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prethodno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naveli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pomoć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kombinacije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Sliding </a:t>
            </a:r>
            <a:r>
              <a:rPr lang="en-US" sz="2000" i="1" dirty="0" smtClean="0">
                <a:latin typeface="Calibri" pitchFamily="34" charset="0"/>
              </a:rPr>
              <a:t>Window,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Image </a:t>
            </a:r>
            <a:r>
              <a:rPr lang="en-US" sz="2000" i="1" dirty="0" smtClean="0">
                <a:latin typeface="Calibri" pitchFamily="34" charset="0"/>
              </a:rPr>
              <a:t>Pyramid </a:t>
            </a:r>
            <a:r>
              <a:rPr lang="en-US" sz="2000" dirty="0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Non-Maximum </a:t>
            </a:r>
            <a:r>
              <a:rPr lang="en-US" sz="2000" i="1" dirty="0">
                <a:latin typeface="Calibri" pitchFamily="34" charset="0"/>
              </a:rPr>
              <a:t>Suppression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tehnika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Algoritam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funkcioniše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sledeći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način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Prvo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prolazimo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kroz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veličine</a:t>
            </a:r>
            <a:r>
              <a:rPr lang="en-US" sz="2000" dirty="0" smtClean="0">
                <a:latin typeface="Calibri" pitchFamily="34" charset="0"/>
              </a:rPr>
              <a:t> 40x40, to </a:t>
            </a:r>
            <a:r>
              <a:rPr lang="en-US" sz="2000" dirty="0" err="1" smtClean="0">
                <a:latin typeface="Calibri" pitchFamily="34" charset="0"/>
              </a:rPr>
              <a:t>će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najmanji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raditi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uzmemo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potrebno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dirty="0" err="1" smtClean="0">
                <a:latin typeface="Calibri" pitchFamily="34" charset="0"/>
              </a:rPr>
              <a:t>računati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HOG, </a:t>
            </a:r>
            <a:r>
              <a:rPr lang="en-US" sz="2000" dirty="0" err="1" smtClean="0">
                <a:latin typeface="Calibri" pitchFamily="34" charset="0"/>
              </a:rPr>
              <a:t>gde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izdvajamo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karakteristike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Potom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izračunate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vrednosti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sprovodimo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kroz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binarna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, i </a:t>
            </a:r>
            <a:r>
              <a:rPr lang="en-US" sz="2000" dirty="0" err="1" smtClean="0">
                <a:latin typeface="Calibri" pitchFamily="34" charset="0"/>
              </a:rPr>
              <a:t>ukoliko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prevazilazi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određen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prag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pamtimo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prođemo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celu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grupišemo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izdvojene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Non-Maximum </a:t>
            </a:r>
            <a:r>
              <a:rPr lang="en-US" sz="2000" i="1" dirty="0" smtClean="0">
                <a:latin typeface="Calibri" pitchFamily="34" charset="0"/>
              </a:rPr>
              <a:t>Suppression </a:t>
            </a:r>
            <a:r>
              <a:rPr lang="en-US" sz="2000" dirty="0" err="1" smtClean="0">
                <a:latin typeface="Calibri" pitchFamily="34" charset="0"/>
              </a:rPr>
              <a:t>tehnikom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skaliramo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pola</a:t>
            </a:r>
            <a:r>
              <a:rPr lang="en-US" sz="2000" dirty="0" smtClean="0">
                <a:latin typeface="Calibri" pitchFamily="34" charset="0"/>
              </a:rPr>
              <a:t> od </a:t>
            </a:r>
            <a:r>
              <a:rPr lang="en-US" sz="2000" dirty="0" err="1" smtClean="0">
                <a:latin typeface="Calibri" pitchFamily="34" charset="0"/>
              </a:rPr>
              <a:t>njene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prethodne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en-US" sz="2000" dirty="0" err="1" smtClean="0">
                <a:latin typeface="Calibri" pitchFamily="34" charset="0"/>
              </a:rPr>
              <a:t>krećemo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ceo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proces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ponovog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Ovaj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proces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završava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prevaziđe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Potom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grupišemo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preklapaju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različitih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slojeva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tj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Na </a:t>
            </a:r>
            <a:r>
              <a:rPr lang="en-US" sz="2000" dirty="0" err="1" smtClean="0">
                <a:latin typeface="Calibri" pitchFamily="34" charset="0"/>
              </a:rPr>
              <a:t>samom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kraju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prikuljenje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računamo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HOG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en-US" sz="2000" dirty="0" err="1" smtClean="0">
                <a:latin typeface="Calibri" pitchFamily="34" charset="0"/>
              </a:rPr>
              <a:t>sprovodimo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dobijene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vrednosti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kroz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treći</a:t>
            </a:r>
            <a:r>
              <a:rPr lang="en-US" sz="2000" i="1" dirty="0" smtClean="0">
                <a:latin typeface="Calibri" pitchFamily="34" charset="0"/>
              </a:rPr>
              <a:t> SVM </a:t>
            </a:r>
            <a:r>
              <a:rPr lang="en-US" sz="2000" dirty="0" err="1" smtClean="0">
                <a:latin typeface="Calibri" pitchFamily="34" charset="0"/>
              </a:rPr>
              <a:t>klasifikator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Prema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sigurnosti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određenog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praga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postavimo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određujemo</a:t>
            </a:r>
            <a:r>
              <a:rPr lang="en-US" sz="2000" dirty="0" smtClean="0">
                <a:latin typeface="Calibri" pitchFamily="34" charset="0"/>
              </a:rPr>
              <a:t> da li se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ili</a:t>
            </a:r>
            <a:r>
              <a:rPr lang="en-US" sz="2000" dirty="0" smtClean="0">
                <a:latin typeface="Calibri" pitchFamily="34" charset="0"/>
              </a:rPr>
              <a:t> ne.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Na </a:t>
            </a:r>
            <a:r>
              <a:rPr lang="en-US" sz="2000" dirty="0" err="1" smtClean="0">
                <a:latin typeface="Calibri" pitchFamily="34" charset="0"/>
              </a:rPr>
              <a:t>slici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rezultat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detekcije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Procenat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iznad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predstavlja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sigurnost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trećeg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primera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nekoliko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false positive </a:t>
            </a:r>
            <a:r>
              <a:rPr lang="en-US" sz="2000" dirty="0" err="1" smtClean="0">
                <a:latin typeface="Calibri" pitchFamily="34" charset="0"/>
              </a:rPr>
              <a:t>slučaja</a:t>
            </a:r>
            <a:r>
              <a:rPr lang="en-US" sz="2000" dirty="0" smtClean="0">
                <a:latin typeface="Calibri" pitchFamily="34" charset="0"/>
              </a:rPr>
              <a:t> u </a:t>
            </a:r>
            <a:r>
              <a:rPr lang="en-US" sz="2000" dirty="0" err="1" smtClean="0">
                <a:latin typeface="Calibri" pitchFamily="34" charset="0"/>
              </a:rPr>
              <a:t>detekciji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i="1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7280" y="472440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Skup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podataka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7280" y="13393692"/>
            <a:ext cx="9875520" cy="3891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Svaku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podeliti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malih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sadrže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.  </a:t>
            </a:r>
            <a:r>
              <a:rPr lang="en-US" sz="2000" dirty="0" err="1" smtClean="0">
                <a:latin typeface="Calibri" pitchFamily="34" charset="0"/>
              </a:rPr>
              <a:t>Potom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ćemo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filtrirati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mutnije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slike</a:t>
            </a:r>
            <a:r>
              <a:rPr lang="en-US" sz="2000" dirty="0">
                <a:latin typeface="Calibri" pitchFamily="34" charset="0"/>
              </a:rPr>
              <a:t>, i </a:t>
            </a:r>
            <a:r>
              <a:rPr lang="en-US" sz="2000" dirty="0" err="1">
                <a:latin typeface="Calibri" pitchFamily="34" charset="0"/>
              </a:rPr>
              <a:t>sve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gde</a:t>
            </a:r>
            <a:r>
              <a:rPr lang="en-US" sz="2000" dirty="0">
                <a:latin typeface="Calibri" pitchFamily="34" charset="0"/>
              </a:rPr>
              <a:t> je lice </a:t>
            </a:r>
            <a:r>
              <a:rPr lang="en-US" sz="2000" dirty="0" err="1">
                <a:latin typeface="Calibri" pitchFamily="34" charset="0"/>
              </a:rPr>
              <a:t>manje</a:t>
            </a:r>
            <a:r>
              <a:rPr lang="en-US" sz="2000" dirty="0">
                <a:latin typeface="Calibri" pitchFamily="34" charset="0"/>
              </a:rPr>
              <a:t> od </a:t>
            </a:r>
            <a:r>
              <a:rPr lang="en-US" sz="2000" dirty="0" smtClean="0">
                <a:latin typeface="Calibri" pitchFamily="34" charset="0"/>
              </a:rPr>
              <a:t>20x20 </a:t>
            </a:r>
            <a:r>
              <a:rPr lang="en-US" sz="2000" dirty="0" err="1" smtClean="0">
                <a:latin typeface="Calibri" pitchFamily="34" charset="0"/>
              </a:rPr>
              <a:t>izbaciti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skupa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podataka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Posle</a:t>
            </a:r>
            <a:r>
              <a:rPr lang="en-US" sz="2000" dirty="0" smtClean="0">
                <a:latin typeface="Calibri" pitchFamily="34" charset="0"/>
              </a:rPr>
              <a:t> toga </a:t>
            </a:r>
            <a:r>
              <a:rPr lang="en-US" sz="2000" dirty="0" err="1" smtClean="0">
                <a:latin typeface="Calibri" pitchFamily="34" charset="0"/>
              </a:rPr>
              <a:t>potrebno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dirty="0" err="1" smtClean="0">
                <a:latin typeface="Calibri" pitchFamily="34" charset="0"/>
              </a:rPr>
              <a:t>skalirati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tako</a:t>
            </a:r>
            <a:r>
              <a:rPr lang="en-US" sz="2000" dirty="0" smtClean="0">
                <a:latin typeface="Calibri" pitchFamily="34" charset="0"/>
              </a:rPr>
              <a:t> da </a:t>
            </a:r>
            <a:r>
              <a:rPr lang="en-US" sz="2000" dirty="0" err="1" smtClean="0">
                <a:latin typeface="Calibri" pitchFamily="34" charset="0"/>
              </a:rPr>
              <a:t>budu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iste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zbog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prirode</a:t>
            </a:r>
            <a:r>
              <a:rPr lang="en-US" sz="2000" dirty="0" smtClean="0">
                <a:latin typeface="Calibri" pitchFamily="34" charset="0"/>
              </a:rPr>
              <a:t> 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naš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slučaj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skaliraćemo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40x40.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Negativne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podatke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za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treniranje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klasifikatora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tj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kojima</a:t>
            </a:r>
            <a:r>
              <a:rPr lang="en-US" sz="2000" dirty="0">
                <a:latin typeface="Calibri" pitchFamily="34" charset="0"/>
              </a:rPr>
              <a:t> se ne </a:t>
            </a:r>
            <a:r>
              <a:rPr lang="en-US" sz="2000" dirty="0" err="1">
                <a:latin typeface="Calibri" pitchFamily="34" charset="0"/>
              </a:rPr>
              <a:t>nalaze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lica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generisaćemo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tako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što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prolazimo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kroz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više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iz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našeg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skupa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podataka</a:t>
            </a:r>
            <a:r>
              <a:rPr lang="en-US" sz="2000" dirty="0">
                <a:latin typeface="Calibri" pitchFamily="34" charset="0"/>
              </a:rPr>
              <a:t> i </a:t>
            </a:r>
            <a:r>
              <a:rPr lang="en-US" sz="2000" dirty="0" err="1">
                <a:latin typeface="Calibri" pitchFamily="34" charset="0"/>
              </a:rPr>
              <a:t>biramo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nasumične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okvire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nepreklapaju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labelisanim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okvirima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kojima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nalaze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Negativne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podatke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treniranje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trećeg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već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imamo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oni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predstavljaju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bez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maski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97280" y="12936492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Treniranje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Klasifikatora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097280" y="5181604"/>
            <a:ext cx="9875520" cy="1121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+mn-lt"/>
              </a:rPr>
              <a:t>Skup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podataka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koji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će</a:t>
            </a:r>
            <a:r>
              <a:rPr lang="en-US" sz="2000" dirty="0" smtClean="0">
                <a:latin typeface="+mn-lt"/>
              </a:rPr>
              <a:t> se </a:t>
            </a:r>
            <a:r>
              <a:rPr lang="en-US" sz="2000" dirty="0" err="1" smtClean="0">
                <a:latin typeface="+mn-lt"/>
              </a:rPr>
              <a:t>koristiti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sadrži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slike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kojima</a:t>
            </a:r>
            <a:r>
              <a:rPr lang="en-US" sz="2000" dirty="0" smtClean="0">
                <a:latin typeface="+mn-lt"/>
              </a:rPr>
              <a:t> se </a:t>
            </a:r>
            <a:r>
              <a:rPr lang="en-US" sz="2000" dirty="0" err="1" smtClean="0">
                <a:latin typeface="+mn-lt"/>
              </a:rPr>
              <a:t>nalazi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više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ljudi</a:t>
            </a:r>
            <a:r>
              <a:rPr lang="en-US" sz="2000" dirty="0" smtClean="0">
                <a:latin typeface="+mn-lt"/>
              </a:rPr>
              <a:t> . </a:t>
            </a:r>
            <a:r>
              <a:rPr lang="en-US" sz="2000" dirty="0" err="1" smtClean="0">
                <a:latin typeface="+mn-lt"/>
              </a:rPr>
              <a:t>Uz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svaku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sliku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dolazi</a:t>
            </a:r>
            <a:r>
              <a:rPr lang="en-US" sz="2000" dirty="0" smtClean="0">
                <a:latin typeface="+mn-lt"/>
              </a:rPr>
              <a:t> i </a:t>
            </a:r>
            <a:r>
              <a:rPr lang="en-US" sz="2000" dirty="0" err="1" smtClean="0">
                <a:latin typeface="+mn-lt"/>
              </a:rPr>
              <a:t>dodatni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fajl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koji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labelira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svako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poziciju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svakog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lica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svojim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okvirom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kao</a:t>
            </a:r>
            <a:r>
              <a:rPr lang="en-US" sz="2000" dirty="0" smtClean="0">
                <a:latin typeface="+mn-lt"/>
              </a:rPr>
              <a:t> i </a:t>
            </a:r>
            <a:r>
              <a:rPr lang="en-US" sz="2000" dirty="0" err="1" smtClean="0">
                <a:latin typeface="+mn-lt"/>
              </a:rPr>
              <a:t>labelom</a:t>
            </a:r>
            <a:r>
              <a:rPr lang="en-US" sz="2000" dirty="0" smtClean="0">
                <a:latin typeface="+mn-lt"/>
              </a:rPr>
              <a:t> da li je </a:t>
            </a:r>
            <a:r>
              <a:rPr lang="en-US" sz="2000" dirty="0" err="1" smtClean="0">
                <a:latin typeface="+mn-lt"/>
              </a:rPr>
              <a:t>prisutna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ili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dobro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nošena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maska</a:t>
            </a:r>
            <a:r>
              <a:rPr lang="en-US" sz="2000" dirty="0" smtClean="0">
                <a:latin typeface="+mn-lt"/>
              </a:rPr>
              <a:t>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521440" y="800100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Detekcija</a:t>
            </a: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6717034"/>
            <a:ext cx="4465320" cy="2503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294221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613480087"/>
              </p:ext>
            </p:extLst>
          </p:nvPr>
        </p:nvGraphicFramePr>
        <p:xfrm>
          <a:off x="5638802" y="6508373"/>
          <a:ext cx="5600959" cy="354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 Box 194"/>
          <p:cNvSpPr txBox="1">
            <a:spLocks noChangeArrowheads="1"/>
          </p:cNvSpPr>
          <p:nvPr/>
        </p:nvSpPr>
        <p:spPr bwMode="auto">
          <a:xfrm>
            <a:off x="1097280" y="10668001"/>
            <a:ext cx="9875520" cy="2044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Kao </a:t>
            </a:r>
            <a:r>
              <a:rPr lang="en-US" sz="2000" dirty="0" err="1" smtClean="0">
                <a:latin typeface="Calibri" pitchFamily="34" charset="0"/>
              </a:rPr>
              <a:t>rešenje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problema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koristićemo</a:t>
            </a:r>
            <a:r>
              <a:rPr lang="en-US" sz="2000" dirty="0" smtClean="0">
                <a:latin typeface="Calibri" pitchFamily="34" charset="0"/>
              </a:rPr>
              <a:t> tri </a:t>
            </a:r>
            <a:r>
              <a:rPr lang="en-US" sz="2000" dirty="0" err="1" smtClean="0">
                <a:latin typeface="Calibri" pitchFamily="34" charset="0"/>
              </a:rPr>
              <a:t>binarna</a:t>
            </a:r>
            <a:r>
              <a:rPr lang="en-US" sz="2000" dirty="0" smtClean="0">
                <a:latin typeface="Calibri" pitchFamily="34" charset="0"/>
              </a:rPr>
              <a:t> 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koristiće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slikama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Jedan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bez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maske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drugi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maskom</a:t>
            </a:r>
            <a:r>
              <a:rPr lang="en-US" sz="2000" dirty="0" smtClean="0">
                <a:latin typeface="Calibri" pitchFamily="34" charset="0"/>
              </a:rPr>
              <a:t>. 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vršimo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pomoć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kombinacije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Sliding Window, Image Pyramid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en-US" sz="2000" i="1" dirty="0" smtClean="0">
                <a:latin typeface="Calibri" pitchFamily="34" charset="0"/>
              </a:rPr>
              <a:t>Non-Maximum Suppression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tehnika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Treći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binarni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određuje</a:t>
            </a:r>
            <a:r>
              <a:rPr lang="en-US" sz="2000" dirty="0" smtClean="0">
                <a:latin typeface="Calibri" pitchFamily="34" charset="0"/>
              </a:rPr>
              <a:t> da li se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slici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lice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ili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bez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maske</a:t>
            </a:r>
            <a:r>
              <a:rPr lang="en-US" sz="2000" dirty="0" smtClean="0">
                <a:latin typeface="Calibri" pitchFamily="34" charset="0"/>
              </a:rPr>
              <a:t>, i </a:t>
            </a:r>
            <a:r>
              <a:rPr lang="en-US" sz="2000" dirty="0" err="1" smtClean="0">
                <a:latin typeface="Calibri" pitchFamily="34" charset="0"/>
              </a:rPr>
              <a:t>prema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njegovoj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sigurnosti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određivaćemo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konačan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rezultat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predikcije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1021080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Metodologija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2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96485"/>
              </p:ext>
            </p:extLst>
          </p:nvPr>
        </p:nvGraphicFramePr>
        <p:xfrm>
          <a:off x="1226448" y="17526001"/>
          <a:ext cx="9599228" cy="1554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807"/>
                <a:gridCol w="2399807"/>
                <a:gridCol w="2399807"/>
                <a:gridCol w="2399807"/>
              </a:tblGrid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Broj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slika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0" dirty="0" smtClean="0"/>
                        <a:t>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Trenirani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1972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739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1582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Testni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494</a:t>
                      </a:r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396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</a:tbl>
          </a:graphicData>
        </a:graphic>
      </p:graphicFrame>
      <p:sp>
        <p:nvSpPr>
          <p:cNvPr id="43" name="Text Box 194"/>
          <p:cNvSpPr txBox="1">
            <a:spLocks noChangeArrowheads="1"/>
          </p:cNvSpPr>
          <p:nvPr/>
        </p:nvSpPr>
        <p:spPr bwMode="auto">
          <a:xfrm>
            <a:off x="11521442" y="4967433"/>
            <a:ext cx="9875520" cy="813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testa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vidimo</a:t>
            </a:r>
            <a:r>
              <a:rPr lang="en-US" sz="2000" dirty="0" smtClean="0">
                <a:latin typeface="Calibri" pitchFamily="34" charset="0"/>
              </a:rPr>
              <a:t> da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performanse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zadovoljavajućem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nivou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pogotovo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uzmemo</a:t>
            </a:r>
            <a:r>
              <a:rPr lang="en-US" sz="2000" dirty="0" smtClean="0">
                <a:latin typeface="Calibri" pitchFamily="34" charset="0"/>
              </a:rPr>
              <a:t> u </a:t>
            </a:r>
            <a:r>
              <a:rPr lang="en-US" sz="2000" dirty="0" err="1" smtClean="0">
                <a:latin typeface="Calibri" pitchFamily="34" charset="0"/>
              </a:rPr>
              <a:t>obzir</a:t>
            </a:r>
            <a:r>
              <a:rPr lang="en-US" sz="2000" dirty="0" smtClean="0">
                <a:latin typeface="Calibri" pitchFamily="34" charset="0"/>
              </a:rPr>
              <a:t> primer </a:t>
            </a:r>
            <a:r>
              <a:rPr lang="en-US" sz="2000" dirty="0" err="1" smtClean="0">
                <a:latin typeface="Calibri" pitchFamily="34" charset="0"/>
              </a:rPr>
              <a:t>slika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predikcije</a:t>
            </a:r>
            <a:r>
              <a:rPr lang="en-US" sz="2000" dirty="0" smtClean="0">
                <a:latin typeface="Calibri" pitchFamily="34" charset="0"/>
              </a:rPr>
              <a:t> bile </a:t>
            </a:r>
            <a:r>
              <a:rPr lang="en-US" sz="2000" dirty="0" err="1" smtClean="0">
                <a:latin typeface="Calibri" pitchFamily="34" charset="0"/>
              </a:rPr>
              <a:t>pogrešne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809" y="5829081"/>
            <a:ext cx="8566785" cy="186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27871"/>
              </p:ext>
            </p:extLst>
          </p:nvPr>
        </p:nvGraphicFramePr>
        <p:xfrm>
          <a:off x="11659585" y="3200401"/>
          <a:ext cx="9599228" cy="1554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807"/>
                <a:gridCol w="2399807"/>
                <a:gridCol w="2399807"/>
                <a:gridCol w="2399807"/>
              </a:tblGrid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Preciznost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0" dirty="0" smtClean="0"/>
                        <a:t>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Trenirani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99.5%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98.7%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97.9%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Testni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96.3%</a:t>
                      </a:r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94.0%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94.9%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240" y="15003475"/>
            <a:ext cx="4937760" cy="3284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Text Box 193"/>
          <p:cNvSpPr txBox="1">
            <a:spLocks noChangeArrowheads="1"/>
          </p:cNvSpPr>
          <p:nvPr/>
        </p:nvSpPr>
        <p:spPr bwMode="auto">
          <a:xfrm>
            <a:off x="21926550" y="3657601"/>
            <a:ext cx="9875520" cy="3891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Preciznost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</a:t>
            </a:r>
            <a:r>
              <a:rPr lang="en-US" sz="2000" dirty="0" err="1" smtClean="0">
                <a:latin typeface="Calibri" pitchFamily="34" charset="0"/>
              </a:rPr>
              <a:t>čunamo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tačnih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predikcija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zbira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tačnih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netačnih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Uzimanjem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uzorka</a:t>
            </a:r>
            <a:r>
              <a:rPr lang="en-US" sz="2000" dirty="0" smtClean="0">
                <a:latin typeface="Calibri" pitchFamily="34" charset="0"/>
              </a:rPr>
              <a:t> od 20 </a:t>
            </a:r>
            <a:r>
              <a:rPr lang="en-US" sz="2000" dirty="0" err="1" smtClean="0">
                <a:latin typeface="Calibri" pitchFamily="34" charset="0"/>
              </a:rPr>
              <a:t>slika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skupa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podataka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kori</a:t>
            </a:r>
            <a:r>
              <a:rPr lang="en-US" sz="2000" dirty="0" err="1" smtClean="0">
                <a:latin typeface="Calibri" pitchFamily="34" charset="0"/>
              </a:rPr>
              <a:t>šteni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testiranje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dobijamo</a:t>
            </a:r>
            <a:r>
              <a:rPr lang="en-US" sz="2000" dirty="0" smtClean="0">
                <a:latin typeface="Calibri" pitchFamily="34" charset="0"/>
              </a:rPr>
              <a:t> 22.3% </a:t>
            </a:r>
            <a:r>
              <a:rPr lang="en-US" sz="2000" dirty="0" err="1" smtClean="0">
                <a:latin typeface="Calibri" pitchFamily="34" charset="0"/>
              </a:rPr>
              <a:t>preciznosti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i="1" dirty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Na </a:t>
            </a:r>
            <a:r>
              <a:rPr lang="en-US" sz="2000" dirty="0" err="1" smtClean="0">
                <a:latin typeface="Calibri" pitchFamily="34" charset="0"/>
              </a:rPr>
              <a:t>ovaj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broj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najviše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utiče</a:t>
            </a:r>
            <a:r>
              <a:rPr lang="en-US" sz="2000" dirty="0" smtClean="0">
                <a:latin typeface="Calibri" pitchFamily="34" charset="0"/>
              </a:rPr>
              <a:t> to da se u </a:t>
            </a:r>
            <a:r>
              <a:rPr lang="en-US" sz="2000" dirty="0" err="1" smtClean="0">
                <a:latin typeface="Calibri" pitchFamily="34" charset="0"/>
              </a:rPr>
              <a:t>testnim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podacima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velik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broj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manja</a:t>
            </a:r>
            <a:r>
              <a:rPr lang="en-US" sz="2000" dirty="0" smtClean="0">
                <a:latin typeface="Calibri" pitchFamily="34" charset="0"/>
              </a:rPr>
              <a:t> od 40x40, </a:t>
            </a:r>
            <a:r>
              <a:rPr lang="en-US" sz="2000" dirty="0" err="1" smtClean="0">
                <a:latin typeface="Calibri" pitchFamily="34" charset="0"/>
              </a:rPr>
              <a:t>što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čini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teško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uočljivim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Druga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stvar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najviše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utiče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broj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jesu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razlike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kod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skaliranja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prozora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jer</a:t>
            </a:r>
            <a:r>
              <a:rPr lang="en-US" sz="2000" dirty="0" smtClean="0">
                <a:latin typeface="Calibri" pitchFamily="34" charset="0"/>
              </a:rPr>
              <a:t> se on u </a:t>
            </a:r>
            <a:r>
              <a:rPr lang="en-US" sz="2000" dirty="0" err="1" smtClean="0">
                <a:latin typeface="Calibri" pitchFamily="34" charset="0"/>
              </a:rPr>
              <a:t>svakom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prolazu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povećava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puta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Predikcija</a:t>
            </a:r>
            <a:r>
              <a:rPr lang="en-US" sz="2000" dirty="0" smtClean="0">
                <a:latin typeface="Calibri" pitchFamily="34" charset="0"/>
              </a:rPr>
              <a:t> da li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detektovanim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okvirima</a:t>
            </a:r>
            <a:r>
              <a:rPr lang="en-US" sz="2000" dirty="0" smtClean="0">
                <a:latin typeface="Calibri" pitchFamily="34" charset="0"/>
              </a:rPr>
              <a:t> nose </a:t>
            </a:r>
            <a:r>
              <a:rPr lang="en-US" sz="2000" dirty="0" err="1" smtClean="0">
                <a:latin typeface="Calibri" pitchFamily="34" charset="0"/>
              </a:rPr>
              <a:t>maske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ili</a:t>
            </a:r>
            <a:r>
              <a:rPr lang="en-US" sz="2000" dirty="0" smtClean="0">
                <a:latin typeface="Calibri" pitchFamily="34" charset="0"/>
              </a:rPr>
              <a:t> ne </a:t>
            </a:r>
            <a:r>
              <a:rPr lang="en-US" sz="2000" dirty="0" err="1" smtClean="0">
                <a:latin typeface="Calibri" pitchFamily="34" charset="0"/>
              </a:rPr>
              <a:t>ima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</a:t>
            </a:r>
            <a:r>
              <a:rPr lang="en-US" sz="2000" dirty="0" smtClean="0">
                <a:latin typeface="Calibri" pitchFamily="34" charset="0"/>
              </a:rPr>
              <a:t> od 85.2%, </a:t>
            </a:r>
            <a:r>
              <a:rPr lang="en-US" sz="2000" dirty="0" err="1" smtClean="0">
                <a:latin typeface="Calibri" pitchFamily="34" charset="0"/>
              </a:rPr>
              <a:t>što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znači</a:t>
            </a:r>
            <a:r>
              <a:rPr lang="en-US" sz="2000" dirty="0" smtClean="0">
                <a:latin typeface="Calibri" pitchFamily="34" charset="0"/>
              </a:rPr>
              <a:t> da </a:t>
            </a:r>
            <a:r>
              <a:rPr lang="en-US" sz="2000" dirty="0" err="1" smtClean="0">
                <a:latin typeface="Calibri" pitchFamily="34" charset="0"/>
              </a:rPr>
              <a:t>detektovani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 ne </a:t>
            </a:r>
            <a:r>
              <a:rPr lang="en-US" sz="2000" dirty="0" err="1" smtClean="0">
                <a:latin typeface="Calibri" pitchFamily="34" charset="0"/>
              </a:rPr>
              <a:t>utiče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previše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mnogo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i="1" dirty="0">
                <a:latin typeface="Calibri" pitchFamily="34" charset="0"/>
              </a:rPr>
              <a:t>.</a:t>
            </a:r>
            <a:endParaRPr lang="en-US" sz="2000" i="1" dirty="0" smtClean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926550" y="320040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Rezultati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0" y="14935201"/>
            <a:ext cx="4926988" cy="3428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 Box 193"/>
          <p:cNvSpPr txBox="1">
            <a:spLocks noChangeArrowheads="1"/>
          </p:cNvSpPr>
          <p:nvPr/>
        </p:nvSpPr>
        <p:spPr bwMode="auto">
          <a:xfrm>
            <a:off x="21926550" y="8305801"/>
            <a:ext cx="9875520" cy="4198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Calibri" pitchFamily="34" charset="0"/>
              </a:rPr>
              <a:t>Izvlačenje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HOG </a:t>
            </a:r>
            <a:r>
              <a:rPr lang="en-US" sz="2000" dirty="0" err="1">
                <a:latin typeface="Calibri" pitchFamily="34" charset="0"/>
              </a:rPr>
              <a:t>karakteristika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iz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za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detekciju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lica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nije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pokazalo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kao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idealno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rešenje</a:t>
            </a:r>
            <a:r>
              <a:rPr lang="en-US" sz="2000" dirty="0">
                <a:latin typeface="Calibri" pitchFamily="34" charset="0"/>
              </a:rPr>
              <a:t>. </a:t>
            </a:r>
            <a:r>
              <a:rPr lang="en-US" sz="2000" dirty="0" err="1">
                <a:latin typeface="Calibri" pitchFamily="34" charset="0"/>
              </a:rPr>
              <a:t>Sledeći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korak</a:t>
            </a:r>
            <a:r>
              <a:rPr lang="en-US" sz="2000" dirty="0">
                <a:latin typeface="Calibri" pitchFamily="34" charset="0"/>
              </a:rPr>
              <a:t> bi bio </a:t>
            </a:r>
            <a:r>
              <a:rPr lang="en-US" sz="2000" dirty="0" err="1">
                <a:latin typeface="Calibri" pitchFamily="34" charset="0"/>
              </a:rPr>
              <a:t>koristiti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umesto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HOG</a:t>
            </a:r>
            <a:r>
              <a:rPr lang="en-US" sz="2000" dirty="0">
                <a:latin typeface="Calibri" pitchFamily="34" charset="0"/>
              </a:rPr>
              <a:t>-a </a:t>
            </a:r>
            <a:r>
              <a:rPr lang="en-US" sz="2000" dirty="0" err="1">
                <a:latin typeface="Calibri" pitchFamily="34" charset="0"/>
              </a:rPr>
              <a:t>koristiti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neki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algoritam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bolje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prati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konture</a:t>
            </a:r>
            <a:r>
              <a:rPr lang="en-US" sz="2000" dirty="0">
                <a:latin typeface="Calibri" pitchFamily="34" charset="0"/>
              </a:rPr>
              <a:t> i </a:t>
            </a:r>
            <a:r>
              <a:rPr lang="en-US" sz="2000" dirty="0" err="1">
                <a:latin typeface="Calibri" pitchFamily="34" charset="0"/>
              </a:rPr>
              <a:t>karakteristike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lica</a:t>
            </a:r>
            <a:r>
              <a:rPr lang="en-US" sz="2000" dirty="0">
                <a:latin typeface="Calibri" pitchFamily="34" charset="0"/>
              </a:rPr>
              <a:t>.</a:t>
            </a:r>
            <a:endParaRPr lang="en-US" sz="2000" i="1" dirty="0">
              <a:latin typeface="Calibri" pitchFamily="34" charset="0"/>
            </a:endParaRP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Loša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strana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ovog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programa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jeste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što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oslanjamo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dva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sloja</a:t>
            </a:r>
            <a:r>
              <a:rPr lang="en-US" sz="2000" dirty="0">
                <a:latin typeface="Calibri" pitchFamily="34" charset="0"/>
              </a:rPr>
              <a:t> (</a:t>
            </a:r>
            <a:r>
              <a:rPr lang="en-US" sz="2000" dirty="0" err="1">
                <a:latin typeface="Calibri" pitchFamily="34" charset="0"/>
              </a:rPr>
              <a:t>prva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dva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klasifikatora</a:t>
            </a:r>
            <a:r>
              <a:rPr lang="en-US" sz="2000" dirty="0">
                <a:latin typeface="Calibri" pitchFamily="34" charset="0"/>
              </a:rPr>
              <a:t> u </a:t>
            </a:r>
            <a:r>
              <a:rPr lang="en-US" sz="2000" dirty="0" err="1">
                <a:latin typeface="Calibri" pitchFamily="34" charset="0"/>
              </a:rPr>
              <a:t>prvom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sloju</a:t>
            </a:r>
            <a:r>
              <a:rPr lang="en-US" sz="2000" dirty="0">
                <a:latin typeface="Calibri" pitchFamily="34" charset="0"/>
              </a:rPr>
              <a:t> i </a:t>
            </a:r>
            <a:r>
              <a:rPr lang="en-US" sz="2000" dirty="0" err="1">
                <a:latin typeface="Calibri" pitchFamily="34" charset="0"/>
              </a:rPr>
              <a:t>treći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klasifikator</a:t>
            </a:r>
            <a:r>
              <a:rPr lang="en-US" sz="2000" dirty="0">
                <a:latin typeface="Calibri" pitchFamily="34" charset="0"/>
              </a:rPr>
              <a:t> u </a:t>
            </a:r>
            <a:r>
              <a:rPr lang="en-US" sz="2000" dirty="0" err="1">
                <a:latin typeface="Calibri" pitchFamily="34" charset="0"/>
              </a:rPr>
              <a:t>drugom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sloju</a:t>
            </a:r>
            <a:r>
              <a:rPr lang="en-US" sz="2000" dirty="0">
                <a:latin typeface="Calibri" pitchFamily="34" charset="0"/>
              </a:rPr>
              <a:t>) </a:t>
            </a:r>
            <a:r>
              <a:rPr lang="en-US" sz="2000" dirty="0" err="1">
                <a:latin typeface="Calibri" pitchFamily="34" charset="0"/>
              </a:rPr>
              <a:t>koji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su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međusobno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zavisni</a:t>
            </a:r>
            <a:r>
              <a:rPr lang="en-US" sz="2000" dirty="0">
                <a:latin typeface="Calibri" pitchFamily="34" charset="0"/>
              </a:rPr>
              <a:t>. </a:t>
            </a:r>
            <a:r>
              <a:rPr lang="en-US" sz="2000" dirty="0" err="1">
                <a:latin typeface="Calibri" pitchFamily="34" charset="0"/>
              </a:rPr>
              <a:t>Prema</a:t>
            </a:r>
            <a:r>
              <a:rPr lang="en-US" sz="2000" dirty="0">
                <a:latin typeface="Calibri" pitchFamily="34" charset="0"/>
              </a:rPr>
              <a:t> tome </a:t>
            </a:r>
            <a:r>
              <a:rPr lang="en-US" sz="2000" dirty="0" err="1" smtClean="0">
                <a:latin typeface="Calibri" pitchFamily="34" charset="0"/>
              </a:rPr>
              <a:t>najbolja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klasifikacije</a:t>
            </a:r>
            <a:r>
              <a:rPr lang="en-US" sz="2000" dirty="0">
                <a:latin typeface="Calibri" pitchFamily="34" charset="0"/>
              </a:rPr>
              <a:t> da li </a:t>
            </a:r>
            <a:r>
              <a:rPr lang="en-US" sz="2000" dirty="0" err="1">
                <a:latin typeface="Calibri" pitchFamily="34" charset="0"/>
              </a:rPr>
              <a:t>osoba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nosi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masku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dobija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množenjem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preciznosti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tih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slojeva</a:t>
            </a:r>
            <a:r>
              <a:rPr lang="en-US" sz="2000" dirty="0">
                <a:latin typeface="Calibri" pitchFamily="34" charset="0"/>
              </a:rPr>
              <a:t>. </a:t>
            </a:r>
            <a:r>
              <a:rPr lang="en-US" sz="2000" dirty="0" err="1">
                <a:latin typeface="Calibri" pitchFamily="34" charset="0"/>
              </a:rPr>
              <a:t>Idealno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rešenje</a:t>
            </a:r>
            <a:r>
              <a:rPr lang="en-US" sz="2000" dirty="0">
                <a:latin typeface="Calibri" pitchFamily="34" charset="0"/>
              </a:rPr>
              <a:t> bi se </a:t>
            </a:r>
            <a:r>
              <a:rPr lang="en-US" sz="2000" dirty="0" err="1">
                <a:latin typeface="Calibri" pitchFamily="34" charset="0"/>
              </a:rPr>
              <a:t>oslanjalo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jedan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sloj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>
                <a:latin typeface="Calibri" pitchFamily="34" charset="0"/>
              </a:rPr>
              <a:t>Ukoliko</a:t>
            </a:r>
            <a:r>
              <a:rPr lang="en-US" sz="2000" dirty="0">
                <a:latin typeface="Calibri" pitchFamily="34" charset="0"/>
              </a:rPr>
              <a:t> bi </a:t>
            </a:r>
            <a:r>
              <a:rPr lang="en-US" sz="2000" dirty="0" err="1">
                <a:latin typeface="Calibri" pitchFamily="34" charset="0"/>
              </a:rPr>
              <a:t>hteli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unaprediti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ovaj</a:t>
            </a:r>
            <a:r>
              <a:rPr lang="en-US" sz="2000" dirty="0">
                <a:latin typeface="Calibri" pitchFamily="34" charset="0"/>
              </a:rPr>
              <a:t> program </a:t>
            </a:r>
            <a:r>
              <a:rPr lang="en-US" sz="2000" dirty="0" err="1">
                <a:latin typeface="Calibri" pitchFamily="34" charset="0"/>
              </a:rPr>
              <a:t>za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detekciju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videu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morali</a:t>
            </a:r>
            <a:r>
              <a:rPr lang="en-US" sz="2000" dirty="0">
                <a:latin typeface="Calibri" pitchFamily="34" charset="0"/>
              </a:rPr>
              <a:t> bi </a:t>
            </a:r>
            <a:r>
              <a:rPr lang="en-US" sz="2000" dirty="0" err="1">
                <a:latin typeface="Calibri" pitchFamily="34" charset="0"/>
              </a:rPr>
              <a:t>promeniti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ceo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pristup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jer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su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vremenske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performanse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ovog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programa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poprilično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loše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pogotovo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kada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radimo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slikama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velikih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dimenzija</a:t>
            </a:r>
            <a:r>
              <a:rPr lang="en-US" sz="2000" dirty="0">
                <a:latin typeface="Calibri" pitchFamily="34" charset="0"/>
              </a:rPr>
              <a:t>. </a:t>
            </a:r>
            <a:r>
              <a:rPr lang="en-US" sz="2000" dirty="0" err="1">
                <a:latin typeface="Calibri" pitchFamily="34" charset="0"/>
              </a:rPr>
              <a:t>Bilo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koja</a:t>
            </a:r>
            <a:r>
              <a:rPr lang="en-US" sz="2000" dirty="0">
                <a:latin typeface="Calibri" pitchFamily="34" charset="0"/>
              </a:rPr>
              <a:t> od </a:t>
            </a:r>
            <a:r>
              <a:rPr lang="en-US" sz="2000" dirty="0" err="1">
                <a:latin typeface="Calibri" pitchFamily="34" charset="0"/>
              </a:rPr>
              <a:t>iteracija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YOLO </a:t>
            </a:r>
            <a:r>
              <a:rPr lang="en-US" sz="2000" dirty="0" err="1">
                <a:latin typeface="Calibri" pitchFamily="34" charset="0"/>
              </a:rPr>
              <a:t>algoritama</a:t>
            </a:r>
            <a:r>
              <a:rPr lang="en-US" sz="2000" dirty="0">
                <a:latin typeface="Calibri" pitchFamily="34" charset="0"/>
              </a:rPr>
              <a:t> bi </a:t>
            </a:r>
            <a:r>
              <a:rPr lang="en-US" sz="2000" dirty="0" err="1">
                <a:latin typeface="Calibri" pitchFamily="34" charset="0"/>
              </a:rPr>
              <a:t>značajno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poboljšala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ovaj</a:t>
            </a:r>
            <a:r>
              <a:rPr lang="en-US" sz="2000" dirty="0">
                <a:latin typeface="Calibri" pitchFamily="34" charset="0"/>
              </a:rPr>
              <a:t> problem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26550" y="7848601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Z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aključak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813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Hajduk</cp:lastModifiedBy>
  <cp:revision>148</cp:revision>
  <cp:lastPrinted>2013-02-12T02:21:55Z</cp:lastPrinted>
  <dcterms:created xsi:type="dcterms:W3CDTF">2013-02-10T21:14:48Z</dcterms:created>
  <dcterms:modified xsi:type="dcterms:W3CDTF">2022-01-23T15:53:00Z</dcterms:modified>
</cp:coreProperties>
</file>