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74" r:id="rId2"/>
    <p:sldId id="257" r:id="rId3"/>
    <p:sldId id="289" r:id="rId4"/>
    <p:sldId id="270" r:id="rId5"/>
    <p:sldId id="290" r:id="rId6"/>
    <p:sldId id="291" r:id="rId7"/>
    <p:sldId id="283" r:id="rId8"/>
    <p:sldId id="265" r:id="rId9"/>
    <p:sldId id="295" r:id="rId10"/>
    <p:sldId id="296" r:id="rId11"/>
    <p:sldId id="297" r:id="rId12"/>
    <p:sldId id="276" r:id="rId13"/>
    <p:sldId id="298" r:id="rId14"/>
    <p:sldId id="299" r:id="rId15"/>
    <p:sldId id="300" r:id="rId16"/>
    <p:sldId id="301" r:id="rId17"/>
    <p:sldId id="268" r:id="rId18"/>
    <p:sldId id="269"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94660"/>
  </p:normalViewPr>
  <p:slideViewPr>
    <p:cSldViewPr>
      <p:cViewPr>
        <p:scale>
          <a:sx n="66" d="100"/>
          <a:sy n="66" d="100"/>
        </p:scale>
        <p:origin x="-1786"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F79EAF2-B064-4FD3-9D57-048A91401E8F}" type="datetimeFigureOut">
              <a:rPr lang="en-US" smtClean="0"/>
              <a:pPr/>
              <a:t>2/24/2022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79EAF2-B064-4FD3-9D57-048A91401E8F}"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79EAF2-B064-4FD3-9D57-048A91401E8F}"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79EAF2-B064-4FD3-9D57-048A91401E8F}"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79EAF2-B064-4FD3-9D57-048A91401E8F}"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79EAF2-B064-4FD3-9D57-048A91401E8F}"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F79EAF2-B064-4FD3-9D57-048A91401E8F}" type="datetimeFigureOut">
              <a:rPr lang="en-US" smtClean="0"/>
              <a:pPr/>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F79EAF2-B064-4FD3-9D57-048A91401E8F}" type="datetimeFigureOut">
              <a:rPr lang="en-US" smtClean="0"/>
              <a:pPr/>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9EAF2-B064-4FD3-9D57-048A91401E8F}" type="datetimeFigureOut">
              <a:rPr lang="en-US" smtClean="0"/>
              <a:pPr/>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79EAF2-B064-4FD3-9D57-048A91401E8F}"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2D1BD-8353-41DB-8763-E7AF003C9D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F79EAF2-B064-4FD3-9D57-048A91401E8F}"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D12D1BD-8353-41DB-8763-E7AF003C9D5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79EAF2-B064-4FD3-9D57-048A91401E8F}" type="datetimeFigureOut">
              <a:rPr lang="en-US" smtClean="0"/>
              <a:pPr/>
              <a:t>2/24/2022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12D1BD-8353-41DB-8763-E7AF003C9D5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Autofit/>
          </a:bodyPr>
          <a:lstStyle/>
          <a:p>
            <a:r>
              <a:rPr lang="en-IN" sz="4800" b="1" dirty="0">
                <a:solidFill>
                  <a:schemeClr val="tx2">
                    <a:lumMod val="75000"/>
                  </a:schemeClr>
                </a:solidFill>
                <a:latin typeface="Times New Roman" pitchFamily="18" charset="0"/>
                <a:cs typeface="Times New Roman" pitchFamily="18" charset="0"/>
              </a:rPr>
              <a:t>  </a:t>
            </a:r>
            <a:r>
              <a:rPr lang="en-IN" sz="4800" b="1" dirty="0" smtClean="0">
                <a:solidFill>
                  <a:schemeClr val="tx2">
                    <a:lumMod val="75000"/>
                  </a:schemeClr>
                </a:solidFill>
                <a:latin typeface="Times New Roman" pitchFamily="18" charset="0"/>
                <a:cs typeface="Times New Roman" pitchFamily="18" charset="0"/>
              </a:rPr>
              <a:t>    </a:t>
            </a:r>
            <a:r>
              <a:rPr lang="en-IN" sz="4400" b="1" dirty="0" smtClean="0">
                <a:solidFill>
                  <a:schemeClr val="tx2">
                    <a:lumMod val="75000"/>
                  </a:schemeClr>
                </a:solidFill>
                <a:latin typeface="Times New Roman" pitchFamily="18" charset="0"/>
                <a:cs typeface="Times New Roman" pitchFamily="18" charset="0"/>
              </a:rPr>
              <a:t>Rajeev </a:t>
            </a:r>
            <a:r>
              <a:rPr lang="en-IN" sz="4400" b="1" dirty="0">
                <a:solidFill>
                  <a:schemeClr val="tx2">
                    <a:lumMod val="75000"/>
                  </a:schemeClr>
                </a:solidFill>
                <a:latin typeface="Times New Roman" pitchFamily="18" charset="0"/>
                <a:cs typeface="Times New Roman" pitchFamily="18" charset="0"/>
              </a:rPr>
              <a:t>Institute of T</a:t>
            </a:r>
            <a:r>
              <a:rPr lang="en-IN" sz="4400" b="1" dirty="0" smtClean="0">
                <a:solidFill>
                  <a:schemeClr val="tx2">
                    <a:lumMod val="75000"/>
                  </a:schemeClr>
                </a:solidFill>
                <a:latin typeface="Times New Roman" pitchFamily="18" charset="0"/>
                <a:cs typeface="Times New Roman" pitchFamily="18" charset="0"/>
              </a:rPr>
              <a:t>echnology</a:t>
            </a:r>
            <a:r>
              <a:rPr lang="en-US" sz="4800" b="1" dirty="0">
                <a:solidFill>
                  <a:schemeClr val="accent5">
                    <a:lumMod val="50000"/>
                  </a:schemeClr>
                </a:solidFill>
                <a:latin typeface="Times New Roman" pitchFamily="18" charset="0"/>
                <a:cs typeface="Times New Roman" pitchFamily="18" charset="0"/>
              </a:rPr>
              <a:t/>
            </a:r>
            <a:br>
              <a:rPr lang="en-US" sz="4800" b="1" dirty="0">
                <a:solidFill>
                  <a:schemeClr val="accent5">
                    <a:lumMod val="50000"/>
                  </a:schemeClr>
                </a:solidFill>
                <a:latin typeface="Times New Roman" pitchFamily="18" charset="0"/>
                <a:cs typeface="Times New Roman" pitchFamily="18" charset="0"/>
              </a:rPr>
            </a:b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70000" lnSpcReduction="20000"/>
          </a:bodyPr>
          <a:lstStyle/>
          <a:p>
            <a:pPr algn="ctr">
              <a:lnSpc>
                <a:spcPct val="150000"/>
              </a:lnSpc>
              <a:buNone/>
            </a:pPr>
            <a:endParaRPr lang="en-IN" sz="2400" dirty="0">
              <a:solidFill>
                <a:schemeClr val="accent2">
                  <a:lumMod val="75000"/>
                </a:schemeClr>
              </a:solidFill>
              <a:latin typeface="Segoe UI Semibold" panose="020B0702040204020203" pitchFamily="34" charset="0"/>
              <a:cs typeface="Segoe UI Semibold" panose="020B0702040204020203" pitchFamily="34" charset="0"/>
            </a:endParaRPr>
          </a:p>
          <a:p>
            <a:pPr algn="ctr">
              <a:lnSpc>
                <a:spcPct val="150000"/>
              </a:lnSpc>
              <a:buNone/>
            </a:pPr>
            <a:endParaRPr lang="en-IN" sz="2400" dirty="0">
              <a:solidFill>
                <a:schemeClr val="accent2">
                  <a:lumMod val="75000"/>
                </a:schemeClr>
              </a:solidFill>
              <a:latin typeface="Segoe UI Semibold" panose="020B0702040204020203" pitchFamily="34" charset="0"/>
              <a:cs typeface="Segoe UI Semibold" panose="020B0702040204020203" pitchFamily="34" charset="0"/>
            </a:endParaRPr>
          </a:p>
          <a:p>
            <a:pPr algn="ctr">
              <a:lnSpc>
                <a:spcPct val="150000"/>
              </a:lnSpc>
              <a:buNone/>
            </a:pPr>
            <a:endParaRPr lang="en-IN" sz="2400" dirty="0">
              <a:solidFill>
                <a:schemeClr val="accent2">
                  <a:lumMod val="75000"/>
                </a:schemeClr>
              </a:solidFill>
              <a:latin typeface="Segoe UI Semibold" panose="020B0702040204020203" pitchFamily="34" charset="0"/>
              <a:cs typeface="Segoe UI Semibold" panose="020B0702040204020203" pitchFamily="34" charset="0"/>
            </a:endParaRPr>
          </a:p>
          <a:p>
            <a:pPr algn="ctr">
              <a:lnSpc>
                <a:spcPct val="150000"/>
              </a:lnSpc>
              <a:buNone/>
            </a:pPr>
            <a:endParaRPr lang="en-IN" sz="2400" dirty="0" smtClean="0">
              <a:solidFill>
                <a:schemeClr val="accent2">
                  <a:lumMod val="75000"/>
                </a:schemeClr>
              </a:solidFill>
              <a:latin typeface="Segoe UI Semibold" panose="020B0702040204020203" pitchFamily="34" charset="0"/>
              <a:cs typeface="Segoe UI Semibold" panose="020B0702040204020203" pitchFamily="34" charset="0"/>
            </a:endParaRPr>
          </a:p>
          <a:p>
            <a:pPr algn="ctr">
              <a:lnSpc>
                <a:spcPct val="150000"/>
              </a:lnSpc>
              <a:buNone/>
            </a:pPr>
            <a:r>
              <a:rPr lang="en-IN" sz="2400" dirty="0" err="1" smtClean="0">
                <a:solidFill>
                  <a:schemeClr val="accent2">
                    <a:lumMod val="75000"/>
                  </a:schemeClr>
                </a:solidFill>
                <a:latin typeface="Times New Roman" pitchFamily="18" charset="0"/>
                <a:cs typeface="Times New Roman" pitchFamily="18" charset="0"/>
              </a:rPr>
              <a:t>Miniproject</a:t>
            </a:r>
            <a:r>
              <a:rPr lang="en-IN" sz="2400" dirty="0">
                <a:solidFill>
                  <a:schemeClr val="accent2">
                    <a:lumMod val="75000"/>
                  </a:schemeClr>
                </a:solidFill>
                <a:latin typeface="Times New Roman" pitchFamily="18" charset="0"/>
                <a:cs typeface="Times New Roman" pitchFamily="18" charset="0"/>
              </a:rPr>
              <a:t> o</a:t>
            </a:r>
            <a:r>
              <a:rPr lang="en-IN" sz="2400" dirty="0" smtClean="0">
                <a:solidFill>
                  <a:schemeClr val="accent2">
                    <a:lumMod val="75000"/>
                  </a:schemeClr>
                </a:solidFill>
                <a:latin typeface="Times New Roman" pitchFamily="18" charset="0"/>
                <a:cs typeface="Times New Roman" pitchFamily="18" charset="0"/>
              </a:rPr>
              <a:t>n</a:t>
            </a:r>
            <a:endParaRPr lang="en-IN" sz="2400" dirty="0">
              <a:solidFill>
                <a:schemeClr val="accent2">
                  <a:lumMod val="75000"/>
                </a:schemeClr>
              </a:solidFill>
              <a:latin typeface="Times New Roman" pitchFamily="18" charset="0"/>
              <a:cs typeface="Times New Roman" pitchFamily="18" charset="0"/>
            </a:endParaRPr>
          </a:p>
          <a:p>
            <a:pPr algn="ctr">
              <a:lnSpc>
                <a:spcPct val="150000"/>
              </a:lnSpc>
              <a:buNone/>
            </a:pPr>
            <a:r>
              <a:rPr lang="en-IN" sz="2400" b="1" dirty="0">
                <a:solidFill>
                  <a:schemeClr val="accent5">
                    <a:lumMod val="50000"/>
                  </a:schemeClr>
                </a:solidFill>
                <a:latin typeface="Segoe UI Semibold" panose="020B0702040204020203" pitchFamily="34" charset="0"/>
                <a:cs typeface="Segoe UI Semibold" panose="020B0702040204020203" pitchFamily="34" charset="0"/>
              </a:rPr>
              <a:t> </a:t>
            </a:r>
            <a:r>
              <a:rPr lang="en-IN" b="1" dirty="0" smtClean="0">
                <a:solidFill>
                  <a:schemeClr val="accent5">
                    <a:lumMod val="50000"/>
                  </a:schemeClr>
                </a:solidFill>
                <a:latin typeface="Berlin Sans FB Demi" panose="020E0802020502020306" pitchFamily="34" charset="0"/>
                <a:cs typeface="Segoe UI Semibold" panose="020B0702040204020203" pitchFamily="34" charset="0"/>
              </a:rPr>
              <a:t>“</a:t>
            </a:r>
            <a:r>
              <a:rPr lang="en-IN" b="1" dirty="0" smtClean="0">
                <a:solidFill>
                  <a:schemeClr val="accent5">
                    <a:lumMod val="50000"/>
                  </a:schemeClr>
                </a:solidFill>
                <a:latin typeface="Times New Roman" pitchFamily="18" charset="0"/>
                <a:cs typeface="Times New Roman" pitchFamily="18" charset="0"/>
              </a:rPr>
              <a:t>COVID-19 TESTING MANAGEMENT SYSTEM </a:t>
            </a:r>
          </a:p>
          <a:p>
            <a:pPr algn="ctr">
              <a:lnSpc>
                <a:spcPct val="150000"/>
              </a:lnSpc>
              <a:buNone/>
            </a:pPr>
            <a:r>
              <a:rPr lang="en-IN" b="1" dirty="0" smtClean="0">
                <a:solidFill>
                  <a:schemeClr val="accent5">
                    <a:lumMod val="50000"/>
                  </a:schemeClr>
                </a:solidFill>
                <a:latin typeface="Times New Roman" pitchFamily="18" charset="0"/>
                <a:cs typeface="Times New Roman" pitchFamily="18" charset="0"/>
              </a:rPr>
              <a:t>USING PHP AND MYSQL</a:t>
            </a:r>
            <a:r>
              <a:rPr lang="en-IN" b="1" dirty="0" smtClean="0">
                <a:solidFill>
                  <a:schemeClr val="accent5">
                    <a:lumMod val="50000"/>
                  </a:schemeClr>
                </a:solidFill>
                <a:latin typeface="Berlin Sans FB Demi" panose="020E0802020502020306" pitchFamily="34" charset="0"/>
                <a:cs typeface="Segoe UI Semibold" panose="020B0702040204020203" pitchFamily="34" charset="0"/>
              </a:rPr>
              <a:t>’’</a:t>
            </a:r>
            <a:endParaRPr lang="en-IN" b="1" dirty="0">
              <a:solidFill>
                <a:schemeClr val="accent5">
                  <a:lumMod val="50000"/>
                </a:schemeClr>
              </a:solidFill>
              <a:latin typeface="Berlin Sans FB Demi" panose="020E0802020502020306" pitchFamily="34" charset="0"/>
              <a:cs typeface="Segoe UI Semibold" panose="020B0702040204020203" pitchFamily="34" charset="0"/>
            </a:endParaRPr>
          </a:p>
          <a:p>
            <a:pPr algn="ctr">
              <a:lnSpc>
                <a:spcPct val="150000"/>
              </a:lnSpc>
              <a:buNone/>
            </a:pPr>
            <a:r>
              <a:rPr lang="en-IN" sz="2000" b="1" u="sng" dirty="0">
                <a:solidFill>
                  <a:schemeClr val="accent2">
                    <a:lumMod val="75000"/>
                  </a:schemeClr>
                </a:solidFill>
                <a:latin typeface="Times New Roman" pitchFamily="18" charset="0"/>
                <a:cs typeface="Times New Roman" pitchFamily="18" charset="0"/>
              </a:rPr>
              <a:t>Under The Guidance of:</a:t>
            </a:r>
          </a:p>
          <a:p>
            <a:pPr algn="ctr">
              <a:lnSpc>
                <a:spcPct val="150000"/>
              </a:lnSpc>
              <a:buNone/>
            </a:pPr>
            <a:r>
              <a:rPr lang="en-IN" b="1" dirty="0" err="1">
                <a:solidFill>
                  <a:schemeClr val="accent5">
                    <a:lumMod val="50000"/>
                  </a:schemeClr>
                </a:solidFill>
                <a:latin typeface="Times New Roman" pitchFamily="18" charset="0"/>
                <a:cs typeface="Times New Roman" pitchFamily="18" charset="0"/>
              </a:rPr>
              <a:t>Dr.</a:t>
            </a:r>
            <a:r>
              <a:rPr lang="en-IN" b="1" dirty="0">
                <a:solidFill>
                  <a:schemeClr val="accent5">
                    <a:lumMod val="50000"/>
                  </a:schemeClr>
                </a:solidFill>
                <a:latin typeface="Times New Roman" pitchFamily="18" charset="0"/>
                <a:cs typeface="Times New Roman" pitchFamily="18" charset="0"/>
              </a:rPr>
              <a:t> </a:t>
            </a:r>
            <a:r>
              <a:rPr lang="en-IN" b="1" dirty="0" err="1">
                <a:solidFill>
                  <a:schemeClr val="accent5">
                    <a:lumMod val="50000"/>
                  </a:schemeClr>
                </a:solidFill>
                <a:latin typeface="Times New Roman" pitchFamily="18" charset="0"/>
                <a:cs typeface="Times New Roman" pitchFamily="18" charset="0"/>
              </a:rPr>
              <a:t>Pramod</a:t>
            </a:r>
            <a:r>
              <a:rPr lang="en-IN" b="1" dirty="0">
                <a:solidFill>
                  <a:schemeClr val="accent5">
                    <a:lumMod val="50000"/>
                  </a:schemeClr>
                </a:solidFill>
                <a:latin typeface="Times New Roman" pitchFamily="18" charset="0"/>
                <a:cs typeface="Times New Roman" pitchFamily="18" charset="0"/>
              </a:rPr>
              <a:t> H B
</a:t>
            </a:r>
            <a:r>
              <a:rPr lang="en-IN" sz="1600" b="1" dirty="0">
                <a:solidFill>
                  <a:schemeClr val="accent5">
                    <a:lumMod val="50000"/>
                  </a:schemeClr>
                </a:solidFill>
                <a:latin typeface="Times New Roman" pitchFamily="18" charset="0"/>
                <a:cs typeface="Times New Roman" pitchFamily="18" charset="0"/>
              </a:rPr>
              <a:t>Associate Professor, </a:t>
            </a:r>
          </a:p>
          <a:p>
            <a:pPr algn="ctr">
              <a:lnSpc>
                <a:spcPct val="150000"/>
              </a:lnSpc>
              <a:buNone/>
            </a:pPr>
            <a:r>
              <a:rPr lang="en-IN" sz="1600" b="1" dirty="0">
                <a:solidFill>
                  <a:schemeClr val="accent5">
                    <a:lumMod val="50000"/>
                  </a:schemeClr>
                </a:solidFill>
                <a:latin typeface="Times New Roman" pitchFamily="18" charset="0"/>
                <a:cs typeface="Times New Roman" pitchFamily="18" charset="0"/>
              </a:rPr>
              <a:t>Dept. of CSE</a:t>
            </a:r>
            <a:r>
              <a:rPr lang="en-IN" sz="1800" b="1" dirty="0">
                <a:solidFill>
                  <a:schemeClr val="accent5">
                    <a:lumMod val="50000"/>
                  </a:schemeClr>
                </a:solidFill>
                <a:latin typeface="Times New Roman" pitchFamily="18" charset="0"/>
                <a:cs typeface="Times New Roman" pitchFamily="18" charset="0"/>
              </a:rPr>
              <a:t> </a:t>
            </a:r>
          </a:p>
          <a:p>
            <a:pPr algn="ctr">
              <a:lnSpc>
                <a:spcPct val="150000"/>
              </a:lnSpc>
              <a:buNone/>
            </a:pPr>
            <a:r>
              <a:rPr lang="en-IN" sz="2000" b="1" u="sng" dirty="0">
                <a:solidFill>
                  <a:schemeClr val="accent2">
                    <a:lumMod val="75000"/>
                  </a:schemeClr>
                </a:solidFill>
                <a:latin typeface="Times New Roman" pitchFamily="18" charset="0"/>
                <a:cs typeface="Times New Roman" pitchFamily="18" charset="0"/>
              </a:rPr>
              <a:t>Submitted By:</a:t>
            </a:r>
          </a:p>
          <a:p>
            <a:pPr algn="ctr">
              <a:lnSpc>
                <a:spcPct val="150000"/>
              </a:lnSpc>
              <a:buNone/>
            </a:pPr>
            <a:r>
              <a:rPr lang="en-IN" sz="2000" b="1" dirty="0" err="1">
                <a:solidFill>
                  <a:schemeClr val="accent5">
                    <a:lumMod val="50000"/>
                  </a:schemeClr>
                </a:solidFill>
                <a:latin typeface="Times New Roman" pitchFamily="18" charset="0"/>
                <a:cs typeface="Times New Roman" pitchFamily="18" charset="0"/>
              </a:rPr>
              <a:t>Hajeera</a:t>
            </a:r>
            <a:r>
              <a:rPr lang="en-IN" sz="2000" b="1" dirty="0">
                <a:solidFill>
                  <a:schemeClr val="accent5">
                    <a:lumMod val="50000"/>
                  </a:schemeClr>
                </a:solidFill>
                <a:latin typeface="Times New Roman" pitchFamily="18" charset="0"/>
                <a:cs typeface="Times New Roman" pitchFamily="18" charset="0"/>
              </a:rPr>
              <a:t> </a:t>
            </a:r>
            <a:r>
              <a:rPr lang="en-IN" sz="2000" b="1" dirty="0" err="1">
                <a:solidFill>
                  <a:schemeClr val="accent5">
                    <a:lumMod val="50000"/>
                  </a:schemeClr>
                </a:solidFill>
                <a:latin typeface="Times New Roman" pitchFamily="18" charset="0"/>
                <a:cs typeface="Times New Roman" pitchFamily="18" charset="0"/>
              </a:rPr>
              <a:t>Khanum</a:t>
            </a:r>
            <a:endParaRPr lang="en-IN" sz="2000" b="1" dirty="0">
              <a:solidFill>
                <a:schemeClr val="accent5">
                  <a:lumMod val="50000"/>
                </a:schemeClr>
              </a:solidFill>
              <a:latin typeface="Times New Roman" pitchFamily="18" charset="0"/>
              <a:cs typeface="Times New Roman" pitchFamily="18" charset="0"/>
            </a:endParaRPr>
          </a:p>
          <a:p>
            <a:pPr algn="ctr">
              <a:lnSpc>
                <a:spcPct val="150000"/>
              </a:lnSpc>
              <a:buNone/>
            </a:pPr>
            <a:r>
              <a:rPr lang="en-IN" sz="2000" b="1" dirty="0">
                <a:solidFill>
                  <a:schemeClr val="accent5">
                    <a:lumMod val="50000"/>
                  </a:schemeClr>
                </a:solidFill>
                <a:latin typeface="Times New Roman" pitchFamily="18" charset="0"/>
                <a:cs typeface="Times New Roman" pitchFamily="18" charset="0"/>
              </a:rPr>
              <a:t>4RA20SCS03</a:t>
            </a:r>
          </a:p>
          <a:p>
            <a:pPr algn="ctr">
              <a:lnSpc>
                <a:spcPct val="150000"/>
              </a:lnSpc>
              <a:buNone/>
            </a:pPr>
            <a:endParaRPr lang="en-IN" sz="2000" b="1" u="sng" dirty="0">
              <a:solidFill>
                <a:schemeClr val="accent5">
                  <a:lumMod val="50000"/>
                </a:schemeClr>
              </a:solidFill>
              <a:latin typeface="Times New Roman" pitchFamily="18" charset="0"/>
              <a:cs typeface="Times New Roman" pitchFamily="18" charset="0"/>
            </a:endParaRPr>
          </a:p>
          <a:p>
            <a:pPr algn="ctr">
              <a:lnSpc>
                <a:spcPct val="150000"/>
              </a:lnSpc>
              <a:buNone/>
            </a:pPr>
            <a:endParaRPr lang="en-US" sz="2000" u="sng"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3505200" y="1371600"/>
            <a:ext cx="20574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2440" y="838200"/>
            <a:ext cx="8229600" cy="6124754"/>
          </a:xfrm>
          <a:prstGeom prst="rect">
            <a:avLst/>
          </a:prstGeom>
        </p:spPr>
        <p:txBody>
          <a:bodyPr wrap="square">
            <a:spAutoFit/>
          </a:bodyPr>
          <a:lstStyle/>
          <a:p>
            <a:pPr algn="just">
              <a:buClr>
                <a:schemeClr val="accent1"/>
              </a:buClr>
            </a:pPr>
            <a:endParaRPr lang="en-US" sz="2400" dirty="0" smtClean="0">
              <a:latin typeface="Times New Roman" pitchFamily="18" charset="0"/>
              <a:cs typeface="Times New Roman" pitchFamily="18" charset="0"/>
            </a:endParaRPr>
          </a:p>
          <a:p>
            <a:pPr marL="342900" lvl="0" indent="-342900" fontAlgn="base">
              <a:buFont typeface="Arial" pitchFamily="34" charset="0"/>
              <a:buChar char="•"/>
            </a:pPr>
            <a:r>
              <a:rPr lang="en-US" sz="2400" b="1" dirty="0" smtClean="0">
                <a:latin typeface="Times New Roman" pitchFamily="18" charset="0"/>
                <a:cs typeface="Times New Roman" pitchFamily="18" charset="0"/>
              </a:rPr>
              <a:t>Testing</a:t>
            </a:r>
            <a:r>
              <a:rPr lang="en-US" sz="2400" dirty="0">
                <a:latin typeface="Times New Roman" pitchFamily="18" charset="0"/>
                <a:cs typeface="Times New Roman" pitchFamily="18" charset="0"/>
              </a:rPr>
              <a:t>: In this section, the admin can manage all the tests like assign the test to Phlebotomist and update the history</a:t>
            </a:r>
            <a:r>
              <a:rPr lang="en-US" sz="2400" dirty="0" smtClean="0">
                <a:latin typeface="Times New Roman" pitchFamily="18" charset="0"/>
                <a:cs typeface="Times New Roman" pitchFamily="18" charset="0"/>
              </a:rPr>
              <a:t>.</a:t>
            </a:r>
          </a:p>
          <a:p>
            <a:pPr marL="342900" lvl="0" indent="-342900" fontAlgn="base">
              <a:buFont typeface="Arial" pitchFamily="34" charset="0"/>
              <a:buChar char="•"/>
            </a:pPr>
            <a:r>
              <a:rPr lang="en-US" sz="2400" b="1" dirty="0">
                <a:latin typeface="Times New Roman" pitchFamily="18" charset="0"/>
                <a:cs typeface="Times New Roman" pitchFamily="18" charset="0"/>
              </a:rPr>
              <a:t>Report: </a:t>
            </a:r>
            <a:r>
              <a:rPr lang="en-US" sz="2400" dirty="0">
                <a:latin typeface="Times New Roman" pitchFamily="18" charset="0"/>
                <a:cs typeface="Times New Roman" pitchFamily="18" charset="0"/>
              </a:rPr>
              <a:t>In this section, the admin can generate two types of report. One is between dates reports and another one is by search. Admin can search the report by order number, name and mobile number.</a:t>
            </a:r>
          </a:p>
          <a:p>
            <a:pPr marL="342900" lvl="0" indent="-342900" fontAlgn="base">
              <a:buFont typeface="Arial" pitchFamily="34" charset="0"/>
              <a:buChar char="•"/>
            </a:pPr>
            <a:r>
              <a:rPr lang="en-US" sz="2400" b="1" dirty="0">
                <a:latin typeface="Times New Roman" pitchFamily="18" charset="0"/>
                <a:cs typeface="Times New Roman" pitchFamily="18" charset="0"/>
              </a:rPr>
              <a:t>Notification:</a:t>
            </a:r>
            <a:r>
              <a:rPr lang="en-US" sz="2400" dirty="0">
                <a:latin typeface="Times New Roman" pitchFamily="18" charset="0"/>
                <a:cs typeface="Times New Roman" pitchFamily="18" charset="0"/>
              </a:rPr>
              <a:t> In this section, the admin will get a notification for every new test request (notification bell).</a:t>
            </a:r>
          </a:p>
          <a:p>
            <a:pPr marL="342900" lvl="0" indent="-342900" fontAlgn="base">
              <a:buFont typeface="Arial" pitchFamily="34" charset="0"/>
              <a:buChar char="•"/>
            </a:pPr>
            <a:r>
              <a:rPr lang="en-US" sz="2400" dirty="0">
                <a:latin typeface="Times New Roman" pitchFamily="18" charset="0"/>
                <a:cs typeface="Times New Roman" pitchFamily="18" charset="0"/>
              </a:rPr>
              <a:t>Admin can also update his profile, change the password and recover the password.</a:t>
            </a:r>
          </a:p>
          <a:p>
            <a:pPr marL="342900" lvl="0" indent="-342900" fontAlgn="base">
              <a:buFont typeface="Arial" pitchFamily="34" charset="0"/>
              <a:buChar char="•"/>
            </a:pPr>
            <a:endParaRPr lang="en-US" sz="2400" dirty="0">
              <a:latin typeface="Times New Roman" pitchFamily="18" charset="0"/>
              <a:cs typeface="Times New Roman" pitchFamily="18" charset="0"/>
            </a:endParaRPr>
          </a:p>
          <a:p>
            <a:pPr marL="342900" lvl="0" indent="-342900" fontAlgn="base">
              <a:buFont typeface="Arial" pitchFamily="34" charset="0"/>
              <a:buChar char="•"/>
            </a:pPr>
            <a:endParaRPr lang="en-US" sz="2400" dirty="0">
              <a:latin typeface="Times New Roman" pitchFamily="18" charset="0"/>
              <a:cs typeface="Times New Roman" pitchFamily="18" charset="0"/>
            </a:endParaRPr>
          </a:p>
          <a:p>
            <a:pPr algn="just">
              <a:buClr>
                <a:schemeClr val="accent1"/>
              </a:buClr>
              <a:buFont typeface="Wingdings" pitchFamily="2" charset="2"/>
              <a:buChar char="Ø"/>
            </a:pPr>
            <a:endParaRPr lang="en-US" sz="2800" b="1" u="sng" dirty="0" smtClean="0">
              <a:latin typeface="Times New Roman" pitchFamily="18" charset="0"/>
              <a:cs typeface="Times New Roman" pitchFamily="18" charset="0"/>
            </a:endParaRPr>
          </a:p>
          <a:p>
            <a:pPr algn="just">
              <a:buClr>
                <a:schemeClr val="accent1"/>
              </a:buClr>
              <a:buFont typeface="Wingdings" pitchFamily="2" charset="2"/>
              <a:buChar char="Ø"/>
            </a:pPr>
            <a:endParaRPr lang="en-IN" sz="2600" dirty="0" smtClean="0">
              <a:latin typeface="Times New Roman" pitchFamily="18" charset="0"/>
              <a:cs typeface="Times New Roman" pitchFamily="18" charset="0"/>
            </a:endParaRPr>
          </a:p>
          <a:p>
            <a:pPr algn="just">
              <a:buClr>
                <a:schemeClr val="accent1"/>
              </a:buClr>
              <a:buFont typeface="Wingdings" pitchFamily="2" charset="2"/>
              <a:buChar char="Ø"/>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244171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2440" y="533400"/>
            <a:ext cx="8229600" cy="7879080"/>
          </a:xfrm>
          <a:prstGeom prst="rect">
            <a:avLst/>
          </a:prstGeom>
        </p:spPr>
        <p:txBody>
          <a:bodyPr wrap="square">
            <a:spAutoFit/>
          </a:bodyPr>
          <a:lstStyle/>
          <a:p>
            <a:pPr algn="just">
              <a:buClr>
                <a:schemeClr val="accent1"/>
              </a:buClr>
            </a:pPr>
            <a:endParaRPr lang="en-IN" sz="2600" dirty="0" smtClean="0">
              <a:latin typeface="Times New Roman" pitchFamily="18" charset="0"/>
              <a:cs typeface="Times New Roman" pitchFamily="18" charset="0"/>
            </a:endParaRPr>
          </a:p>
          <a:p>
            <a:pPr algn="just">
              <a:buClr>
                <a:schemeClr val="accent1"/>
              </a:buClr>
              <a:buFont typeface="Wingdings" pitchFamily="2" charset="2"/>
              <a:buChar char="Ø"/>
            </a:pPr>
            <a:r>
              <a:rPr lang="en-US" sz="2800" b="1" u="sng" dirty="0" smtClean="0">
                <a:latin typeface="Times New Roman" pitchFamily="18" charset="0"/>
                <a:cs typeface="Times New Roman" pitchFamily="18" charset="0"/>
              </a:rPr>
              <a:t>User </a:t>
            </a:r>
            <a:r>
              <a:rPr lang="en-US" sz="2800" b="1" u="sng" dirty="0">
                <a:latin typeface="Times New Roman" pitchFamily="18" charset="0"/>
                <a:cs typeface="Times New Roman" pitchFamily="18" charset="0"/>
              </a:rPr>
              <a:t>(Patient) </a:t>
            </a:r>
            <a:r>
              <a:rPr lang="en-US" sz="2800" b="1" u="sng" dirty="0" smtClean="0">
                <a:latin typeface="Times New Roman" pitchFamily="18" charset="0"/>
                <a:cs typeface="Times New Roman" pitchFamily="18" charset="0"/>
              </a:rPr>
              <a:t>Module</a:t>
            </a:r>
          </a:p>
          <a:p>
            <a:pPr algn="just">
              <a:buClr>
                <a:schemeClr val="accent1"/>
              </a:buClr>
            </a:pPr>
            <a:endParaRPr lang="en-US" sz="2800" b="1" u="sng" dirty="0" smtClean="0">
              <a:latin typeface="Times New Roman" pitchFamily="18" charset="0"/>
              <a:cs typeface="Times New Roman" pitchFamily="18" charset="0"/>
            </a:endParaRPr>
          </a:p>
          <a:p>
            <a:pPr marL="342900" indent="-342900" algn="just" fontAlgn="base">
              <a:buFont typeface="Arial" pitchFamily="34" charset="0"/>
              <a:buChar char="•"/>
            </a:pPr>
            <a:r>
              <a:rPr lang="en-US" sz="2400" b="1" dirty="0" smtClean="0">
                <a:latin typeface="Times New Roman" pitchFamily="18" charset="0"/>
                <a:cs typeface="Times New Roman" pitchFamily="18" charset="0"/>
              </a:rPr>
              <a:t>Testing</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This section divided into two parts. One is for new user and another one is for registered user. </a:t>
            </a:r>
            <a:endParaRPr lang="en-US" sz="2400" dirty="0" smtClean="0">
              <a:latin typeface="Times New Roman" pitchFamily="18" charset="0"/>
              <a:cs typeface="Times New Roman" pitchFamily="18" charset="0"/>
            </a:endParaRPr>
          </a:p>
          <a:p>
            <a:pPr marL="342900" lvl="0" indent="-342900" fontAlgn="base">
              <a:buFont typeface="Arial" pitchFamily="34" charset="0"/>
              <a:buChar char="•"/>
            </a:pPr>
            <a:r>
              <a:rPr lang="en-US" sz="2400" b="1" dirty="0">
                <a:latin typeface="Times New Roman" pitchFamily="18" charset="0"/>
                <a:cs typeface="Times New Roman" pitchFamily="18" charset="0"/>
              </a:rPr>
              <a:t>Report:</a:t>
            </a:r>
            <a:r>
              <a:rPr lang="en-US" sz="2400" dirty="0">
                <a:latin typeface="Times New Roman" pitchFamily="18" charset="0"/>
                <a:cs typeface="Times New Roman" pitchFamily="18" charset="0"/>
              </a:rPr>
              <a:t> In this section, Users can search their test report using order number, name and registered mobile number</a:t>
            </a:r>
            <a:r>
              <a:rPr lang="en-US" sz="2400" dirty="0" smtClean="0">
                <a:latin typeface="Times New Roman" pitchFamily="18" charset="0"/>
                <a:cs typeface="Times New Roman" pitchFamily="18" charset="0"/>
              </a:rPr>
              <a:t>.</a:t>
            </a:r>
          </a:p>
          <a:p>
            <a:pPr marL="342900" indent="-342900" algn="just" fontAlgn="base">
              <a:buFont typeface="Arial" pitchFamily="34" charset="0"/>
              <a:buChar char="•"/>
            </a:pPr>
            <a:r>
              <a:rPr lang="en-US" sz="2400" b="1" dirty="0">
                <a:latin typeface="Times New Roman" pitchFamily="18" charset="0"/>
                <a:cs typeface="Times New Roman" pitchFamily="18" charset="0"/>
              </a:rPr>
              <a:t>Dashboard: </a:t>
            </a:r>
            <a:r>
              <a:rPr lang="en-US" sz="2400" dirty="0">
                <a:latin typeface="Times New Roman" pitchFamily="18" charset="0"/>
                <a:cs typeface="Times New Roman" pitchFamily="18" charset="0"/>
              </a:rPr>
              <a:t>In this section, the User can see the in which State of how many tests are done</a:t>
            </a:r>
            <a:r>
              <a:rPr lang="en-US" sz="2400" dirty="0" smtClean="0">
                <a:latin typeface="Times New Roman" pitchFamily="18" charset="0"/>
                <a:cs typeface="Times New Roman" pitchFamily="18" charset="0"/>
              </a:rPr>
              <a:t>.</a:t>
            </a:r>
          </a:p>
          <a:p>
            <a:pPr algn="just" fontAlgn="base"/>
            <a:endParaRPr lang="en-US" sz="2400" dirty="0">
              <a:latin typeface="Times New Roman" pitchFamily="18" charset="0"/>
              <a:cs typeface="Times New Roman" pitchFamily="18" charset="0"/>
            </a:endParaRPr>
          </a:p>
          <a:p>
            <a:pPr marL="342900" indent="-342900" algn="just" fontAlgn="base">
              <a:buFont typeface="Wingdings" pitchFamily="2" charset="2"/>
              <a:buChar char="Ø"/>
            </a:pPr>
            <a:r>
              <a:rPr lang="en-US" sz="2800" b="1" u="sng" dirty="0" smtClean="0">
                <a:latin typeface="Times New Roman" pitchFamily="18" charset="0"/>
                <a:cs typeface="Times New Roman" pitchFamily="18" charset="0"/>
              </a:rPr>
              <a:t>Public Website</a:t>
            </a:r>
          </a:p>
          <a:p>
            <a:pPr algn="just" fontAlgn="base"/>
            <a:endParaRPr lang="en-US" sz="2800" b="1" u="sng" dirty="0" smtClean="0">
              <a:latin typeface="Times New Roman" pitchFamily="18" charset="0"/>
              <a:cs typeface="Times New Roman" pitchFamily="18" charset="0"/>
            </a:endParaRPr>
          </a:p>
          <a:p>
            <a:pPr marL="342900" indent="-342900" algn="just" fontAlgn="base">
              <a:buFont typeface="Arial" pitchFamily="34" charset="0"/>
              <a:buChar char="•"/>
            </a:pPr>
            <a:r>
              <a:rPr lang="en-US" sz="2400" dirty="0" smtClean="0">
                <a:latin typeface="Times New Roman" pitchFamily="18" charset="0"/>
                <a:cs typeface="Times New Roman" pitchFamily="18" charset="0"/>
              </a:rPr>
              <a:t>About COVID19</a:t>
            </a:r>
          </a:p>
          <a:p>
            <a:pPr marL="342900" indent="-342900" algn="just" fontAlgn="base">
              <a:buFont typeface="Arial" pitchFamily="34" charset="0"/>
              <a:buChar char="•"/>
            </a:pPr>
            <a:r>
              <a:rPr lang="en-US" sz="2400" dirty="0" smtClean="0">
                <a:latin typeface="Times New Roman" pitchFamily="18" charset="0"/>
                <a:cs typeface="Times New Roman" pitchFamily="18" charset="0"/>
              </a:rPr>
              <a:t>Symptoms</a:t>
            </a:r>
          </a:p>
          <a:p>
            <a:pPr marL="342900" indent="-342900" algn="just" fontAlgn="base">
              <a:buFont typeface="Arial" pitchFamily="34" charset="0"/>
              <a:buChar char="•"/>
            </a:pPr>
            <a:r>
              <a:rPr lang="en-US" sz="2400" dirty="0" smtClean="0">
                <a:latin typeface="Times New Roman" pitchFamily="18" charset="0"/>
                <a:cs typeface="Times New Roman" pitchFamily="18" charset="0"/>
              </a:rPr>
              <a:t>Prevention</a:t>
            </a:r>
            <a:endParaRPr lang="en-US" sz="2400" dirty="0">
              <a:latin typeface="Times New Roman" pitchFamily="18" charset="0"/>
              <a:cs typeface="Times New Roman" pitchFamily="18" charset="0"/>
            </a:endParaRPr>
          </a:p>
          <a:p>
            <a:pPr marL="342900" lvl="0" indent="-342900" fontAlgn="base">
              <a:buFont typeface="Arial" pitchFamily="34" charset="0"/>
              <a:buChar char="•"/>
            </a:pPr>
            <a:endParaRPr lang="en-US" sz="2400" dirty="0">
              <a:latin typeface="Times New Roman" pitchFamily="18" charset="0"/>
              <a:cs typeface="Times New Roman" pitchFamily="18" charset="0"/>
            </a:endParaRPr>
          </a:p>
          <a:p>
            <a:pPr marL="342900" indent="-342900" fontAlgn="base">
              <a:buFont typeface="Arial" pitchFamily="34" charset="0"/>
              <a:buChar char="•"/>
            </a:pPr>
            <a:endParaRPr lang="en-US" sz="2400" dirty="0" smtClean="0">
              <a:latin typeface="Times New Roman" pitchFamily="18" charset="0"/>
              <a:cs typeface="Times New Roman" pitchFamily="18" charset="0"/>
            </a:endParaRPr>
          </a:p>
          <a:p>
            <a:pPr algn="just">
              <a:buClr>
                <a:schemeClr val="accent1"/>
              </a:buClr>
              <a:buFont typeface="Wingdings" pitchFamily="2" charset="2"/>
              <a:buChar char="Ø"/>
            </a:pPr>
            <a:endParaRPr lang="en-US" sz="2800" b="1" u="sng" dirty="0" smtClean="0">
              <a:latin typeface="Times New Roman" pitchFamily="18" charset="0"/>
              <a:cs typeface="Times New Roman" pitchFamily="18" charset="0"/>
            </a:endParaRPr>
          </a:p>
          <a:p>
            <a:pPr algn="just">
              <a:buClr>
                <a:schemeClr val="accent1"/>
              </a:buClr>
              <a:buFont typeface="Wingdings" pitchFamily="2" charset="2"/>
              <a:buChar char="Ø"/>
            </a:pPr>
            <a:endParaRPr lang="en-IN" sz="2600" dirty="0" smtClean="0">
              <a:latin typeface="Times New Roman" pitchFamily="18" charset="0"/>
              <a:cs typeface="Times New Roman" pitchFamily="18" charset="0"/>
            </a:endParaRPr>
          </a:p>
          <a:p>
            <a:pPr algn="just">
              <a:buClr>
                <a:schemeClr val="accent1"/>
              </a:buClr>
              <a:buFont typeface="Wingdings" pitchFamily="2" charset="2"/>
              <a:buChar char="Ø"/>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350257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lstStyle/>
          <a:p>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Screenshots</a:t>
            </a:r>
            <a:r>
              <a:rPr lang="en-IN" sz="4000" b="1" dirty="0" smtClean="0">
                <a:latin typeface="Times New Roman" pitchFamily="18" charset="0"/>
                <a:cs typeface="Times New Roman" pitchFamily="18" charset="0"/>
              </a:rPr>
              <a:t>   </a:t>
            </a:r>
            <a:endParaRPr lang="en-US" dirty="0"/>
          </a:p>
        </p:txBody>
      </p:sp>
      <p:pic>
        <p:nvPicPr>
          <p:cNvPr id="6" name="Content Placeholder 3" descr="C:\Users\pande\Desktop\Covid19 TMS\Home Page.png"/>
          <p:cNvPicPr>
            <a:picLocks noGrp="1"/>
          </p:cNvPicPr>
          <p:nvPr>
            <p:ph idx="1"/>
          </p:nvPr>
        </p:nvPicPr>
        <p:blipFill>
          <a:blip r:embed="rId2" cstate="print"/>
          <a:srcRect/>
          <a:stretch>
            <a:fillRect/>
          </a:stretch>
        </p:blipFill>
        <p:spPr bwMode="auto">
          <a:xfrm>
            <a:off x="2292734" y="1981200"/>
            <a:ext cx="4558532"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ande\Desktop\Covid19 TMS\New-User-Testing.png"/>
          <p:cNvPicPr>
            <a:picLocks/>
          </p:cNvPicPr>
          <p:nvPr/>
        </p:nvPicPr>
        <p:blipFill>
          <a:blip r:embed="rId2" cstate="print"/>
          <a:srcRect/>
          <a:stretch>
            <a:fillRect/>
          </a:stretch>
        </p:blipFill>
        <p:spPr bwMode="auto">
          <a:xfrm>
            <a:off x="1214414" y="571480"/>
            <a:ext cx="7499350" cy="2643206"/>
          </a:xfrm>
          <a:prstGeom prst="rect">
            <a:avLst/>
          </a:prstGeom>
          <a:noFill/>
          <a:ln w="9525">
            <a:noFill/>
            <a:miter lim="800000"/>
            <a:headEnd/>
            <a:tailEnd/>
          </a:ln>
        </p:spPr>
      </p:pic>
      <p:pic>
        <p:nvPicPr>
          <p:cNvPr id="5" name="Picture 4" descr="C:\Users\pande\Desktop\Covid19 TMS\Test details.png"/>
          <p:cNvPicPr/>
          <p:nvPr/>
        </p:nvPicPr>
        <p:blipFill>
          <a:blip r:embed="rId3" cstate="print"/>
          <a:srcRect/>
          <a:stretch>
            <a:fillRect/>
          </a:stretch>
        </p:blipFill>
        <p:spPr bwMode="auto">
          <a:xfrm>
            <a:off x="1285852" y="3571876"/>
            <a:ext cx="7358114" cy="3082284"/>
          </a:xfrm>
          <a:prstGeom prst="rect">
            <a:avLst/>
          </a:prstGeom>
          <a:noFill/>
          <a:ln w="9525">
            <a:noFill/>
            <a:miter lim="800000"/>
            <a:headEnd/>
            <a:tailEnd/>
          </a:ln>
        </p:spPr>
      </p:pic>
    </p:spTree>
    <p:extLst>
      <p:ext uri="{BB962C8B-B14F-4D97-AF65-F5344CB8AC3E}">
        <p14:creationId xmlns:p14="http://schemas.microsoft.com/office/powerpoint/2010/main" val="2002803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C:\Users\pande\Desktop\Covid19 TMS\Statewise-Dashboard.png"/>
          <p:cNvPicPr>
            <a:picLocks noGrp="1"/>
          </p:cNvPicPr>
          <p:nvPr>
            <p:ph idx="1"/>
          </p:nvPr>
        </p:nvPicPr>
        <p:blipFill>
          <a:blip r:embed="rId2" cstate="print"/>
          <a:srcRect/>
          <a:stretch>
            <a:fillRect/>
          </a:stretch>
        </p:blipFill>
        <p:spPr bwMode="auto">
          <a:xfrm>
            <a:off x="1571604" y="428604"/>
            <a:ext cx="6786610" cy="2797368"/>
          </a:xfrm>
          <a:prstGeom prst="rect">
            <a:avLst/>
          </a:prstGeom>
          <a:noFill/>
          <a:ln w="9525">
            <a:noFill/>
            <a:miter lim="800000"/>
            <a:headEnd/>
            <a:tailEnd/>
          </a:ln>
        </p:spPr>
      </p:pic>
      <p:pic>
        <p:nvPicPr>
          <p:cNvPr id="6" name="Picture 5" descr="C:\Users\pande\Desktop\Covid19 TMS\Admin-Dashboard.png"/>
          <p:cNvPicPr/>
          <p:nvPr/>
        </p:nvPicPr>
        <p:blipFill>
          <a:blip r:embed="rId3" cstate="print"/>
          <a:srcRect/>
          <a:stretch>
            <a:fillRect/>
          </a:stretch>
        </p:blipFill>
        <p:spPr bwMode="auto">
          <a:xfrm>
            <a:off x="1571604" y="3357562"/>
            <a:ext cx="6786610" cy="2795969"/>
          </a:xfrm>
          <a:prstGeom prst="rect">
            <a:avLst/>
          </a:prstGeom>
          <a:noFill/>
          <a:ln w="9525">
            <a:noFill/>
            <a:miter lim="800000"/>
            <a:headEnd/>
            <a:tailEnd/>
          </a:ln>
        </p:spPr>
      </p:pic>
    </p:spTree>
    <p:extLst>
      <p:ext uri="{BB962C8B-B14F-4D97-AF65-F5344CB8AC3E}">
        <p14:creationId xmlns:p14="http://schemas.microsoft.com/office/powerpoint/2010/main" val="2002803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C:\Users\pande\Desktop\Covid19 TMS\Manage-Phlebotomist.png"/>
          <p:cNvPicPr>
            <a:picLocks noGrp="1"/>
          </p:cNvPicPr>
          <p:nvPr>
            <p:ph idx="1"/>
          </p:nvPr>
        </p:nvPicPr>
        <p:blipFill>
          <a:blip r:embed="rId2" cstate="print"/>
          <a:srcRect/>
          <a:stretch>
            <a:fillRect/>
          </a:stretch>
        </p:blipFill>
        <p:spPr bwMode="auto">
          <a:xfrm>
            <a:off x="1500166" y="357166"/>
            <a:ext cx="6929486" cy="2797368"/>
          </a:xfrm>
          <a:prstGeom prst="rect">
            <a:avLst/>
          </a:prstGeom>
          <a:noFill/>
          <a:ln w="9525">
            <a:noFill/>
            <a:miter lim="800000"/>
            <a:headEnd/>
            <a:tailEnd/>
          </a:ln>
        </p:spPr>
      </p:pic>
      <p:pic>
        <p:nvPicPr>
          <p:cNvPr id="6" name="Picture 5" descr="C:\Users\pande\Desktop\Covid19 TMS\Test-Details Assign.png"/>
          <p:cNvPicPr/>
          <p:nvPr/>
        </p:nvPicPr>
        <p:blipFill>
          <a:blip r:embed="rId3" cstate="print"/>
          <a:srcRect/>
          <a:stretch>
            <a:fillRect/>
          </a:stretch>
        </p:blipFill>
        <p:spPr bwMode="auto">
          <a:xfrm>
            <a:off x="1571604" y="3571876"/>
            <a:ext cx="6715172" cy="2827781"/>
          </a:xfrm>
          <a:prstGeom prst="rect">
            <a:avLst/>
          </a:prstGeom>
          <a:noFill/>
          <a:ln w="9525">
            <a:noFill/>
            <a:miter lim="800000"/>
            <a:headEnd/>
            <a:tailEnd/>
          </a:ln>
        </p:spPr>
      </p:pic>
    </p:spTree>
    <p:extLst>
      <p:ext uri="{BB962C8B-B14F-4D97-AF65-F5344CB8AC3E}">
        <p14:creationId xmlns:p14="http://schemas.microsoft.com/office/powerpoint/2010/main" val="2002803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C:\Users\pande\Desktop\Covid19 TMS\Test Details Admin.png"/>
          <p:cNvPicPr>
            <a:picLocks noGrp="1"/>
          </p:cNvPicPr>
          <p:nvPr>
            <p:ph idx="1"/>
          </p:nvPr>
        </p:nvPicPr>
        <p:blipFill>
          <a:blip r:embed="rId2" cstate="print"/>
          <a:srcRect/>
          <a:stretch>
            <a:fillRect/>
          </a:stretch>
        </p:blipFill>
        <p:spPr bwMode="auto">
          <a:xfrm>
            <a:off x="1214414" y="1000108"/>
            <a:ext cx="7429552" cy="5028117"/>
          </a:xfrm>
          <a:prstGeom prst="rect">
            <a:avLst/>
          </a:prstGeom>
          <a:noFill/>
          <a:ln w="9525">
            <a:noFill/>
            <a:miter lim="800000"/>
            <a:headEnd/>
            <a:tailEnd/>
          </a:ln>
        </p:spPr>
      </p:pic>
    </p:spTree>
    <p:extLst>
      <p:ext uri="{BB962C8B-B14F-4D97-AF65-F5344CB8AC3E}">
        <p14:creationId xmlns:p14="http://schemas.microsoft.com/office/powerpoint/2010/main" val="2002803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pPr algn="ctr"/>
            <a:r>
              <a:rPr lang="en-IN" sz="4400" b="1" dirty="0">
                <a:latin typeface="Times New Roman" pitchFamily="18" charset="0"/>
                <a:cs typeface="Times New Roman" pitchFamily="18" charset="0"/>
              </a:rPr>
              <a:t>Advantages</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752600"/>
            <a:ext cx="8229600" cy="4572000"/>
          </a:xfrm>
        </p:spPr>
        <p:txBody>
          <a:bodyPr>
            <a:normAutofit/>
          </a:bodyPr>
          <a:lstStyle/>
          <a:p>
            <a:pPr lvl="0" algn="just">
              <a:buFont typeface="Wingdings" pitchFamily="2" charset="2"/>
              <a:buChar char="Ø"/>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system allows automate diagnosis </a:t>
            </a:r>
            <a:r>
              <a:rPr lang="en-US" sz="2400" dirty="0" smtClean="0">
                <a:latin typeface="Times New Roman" pitchFamily="18" charset="0"/>
                <a:cs typeface="Times New Roman" pitchFamily="18" charset="0"/>
              </a:rPr>
              <a:t>system.</a:t>
            </a:r>
            <a:endParaRPr lang="en-IN" sz="2400" dirty="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Allows </a:t>
            </a:r>
            <a:r>
              <a:rPr lang="en-US" sz="2400" dirty="0">
                <a:latin typeface="Times New Roman" pitchFamily="18" charset="0"/>
                <a:cs typeface="Times New Roman" pitchFamily="18" charset="0"/>
              </a:rPr>
              <a:t>for faster </a:t>
            </a:r>
            <a:r>
              <a:rPr lang="en-US" sz="2400" dirty="0" smtClean="0">
                <a:latin typeface="Times New Roman" pitchFamily="18" charset="0"/>
                <a:cs typeface="Times New Roman" pitchFamily="18" charset="0"/>
              </a:rPr>
              <a:t>service.</a:t>
            </a:r>
            <a:endParaRPr lang="en-IN" sz="2400" dirty="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Allows </a:t>
            </a:r>
            <a:r>
              <a:rPr lang="en-US" sz="2400" dirty="0">
                <a:latin typeface="Times New Roman" pitchFamily="18" charset="0"/>
                <a:cs typeface="Times New Roman" pitchFamily="18" charset="0"/>
              </a:rPr>
              <a:t>increased sales and profits for diagnostic </a:t>
            </a:r>
            <a:r>
              <a:rPr lang="en-US" sz="2400" dirty="0" smtClean="0">
                <a:latin typeface="Times New Roman" pitchFamily="18" charset="0"/>
                <a:cs typeface="Times New Roman" pitchFamily="18" charset="0"/>
              </a:rPr>
              <a:t>labs.</a:t>
            </a:r>
            <a:endParaRPr lang="en-IN" sz="2400" dirty="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Easy</a:t>
            </a:r>
            <a:r>
              <a:rPr lang="en-US" sz="2400" dirty="0">
                <a:latin typeface="Times New Roman" pitchFamily="18" charset="0"/>
                <a:cs typeface="Times New Roman" pitchFamily="18" charset="0"/>
              </a:rPr>
              <a:t>, user friendly </a:t>
            </a:r>
            <a:r>
              <a:rPr lang="en-US" sz="2400" dirty="0" smtClean="0">
                <a:latin typeface="Times New Roman" pitchFamily="18" charset="0"/>
                <a:cs typeface="Times New Roman" pitchFamily="18" charset="0"/>
              </a:rPr>
              <a:t>GUI.</a:t>
            </a:r>
            <a:endParaRPr lang="en-IN" sz="2400" dirty="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Validation </a:t>
            </a:r>
            <a:r>
              <a:rPr lang="en-US" sz="2400" dirty="0">
                <a:latin typeface="Times New Roman" pitchFamily="18" charset="0"/>
                <a:cs typeface="Times New Roman" pitchFamily="18" charset="0"/>
              </a:rPr>
              <a:t>of data will be ensure only accurate valid and complete data stored in the </a:t>
            </a:r>
            <a:r>
              <a:rPr lang="en-US" sz="2400" dirty="0" smtClean="0">
                <a:latin typeface="Times New Roman" pitchFamily="18" charset="0"/>
                <a:cs typeface="Times New Roman" pitchFamily="18" charset="0"/>
              </a:rPr>
              <a:t>database.</a:t>
            </a:r>
            <a:endParaRPr lang="en-IN" sz="2400" dirty="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Easy </a:t>
            </a:r>
            <a:r>
              <a:rPr lang="en-US" sz="2400" dirty="0">
                <a:latin typeface="Times New Roman" pitchFamily="18" charset="0"/>
                <a:cs typeface="Times New Roman" pitchFamily="18" charset="0"/>
              </a:rPr>
              <a:t>retrieval or data will be made possible by finding </a:t>
            </a:r>
            <a:r>
              <a:rPr lang="en-US" sz="2400" dirty="0" smtClean="0">
                <a:latin typeface="Times New Roman" pitchFamily="18" charset="0"/>
                <a:cs typeface="Times New Roman" pitchFamily="18" charset="0"/>
              </a:rPr>
              <a:t>techniques.</a:t>
            </a:r>
            <a:endParaRPr lang="en-IN" sz="2400" dirty="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Report </a:t>
            </a:r>
            <a:r>
              <a:rPr lang="en-US" sz="2400" dirty="0">
                <a:latin typeface="Times New Roman" pitchFamily="18" charset="0"/>
                <a:cs typeface="Times New Roman" pitchFamily="18" charset="0"/>
              </a:rPr>
              <a:t>generation will help made it easy to analyze the performance.</a:t>
            </a:r>
            <a:endParaRPr lang="en-IN" sz="2400" dirty="0">
              <a:latin typeface="Times New Roman" pitchFamily="18" charset="0"/>
              <a:cs typeface="Times New Roman"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pPr algn="ctr"/>
            <a:r>
              <a:rPr lang="en-US" sz="44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981200"/>
            <a:ext cx="8229600" cy="4114800"/>
          </a:xfrm>
        </p:spPr>
        <p:txBody>
          <a:bodyPr>
            <a:normAutofit/>
          </a:bodyPr>
          <a:lstStyle/>
          <a:p>
            <a:pPr lvl="0" algn="just">
              <a:buFont typeface="Wingdings" pitchFamily="2" charset="2"/>
              <a:buChar char="Ø"/>
            </a:pPr>
            <a:r>
              <a:rPr lang="en-US" sz="2400" dirty="0" smtClean="0">
                <a:latin typeface="Times New Roman" pitchFamily="18" charset="0"/>
                <a:cs typeface="Times New Roman" pitchFamily="18" charset="0"/>
              </a:rPr>
              <a:t>This project provides a friendly graphical user interface which proves to be better when compared to the existing system.</a:t>
            </a:r>
            <a:endParaRPr lang="en-IN"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It gives appropriate access to the authorized users depending on their permissions.</a:t>
            </a:r>
            <a:endParaRPr lang="en-IN"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It effectively overcomes the delay in communications.</a:t>
            </a:r>
            <a:endParaRPr lang="en-IN" sz="2400" dirty="0" smtClean="0">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Updating of information becomes so easier. System security, data security and reliability are the striking features.</a:t>
            </a:r>
            <a:endParaRPr lang="en-IN"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676400"/>
            <a:ext cx="8229600" cy="4724400"/>
          </a:xfrm>
        </p:spPr>
        <p:txBody>
          <a:bodyPr>
            <a:normAutofit fontScale="92500" lnSpcReduction="20000"/>
          </a:bodyPr>
          <a:lstStyle/>
          <a:p>
            <a:pPr algn="just">
              <a:buFont typeface="Wingdings" pitchFamily="2" charset="2"/>
              <a:buChar char="Ø"/>
            </a:pPr>
            <a:r>
              <a:rPr lang="en-US" dirty="0" err="1" smtClean="0">
                <a:latin typeface="Times New Roman" pitchFamily="18" charset="0"/>
                <a:cs typeface="Times New Roman" pitchFamily="18" charset="0"/>
              </a:rPr>
              <a:t>Gollier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dirty="0" err="1">
                <a:latin typeface="Times New Roman" pitchFamily="18" charset="0"/>
                <a:cs typeface="Times New Roman" pitchFamily="18" charset="0"/>
              </a:rPr>
              <a:t>Gossner</a:t>
            </a:r>
            <a:r>
              <a:rPr lang="en-US" dirty="0">
                <a:latin typeface="Times New Roman" pitchFamily="18" charset="0"/>
                <a:cs typeface="Times New Roman" pitchFamily="18" charset="0"/>
              </a:rPr>
              <a:t> (2020, March). Group Testing Against Covid-19. </a:t>
            </a:r>
            <a:r>
              <a:rPr lang="en-US" dirty="0" err="1">
                <a:latin typeface="Times New Roman" pitchFamily="18" charset="0"/>
                <a:cs typeface="Times New Roman" pitchFamily="18" charset="0"/>
              </a:rPr>
              <a:t>EconPol</a:t>
            </a:r>
            <a:r>
              <a:rPr lang="en-US" dirty="0">
                <a:latin typeface="Times New Roman" pitchFamily="18" charset="0"/>
                <a:cs typeface="Times New Roman" pitchFamily="18" charset="0"/>
              </a:rPr>
              <a:t> Policy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Evidence on COVID-19 in Scandinavia (SSRN Scholarly Paper ID 3594014).</a:t>
            </a:r>
            <a:endParaRPr lang="en-IN" dirty="0">
              <a:latin typeface="Times New Roman" pitchFamily="18" charset="0"/>
              <a:cs typeface="Times New Roman" pitchFamily="18" charset="0"/>
            </a:endParaRPr>
          </a:p>
          <a:p>
            <a:pPr algn="just">
              <a:buFont typeface="Wingdings" pitchFamily="2" charset="2"/>
              <a:buChar char="Ø"/>
            </a:pPr>
            <a:r>
              <a:rPr lang="en-US" dirty="0" err="1" smtClean="0">
                <a:latin typeface="Times New Roman" pitchFamily="18" charset="0"/>
                <a:cs typeface="Times New Roman" pitchFamily="18" charset="0"/>
              </a:rPr>
              <a:t>Baunez</a:t>
            </a:r>
            <a:r>
              <a:rPr lang="en-US" dirty="0">
                <a:latin typeface="Times New Roman" pitchFamily="18" charset="0"/>
                <a:cs typeface="Times New Roman" pitchFamily="18" charset="0"/>
              </a:rPr>
              <a:t>, C., </a:t>
            </a:r>
            <a:r>
              <a:rPr lang="en-US" dirty="0" err="1">
                <a:latin typeface="Times New Roman" pitchFamily="18" charset="0"/>
                <a:cs typeface="Times New Roman" pitchFamily="18" charset="0"/>
              </a:rPr>
              <a:t>Degoulet</a:t>
            </a:r>
            <a:r>
              <a:rPr lang="en-US" dirty="0">
                <a:latin typeface="Times New Roman" pitchFamily="18" charset="0"/>
                <a:cs typeface="Times New Roman" pitchFamily="18" charset="0"/>
              </a:rPr>
              <a:t>, M., </a:t>
            </a:r>
            <a:r>
              <a:rPr lang="en-US" dirty="0" err="1">
                <a:latin typeface="Times New Roman" pitchFamily="18" charset="0"/>
                <a:cs typeface="Times New Roman" pitchFamily="18" charset="0"/>
              </a:rPr>
              <a:t>Luchini</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Pintus</a:t>
            </a:r>
            <a:r>
              <a:rPr lang="en-US" dirty="0">
                <a:latin typeface="Times New Roman" pitchFamily="18" charset="0"/>
                <a:cs typeface="Times New Roman" pitchFamily="18" charset="0"/>
              </a:rPr>
              <a:t>, P., &amp; </a:t>
            </a:r>
            <a:r>
              <a:rPr lang="en-US" dirty="0" err="1">
                <a:latin typeface="Times New Roman" pitchFamily="18" charset="0"/>
                <a:cs typeface="Times New Roman" pitchFamily="18" charset="0"/>
              </a:rPr>
              <a:t>Teschl</a:t>
            </a:r>
            <a:r>
              <a:rPr lang="en-US" dirty="0">
                <a:latin typeface="Times New Roman" pitchFamily="18" charset="0"/>
                <a:cs typeface="Times New Roman" pitchFamily="18" charset="0"/>
              </a:rPr>
              <a:t>, M. (2020). Sub-National Allocation of COVID-19 Tests: An Efficiency Criterion with an Application to Italian Regions, Social Science Research Network.</a:t>
            </a:r>
            <a:endParaRPr lang="en-IN" dirty="0">
              <a:latin typeface="Times New Roman" pitchFamily="18" charset="0"/>
              <a:cs typeface="Times New Roman" pitchFamily="18" charset="0"/>
            </a:endParaRPr>
          </a:p>
          <a:p>
            <a:pPr algn="just">
              <a:buFont typeface="Wingdings" pitchFamily="2" charset="2"/>
              <a:buChar char="Ø"/>
            </a:pPr>
            <a:r>
              <a:rPr lang="en-US" dirty="0" err="1" smtClean="0">
                <a:latin typeface="Times New Roman" pitchFamily="18" charset="0"/>
                <a:cs typeface="Times New Roman" pitchFamily="18" charset="0"/>
              </a:rPr>
              <a:t>Carlsson-Szlezak</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et al, Phillip, Reeves, M., &amp; Swartz, P. (2020, March). What Coronavirus Could Mean for the Global Economy.</a:t>
            </a:r>
            <a:endParaRPr lang="en-IN" dirty="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Martín-</a:t>
            </a:r>
            <a:r>
              <a:rPr lang="en-US" dirty="0" err="1" smtClean="0">
                <a:latin typeface="Times New Roman" pitchFamily="18" charset="0"/>
                <a:cs typeface="Times New Roman" pitchFamily="18" charset="0"/>
              </a:rPr>
              <a:t>Calvo</a:t>
            </a:r>
            <a:r>
              <a:rPr lang="en-US" dirty="0">
                <a:latin typeface="Times New Roman" pitchFamily="18" charset="0"/>
                <a:cs typeface="Times New Roman" pitchFamily="18" charset="0"/>
              </a:rPr>
              <a:t>, D., </a:t>
            </a:r>
            <a:r>
              <a:rPr lang="en-US" dirty="0" err="1">
                <a:latin typeface="Times New Roman" pitchFamily="18" charset="0"/>
                <a:cs typeface="Times New Roman" pitchFamily="18" charset="0"/>
              </a:rPr>
              <a:t>Aleta</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Pentland</a:t>
            </a:r>
            <a:r>
              <a:rPr lang="en-US" dirty="0">
                <a:latin typeface="Times New Roman" pitchFamily="18" charset="0"/>
                <a:cs typeface="Times New Roman" pitchFamily="18" charset="0"/>
              </a:rPr>
              <a:t>, A., Moreno, Y., &amp; Moro, E. (2020</a:t>
            </a:r>
            <a:r>
              <a:rPr lang="en-US" dirty="0" smtClean="0">
                <a:latin typeface="Times New Roman" pitchFamily="18" charset="0"/>
                <a:cs typeface="Times New Roman" pitchFamily="18" charset="0"/>
              </a:rPr>
              <a:t>).Effectiveness </a:t>
            </a:r>
            <a:r>
              <a:rPr lang="en-US" dirty="0">
                <a:latin typeface="Times New Roman" pitchFamily="18" charset="0"/>
                <a:cs typeface="Times New Roman" pitchFamily="18" charset="0"/>
              </a:rPr>
              <a:t>of social distancing strategies for protecting a community from </a:t>
            </a:r>
            <a:r>
              <a:rPr lang="en-US" dirty="0" smtClean="0">
                <a:latin typeface="Times New Roman" pitchFamily="18" charset="0"/>
                <a:cs typeface="Times New Roman" pitchFamily="18" charset="0"/>
              </a:rPr>
              <a:t>a</a:t>
            </a:r>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pandemic </a:t>
            </a:r>
            <a:r>
              <a:rPr lang="en-US" dirty="0">
                <a:latin typeface="Times New Roman" pitchFamily="18" charset="0"/>
                <a:cs typeface="Times New Roman" pitchFamily="18" charset="0"/>
              </a:rPr>
              <a:t>with a </a:t>
            </a:r>
            <a:r>
              <a:rPr lang="en-US" dirty="0" err="1">
                <a:latin typeface="Times New Roman" pitchFamily="18" charset="0"/>
                <a:cs typeface="Times New Roman" pitchFamily="18" charset="0"/>
              </a:rPr>
              <a:t>datadriven</a:t>
            </a:r>
            <a:r>
              <a:rPr lang="en-US" dirty="0">
                <a:latin typeface="Times New Roman" pitchFamily="18" charset="0"/>
                <a:cs typeface="Times New Roman" pitchFamily="18" charset="0"/>
              </a:rPr>
              <a:t> contact network based on census and real-world </a:t>
            </a:r>
            <a:r>
              <a:rPr lang="en-US" dirty="0" smtClean="0">
                <a:latin typeface="Times New Roman" pitchFamily="18" charset="0"/>
                <a:cs typeface="Times New Roman" pitchFamily="18" charset="0"/>
              </a:rPr>
              <a:t>mobility</a:t>
            </a:r>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data</a:t>
            </a:r>
            <a:r>
              <a:rPr lang="en-US" dirty="0">
                <a:latin typeface="Times New Roman" pitchFamily="18" charset="0"/>
                <a:cs typeface="Times New Roman" pitchFamily="18" charset="0"/>
              </a:rPr>
              <a:t>. MIT Connection Science, 13. </a:t>
            </a:r>
            <a:endParaRPr lang="en-IN" dirty="0">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44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838200" y="1935480"/>
            <a:ext cx="7848600" cy="4389120"/>
          </a:xfrm>
        </p:spPr>
        <p:txBody>
          <a:bodyPr>
            <a:normAutofit/>
          </a:bodyPr>
          <a:lstStyle/>
          <a:p>
            <a:pPr>
              <a:buFont typeface="Wingdings" pitchFamily="2" charset="2"/>
              <a:buChar char="Ø"/>
            </a:pPr>
            <a:r>
              <a:rPr lang="en-IN" sz="2400" dirty="0">
                <a:latin typeface="Times New Roman" pitchFamily="18" charset="0"/>
                <a:cs typeface="Times New Roman" pitchFamily="18" charset="0"/>
              </a:rPr>
              <a:t> Abstract
 Introduction</a:t>
            </a: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 Problem Statement</a:t>
            </a:r>
          </a:p>
          <a:p>
            <a:pPr>
              <a:buFont typeface="Wingdings" pitchFamily="2" charset="2"/>
              <a:buChar char="Ø"/>
            </a:pPr>
            <a:r>
              <a:rPr lang="en-IN" sz="2400" dirty="0">
                <a:latin typeface="Times New Roman" pitchFamily="18" charset="0"/>
                <a:cs typeface="Times New Roman" pitchFamily="18" charset="0"/>
              </a:rPr>
              <a:t> Objective</a:t>
            </a:r>
            <a:endParaRPr lang="en-US"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Requirements Specification</a:t>
            </a:r>
          </a:p>
          <a:p>
            <a:pPr>
              <a:buFont typeface="Wingdings" pitchFamily="2" charset="2"/>
              <a:buChar char="Ø"/>
            </a:pP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Methodology</a:t>
            </a:r>
          </a:p>
          <a:p>
            <a:pPr>
              <a:buFont typeface="Wingdings" pitchFamily="2" charset="2"/>
              <a:buChar char="Ø"/>
            </a:pPr>
            <a:r>
              <a:rPr lang="en-US" sz="2400" dirty="0">
                <a:latin typeface="Times New Roman" pitchFamily="18" charset="0"/>
                <a:cs typeface="Times New Roman" pitchFamily="18" charset="0"/>
              </a:rPr>
              <a:t> Advantages</a:t>
            </a:r>
          </a:p>
          <a:p>
            <a:pPr>
              <a:buFont typeface="Wingdings" pitchFamily="2" charset="2"/>
              <a:buChar char="Ø"/>
            </a:pP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Conclusion</a:t>
            </a:r>
          </a:p>
          <a:p>
            <a:pPr>
              <a:buFont typeface="Wingdings" pitchFamily="2" charset="2"/>
              <a:buChar char="Ø"/>
            </a:pPr>
            <a:r>
              <a:rPr lang="en-US" sz="2400" dirty="0">
                <a:latin typeface="Times New Roman" pitchFamily="18" charset="0"/>
                <a:cs typeface="Times New Roman" pitchFamily="18" charset="0"/>
              </a:rPr>
              <a:t> References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09800"/>
            <a:ext cx="7620000" cy="1295401"/>
          </a:xfrm>
        </p:spPr>
        <p:txBody>
          <a:bodyPr>
            <a:normAutofit fontScale="92500" lnSpcReduction="10000"/>
          </a:bodyPr>
          <a:lstStyle/>
          <a:p>
            <a:pPr>
              <a:buNone/>
            </a:pPr>
            <a:r>
              <a:rPr lang="en-US" sz="8800" b="1" dirty="0">
                <a:latin typeface="Times New Roman" pitchFamily="18" charset="0"/>
                <a:cs typeface="Times New Roman" pitchFamily="18" charset="0"/>
              </a:rPr>
              <a:t>THANK YOU</a:t>
            </a:r>
          </a:p>
          <a:p>
            <a:pPr>
              <a:buNone/>
            </a:pPr>
            <a:endParaRPr lang="en-US" sz="8800" b="1" dirty="0">
              <a:latin typeface="Times New Roman" pitchFamily="18" charset="0"/>
              <a:cs typeface="Times New Roman" pitchFamily="18" charset="0"/>
            </a:endParaRPr>
          </a:p>
        </p:txBody>
      </p:sp>
      <p:sp>
        <p:nvSpPr>
          <p:cNvPr id="4" name="Smiley Face 3"/>
          <p:cNvSpPr/>
          <p:nvPr/>
        </p:nvSpPr>
        <p:spPr>
          <a:xfrm>
            <a:off x="3886200" y="3581400"/>
            <a:ext cx="1752600" cy="1676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400" b="1" dirty="0">
                <a:latin typeface="Times New Roman" pitchFamily="18" charset="0"/>
                <a:cs typeface="Times New Roman" pitchFamily="18" charset="0"/>
              </a:rPr>
              <a:t>Abstract</a:t>
            </a:r>
            <a:endParaRPr lang="en-US" sz="4400" b="1" dirty="0">
              <a:latin typeface="Times New Roman" pitchFamily="18" charset="0"/>
              <a:cs typeface="Times New Roman" pitchFamily="18" charset="0"/>
            </a:endParaRPr>
          </a:p>
        </p:txBody>
      </p:sp>
      <p:sp>
        <p:nvSpPr>
          <p:cNvPr id="5" name="Rectangle 4"/>
          <p:cNvSpPr/>
          <p:nvPr/>
        </p:nvSpPr>
        <p:spPr>
          <a:xfrm>
            <a:off x="452120" y="1371600"/>
            <a:ext cx="8229600" cy="5262979"/>
          </a:xfrm>
          <a:prstGeom prst="rect">
            <a:avLst/>
          </a:prstGeom>
        </p:spPr>
        <p:txBody>
          <a:bodyPr wrap="square">
            <a:spAutoFit/>
          </a:bodyPr>
          <a:lstStyle/>
          <a:p>
            <a:pPr algn="just"/>
            <a:endParaRPr lang="en-IN" sz="2400" dirty="0">
              <a:latin typeface="Times New Roman" pitchFamily="18" charset="0"/>
              <a:cs typeface="Times New Roman" pitchFamily="18" charset="0"/>
            </a:endParaRPr>
          </a:p>
          <a:p>
            <a:pPr algn="just">
              <a:buClr>
                <a:schemeClr val="accent1"/>
              </a:buClr>
              <a:buFont typeface="Wingdings" pitchFamily="2" charset="2"/>
              <a:buChar char="Ø"/>
            </a:pPr>
            <a:r>
              <a:rPr lang="en-IN"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Nowadays</a:t>
            </a: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COVID-19 </a:t>
            </a:r>
            <a:r>
              <a:rPr lang="en-US" sz="2400" b="1" dirty="0">
                <a:latin typeface="Times New Roman" pitchFamily="18" charset="0"/>
                <a:cs typeface="Times New Roman" pitchFamily="18" charset="0"/>
              </a:rPr>
              <a:t>Testing Management System</a:t>
            </a:r>
            <a:r>
              <a:rPr lang="en-US" sz="2400" dirty="0">
                <a:latin typeface="Times New Roman" pitchFamily="18" charset="0"/>
                <a:cs typeface="Times New Roman" pitchFamily="18" charset="0"/>
              </a:rPr>
              <a:t> is one of the most essential tools that are mostly used in Testing </a:t>
            </a:r>
            <a:r>
              <a:rPr lang="en-US" sz="2400" dirty="0" smtClean="0">
                <a:latin typeface="Times New Roman" pitchFamily="18" charset="0"/>
                <a:cs typeface="Times New Roman" pitchFamily="18" charset="0"/>
              </a:rPr>
              <a:t>Lab.</a:t>
            </a:r>
          </a:p>
          <a:p>
            <a:pPr algn="just">
              <a:buClr>
                <a:schemeClr val="accent1"/>
              </a:buClr>
              <a:buFont typeface="Wingdings" pitchFamily="2" charset="2"/>
              <a:buChar char="Ø"/>
            </a:pPr>
            <a:r>
              <a:rPr lang="en-IN"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Our main intention is to allow this application to be used in most retailing COVID19 lab, where a small point of customization will be required to each COVID19 lab in the implementation period. </a:t>
            </a:r>
            <a:endParaRPr lang="en-IN" sz="2400" dirty="0">
              <a:latin typeface="Times New Roman" pitchFamily="18" charset="0"/>
              <a:cs typeface="Times New Roman" pitchFamily="18" charset="0"/>
            </a:endParaRPr>
          </a:p>
          <a:p>
            <a:pPr algn="just">
              <a:buClr>
                <a:schemeClr val="accent1"/>
              </a:buClr>
              <a:buFont typeface="Wingdings" pitchFamily="2" charset="2"/>
              <a:buChar char="Ø"/>
            </a:pPr>
            <a:r>
              <a:rPr lang="en-IN"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system is designed to overcome all challenges related to the management of diagnostic that were used to be handled locally and </a:t>
            </a:r>
            <a:r>
              <a:rPr lang="en-US" sz="2400" dirty="0" smtClean="0">
                <a:latin typeface="Times New Roman" pitchFamily="18" charset="0"/>
                <a:cs typeface="Times New Roman" pitchFamily="18" charset="0"/>
              </a:rPr>
              <a:t>manually</a:t>
            </a:r>
            <a:r>
              <a:rPr lang="en-IN" sz="2400" dirty="0" smtClean="0">
                <a:latin typeface="Times New Roman" pitchFamily="18" charset="0"/>
                <a:cs typeface="Times New Roman" pitchFamily="18" charset="0"/>
              </a:rPr>
              <a:t>. </a:t>
            </a:r>
          </a:p>
          <a:p>
            <a:pPr algn="just">
              <a:buClr>
                <a:schemeClr val="accent1"/>
              </a:buClr>
              <a:buFont typeface="Wingdings" pitchFamily="2" charset="2"/>
              <a:buChar char="Ø"/>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will manage all activities around the COVID19 lab </a:t>
            </a:r>
            <a:r>
              <a:rPr lang="en-US" sz="2400" dirty="0" smtClean="0">
                <a:latin typeface="Times New Roman" pitchFamily="18" charset="0"/>
                <a:cs typeface="Times New Roman" pitchFamily="18" charset="0"/>
              </a:rPr>
              <a:t>that  </a:t>
            </a:r>
            <a:r>
              <a:rPr lang="en-US" sz="2400" dirty="0">
                <a:latin typeface="Times New Roman" pitchFamily="18" charset="0"/>
                <a:cs typeface="Times New Roman" pitchFamily="18" charset="0"/>
              </a:rPr>
              <a:t>minimizing the risk of getting loss because all transactions are recorded to the system.</a:t>
            </a:r>
          </a:p>
          <a:p>
            <a:pPr algn="just">
              <a:buClr>
                <a:schemeClr val="accent1"/>
              </a:buClr>
              <a:buFont typeface="Wingdings" pitchFamily="2" charset="2"/>
              <a:buChar char="Ø"/>
            </a:pP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25960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a:latin typeface="Times New Roman" pitchFamily="18" charset="0"/>
                <a:cs typeface="Times New Roman" pitchFamily="18" charset="0"/>
              </a:rPr>
              <a:t>Introduction</a:t>
            </a:r>
          </a:p>
        </p:txBody>
      </p:sp>
      <p:sp>
        <p:nvSpPr>
          <p:cNvPr id="5" name="Rectangle 4"/>
          <p:cNvSpPr/>
          <p:nvPr/>
        </p:nvSpPr>
        <p:spPr>
          <a:xfrm>
            <a:off x="457200" y="1905000"/>
            <a:ext cx="8229600" cy="3416320"/>
          </a:xfrm>
          <a:prstGeom prst="rect">
            <a:avLst/>
          </a:prstGeom>
        </p:spPr>
        <p:txBody>
          <a:bodyPr wrap="square">
            <a:spAutoFit/>
          </a:bodyPr>
          <a:lstStyle/>
          <a:p>
            <a:pPr algn="just">
              <a:buClr>
                <a:schemeClr val="accent1"/>
              </a:buClr>
              <a:buFont typeface="Wingdings" pitchFamily="2" charset="2"/>
              <a:buChar char="Ø"/>
            </a:pPr>
            <a:r>
              <a:rPr lang="en-US" sz="2400" dirty="0" smtClean="0">
                <a:latin typeface="Times New Roman" pitchFamily="18" charset="0"/>
                <a:cs typeface="Times New Roman" pitchFamily="18" charset="0"/>
              </a:rPr>
              <a:t>COVID19 </a:t>
            </a:r>
            <a:r>
              <a:rPr lang="en-US" sz="2400" dirty="0">
                <a:latin typeface="Times New Roman" pitchFamily="18" charset="0"/>
                <a:cs typeface="Times New Roman" pitchFamily="18" charset="0"/>
              </a:rPr>
              <a:t>Testing Management System is web based technology which brings up various diagnosis works online. </a:t>
            </a:r>
            <a:endParaRPr lang="en-IN" sz="2400" dirty="0" smtClean="0">
              <a:latin typeface="Times New Roman" pitchFamily="18" charset="0"/>
              <a:cs typeface="Times New Roman" pitchFamily="18" charset="0"/>
            </a:endParaRPr>
          </a:p>
          <a:p>
            <a:pPr algn="just">
              <a:buClr>
                <a:schemeClr val="accent1"/>
              </a:buClr>
              <a:buFont typeface="Wingdings" pitchFamily="2" charset="2"/>
              <a:buChar char="Ø"/>
            </a:pPr>
            <a:r>
              <a:rPr lang="en-US" sz="2400" dirty="0">
                <a:latin typeface="Times New Roman" pitchFamily="18" charset="0"/>
                <a:cs typeface="Times New Roman" pitchFamily="18" charset="0"/>
              </a:rPr>
              <a:t>Once registered with their address and contact details, the patients may now see a variety of tests conducted by the lab. </a:t>
            </a:r>
          </a:p>
          <a:p>
            <a:pPr algn="just">
              <a:buClr>
                <a:schemeClr val="accent1"/>
              </a:buClr>
              <a:buFont typeface="Wingdings" pitchFamily="2" charset="2"/>
              <a:buChar char="Ø"/>
            </a:pPr>
            <a:r>
              <a:rPr lang="en-US" sz="2400" dirty="0">
                <a:latin typeface="Times New Roman" pitchFamily="18" charset="0"/>
                <a:cs typeface="Times New Roman" pitchFamily="18" charset="0"/>
              </a:rPr>
              <a:t>After successful sample collection patient can track their test history using the name, order and registered mobile number</a:t>
            </a:r>
            <a:r>
              <a:rPr lang="en-US" sz="2400" dirty="0" smtClean="0">
                <a:latin typeface="Times New Roman" pitchFamily="18" charset="0"/>
                <a:cs typeface="Times New Roman" pitchFamily="18" charset="0"/>
              </a:rPr>
              <a:t>.</a:t>
            </a:r>
          </a:p>
          <a:p>
            <a:pPr algn="just">
              <a:buClr>
                <a:schemeClr val="accent1"/>
              </a:buClr>
              <a:buFont typeface="Wingdings" pitchFamily="2" charset="2"/>
              <a:buChar char="Ø"/>
            </a:pPr>
            <a:r>
              <a:rPr lang="en-US" sz="2400" dirty="0">
                <a:latin typeface="Times New Roman" pitchFamily="18" charset="0"/>
                <a:cs typeface="Times New Roman" pitchFamily="18" charset="0"/>
              </a:rPr>
              <a:t>The system allows admin to attach a copy of the report into the system and automatically shown on user side so user can downloads report</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IN" sz="4400" b="1" dirty="0">
                <a:latin typeface="Times New Roman" pitchFamily="18" charset="0"/>
                <a:cs typeface="Times New Roman" pitchFamily="18" charset="0"/>
              </a:rPr>
              <a:t>Problem Statement</a:t>
            </a:r>
            <a:endParaRPr lang="en-US" sz="4400" b="1" dirty="0">
              <a:latin typeface="Times New Roman" pitchFamily="18" charset="0"/>
              <a:cs typeface="Times New Roman" pitchFamily="18" charset="0"/>
            </a:endParaRPr>
          </a:p>
        </p:txBody>
      </p:sp>
      <p:sp>
        <p:nvSpPr>
          <p:cNvPr id="5" name="Rectangle 4"/>
          <p:cNvSpPr/>
          <p:nvPr/>
        </p:nvSpPr>
        <p:spPr>
          <a:xfrm>
            <a:off x="609600" y="1967593"/>
            <a:ext cx="8077200" cy="2677656"/>
          </a:xfrm>
          <a:prstGeom prst="rect">
            <a:avLst/>
          </a:prstGeom>
        </p:spPr>
        <p:txBody>
          <a:bodyPr wrap="square">
            <a:spAutoFit/>
          </a:bodyPr>
          <a:lstStyle/>
          <a:p>
            <a:pPr algn="just"/>
            <a:r>
              <a:rPr lang="en-US" sz="2400" dirty="0" smtClean="0">
                <a:latin typeface="Times New Roman" pitchFamily="18" charset="0"/>
                <a:cs typeface="Times New Roman" pitchFamily="18" charset="0"/>
              </a:rPr>
              <a:t>Today </a:t>
            </a:r>
            <a:r>
              <a:rPr lang="en-US" sz="2400" dirty="0">
                <a:latin typeface="Times New Roman" pitchFamily="18" charset="0"/>
                <a:cs typeface="Times New Roman" pitchFamily="18" charset="0"/>
              </a:rPr>
              <a:t>also we have to go to the COVID19 Test Lab center, wait in the queue to get our COVID19 test done. As Technology is growing rapidly we are also moving to a technical world where everything we want to be online. So with the help of this project we are bringing the use of technology in the field of medical diagnosis where patients can avail all the diagnosis facilities at their door </a:t>
            </a:r>
            <a:r>
              <a:rPr lang="en-US" sz="2400" dirty="0" smtClean="0">
                <a:latin typeface="Times New Roman" pitchFamily="18" charset="0"/>
                <a:cs typeface="Times New Roman" pitchFamily="18" charset="0"/>
              </a:rPr>
              <a:t>steps.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6868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IN" sz="4400" b="1">
                <a:latin typeface="Times New Roman" pitchFamily="18" charset="0"/>
                <a:cs typeface="Times New Roman" pitchFamily="18" charset="0"/>
              </a:rPr>
              <a:t>Objective</a:t>
            </a:r>
            <a:endParaRPr lang="en-US" sz="4400" b="1" dirty="0">
              <a:latin typeface="Times New Roman" pitchFamily="18" charset="0"/>
              <a:cs typeface="Times New Roman" pitchFamily="18" charset="0"/>
            </a:endParaRPr>
          </a:p>
        </p:txBody>
      </p:sp>
      <p:sp>
        <p:nvSpPr>
          <p:cNvPr id="5" name="Rectangle 4"/>
          <p:cNvSpPr/>
          <p:nvPr/>
        </p:nvSpPr>
        <p:spPr>
          <a:xfrm>
            <a:off x="609600" y="1967593"/>
            <a:ext cx="8077200" cy="3046988"/>
          </a:xfrm>
          <a:prstGeom prst="rect">
            <a:avLst/>
          </a:prstGeom>
        </p:spPr>
        <p:txBody>
          <a:bodyPr wrap="square">
            <a:spAutoFit/>
          </a:bodyPr>
          <a:lstStyle/>
          <a:p>
            <a:pPr algn="just"/>
            <a:r>
              <a:rPr lang="en-US" sz="2400" dirty="0">
                <a:latin typeface="Times New Roman" pitchFamily="18" charset="0"/>
                <a:cs typeface="Times New Roman" pitchFamily="18" charset="0"/>
              </a:rPr>
              <a:t>This project makes the diagnosis process easy and reduces the burden of patients. At a same time its help the diagnostic center to track all their patients details with their test reports. This access friendly software provides quick and effective services which helps the diagnostic center to increase their sales and </a:t>
            </a:r>
            <a:r>
              <a:rPr lang="en-US" sz="2400" dirty="0" smtClean="0">
                <a:latin typeface="Times New Roman" pitchFamily="18" charset="0"/>
                <a:cs typeface="Times New Roman" pitchFamily="18" charset="0"/>
              </a:rPr>
              <a:t>profit. The </a:t>
            </a:r>
            <a:r>
              <a:rPr lang="en-US" sz="2400" dirty="0">
                <a:latin typeface="Times New Roman" pitchFamily="18" charset="0"/>
                <a:cs typeface="Times New Roman" pitchFamily="18" charset="0"/>
              </a:rPr>
              <a:t>main purpose of COVID19 Testing management system to provide a platform where patients can book the test online and get their COVID19 test done at home. </a:t>
            </a:r>
            <a:endParaRPr lang="en-IN" sz="2400" dirty="0">
              <a:solidFill>
                <a:srgbClr val="000000"/>
              </a:solidFill>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15232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819400"/>
          </a:xfrm>
        </p:spPr>
        <p:txBody>
          <a:bodyPr>
            <a:normAutofit/>
          </a:bodyPr>
          <a:lstStyle/>
          <a:p>
            <a:pPr algn="ctr"/>
            <a:r>
              <a:rPr lang="en-IN" sz="4400" b="1" dirty="0">
                <a:latin typeface="Times New Roman" pitchFamily="18" charset="0"/>
                <a:cs typeface="Times New Roman" pitchFamily="18" charset="0"/>
              </a:rPr>
              <a:t>Requirements Specification</a:t>
            </a: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33400" y="1828800"/>
            <a:ext cx="8229600" cy="4800600"/>
          </a:xfrm>
        </p:spPr>
        <p:txBody>
          <a:bodyPr>
            <a:normAutofit/>
          </a:bodyPr>
          <a:lstStyle/>
          <a:p>
            <a:pPr algn="just">
              <a:buFont typeface="Wingdings" pitchFamily="2" charset="2"/>
              <a:buChar char="Ø"/>
            </a:pPr>
            <a:r>
              <a:rPr lang="en-US" sz="2400" b="1" u="sng" dirty="0">
                <a:latin typeface="Times New Roman" pitchFamily="18" charset="0"/>
                <a:cs typeface="Times New Roman" pitchFamily="18" charset="0"/>
              </a:rPr>
              <a:t>Hardware Configuration</a:t>
            </a:r>
            <a:r>
              <a:rPr lang="en-US" sz="2400" b="1" u="sng" dirty="0" smtClean="0">
                <a:latin typeface="Times New Roman" pitchFamily="18" charset="0"/>
                <a:cs typeface="Times New Roman" pitchFamily="18" charset="0"/>
              </a:rPr>
              <a:t>:</a:t>
            </a:r>
            <a:endParaRPr lang="en-US" dirty="0"/>
          </a:p>
          <a:p>
            <a:r>
              <a:rPr lang="en-US" sz="2000" dirty="0">
                <a:latin typeface="Times New Roman" pitchFamily="18" charset="0"/>
                <a:cs typeface="Times New Roman" pitchFamily="18" charset="0"/>
              </a:rPr>
              <a:t>PROCESSOR : Intel Core ,i5</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RAM : 1 GB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HARD DISK : 80 GB </a:t>
            </a:r>
          </a:p>
          <a:p>
            <a:pPr marL="0" lvl="0" indent="0">
              <a:buNone/>
            </a:pPr>
            <a:endParaRPr lang="en-US" sz="2400" dirty="0" smtClean="0"/>
          </a:p>
          <a:p>
            <a:pPr lvl="0">
              <a:buFont typeface="Wingdings" pitchFamily="2" charset="2"/>
              <a:buChar char="Ø"/>
            </a:pPr>
            <a:r>
              <a:rPr lang="en-US" sz="2400" b="1" u="sng" dirty="0" smtClean="0">
                <a:latin typeface="Times New Roman" pitchFamily="18" charset="0"/>
                <a:cs typeface="Times New Roman" pitchFamily="18" charset="0"/>
              </a:rPr>
              <a:t>Software Requirement:</a:t>
            </a:r>
          </a:p>
          <a:p>
            <a:pPr lvl="0"/>
            <a:r>
              <a:rPr lang="en-US" sz="2000" dirty="0">
                <a:latin typeface="Times New Roman" pitchFamily="18" charset="0"/>
                <a:cs typeface="Times New Roman" pitchFamily="18" charset="0"/>
              </a:rPr>
              <a:t>OPERATING SYSTEM : Windows 7/ XP/8 /10</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FRONT END : HTML, CSS, JAVA SCRIPT.</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SERVER SIDE SCRIPT : PHP</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DATABASE : MYSQL</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WEB BROWSER : </a:t>
            </a:r>
            <a:r>
              <a:rPr lang="en-US" sz="2000" dirty="0" err="1">
                <a:latin typeface="Times New Roman" pitchFamily="18" charset="0"/>
                <a:cs typeface="Times New Roman" pitchFamily="18" charset="0"/>
              </a:rPr>
              <a:t>Gooogle</a:t>
            </a:r>
            <a:r>
              <a:rPr lang="en-US" sz="2000" dirty="0">
                <a:latin typeface="Times New Roman" pitchFamily="18" charset="0"/>
                <a:cs typeface="Times New Roman" pitchFamily="18" charset="0"/>
              </a:rPr>
              <a:t> Chrome or any compatible bowser</a:t>
            </a:r>
            <a:endParaRPr lang="en-IN" sz="2000" dirty="0">
              <a:latin typeface="Times New Roman" pitchFamily="18" charset="0"/>
              <a:cs typeface="Times New Roman" pitchFamily="18" charset="0"/>
            </a:endParaRPr>
          </a:p>
          <a:p>
            <a:pPr lvl="0">
              <a:buFont typeface="Wingdings" pitchFamily="2" charset="2"/>
              <a:buChar char="Ø"/>
            </a:pPr>
            <a:endParaRPr lang="en-IN" sz="2400" b="1" u="sng" dirty="0">
              <a:latin typeface="Times New Roman" pitchFamily="18" charset="0"/>
              <a:cs typeface="Times New Roman" pitchFamily="18" charset="0"/>
            </a:endParaRPr>
          </a:p>
          <a:p>
            <a:pPr marL="0" indent="0">
              <a:buNone/>
            </a:pPr>
            <a:endParaRPr lang="en-US" b="1" dirty="0">
              <a:latin typeface="Symbol" pitchFamily="2" charset="2"/>
              <a:cs typeface="Arial" panose="020B0604020202020204" pitchFamily="34" charset="0"/>
            </a:endParaRPr>
          </a:p>
          <a:p>
            <a:pPr marL="0" indent="0" fontAlgn="t">
              <a:buNone/>
            </a:pPr>
            <a:endParaRPr lang="en-US" dirty="0"/>
          </a:p>
          <a:p>
            <a:pPr marL="0" indent="0" fontAlgn="t">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a:solidFill>
            <a:schemeClr val="bg1"/>
          </a:solidFill>
          <a:ln>
            <a:solidFill>
              <a:schemeClr val="bg1"/>
            </a:solidFill>
          </a:ln>
        </p:spPr>
        <p:txBody>
          <a:bodyPr>
            <a:normAutofit/>
          </a:bodyPr>
          <a:lstStyle/>
          <a:p>
            <a:pPr algn="ctr"/>
            <a:r>
              <a:rPr lang="en-IN" sz="4400" b="1" dirty="0">
                <a:latin typeface="Times New Roman" pitchFamily="18" charset="0"/>
                <a:cs typeface="Times New Roman" pitchFamily="18" charset="0"/>
              </a:rPr>
              <a:t>Methodology</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accent1"/>
              </a:buClr>
              <a:buFont typeface="Wingdings" pitchFamily="2" charset="2"/>
              <a:buChar char="Ø"/>
            </a:pPr>
            <a:r>
              <a:rPr lang="en-IN" sz="2800" dirty="0">
                <a:latin typeface="Times New Roman" pitchFamily="18" charset="0"/>
                <a:cs typeface="Times New Roman" pitchFamily="18" charset="0"/>
              </a:rPr>
              <a:t> </a:t>
            </a:r>
            <a:r>
              <a:rPr lang="en-US" sz="2400" dirty="0">
                <a:latin typeface="Times New Roman" pitchFamily="18" charset="0"/>
                <a:cs typeface="Times New Roman" pitchFamily="18" charset="0"/>
              </a:rPr>
              <a:t>In COVID19 Testing Management System we use PHP and MySQL database. It has three modules i.e.</a:t>
            </a:r>
          </a:p>
          <a:p>
            <a:pPr marL="342900" lvl="0" indent="-342900" algn="just">
              <a:buFont typeface="Arial" pitchFamily="34" charset="0"/>
              <a:buChar char="•"/>
            </a:pPr>
            <a:r>
              <a:rPr lang="en-US" sz="2400" b="1" dirty="0">
                <a:latin typeface="Times New Roman" pitchFamily="18" charset="0"/>
                <a:cs typeface="Times New Roman" pitchFamily="18" charset="0"/>
              </a:rPr>
              <a:t> Admin</a:t>
            </a:r>
            <a:endParaRPr lang="en-US" sz="2400" dirty="0">
              <a:latin typeface="Times New Roman" pitchFamily="18" charset="0"/>
              <a:cs typeface="Times New Roman" pitchFamily="18" charset="0"/>
            </a:endParaRPr>
          </a:p>
          <a:p>
            <a:pPr marL="342900" lvl="0" indent="-342900" algn="just">
              <a:buFont typeface="Arial" pitchFamily="34" charset="0"/>
              <a:buChar char="•"/>
            </a:pPr>
            <a:r>
              <a:rPr lang="en-US" sz="2400" b="1" dirty="0">
                <a:latin typeface="Times New Roman" pitchFamily="18" charset="0"/>
                <a:cs typeface="Times New Roman" pitchFamily="18" charset="0"/>
              </a:rPr>
              <a:t>User (Patient)</a:t>
            </a:r>
          </a:p>
          <a:p>
            <a:pPr marL="342900" lvl="0" indent="-342900" algn="just">
              <a:buFont typeface="Arial" pitchFamily="34" charset="0"/>
              <a:buChar char="•"/>
            </a:pPr>
            <a:r>
              <a:rPr lang="en-US" sz="2400" b="1" dirty="0">
                <a:latin typeface="Times New Roman" pitchFamily="18" charset="0"/>
                <a:cs typeface="Times New Roman" pitchFamily="18" charset="0"/>
              </a:rPr>
              <a:t>Public website</a:t>
            </a:r>
            <a:endParaRPr lang="en-US" sz="2400" dirty="0">
              <a:latin typeface="Times New Roman" pitchFamily="18" charset="0"/>
              <a:cs typeface="Times New Roman" pitchFamily="18" charset="0"/>
            </a:endParaRPr>
          </a:p>
          <a:p>
            <a:pPr algn="just">
              <a:buClr>
                <a:schemeClr val="accent1"/>
              </a:buClr>
              <a:buFont typeface="Wingdings" pitchFamily="2" charset="2"/>
              <a:buChar char="Ø"/>
            </a:pPr>
            <a:r>
              <a:rPr lang="en-IN" sz="2400" dirty="0">
                <a:latin typeface="Times New Roman" pitchFamily="18" charset="0"/>
                <a:cs typeface="Times New Roman" pitchFamily="18" charset="0"/>
              </a:rPr>
              <a:t>The transaction procedure is successful only if the input data by the card holder matches with the database.</a:t>
            </a:r>
          </a:p>
          <a:p>
            <a:pPr marL="0" indent="0">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2440" y="533400"/>
            <a:ext cx="8229600" cy="6278642"/>
          </a:xfrm>
          <a:prstGeom prst="rect">
            <a:avLst/>
          </a:prstGeom>
        </p:spPr>
        <p:txBody>
          <a:bodyPr wrap="square">
            <a:spAutoFit/>
          </a:bodyPr>
          <a:lstStyle/>
          <a:p>
            <a:pPr algn="just"/>
            <a:endParaRPr lang="en-IN" sz="2400" dirty="0" smtClean="0">
              <a:latin typeface="Times New Roman" pitchFamily="18" charset="0"/>
              <a:cs typeface="Times New Roman" pitchFamily="18" charset="0"/>
            </a:endParaRPr>
          </a:p>
          <a:p>
            <a:pPr algn="just">
              <a:buClr>
                <a:schemeClr val="accent1"/>
              </a:buClr>
            </a:pPr>
            <a:endParaRPr lang="en-IN" sz="2600" dirty="0" smtClean="0">
              <a:latin typeface="Times New Roman" pitchFamily="18" charset="0"/>
              <a:cs typeface="Times New Roman" pitchFamily="18" charset="0"/>
            </a:endParaRPr>
          </a:p>
          <a:p>
            <a:pPr algn="just">
              <a:buClr>
                <a:schemeClr val="accent1"/>
              </a:buClr>
              <a:buFont typeface="Wingdings" pitchFamily="2" charset="2"/>
              <a:buChar char="Ø"/>
            </a:pPr>
            <a:r>
              <a:rPr lang="en-US" sz="2800" b="1" u="sng" dirty="0" smtClean="0">
                <a:latin typeface="Times New Roman" pitchFamily="18" charset="0"/>
                <a:cs typeface="Times New Roman" pitchFamily="18" charset="0"/>
              </a:rPr>
              <a:t>Admin Module</a:t>
            </a:r>
          </a:p>
          <a:p>
            <a:pPr algn="just">
              <a:buClr>
                <a:schemeClr val="accent1"/>
              </a:buClr>
            </a:pPr>
            <a:endParaRPr lang="en-US" sz="2800" b="1" u="sng" dirty="0" smtClean="0">
              <a:latin typeface="Times New Roman" pitchFamily="18" charset="0"/>
              <a:cs typeface="Times New Roman" pitchFamily="18" charset="0"/>
            </a:endParaRPr>
          </a:p>
          <a:p>
            <a:pPr marL="342900" indent="-342900" algn="just" fontAlgn="base">
              <a:buFont typeface="Arial" pitchFamily="34" charset="0"/>
              <a:buChar char="•"/>
            </a:pPr>
            <a:r>
              <a:rPr lang="en-US" sz="2400" dirty="0">
                <a:latin typeface="Times New Roman" pitchFamily="18" charset="0"/>
                <a:cs typeface="Times New Roman" pitchFamily="18" charset="0"/>
              </a:rPr>
              <a:t>Admin is the super user of the website who can manage everything on the website. Admin can log in through the login page</a:t>
            </a:r>
          </a:p>
          <a:p>
            <a:pPr marL="342900" lvl="0" indent="-342900" algn="just" fontAlgn="base">
              <a:buFont typeface="Arial" pitchFamily="34" charset="0"/>
              <a:buChar char="•"/>
            </a:pPr>
            <a:r>
              <a:rPr lang="en-US" sz="2400" b="1" dirty="0">
                <a:latin typeface="Times New Roman" pitchFamily="18" charset="0"/>
                <a:cs typeface="Times New Roman" pitchFamily="18" charset="0"/>
              </a:rPr>
              <a:t>Dashboard:</a:t>
            </a:r>
            <a:r>
              <a:rPr lang="en-US" sz="2400" dirty="0">
                <a:latin typeface="Times New Roman" pitchFamily="18" charset="0"/>
                <a:cs typeface="Times New Roman" pitchFamily="18" charset="0"/>
              </a:rPr>
              <a:t> In this section, the admin can see all detail in brief like the total, assigned and the sample collected and completed tests</a:t>
            </a:r>
            <a:r>
              <a:rPr lang="en-US" sz="2400" dirty="0" smtClean="0">
                <a:latin typeface="Times New Roman" pitchFamily="18" charset="0"/>
                <a:cs typeface="Times New Roman" pitchFamily="18" charset="0"/>
              </a:rPr>
              <a:t>.</a:t>
            </a:r>
          </a:p>
          <a:p>
            <a:pPr marL="342900" indent="-342900" algn="just" fontAlgn="base">
              <a:buFont typeface="Arial" pitchFamily="34" charset="0"/>
              <a:buChar char="•"/>
            </a:pPr>
            <a:r>
              <a:rPr lang="en-US" sz="2400" b="1" dirty="0">
                <a:latin typeface="Times New Roman" pitchFamily="18" charset="0"/>
                <a:cs typeface="Times New Roman" pitchFamily="18" charset="0"/>
              </a:rPr>
              <a:t>Phlebotomist:</a:t>
            </a:r>
            <a:r>
              <a:rPr lang="en-US" sz="2400" dirty="0">
                <a:latin typeface="Times New Roman" pitchFamily="18" charset="0"/>
                <a:cs typeface="Times New Roman" pitchFamily="18" charset="0"/>
              </a:rPr>
              <a:t> In this section, the admin can manage Phlebotomist (add, update, delete).</a:t>
            </a:r>
          </a:p>
          <a:p>
            <a:pPr marL="342900" lvl="0" indent="-342900" algn="just" fontAlgn="base">
              <a:buFont typeface="Arial" pitchFamily="34" charset="0"/>
              <a:buChar char="•"/>
            </a:pPr>
            <a:endParaRPr lang="en-US" sz="2400" dirty="0">
              <a:latin typeface="Times New Roman" pitchFamily="18" charset="0"/>
              <a:cs typeface="Times New Roman" pitchFamily="18" charset="0"/>
            </a:endParaRPr>
          </a:p>
          <a:p>
            <a:pPr algn="just">
              <a:buClr>
                <a:schemeClr val="accent1"/>
              </a:buClr>
              <a:buFont typeface="Wingdings" pitchFamily="2" charset="2"/>
              <a:buChar char="Ø"/>
            </a:pPr>
            <a:endParaRPr lang="en-US" sz="2800" b="1" u="sng" dirty="0" smtClean="0">
              <a:latin typeface="Times New Roman" pitchFamily="18" charset="0"/>
              <a:cs typeface="Times New Roman" pitchFamily="18" charset="0"/>
            </a:endParaRPr>
          </a:p>
          <a:p>
            <a:pPr algn="just">
              <a:buClr>
                <a:schemeClr val="accent1"/>
              </a:buClr>
              <a:buFont typeface="Wingdings" pitchFamily="2" charset="2"/>
              <a:buChar char="Ø"/>
            </a:pPr>
            <a:endParaRPr lang="en-IN" sz="2600" dirty="0" smtClean="0">
              <a:latin typeface="Times New Roman" pitchFamily="18" charset="0"/>
              <a:cs typeface="Times New Roman" pitchFamily="18" charset="0"/>
            </a:endParaRPr>
          </a:p>
          <a:p>
            <a:pPr algn="just">
              <a:buClr>
                <a:schemeClr val="accent1"/>
              </a:buClr>
              <a:buFont typeface="Wingdings" pitchFamily="2" charset="2"/>
              <a:buChar char="Ø"/>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3583511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1099</TotalTime>
  <Words>848</Words>
  <Application>Microsoft Office PowerPoint</Application>
  <PresentationFormat>On-screen Show (4:3)</PresentationFormat>
  <Paragraphs>110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      Rajeev Institute of Technology </vt:lpstr>
      <vt:lpstr>Contents</vt:lpstr>
      <vt:lpstr>Abstract</vt:lpstr>
      <vt:lpstr>Introduction</vt:lpstr>
      <vt:lpstr>Problem Statement</vt:lpstr>
      <vt:lpstr>Objective</vt:lpstr>
      <vt:lpstr>Requirements Specification  </vt:lpstr>
      <vt:lpstr>Methodology</vt:lpstr>
      <vt:lpstr>PowerPoint Presentation</vt:lpstr>
      <vt:lpstr>PowerPoint Presentation</vt:lpstr>
      <vt:lpstr>PowerPoint Presentation</vt:lpstr>
      <vt:lpstr>      Screenshots   </vt:lpstr>
      <vt:lpstr>PowerPoint Presentation</vt:lpstr>
      <vt:lpstr>PowerPoint Presentation</vt:lpstr>
      <vt:lpstr>PowerPoint Presentation</vt:lpstr>
      <vt:lpstr>PowerPoint Presentation</vt:lpstr>
      <vt:lpstr>Advantages</vt:lpstr>
      <vt:lpstr>Conclusion</vt:lpstr>
      <vt:lpstr>References</vt:lpstr>
      <vt:lpstr>PowerPoint Presentation</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Elegant</dc:creator>
  <cp:lastModifiedBy>Sony</cp:lastModifiedBy>
  <cp:revision>121</cp:revision>
  <dcterms:created xsi:type="dcterms:W3CDTF">2019-04-01T03:22:27Z</dcterms:created>
  <dcterms:modified xsi:type="dcterms:W3CDTF">2022-02-24T17:22:24Z</dcterms:modified>
</cp:coreProperties>
</file>