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 id="2147483696" r:id="rId2"/>
  </p:sldMasterIdLst>
  <p:notesMasterIdLst>
    <p:notesMasterId r:id="rId21"/>
  </p:notesMasterIdLst>
  <p:sldIdLst>
    <p:sldId id="256" r:id="rId3"/>
    <p:sldId id="258" r:id="rId4"/>
    <p:sldId id="334" r:id="rId5"/>
    <p:sldId id="335" r:id="rId6"/>
    <p:sldId id="336" r:id="rId7"/>
    <p:sldId id="337" r:id="rId8"/>
    <p:sldId id="338" r:id="rId9"/>
    <p:sldId id="339" r:id="rId10"/>
    <p:sldId id="340" r:id="rId11"/>
    <p:sldId id="341" r:id="rId12"/>
    <p:sldId id="342" r:id="rId13"/>
    <p:sldId id="343" r:id="rId14"/>
    <p:sldId id="261" r:id="rId15"/>
    <p:sldId id="350" r:id="rId16"/>
    <p:sldId id="351" r:id="rId17"/>
    <p:sldId id="346" r:id="rId18"/>
    <p:sldId id="348" r:id="rId19"/>
    <p:sldId id="333" r:id="rId20"/>
  </p:sldIdLst>
  <p:sldSz cx="9144000" cy="5143500" type="screen16x9"/>
  <p:notesSz cx="6858000" cy="9144000"/>
  <p:embeddedFontLst>
    <p:embeddedFont>
      <p:font typeface="Barlow Medium" panose="00000600000000000000" pitchFamily="2" charset="0"/>
      <p:regular r:id="rId22"/>
      <p:italic r:id="rId23"/>
    </p:embeddedFont>
    <p:embeddedFont>
      <p:font typeface="Nunito" pitchFamily="2" charset="-52"/>
      <p:regular r:id="rId24"/>
      <p:bold r:id="rId25"/>
      <p:italic r:id="rId26"/>
      <p:boldItalic r:id="rId27"/>
    </p:embeddedFont>
    <p:embeddedFont>
      <p:font typeface="Proxima Nova" panose="020B0604020202020204" charset="0"/>
      <p:regular r:id="rId28"/>
      <p:bold r:id="rId29"/>
      <p:italic r:id="rId30"/>
      <p:boldItalic r:id="rId31"/>
    </p:embeddedFont>
    <p:embeddedFont>
      <p:font typeface="Quicksand Medium" panose="020B0604020202020204" charset="0"/>
      <p:regular r:id="rId32"/>
      <p:bold r:id="rId33"/>
    </p:embeddedFont>
    <p:embeddedFont>
      <p:font typeface="Space Mono"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E259B7-88AB-4928-A136-06015D36E74D}">
  <a:tblStyle styleId="{8BE259B7-88AB-4928-A136-06015D36E7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4df376a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14df376a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03998a864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03998a86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03998a864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03998a864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C50B3584-CDCC-309A-2BF6-FB4C5DCF8833}"/>
            </a:ext>
          </a:extLst>
        </p:cNvPr>
        <p:cNvGrpSpPr/>
        <p:nvPr/>
      </p:nvGrpSpPr>
      <p:grpSpPr>
        <a:xfrm>
          <a:off x="0" y="0"/>
          <a:ext cx="0" cy="0"/>
          <a:chOff x="0" y="0"/>
          <a:chExt cx="0" cy="0"/>
        </a:xfrm>
      </p:grpSpPr>
      <p:sp>
        <p:nvSpPr>
          <p:cNvPr id="397" name="Google Shape;397;g103998a864c_0_16:notes">
            <a:extLst>
              <a:ext uri="{FF2B5EF4-FFF2-40B4-BE49-F238E27FC236}">
                <a16:creationId xmlns:a16="http://schemas.microsoft.com/office/drawing/2014/main" id="{D271F5CD-D2F7-C69F-A98C-8582BD6BAB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03998a864c_0_16:notes">
            <a:extLst>
              <a:ext uri="{FF2B5EF4-FFF2-40B4-BE49-F238E27FC236}">
                <a16:creationId xmlns:a16="http://schemas.microsoft.com/office/drawing/2014/main" id="{1FAE8F6C-15A5-BFA2-28A2-F2113604D3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6568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2A582573-56D9-F8F1-2AE0-CF28C276D0E6}"/>
            </a:ext>
          </a:extLst>
        </p:cNvPr>
        <p:cNvGrpSpPr/>
        <p:nvPr/>
      </p:nvGrpSpPr>
      <p:grpSpPr>
        <a:xfrm>
          <a:off x="0" y="0"/>
          <a:ext cx="0" cy="0"/>
          <a:chOff x="0" y="0"/>
          <a:chExt cx="0" cy="0"/>
        </a:xfrm>
      </p:grpSpPr>
      <p:sp>
        <p:nvSpPr>
          <p:cNvPr id="397" name="Google Shape;397;g103998a864c_0_16:notes">
            <a:extLst>
              <a:ext uri="{FF2B5EF4-FFF2-40B4-BE49-F238E27FC236}">
                <a16:creationId xmlns:a16="http://schemas.microsoft.com/office/drawing/2014/main" id="{2E9D2173-33B3-3849-0948-25E87BE109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03998a864c_0_16:notes">
            <a:extLst>
              <a:ext uri="{FF2B5EF4-FFF2-40B4-BE49-F238E27FC236}">
                <a16:creationId xmlns:a16="http://schemas.microsoft.com/office/drawing/2014/main" id="{D61D1B13-F3FF-F4D4-281E-FD61C50A5A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4653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8"/>
        <p:cNvGrpSpPr/>
        <p:nvPr/>
      </p:nvGrpSpPr>
      <p:grpSpPr>
        <a:xfrm>
          <a:off x="0" y="0"/>
          <a:ext cx="0" cy="0"/>
          <a:chOff x="0" y="0"/>
          <a:chExt cx="0" cy="0"/>
        </a:xfrm>
      </p:grpSpPr>
      <p:sp>
        <p:nvSpPr>
          <p:cNvPr id="13309" name="Google Shape;13309;g1192c408bfe_0_22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0" name="Google Shape;13310;g1192c408bfe_0_22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226700" y="222000"/>
            <a:ext cx="6267000" cy="469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2441875"/>
            <a:ext cx="4541700" cy="2265300"/>
          </a:xfrm>
          <a:prstGeom prst="rect">
            <a:avLst/>
          </a:prstGeom>
        </p:spPr>
        <p:txBody>
          <a:bodyPr spcFirstLastPara="1" wrap="square" lIns="0" tIns="0" rIns="0" bIns="0" anchor="b" anchorCtr="0">
            <a:noAutofit/>
          </a:bodyPr>
          <a:lstStyle>
            <a:lvl1pPr lvl="0">
              <a:lnSpc>
                <a:spcPct val="75000"/>
              </a:lnSpc>
              <a:spcBef>
                <a:spcPts val="0"/>
              </a:spcBef>
              <a:spcAft>
                <a:spcPts val="0"/>
              </a:spcAft>
              <a:buSzPts val="5200"/>
              <a:buNone/>
              <a:defRPr sz="6000"/>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752925"/>
            <a:ext cx="2576700" cy="597900"/>
          </a:xfrm>
          <a:prstGeom prst="rect">
            <a:avLst/>
          </a:prstGeom>
        </p:spPr>
        <p:txBody>
          <a:bodyPr spcFirstLastPara="1" wrap="square" lIns="0" tIns="0" rIns="0" bIns="0" anchor="t" anchorCtr="0">
            <a:noAutofit/>
          </a:bodyPr>
          <a:lstStyle>
            <a:lvl1pPr lvl="0">
              <a:lnSpc>
                <a:spcPct val="9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3"/>
        <p:cNvGrpSpPr/>
        <p:nvPr/>
      </p:nvGrpSpPr>
      <p:grpSpPr>
        <a:xfrm>
          <a:off x="0" y="0"/>
          <a:ext cx="0" cy="0"/>
          <a:chOff x="0" y="0"/>
          <a:chExt cx="0" cy="0"/>
        </a:xfrm>
      </p:grpSpPr>
      <p:sp>
        <p:nvSpPr>
          <p:cNvPr id="44" name="Google Shape;44;p9"/>
          <p:cNvSpPr/>
          <p:nvPr/>
        </p:nvSpPr>
        <p:spPr>
          <a:xfrm>
            <a:off x="222000" y="222000"/>
            <a:ext cx="4242900" cy="469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ctrTitle"/>
          </p:nvPr>
        </p:nvSpPr>
        <p:spPr>
          <a:xfrm>
            <a:off x="715300" y="3315650"/>
            <a:ext cx="32898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 name="Google Shape;46;p9"/>
          <p:cNvSpPr txBox="1">
            <a:spLocks noGrp="1"/>
          </p:cNvSpPr>
          <p:nvPr>
            <p:ph type="body" idx="1"/>
          </p:nvPr>
        </p:nvSpPr>
        <p:spPr>
          <a:xfrm>
            <a:off x="720000" y="752925"/>
            <a:ext cx="3072600" cy="2123400"/>
          </a:xfrm>
          <a:prstGeom prst="rect">
            <a:avLst/>
          </a:prstGeom>
        </p:spPr>
        <p:txBody>
          <a:bodyPr spcFirstLastPara="1" wrap="square" lIns="0" tIns="0" rIns="0" bIns="0" anchor="t" anchorCtr="0">
            <a:noAutofit/>
          </a:bodyPr>
          <a:lstStyle>
            <a:lvl1pPr marL="457200" lvl="0" indent="-317500" rtl="0">
              <a:lnSpc>
                <a:spcPct val="90000"/>
              </a:lnSpc>
              <a:spcBef>
                <a:spcPts val="0"/>
              </a:spcBef>
              <a:spcAft>
                <a:spcPts val="0"/>
              </a:spcAft>
              <a:buSzPts val="1400"/>
              <a:buChar char="●"/>
              <a:defRPr/>
            </a:lvl1pPr>
            <a:lvl2pPr marL="914400" lvl="1" indent="-317500" rtl="0">
              <a:lnSpc>
                <a:spcPct val="90000"/>
              </a:lnSpc>
              <a:spcBef>
                <a:spcPts val="0"/>
              </a:spcBef>
              <a:spcAft>
                <a:spcPts val="0"/>
              </a:spcAft>
              <a:buSzPts val="1400"/>
              <a:buChar char="○"/>
              <a:defRPr/>
            </a:lvl2pPr>
            <a:lvl3pPr marL="1371600" lvl="2" indent="-317500" rtl="0">
              <a:lnSpc>
                <a:spcPct val="90000"/>
              </a:lnSpc>
              <a:spcBef>
                <a:spcPts val="0"/>
              </a:spcBef>
              <a:spcAft>
                <a:spcPts val="0"/>
              </a:spcAft>
              <a:buSzPts val="1400"/>
              <a:buChar char="■"/>
              <a:defRPr/>
            </a:lvl3pPr>
            <a:lvl4pPr marL="1828800" lvl="3" indent="-317500" rtl="0">
              <a:lnSpc>
                <a:spcPct val="90000"/>
              </a:lnSpc>
              <a:spcBef>
                <a:spcPts val="0"/>
              </a:spcBef>
              <a:spcAft>
                <a:spcPts val="0"/>
              </a:spcAft>
              <a:buSzPts val="1400"/>
              <a:buChar char="●"/>
              <a:defRPr/>
            </a:lvl4pPr>
            <a:lvl5pPr marL="2286000" lvl="4" indent="-317500" rtl="0">
              <a:lnSpc>
                <a:spcPct val="90000"/>
              </a:lnSpc>
              <a:spcBef>
                <a:spcPts val="0"/>
              </a:spcBef>
              <a:spcAft>
                <a:spcPts val="0"/>
              </a:spcAft>
              <a:buSzPts val="1400"/>
              <a:buChar char="○"/>
              <a:defRPr/>
            </a:lvl5pPr>
            <a:lvl6pPr marL="2743200" lvl="5" indent="-317500" rtl="0">
              <a:lnSpc>
                <a:spcPct val="90000"/>
              </a:lnSpc>
              <a:spcBef>
                <a:spcPts val="0"/>
              </a:spcBef>
              <a:spcAft>
                <a:spcPts val="0"/>
              </a:spcAft>
              <a:buSzPts val="1400"/>
              <a:buChar char="■"/>
              <a:defRPr/>
            </a:lvl6pPr>
            <a:lvl7pPr marL="3200400" lvl="6" indent="-317500" rtl="0">
              <a:lnSpc>
                <a:spcPct val="90000"/>
              </a:lnSpc>
              <a:spcBef>
                <a:spcPts val="0"/>
              </a:spcBef>
              <a:spcAft>
                <a:spcPts val="0"/>
              </a:spcAft>
              <a:buSzPts val="1400"/>
              <a:buChar char="●"/>
              <a:defRPr/>
            </a:lvl7pPr>
            <a:lvl8pPr marL="3657600" lvl="7" indent="-317500" rtl="0">
              <a:lnSpc>
                <a:spcPct val="90000"/>
              </a:lnSpc>
              <a:spcBef>
                <a:spcPts val="0"/>
              </a:spcBef>
              <a:spcAft>
                <a:spcPts val="0"/>
              </a:spcAft>
              <a:buSzPts val="1400"/>
              <a:buChar char="○"/>
              <a:defRPr/>
            </a:lvl8pPr>
            <a:lvl9pPr marL="4114800" lvl="8" indent="-317500" rtl="0">
              <a:lnSpc>
                <a:spcPct val="90000"/>
              </a:lnSpc>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54"/>
        <p:cNvGrpSpPr/>
        <p:nvPr/>
      </p:nvGrpSpPr>
      <p:grpSpPr>
        <a:xfrm>
          <a:off x="0" y="0"/>
          <a:ext cx="0" cy="0"/>
          <a:chOff x="0" y="0"/>
          <a:chExt cx="0" cy="0"/>
        </a:xfrm>
      </p:grpSpPr>
      <p:sp>
        <p:nvSpPr>
          <p:cNvPr id="55" name="Google Shape;55;p13"/>
          <p:cNvSpPr/>
          <p:nvPr/>
        </p:nvSpPr>
        <p:spPr>
          <a:xfrm>
            <a:off x="4679150" y="222000"/>
            <a:ext cx="4242900" cy="224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226700" y="222000"/>
            <a:ext cx="4242900" cy="469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4679150" y="2676600"/>
            <a:ext cx="4242900" cy="22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a:spLocks noGrp="1"/>
          </p:cNvSpPr>
          <p:nvPr>
            <p:ph type="ctrTitle"/>
          </p:nvPr>
        </p:nvSpPr>
        <p:spPr>
          <a:xfrm>
            <a:off x="720000" y="3315650"/>
            <a:ext cx="32898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 name="Google Shape;59;p13"/>
          <p:cNvSpPr txBox="1">
            <a:spLocks noGrp="1"/>
          </p:cNvSpPr>
          <p:nvPr>
            <p:ph type="title" idx="2" hasCustomPrompt="1"/>
          </p:nvPr>
        </p:nvSpPr>
        <p:spPr>
          <a:xfrm>
            <a:off x="4837750" y="569375"/>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ctrTitle" idx="3"/>
          </p:nvPr>
        </p:nvSpPr>
        <p:spPr>
          <a:xfrm>
            <a:off x="6395100" y="436500"/>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1" name="Google Shape;61;p13"/>
          <p:cNvSpPr txBox="1">
            <a:spLocks noGrp="1"/>
          </p:cNvSpPr>
          <p:nvPr>
            <p:ph type="subTitle" idx="1"/>
          </p:nvPr>
        </p:nvSpPr>
        <p:spPr>
          <a:xfrm>
            <a:off x="6395100" y="839899"/>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2" name="Google Shape;62;p13"/>
          <p:cNvSpPr txBox="1">
            <a:spLocks noGrp="1"/>
          </p:cNvSpPr>
          <p:nvPr>
            <p:ph type="title" idx="4" hasCustomPrompt="1"/>
          </p:nvPr>
        </p:nvSpPr>
        <p:spPr>
          <a:xfrm>
            <a:off x="4837750" y="1550798"/>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ctrTitle" idx="5"/>
          </p:nvPr>
        </p:nvSpPr>
        <p:spPr>
          <a:xfrm>
            <a:off x="6395100" y="1417923"/>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4" name="Google Shape;64;p13"/>
          <p:cNvSpPr txBox="1">
            <a:spLocks noGrp="1"/>
          </p:cNvSpPr>
          <p:nvPr>
            <p:ph type="subTitle" idx="6"/>
          </p:nvPr>
        </p:nvSpPr>
        <p:spPr>
          <a:xfrm>
            <a:off x="6395100" y="1821323"/>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5" name="Google Shape;65;p13"/>
          <p:cNvSpPr txBox="1">
            <a:spLocks noGrp="1"/>
          </p:cNvSpPr>
          <p:nvPr>
            <p:ph type="title" idx="7" hasCustomPrompt="1"/>
          </p:nvPr>
        </p:nvSpPr>
        <p:spPr>
          <a:xfrm>
            <a:off x="4837675" y="3016318"/>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ctrTitle" idx="8"/>
          </p:nvPr>
        </p:nvSpPr>
        <p:spPr>
          <a:xfrm>
            <a:off x="6395100" y="2883443"/>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3"/>
          <p:cNvSpPr txBox="1">
            <a:spLocks noGrp="1"/>
          </p:cNvSpPr>
          <p:nvPr>
            <p:ph type="subTitle" idx="9"/>
          </p:nvPr>
        </p:nvSpPr>
        <p:spPr>
          <a:xfrm>
            <a:off x="6395100" y="3286842"/>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8" name="Google Shape;68;p13"/>
          <p:cNvSpPr txBox="1">
            <a:spLocks noGrp="1"/>
          </p:cNvSpPr>
          <p:nvPr>
            <p:ph type="title" idx="13" hasCustomPrompt="1"/>
          </p:nvPr>
        </p:nvSpPr>
        <p:spPr>
          <a:xfrm>
            <a:off x="4837675" y="4006584"/>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ctrTitle" idx="14"/>
          </p:nvPr>
        </p:nvSpPr>
        <p:spPr>
          <a:xfrm>
            <a:off x="6395100" y="3873709"/>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0" name="Google Shape;70;p13"/>
          <p:cNvSpPr txBox="1">
            <a:spLocks noGrp="1"/>
          </p:cNvSpPr>
          <p:nvPr>
            <p:ph type="subTitle" idx="15"/>
          </p:nvPr>
        </p:nvSpPr>
        <p:spPr>
          <a:xfrm>
            <a:off x="6395100" y="4277109"/>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5">
  <p:cSld name="CUSTOM_10_1_1_1_1">
    <p:bg>
      <p:bgPr>
        <a:solidFill>
          <a:schemeClr val="dk1"/>
        </a:solidFill>
        <a:effectLst/>
      </p:bgPr>
    </p:bg>
    <p:spTree>
      <p:nvGrpSpPr>
        <p:cNvPr id="1" name="Shape 173"/>
        <p:cNvGrpSpPr/>
        <p:nvPr/>
      </p:nvGrpSpPr>
      <p:grpSpPr>
        <a:xfrm>
          <a:off x="0" y="0"/>
          <a:ext cx="0" cy="0"/>
          <a:chOff x="0" y="0"/>
          <a:chExt cx="0" cy="0"/>
        </a:xfrm>
      </p:grpSpPr>
      <p:sp>
        <p:nvSpPr>
          <p:cNvPr id="174" name="Google Shape;174;p31"/>
          <p:cNvSpPr/>
          <p:nvPr/>
        </p:nvSpPr>
        <p:spPr>
          <a:xfrm>
            <a:off x="222000" y="2682900"/>
            <a:ext cx="8714100" cy="2238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1"/>
          <p:cNvSpPr/>
          <p:nvPr/>
        </p:nvSpPr>
        <p:spPr>
          <a:xfrm>
            <a:off x="222000" y="222000"/>
            <a:ext cx="6280200" cy="22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1"/>
          <p:cNvSpPr txBox="1">
            <a:spLocks noGrp="1"/>
          </p:cNvSpPr>
          <p:nvPr>
            <p:ph type="ctrTitle"/>
          </p:nvPr>
        </p:nvSpPr>
        <p:spPr>
          <a:xfrm>
            <a:off x="720000" y="3394700"/>
            <a:ext cx="7710900" cy="13122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31"/>
          <p:cNvSpPr txBox="1">
            <a:spLocks noGrp="1"/>
          </p:cNvSpPr>
          <p:nvPr>
            <p:ph type="body" idx="1"/>
          </p:nvPr>
        </p:nvSpPr>
        <p:spPr>
          <a:xfrm>
            <a:off x="720000" y="436500"/>
            <a:ext cx="5234700" cy="1875600"/>
          </a:xfrm>
          <a:prstGeom prst="rect">
            <a:avLst/>
          </a:prstGeom>
        </p:spPr>
        <p:txBody>
          <a:bodyPr spcFirstLastPara="1" wrap="square" lIns="0" tIns="0" rIns="0" bIns="0" anchor="b" anchorCtr="0">
            <a:noAutofit/>
          </a:bodyPr>
          <a:lstStyle>
            <a:lvl1pPr marL="457200" lvl="0" indent="-317500" rtl="0">
              <a:lnSpc>
                <a:spcPct val="70000"/>
              </a:lnSpc>
              <a:spcBef>
                <a:spcPts val="0"/>
              </a:spcBef>
              <a:spcAft>
                <a:spcPts val="0"/>
              </a:spcAft>
              <a:buClr>
                <a:srgbClr val="000000"/>
              </a:buClr>
              <a:buSzPts val="1400"/>
              <a:buFont typeface="Barlow Medium"/>
              <a:buChar char="●"/>
              <a:defRPr/>
            </a:lvl1pPr>
            <a:lvl2pPr marL="914400" lvl="1" indent="-317500" rtl="0">
              <a:lnSpc>
                <a:spcPct val="90000"/>
              </a:lnSpc>
              <a:spcBef>
                <a:spcPts val="1000"/>
              </a:spcBef>
              <a:spcAft>
                <a:spcPts val="0"/>
              </a:spcAft>
              <a:buClr>
                <a:srgbClr val="000000"/>
              </a:buClr>
              <a:buSzPts val="1400"/>
              <a:buFont typeface="Barlow Medium"/>
              <a:buChar char="○"/>
              <a:defRPr/>
            </a:lvl2pPr>
            <a:lvl3pPr marL="1371600" lvl="2" indent="-317500" rtl="0">
              <a:lnSpc>
                <a:spcPct val="90000"/>
              </a:lnSpc>
              <a:spcBef>
                <a:spcPts val="0"/>
              </a:spcBef>
              <a:spcAft>
                <a:spcPts val="0"/>
              </a:spcAft>
              <a:buClr>
                <a:srgbClr val="000000"/>
              </a:buClr>
              <a:buSzPts val="1400"/>
              <a:buFont typeface="Barlow Medium"/>
              <a:buChar char="■"/>
              <a:defRPr/>
            </a:lvl3pPr>
            <a:lvl4pPr marL="1828800" lvl="3" indent="-317500" rtl="0">
              <a:lnSpc>
                <a:spcPct val="90000"/>
              </a:lnSpc>
              <a:spcBef>
                <a:spcPts val="0"/>
              </a:spcBef>
              <a:spcAft>
                <a:spcPts val="0"/>
              </a:spcAft>
              <a:buClr>
                <a:srgbClr val="000000"/>
              </a:buClr>
              <a:buSzPts val="1400"/>
              <a:buFont typeface="Barlow Medium"/>
              <a:buChar char="●"/>
              <a:defRPr/>
            </a:lvl4pPr>
            <a:lvl5pPr marL="2286000" lvl="4" indent="-317500" rtl="0">
              <a:lnSpc>
                <a:spcPct val="90000"/>
              </a:lnSpc>
              <a:spcBef>
                <a:spcPts val="0"/>
              </a:spcBef>
              <a:spcAft>
                <a:spcPts val="0"/>
              </a:spcAft>
              <a:buClr>
                <a:srgbClr val="000000"/>
              </a:buClr>
              <a:buSzPts val="1400"/>
              <a:buFont typeface="Barlow Medium"/>
              <a:buChar char="○"/>
              <a:defRPr/>
            </a:lvl5pPr>
            <a:lvl6pPr marL="2743200" lvl="5" indent="-317500" rtl="0">
              <a:lnSpc>
                <a:spcPct val="90000"/>
              </a:lnSpc>
              <a:spcBef>
                <a:spcPts val="0"/>
              </a:spcBef>
              <a:spcAft>
                <a:spcPts val="0"/>
              </a:spcAft>
              <a:buClr>
                <a:srgbClr val="000000"/>
              </a:buClr>
              <a:buSzPts val="1400"/>
              <a:buFont typeface="Barlow Medium"/>
              <a:buChar char="■"/>
              <a:defRPr/>
            </a:lvl6pPr>
            <a:lvl7pPr marL="3200400" lvl="6" indent="-317500" rtl="0">
              <a:lnSpc>
                <a:spcPct val="90000"/>
              </a:lnSpc>
              <a:spcBef>
                <a:spcPts val="0"/>
              </a:spcBef>
              <a:spcAft>
                <a:spcPts val="0"/>
              </a:spcAft>
              <a:buClr>
                <a:srgbClr val="000000"/>
              </a:buClr>
              <a:buSzPts val="1400"/>
              <a:buFont typeface="Barlow Medium"/>
              <a:buChar char="●"/>
              <a:defRPr/>
            </a:lvl7pPr>
            <a:lvl8pPr marL="3657600" lvl="7" indent="-317500" rtl="0">
              <a:lnSpc>
                <a:spcPct val="90000"/>
              </a:lnSpc>
              <a:spcBef>
                <a:spcPts val="0"/>
              </a:spcBef>
              <a:spcAft>
                <a:spcPts val="0"/>
              </a:spcAft>
              <a:buClr>
                <a:srgbClr val="000000"/>
              </a:buClr>
              <a:buSzPts val="1400"/>
              <a:buFont typeface="Barlow Medium"/>
              <a:buChar char="○"/>
              <a:defRPr/>
            </a:lvl8pPr>
            <a:lvl9pPr marL="4114800" lvl="8" indent="-317500" rtl="0">
              <a:lnSpc>
                <a:spcPct val="90000"/>
              </a:lnSpc>
              <a:spcBef>
                <a:spcPts val="0"/>
              </a:spcBef>
              <a:spcAft>
                <a:spcPts val="0"/>
              </a:spcAft>
              <a:buClr>
                <a:srgbClr val="000000"/>
              </a:buClr>
              <a:buSzPts val="1400"/>
              <a:buFont typeface="Barlow Medium"/>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3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
    <p:bg>
      <p:bgPr>
        <a:solidFill>
          <a:schemeClr val="accent4"/>
        </a:solidFill>
        <a:effectLst/>
      </p:bgPr>
    </p:bg>
    <p:spTree>
      <p:nvGrpSpPr>
        <p:cNvPr id="1" name="Shape 32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35139"/>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2pPr>
            <a:lvl3pPr lvl="2"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3pPr>
            <a:lvl4pPr lvl="3"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4pPr>
            <a:lvl5pPr lvl="4"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5pPr>
            <a:lvl6pPr lvl="5"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6pPr>
            <a:lvl7pPr lvl="6"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7pPr>
            <a:lvl8pPr lvl="7"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8pPr>
            <a:lvl9pPr lvl="8"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1pPr>
            <a:lvl2pPr marL="914400" lvl="1" indent="-317500">
              <a:lnSpc>
                <a:spcPct val="100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2pPr>
            <a:lvl3pPr marL="1371600" lvl="2" indent="-317500">
              <a:lnSpc>
                <a:spcPct val="100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3pPr>
            <a:lvl4pPr marL="1828800" lvl="3" indent="-317500">
              <a:lnSpc>
                <a:spcPct val="100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4pPr>
            <a:lvl5pPr marL="2286000" lvl="4" indent="-317500">
              <a:lnSpc>
                <a:spcPct val="100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5pPr>
            <a:lvl6pPr marL="2743200" lvl="5" indent="-317500">
              <a:lnSpc>
                <a:spcPct val="100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6pPr>
            <a:lvl7pPr marL="3200400" lvl="6" indent="-317500">
              <a:lnSpc>
                <a:spcPct val="100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7pPr>
            <a:lvl8pPr marL="3657600" lvl="7" indent="-317500">
              <a:lnSpc>
                <a:spcPct val="100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8pPr>
            <a:lvl9pPr marL="4114800" lvl="8" indent="-317500">
              <a:lnSpc>
                <a:spcPct val="100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77" r:id="rId5"/>
    <p:sldLayoutId id="2147483690" r:id="rId6"/>
    <p:sldLayoutId id="214748369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311">
          <p15:clr>
            <a:srgbClr val="4A86E8"/>
          </p15:clr>
        </p15:guide>
        <p15:guide id="2" pos="449">
          <p15:clr>
            <a:srgbClr val="4A86E8"/>
          </p15:clr>
        </p15:guide>
        <p15:guide id="3" orient="horz" pos="337">
          <p15:clr>
            <a:srgbClr val="4A86E8"/>
          </p15:clr>
        </p15:guide>
        <p15:guide id="4" orient="horz" pos="2903">
          <p15:clr>
            <a:srgbClr val="4A86E8"/>
          </p15:clr>
        </p15:guide>
        <p15:guide id="5" orient="horz" pos="698">
          <p15:clr>
            <a:srgbClr val="4A86E8"/>
          </p15:clr>
        </p15:guide>
        <p15:guide id="6" pos="140">
          <p15:clr>
            <a:srgbClr val="EA4335"/>
          </p15:clr>
        </p15:guide>
        <p15:guide id="7" orient="horz" pos="140">
          <p15:clr>
            <a:srgbClr val="EA4335"/>
          </p15:clr>
        </p15:guide>
        <p15:guide id="8" pos="5620">
          <p15:clr>
            <a:srgbClr val="EA4335"/>
          </p15:clr>
        </p15:guide>
        <p15:guide id="9" orient="horz" pos="3100">
          <p15:clr>
            <a:srgbClr val="EA4335"/>
          </p15:clr>
        </p15:guide>
        <p15:guide id="10" orient="horz" pos="1044">
          <p15:clr>
            <a:srgbClr val="EA4335"/>
          </p15:clr>
        </p15:guide>
        <p15:guide id="11" orient="horz" pos="1168">
          <p15:clr>
            <a:srgbClr val="EA4335"/>
          </p15:clr>
        </p15:guide>
        <p15:guide id="12" orient="horz" pos="2072">
          <p15:clr>
            <a:srgbClr val="EA4335"/>
          </p15:clr>
        </p15:guide>
        <p15:guide id="13" orient="horz" pos="2196">
          <p15:clr>
            <a:srgbClr val="EA4335"/>
          </p15:clr>
        </p15:guide>
        <p15:guide id="14" pos="2815">
          <p15:clr>
            <a:srgbClr val="EA4335"/>
          </p15:clr>
        </p15:guide>
        <p15:guide id="15" pos="2947">
          <p15:clr>
            <a:srgbClr val="EA4335"/>
          </p15:clr>
        </p15:guide>
        <p15:guide id="16" orient="horz" pos="1690">
          <p15:clr>
            <a:srgbClr val="EA4335"/>
          </p15:clr>
        </p15:guide>
        <p15:guide id="17" orient="horz" pos="1550">
          <p15:clr>
            <a:srgbClr val="EA4335"/>
          </p15:clr>
        </p15:guide>
        <p15:guide id="18" pos="1882">
          <p15:clr>
            <a:srgbClr val="EA4335"/>
          </p15:clr>
        </p15:guide>
        <p15:guide id="19" pos="2009">
          <p15:clr>
            <a:srgbClr val="EA4335"/>
          </p15:clr>
        </p15:guide>
        <p15:guide id="20" pos="3751">
          <p15:clr>
            <a:srgbClr val="EA4335"/>
          </p15:clr>
        </p15:guide>
        <p15:guide id="21" pos="387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29"/>
        <p:cNvGrpSpPr/>
        <p:nvPr/>
      </p:nvGrpSpPr>
      <p:grpSpPr>
        <a:xfrm>
          <a:off x="0" y="0"/>
          <a:ext cx="0" cy="0"/>
          <a:chOff x="0" y="0"/>
          <a:chExt cx="0" cy="0"/>
        </a:xfrm>
      </p:grpSpPr>
      <p:sp>
        <p:nvSpPr>
          <p:cNvPr id="330" name="Google Shape;330;p4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331" name="Google Shape;331;p4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1"/>
          <p:cNvSpPr txBox="1">
            <a:spLocks noGrp="1"/>
          </p:cNvSpPr>
          <p:nvPr>
            <p:ph type="ctrTitle"/>
          </p:nvPr>
        </p:nvSpPr>
        <p:spPr>
          <a:xfrm>
            <a:off x="477545" y="2123332"/>
            <a:ext cx="45417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az-Latn-AZ" sz="6600" dirty="0">
                <a:latin typeface="Times New Roman" panose="02020603050405020304" pitchFamily="18" charset="0"/>
                <a:cs typeface="Times New Roman" panose="02020603050405020304" pitchFamily="18" charset="0"/>
              </a:rPr>
              <a:t>Big O </a:t>
            </a:r>
            <a:br>
              <a:rPr lang="en-US" sz="6600" dirty="0">
                <a:latin typeface="Times New Roman" panose="02020603050405020304" pitchFamily="18" charset="0"/>
                <a:cs typeface="Times New Roman" panose="02020603050405020304" pitchFamily="18" charset="0"/>
              </a:rPr>
            </a:br>
            <a:r>
              <a:rPr lang="az-Latn-AZ" sz="6600" dirty="0">
                <a:latin typeface="Times New Roman" panose="02020603050405020304" pitchFamily="18" charset="0"/>
                <a:cs typeface="Times New Roman" panose="02020603050405020304" pitchFamily="18" charset="0"/>
              </a:rPr>
              <a:t>notation</a:t>
            </a:r>
            <a:endParaRPr sz="6600" dirty="0">
              <a:latin typeface="Times New Roman" panose="02020603050405020304" pitchFamily="18" charset="0"/>
              <a:cs typeface="Times New Roman" panose="02020603050405020304" pitchFamily="18" charset="0"/>
            </a:endParaRPr>
          </a:p>
        </p:txBody>
      </p:sp>
      <p:sp>
        <p:nvSpPr>
          <p:cNvPr id="344" name="Google Shape;344;p51"/>
          <p:cNvSpPr txBox="1">
            <a:spLocks noGrp="1"/>
          </p:cNvSpPr>
          <p:nvPr>
            <p:ph type="subTitle" idx="1"/>
          </p:nvPr>
        </p:nvSpPr>
        <p:spPr>
          <a:xfrm>
            <a:off x="3917456" y="4622400"/>
            <a:ext cx="2576700" cy="59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Maded</a:t>
            </a:r>
            <a:r>
              <a:rPr lang="en-US" dirty="0">
                <a:latin typeface="Times New Roman" panose="02020603050405020304" pitchFamily="18" charset="0"/>
                <a:cs typeface="Times New Roman" panose="02020603050405020304" pitchFamily="18" charset="0"/>
              </a:rPr>
              <a:t> by: “Come on Group”</a:t>
            </a:r>
            <a:endParaRPr dirty="0">
              <a:latin typeface="Times New Roman" panose="02020603050405020304" pitchFamily="18" charset="0"/>
              <a:cs typeface="Times New Roman" panose="02020603050405020304" pitchFamily="18" charset="0"/>
            </a:endParaRPr>
          </a:p>
        </p:txBody>
      </p:sp>
      <p:sp>
        <p:nvSpPr>
          <p:cNvPr id="350" name="Google Shape;350;p51"/>
          <p:cNvSpPr/>
          <p:nvPr/>
        </p:nvSpPr>
        <p:spPr>
          <a:xfrm>
            <a:off x="6715829" y="2715150"/>
            <a:ext cx="2205900" cy="22062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26" name="Picture 2" descr="Code academy Logo PNG Vector (SVG) Free Download">
            <a:extLst>
              <a:ext uri="{FF2B5EF4-FFF2-40B4-BE49-F238E27FC236}">
                <a16:creationId xmlns:a16="http://schemas.microsoft.com/office/drawing/2014/main" id="{5BA37602-2340-4F92-A9C3-A2DC8C400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905" y="3547195"/>
            <a:ext cx="1767747" cy="5421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anim calcmode="lin" valueType="num">
                                      <p:cBhvr additive="base">
                                        <p:cTn id="7" dur="1000"/>
                                        <p:tgtEl>
                                          <p:spTgt spid="343"/>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50"/>
                                        </p:tgtEl>
                                        <p:attrNameLst>
                                          <p:attrName>style.visibility</p:attrName>
                                        </p:attrNameLst>
                                      </p:cBhvr>
                                      <p:to>
                                        <p:strVal val="visible"/>
                                      </p:to>
                                    </p:set>
                                    <p:animEffect transition="in" filter="fade">
                                      <p:cBhvr>
                                        <p:cTn id="10" dur="1000"/>
                                        <p:tgtEl>
                                          <p:spTgt spid="350"/>
                                        </p:tgtEl>
                                      </p:cBhvr>
                                    </p:animEffect>
                                  </p:childTnLst>
                                </p:cTn>
                              </p:par>
                              <p:par>
                                <p:cTn id="11" presetID="10" presetClass="entr" presetSubtype="0" fill="hold" nodeType="withEffect">
                                  <p:stCondLst>
                                    <p:cond delay="0"/>
                                  </p:stCondLst>
                                  <p:childTnLst>
                                    <p:set>
                                      <p:cBhvr>
                                        <p:cTn id="12" dur="1" fill="hold">
                                          <p:stCondLst>
                                            <p:cond delay="0"/>
                                          </p:stCondLst>
                                        </p:cTn>
                                        <p:tgtEl>
                                          <p:spTgt spid="344"/>
                                        </p:tgtEl>
                                        <p:attrNameLst>
                                          <p:attrName>style.visibility</p:attrName>
                                        </p:attrNameLst>
                                      </p:cBhvr>
                                      <p:to>
                                        <p:strVal val="visible"/>
                                      </p:to>
                                    </p:set>
                                    <p:animEffect transition="in" filter="fade">
                                      <p:cBhvr>
                                        <p:cTn id="13" dur="1000"/>
                                        <p:tgtEl>
                                          <p:spTgt spid="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2430-8DE5-42DA-9F67-8FFC74D5AAB7}"/>
              </a:ext>
            </a:extLst>
          </p:cNvPr>
          <p:cNvSpPr>
            <a:spLocks noGrp="1"/>
          </p:cNvSpPr>
          <p:nvPr>
            <p:ph type="ctrTitle"/>
          </p:nvPr>
        </p:nvSpPr>
        <p:spPr>
          <a:xfrm>
            <a:off x="415200" y="1551709"/>
            <a:ext cx="2521964" cy="744500"/>
          </a:xfrm>
        </p:spPr>
        <p:txBody>
          <a:bodyPr/>
          <a:lstStyle/>
          <a:p>
            <a:r>
              <a:rPr lang="en-US" dirty="0">
                <a:latin typeface="Times New Roman" panose="02020603050405020304" pitchFamily="18" charset="0"/>
                <a:cs typeface="Times New Roman" panose="02020603050405020304" pitchFamily="18" charset="0"/>
              </a:rPr>
              <a:t>S</a:t>
            </a:r>
            <a:r>
              <a:rPr lang="az-Latn-AZ" dirty="0">
                <a:latin typeface="Times New Roman" panose="02020603050405020304" pitchFamily="18" charset="0"/>
                <a:cs typeface="Times New Roman" panose="02020603050405020304" pitchFamily="18" charset="0"/>
              </a:rPr>
              <a:t>election</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4994382-32A7-8617-35B5-ED487A209420}"/>
              </a:ext>
            </a:extLst>
          </p:cNvPr>
          <p:cNvSpPr/>
          <p:nvPr/>
        </p:nvSpPr>
        <p:spPr>
          <a:xfrm>
            <a:off x="4350327" y="6927"/>
            <a:ext cx="4655128" cy="493259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ln>
                <a:solidFill>
                  <a:schemeClr val="tx2"/>
                </a:solidFill>
              </a:ln>
            </a:endParaRPr>
          </a:p>
        </p:txBody>
      </p:sp>
      <p:pic>
        <p:nvPicPr>
          <p:cNvPr id="6" name="Picture 5">
            <a:extLst>
              <a:ext uri="{FF2B5EF4-FFF2-40B4-BE49-F238E27FC236}">
                <a16:creationId xmlns:a16="http://schemas.microsoft.com/office/drawing/2014/main" id="{28B15786-5294-2227-B0EA-63D25A868960}"/>
              </a:ext>
            </a:extLst>
          </p:cNvPr>
          <p:cNvPicPr>
            <a:picLocks noChangeAspect="1"/>
          </p:cNvPicPr>
          <p:nvPr/>
        </p:nvPicPr>
        <p:blipFill>
          <a:blip r:embed="rId2"/>
          <a:stretch>
            <a:fillRect/>
          </a:stretch>
        </p:blipFill>
        <p:spPr>
          <a:xfrm>
            <a:off x="4442211" y="2244054"/>
            <a:ext cx="4563244" cy="2695472"/>
          </a:xfrm>
          <a:prstGeom prst="rect">
            <a:avLst/>
          </a:prstGeom>
        </p:spPr>
      </p:pic>
      <p:sp>
        <p:nvSpPr>
          <p:cNvPr id="8" name="TextBox 7">
            <a:extLst>
              <a:ext uri="{FF2B5EF4-FFF2-40B4-BE49-F238E27FC236}">
                <a16:creationId xmlns:a16="http://schemas.microsoft.com/office/drawing/2014/main" id="{7250CDE2-C965-7B31-FAA3-5381DD829EAB}"/>
              </a:ext>
            </a:extLst>
          </p:cNvPr>
          <p:cNvSpPr txBox="1"/>
          <p:nvPr/>
        </p:nvSpPr>
        <p:spPr>
          <a:xfrm>
            <a:off x="284018" y="2847292"/>
            <a:ext cx="3920837" cy="1600438"/>
          </a:xfrm>
          <a:prstGeom prst="rect">
            <a:avLst/>
          </a:prstGeom>
          <a:noFill/>
        </p:spPr>
        <p:txBody>
          <a:bodyPr wrap="square">
            <a:spAutoFit/>
          </a:bodyPr>
          <a:lstStyle/>
          <a:p>
            <a:r>
              <a:rPr lang="az-Latn-AZ" dirty="0">
                <a:latin typeface="Nunito" pitchFamily="2" charset="-52"/>
              </a:rPr>
              <a:t>Selection sort (</a:t>
            </a:r>
            <a:r>
              <a:rPr lang="ru-RU" dirty="0" err="1">
                <a:latin typeface="Nunito" pitchFamily="2" charset="-52"/>
              </a:rPr>
              <a:t>Seçmə</a:t>
            </a:r>
            <a:r>
              <a:rPr lang="ru-RU" dirty="0">
                <a:latin typeface="Nunito" pitchFamily="2" charset="-52"/>
              </a:rPr>
              <a:t> </a:t>
            </a:r>
            <a:r>
              <a:rPr lang="ru-RU" dirty="0" err="1">
                <a:latin typeface="Nunito" pitchFamily="2" charset="-52"/>
              </a:rPr>
              <a:t>çeşidləmə</a:t>
            </a:r>
            <a:r>
              <a:rPr lang="az-Latn-AZ" dirty="0">
                <a:latin typeface="Nunito" pitchFamily="2" charset="-52"/>
              </a:rPr>
              <a:t>) -</a:t>
            </a:r>
            <a:r>
              <a:rPr lang="ru-RU" dirty="0">
                <a:latin typeface="Nunito" pitchFamily="2" charset="-52"/>
              </a:rPr>
              <a:t> </a:t>
            </a:r>
            <a:r>
              <a:rPr lang="ru-RU" dirty="0" err="1">
                <a:latin typeface="Nunito" pitchFamily="2" charset="-52"/>
              </a:rPr>
              <a:t>müqayisəyə</a:t>
            </a:r>
            <a:r>
              <a:rPr lang="ru-RU" dirty="0">
                <a:latin typeface="Nunito" pitchFamily="2" charset="-52"/>
              </a:rPr>
              <a:t> </a:t>
            </a:r>
            <a:r>
              <a:rPr lang="ru-RU" dirty="0" err="1">
                <a:latin typeface="Nunito" pitchFamily="2" charset="-52"/>
              </a:rPr>
              <a:t>əsaslanan</a:t>
            </a:r>
            <a:r>
              <a:rPr lang="ru-RU" dirty="0">
                <a:latin typeface="Nunito" pitchFamily="2" charset="-52"/>
              </a:rPr>
              <a:t> </a:t>
            </a:r>
            <a:r>
              <a:rPr lang="ru-RU" dirty="0" err="1">
                <a:latin typeface="Nunito" pitchFamily="2" charset="-52"/>
              </a:rPr>
              <a:t>çeşidləmə</a:t>
            </a:r>
            <a:r>
              <a:rPr lang="ru-RU" dirty="0">
                <a:latin typeface="Nunito" pitchFamily="2" charset="-52"/>
              </a:rPr>
              <a:t> </a:t>
            </a:r>
            <a:r>
              <a:rPr lang="ru-RU" dirty="0" err="1">
                <a:latin typeface="Nunito" pitchFamily="2" charset="-52"/>
              </a:rPr>
              <a:t>alqoritmidir</a:t>
            </a:r>
            <a:r>
              <a:rPr lang="ru-RU" dirty="0">
                <a:latin typeface="Nunito" pitchFamily="2" charset="-52"/>
              </a:rPr>
              <a:t>. O, </a:t>
            </a:r>
            <a:r>
              <a:rPr lang="ru-RU" dirty="0" err="1">
                <a:latin typeface="Nunito" pitchFamily="2" charset="-52"/>
              </a:rPr>
              <a:t>çeşidlənməmiş</a:t>
            </a:r>
            <a:r>
              <a:rPr lang="ru-RU" dirty="0">
                <a:latin typeface="Nunito" pitchFamily="2" charset="-52"/>
              </a:rPr>
              <a:t> </a:t>
            </a:r>
            <a:r>
              <a:rPr lang="ru-RU" dirty="0" err="1">
                <a:latin typeface="Nunito" pitchFamily="2" charset="-52"/>
              </a:rPr>
              <a:t>hissədən</a:t>
            </a:r>
            <a:r>
              <a:rPr lang="ru-RU" dirty="0">
                <a:latin typeface="Nunito" pitchFamily="2" charset="-52"/>
              </a:rPr>
              <a:t> </a:t>
            </a:r>
            <a:r>
              <a:rPr lang="ru-RU" dirty="0" err="1">
                <a:latin typeface="Nunito" pitchFamily="2" charset="-52"/>
              </a:rPr>
              <a:t>ən</a:t>
            </a:r>
            <a:r>
              <a:rPr lang="ru-RU" dirty="0">
                <a:latin typeface="Nunito" pitchFamily="2" charset="-52"/>
              </a:rPr>
              <a:t> </a:t>
            </a:r>
            <a:r>
              <a:rPr lang="ru-RU" dirty="0" err="1">
                <a:latin typeface="Nunito" pitchFamily="2" charset="-52"/>
              </a:rPr>
              <a:t>kiçik</a:t>
            </a:r>
            <a:r>
              <a:rPr lang="ru-RU" dirty="0">
                <a:latin typeface="Nunito" pitchFamily="2" charset="-52"/>
              </a:rPr>
              <a:t> (</a:t>
            </a:r>
            <a:r>
              <a:rPr lang="ru-RU" dirty="0" err="1">
                <a:latin typeface="Nunito" pitchFamily="2" charset="-52"/>
              </a:rPr>
              <a:t>və</a:t>
            </a:r>
            <a:r>
              <a:rPr lang="ru-RU" dirty="0">
                <a:latin typeface="Nunito" pitchFamily="2" charset="-52"/>
              </a:rPr>
              <a:t> </a:t>
            </a:r>
            <a:r>
              <a:rPr lang="ru-RU" dirty="0" err="1">
                <a:latin typeface="Nunito" pitchFamily="2" charset="-52"/>
              </a:rPr>
              <a:t>ya</a:t>
            </a:r>
            <a:r>
              <a:rPr lang="ru-RU" dirty="0">
                <a:latin typeface="Nunito" pitchFamily="2" charset="-52"/>
              </a:rPr>
              <a:t> </a:t>
            </a:r>
            <a:r>
              <a:rPr lang="ru-RU" dirty="0" err="1">
                <a:latin typeface="Nunito" pitchFamily="2" charset="-52"/>
              </a:rPr>
              <a:t>ən</a:t>
            </a:r>
            <a:r>
              <a:rPr lang="ru-RU" dirty="0">
                <a:latin typeface="Nunito" pitchFamily="2" charset="-52"/>
              </a:rPr>
              <a:t> </a:t>
            </a:r>
            <a:r>
              <a:rPr lang="ru-RU" dirty="0" err="1">
                <a:latin typeface="Nunito" pitchFamily="2" charset="-52"/>
              </a:rPr>
              <a:t>böyük</a:t>
            </a:r>
            <a:r>
              <a:rPr lang="ru-RU" dirty="0">
                <a:latin typeface="Nunito" pitchFamily="2" charset="-52"/>
              </a:rPr>
              <a:t>) </a:t>
            </a:r>
            <a:r>
              <a:rPr lang="ru-RU" dirty="0" err="1">
                <a:latin typeface="Nunito" pitchFamily="2" charset="-52"/>
              </a:rPr>
              <a:t>elementi</a:t>
            </a:r>
            <a:r>
              <a:rPr lang="ru-RU" dirty="0">
                <a:latin typeface="Nunito" pitchFamily="2" charset="-52"/>
              </a:rPr>
              <a:t> </a:t>
            </a:r>
            <a:r>
              <a:rPr lang="ru-RU" dirty="0" err="1">
                <a:latin typeface="Nunito" pitchFamily="2" charset="-52"/>
              </a:rPr>
              <a:t>dəfələrlə</a:t>
            </a:r>
            <a:r>
              <a:rPr lang="ru-RU" dirty="0">
                <a:latin typeface="Nunito" pitchFamily="2" charset="-52"/>
              </a:rPr>
              <a:t> </a:t>
            </a:r>
            <a:r>
              <a:rPr lang="ru-RU" dirty="0" err="1">
                <a:latin typeface="Nunito" pitchFamily="2" charset="-52"/>
              </a:rPr>
              <a:t>seçərək</a:t>
            </a:r>
            <a:r>
              <a:rPr lang="ru-RU" dirty="0">
                <a:latin typeface="Nunito" pitchFamily="2" charset="-52"/>
              </a:rPr>
              <a:t> </a:t>
            </a:r>
            <a:r>
              <a:rPr lang="ru-RU" dirty="0" err="1">
                <a:latin typeface="Nunito" pitchFamily="2" charset="-52"/>
              </a:rPr>
              <a:t>və</a:t>
            </a:r>
            <a:r>
              <a:rPr lang="ru-RU" dirty="0">
                <a:latin typeface="Nunito" pitchFamily="2" charset="-52"/>
              </a:rPr>
              <a:t> </a:t>
            </a:r>
            <a:r>
              <a:rPr lang="ru-RU" dirty="0" err="1">
                <a:latin typeface="Nunito" pitchFamily="2" charset="-52"/>
              </a:rPr>
              <a:t>onu</a:t>
            </a:r>
            <a:r>
              <a:rPr lang="ru-RU" dirty="0">
                <a:latin typeface="Nunito" pitchFamily="2" charset="-52"/>
              </a:rPr>
              <a:t> </a:t>
            </a:r>
            <a:r>
              <a:rPr lang="ru-RU" dirty="0" err="1">
                <a:latin typeface="Nunito" pitchFamily="2" charset="-52"/>
              </a:rPr>
              <a:t>birinci</a:t>
            </a:r>
            <a:r>
              <a:rPr lang="ru-RU" dirty="0">
                <a:latin typeface="Nunito" pitchFamily="2" charset="-52"/>
              </a:rPr>
              <a:t> </a:t>
            </a:r>
            <a:r>
              <a:rPr lang="ru-RU" dirty="0" err="1">
                <a:latin typeface="Nunito" pitchFamily="2" charset="-52"/>
              </a:rPr>
              <a:t>çeşidlənməmiş</a:t>
            </a:r>
            <a:r>
              <a:rPr lang="ru-RU" dirty="0">
                <a:latin typeface="Nunito" pitchFamily="2" charset="-52"/>
              </a:rPr>
              <a:t> </a:t>
            </a:r>
            <a:r>
              <a:rPr lang="ru-RU" dirty="0" err="1">
                <a:latin typeface="Nunito" pitchFamily="2" charset="-52"/>
              </a:rPr>
              <a:t>elementlə</a:t>
            </a:r>
            <a:r>
              <a:rPr lang="ru-RU" dirty="0">
                <a:latin typeface="Nunito" pitchFamily="2" charset="-52"/>
              </a:rPr>
              <a:t> </a:t>
            </a:r>
            <a:r>
              <a:rPr lang="ru-RU" dirty="0" err="1">
                <a:latin typeface="Nunito" pitchFamily="2" charset="-52"/>
              </a:rPr>
              <a:t>əvəz</a:t>
            </a:r>
            <a:r>
              <a:rPr lang="ru-RU" dirty="0">
                <a:latin typeface="Nunito" pitchFamily="2" charset="-52"/>
              </a:rPr>
              <a:t> </a:t>
            </a:r>
            <a:r>
              <a:rPr lang="ru-RU" dirty="0" err="1">
                <a:latin typeface="Nunito" pitchFamily="2" charset="-52"/>
              </a:rPr>
              <a:t>etməklə</a:t>
            </a:r>
            <a:r>
              <a:rPr lang="ru-RU" dirty="0">
                <a:latin typeface="Nunito" pitchFamily="2" charset="-52"/>
              </a:rPr>
              <a:t> </a:t>
            </a:r>
            <a:r>
              <a:rPr lang="ru-RU" dirty="0" err="1">
                <a:latin typeface="Nunito" pitchFamily="2" charset="-52"/>
              </a:rPr>
              <a:t>massivi</a:t>
            </a:r>
            <a:r>
              <a:rPr lang="ru-RU" dirty="0">
                <a:latin typeface="Nunito" pitchFamily="2" charset="-52"/>
              </a:rPr>
              <a:t> </a:t>
            </a:r>
            <a:r>
              <a:rPr lang="ru-RU" dirty="0" err="1">
                <a:latin typeface="Nunito" pitchFamily="2" charset="-52"/>
              </a:rPr>
              <a:t>çeşidləyir</a:t>
            </a:r>
            <a:r>
              <a:rPr lang="ru-RU" dirty="0">
                <a:latin typeface="Nunito" pitchFamily="2" charset="-52"/>
              </a:rPr>
              <a:t>. </a:t>
            </a:r>
            <a:r>
              <a:rPr lang="ru-RU" dirty="0" err="1">
                <a:latin typeface="Nunito" pitchFamily="2" charset="-52"/>
              </a:rPr>
              <a:t>Bu</a:t>
            </a:r>
            <a:r>
              <a:rPr lang="ru-RU" dirty="0">
                <a:latin typeface="Nunito" pitchFamily="2" charset="-52"/>
              </a:rPr>
              <a:t> </a:t>
            </a:r>
            <a:r>
              <a:rPr lang="ru-RU" dirty="0" err="1">
                <a:latin typeface="Nunito" pitchFamily="2" charset="-52"/>
              </a:rPr>
              <a:t>proses</a:t>
            </a:r>
            <a:r>
              <a:rPr lang="ru-RU" dirty="0">
                <a:latin typeface="Nunito" pitchFamily="2" charset="-52"/>
              </a:rPr>
              <a:t> </a:t>
            </a:r>
            <a:r>
              <a:rPr lang="ru-RU" dirty="0" err="1">
                <a:latin typeface="Nunito" pitchFamily="2" charset="-52"/>
              </a:rPr>
              <a:t>bütün</a:t>
            </a:r>
            <a:r>
              <a:rPr lang="ru-RU" dirty="0">
                <a:latin typeface="Nunito" pitchFamily="2" charset="-52"/>
              </a:rPr>
              <a:t> </a:t>
            </a:r>
            <a:r>
              <a:rPr lang="ru-RU" dirty="0" err="1">
                <a:latin typeface="Nunito" pitchFamily="2" charset="-52"/>
              </a:rPr>
              <a:t>massiv</a:t>
            </a:r>
            <a:r>
              <a:rPr lang="ru-RU" dirty="0">
                <a:latin typeface="Nunito" pitchFamily="2" charset="-52"/>
              </a:rPr>
              <a:t> </a:t>
            </a:r>
            <a:r>
              <a:rPr lang="ru-RU" dirty="0" err="1">
                <a:latin typeface="Nunito" pitchFamily="2" charset="-52"/>
              </a:rPr>
              <a:t>sıralanana</a:t>
            </a:r>
            <a:r>
              <a:rPr lang="ru-RU" dirty="0">
                <a:latin typeface="Nunito" pitchFamily="2" charset="-52"/>
              </a:rPr>
              <a:t> </a:t>
            </a:r>
            <a:r>
              <a:rPr lang="ru-RU" dirty="0" err="1">
                <a:latin typeface="Nunito" pitchFamily="2" charset="-52"/>
              </a:rPr>
              <a:t>qədər</a:t>
            </a:r>
            <a:r>
              <a:rPr lang="ru-RU" dirty="0">
                <a:latin typeface="Nunito" pitchFamily="2" charset="-52"/>
              </a:rPr>
              <a:t> </a:t>
            </a:r>
            <a:r>
              <a:rPr lang="ru-RU" dirty="0" err="1">
                <a:latin typeface="Nunito" pitchFamily="2" charset="-52"/>
              </a:rPr>
              <a:t>davam</a:t>
            </a:r>
            <a:r>
              <a:rPr lang="ru-RU" dirty="0">
                <a:latin typeface="Nunito" pitchFamily="2" charset="-52"/>
              </a:rPr>
              <a:t> </a:t>
            </a:r>
            <a:r>
              <a:rPr lang="ru-RU" dirty="0" err="1">
                <a:latin typeface="Nunito" pitchFamily="2" charset="-52"/>
              </a:rPr>
              <a:t>edir</a:t>
            </a:r>
            <a:r>
              <a:rPr lang="ru-RU" dirty="0">
                <a:latin typeface="Nunito" pitchFamily="2" charset="-52"/>
              </a:rPr>
              <a:t>.</a:t>
            </a:r>
          </a:p>
        </p:txBody>
      </p:sp>
      <p:sp>
        <p:nvSpPr>
          <p:cNvPr id="10" name="TextBox 9">
            <a:extLst>
              <a:ext uri="{FF2B5EF4-FFF2-40B4-BE49-F238E27FC236}">
                <a16:creationId xmlns:a16="http://schemas.microsoft.com/office/drawing/2014/main" id="{30E66D24-9375-16D1-1833-32528ABA4059}"/>
              </a:ext>
            </a:extLst>
          </p:cNvPr>
          <p:cNvSpPr txBox="1"/>
          <p:nvPr/>
        </p:nvSpPr>
        <p:spPr>
          <a:xfrm>
            <a:off x="4433454" y="525326"/>
            <a:ext cx="4710546" cy="1200329"/>
          </a:xfrm>
          <a:prstGeom prst="rect">
            <a:avLst/>
          </a:prstGeom>
          <a:noFill/>
        </p:spPr>
        <p:txBody>
          <a:bodyPr wrap="square">
            <a:spAutoFit/>
          </a:bodyPr>
          <a:lstStyle/>
          <a:p>
            <a:r>
              <a:rPr lang="ru-RU" sz="1200" b="1" dirty="0" err="1">
                <a:solidFill>
                  <a:schemeClr val="tx2"/>
                </a:solidFill>
                <a:latin typeface="Nunito" pitchFamily="2" charset="-52"/>
              </a:rPr>
              <a:t>Zaman</a:t>
            </a:r>
            <a:r>
              <a:rPr lang="ru-RU" sz="1200" b="1" dirty="0">
                <a:solidFill>
                  <a:schemeClr val="tx2"/>
                </a:solidFill>
                <a:latin typeface="Nunito" pitchFamily="2" charset="-52"/>
              </a:rPr>
              <a:t> </a:t>
            </a:r>
            <a:r>
              <a:rPr lang="ru-RU" sz="1200" b="1" dirty="0" err="1">
                <a:solidFill>
                  <a:schemeClr val="tx2"/>
                </a:solidFill>
                <a:latin typeface="Nunito" pitchFamily="2" charset="-52"/>
              </a:rPr>
              <a:t>mürəkkəbliyi</a:t>
            </a:r>
            <a:r>
              <a:rPr lang="ru-RU" sz="1200" b="1" dirty="0">
                <a:solidFill>
                  <a:schemeClr val="tx2"/>
                </a:solidFill>
                <a:latin typeface="Nunito" pitchFamily="2" charset="-52"/>
              </a:rPr>
              <a:t>: </a:t>
            </a:r>
            <a:r>
              <a:rPr lang="ru-RU" sz="1200" dirty="0">
                <a:solidFill>
                  <a:schemeClr val="tx2"/>
                </a:solidFill>
                <a:latin typeface="Nunito" pitchFamily="2" charset="-52"/>
              </a:rPr>
              <a:t>O(n 2 ) </a:t>
            </a:r>
            <a:r>
              <a:rPr lang="ru-RU" sz="1200" dirty="0" err="1">
                <a:solidFill>
                  <a:schemeClr val="tx2"/>
                </a:solidFill>
                <a:latin typeface="Nunito" pitchFamily="2" charset="-52"/>
              </a:rPr>
              <a:t>çünki</a:t>
            </a:r>
            <a:r>
              <a:rPr lang="ru-RU" sz="1200" dirty="0">
                <a:solidFill>
                  <a:schemeClr val="tx2"/>
                </a:solidFill>
                <a:latin typeface="Nunito" pitchFamily="2" charset="-52"/>
              </a:rPr>
              <a:t> </a:t>
            </a:r>
            <a:r>
              <a:rPr lang="ru-RU" sz="1200" dirty="0" err="1">
                <a:solidFill>
                  <a:schemeClr val="tx2"/>
                </a:solidFill>
                <a:latin typeface="Nunito" pitchFamily="2" charset="-52"/>
              </a:rPr>
              <a:t>iki</a:t>
            </a:r>
            <a:r>
              <a:rPr lang="ru-RU" sz="1200" dirty="0">
                <a:solidFill>
                  <a:schemeClr val="tx2"/>
                </a:solidFill>
                <a:latin typeface="Nunito" pitchFamily="2" charset="-52"/>
              </a:rPr>
              <a:t> </a:t>
            </a:r>
            <a:r>
              <a:rPr lang="ru-RU" sz="1200" dirty="0" err="1">
                <a:solidFill>
                  <a:schemeClr val="tx2"/>
                </a:solidFill>
                <a:latin typeface="Nunito" pitchFamily="2" charset="-52"/>
              </a:rPr>
              <a:t>iç-içə</a:t>
            </a:r>
            <a:r>
              <a:rPr lang="ru-RU" sz="1200" dirty="0">
                <a:solidFill>
                  <a:schemeClr val="tx2"/>
                </a:solidFill>
                <a:latin typeface="Nunito" pitchFamily="2" charset="-52"/>
              </a:rPr>
              <a:t> </a:t>
            </a:r>
            <a:r>
              <a:rPr lang="ru-RU" sz="1200" dirty="0" err="1">
                <a:solidFill>
                  <a:schemeClr val="tx2"/>
                </a:solidFill>
                <a:latin typeface="Nunito" pitchFamily="2" charset="-52"/>
              </a:rPr>
              <a:t>döngə</a:t>
            </a:r>
            <a:r>
              <a:rPr lang="ru-RU" sz="1200" dirty="0">
                <a:solidFill>
                  <a:schemeClr val="tx2"/>
                </a:solidFill>
                <a:latin typeface="Nunito" pitchFamily="2" charset="-52"/>
              </a:rPr>
              <a:t> </a:t>
            </a:r>
            <a:r>
              <a:rPr lang="ru-RU" sz="1200" dirty="0" err="1">
                <a:solidFill>
                  <a:schemeClr val="tx2"/>
                </a:solidFill>
                <a:latin typeface="Nunito" pitchFamily="2" charset="-52"/>
              </a:rPr>
              <a:t>var</a:t>
            </a:r>
            <a:r>
              <a:rPr lang="ru-RU" sz="1200" dirty="0">
                <a:solidFill>
                  <a:schemeClr val="tx2"/>
                </a:solidFill>
                <a:latin typeface="Nunito" pitchFamily="2" charset="-52"/>
              </a:rPr>
              <a:t>:</a:t>
            </a:r>
          </a:p>
          <a:p>
            <a:endParaRPr lang="ru-RU" sz="1200" dirty="0">
              <a:solidFill>
                <a:schemeClr val="tx2"/>
              </a:solidFill>
              <a:latin typeface="Nunito" pitchFamily="2" charset="-52"/>
            </a:endParaRPr>
          </a:p>
          <a:p>
            <a:r>
              <a:rPr lang="ru-RU" sz="1200" dirty="0" err="1">
                <a:solidFill>
                  <a:schemeClr val="tx2"/>
                </a:solidFill>
                <a:latin typeface="Nunito" pitchFamily="2" charset="-52"/>
              </a:rPr>
              <a:t>Massiv</a:t>
            </a:r>
            <a:r>
              <a:rPr lang="ru-RU" sz="1200" dirty="0">
                <a:solidFill>
                  <a:schemeClr val="tx2"/>
                </a:solidFill>
                <a:latin typeface="Nunito" pitchFamily="2" charset="-52"/>
              </a:rPr>
              <a:t> </a:t>
            </a:r>
            <a:r>
              <a:rPr lang="ru-RU" sz="1200" dirty="0" err="1">
                <a:solidFill>
                  <a:schemeClr val="tx2"/>
                </a:solidFill>
                <a:latin typeface="Nunito" pitchFamily="2" charset="-52"/>
              </a:rPr>
              <a:t>elementlərini</a:t>
            </a:r>
            <a:r>
              <a:rPr lang="ru-RU" sz="1200" dirty="0">
                <a:solidFill>
                  <a:schemeClr val="tx2"/>
                </a:solidFill>
                <a:latin typeface="Nunito" pitchFamily="2" charset="-52"/>
              </a:rPr>
              <a:t> </a:t>
            </a:r>
            <a:r>
              <a:rPr lang="ru-RU" sz="1200" dirty="0" err="1">
                <a:solidFill>
                  <a:schemeClr val="tx2"/>
                </a:solidFill>
                <a:latin typeface="Nunito" pitchFamily="2" charset="-52"/>
              </a:rPr>
              <a:t>bir-bir</a:t>
            </a:r>
            <a:r>
              <a:rPr lang="ru-RU" sz="1200" dirty="0">
                <a:solidFill>
                  <a:schemeClr val="tx2"/>
                </a:solidFill>
                <a:latin typeface="Nunito" pitchFamily="2" charset="-52"/>
              </a:rPr>
              <a:t> </a:t>
            </a:r>
            <a:r>
              <a:rPr lang="ru-RU" sz="1200" dirty="0" err="1">
                <a:solidFill>
                  <a:schemeClr val="tx2"/>
                </a:solidFill>
                <a:latin typeface="Nunito" pitchFamily="2" charset="-52"/>
              </a:rPr>
              <a:t>seçmək</a:t>
            </a:r>
            <a:r>
              <a:rPr lang="ru-RU" sz="1200" dirty="0">
                <a:solidFill>
                  <a:schemeClr val="tx2"/>
                </a:solidFill>
                <a:latin typeface="Nunito" pitchFamily="2" charset="-52"/>
              </a:rPr>
              <a:t> </a:t>
            </a:r>
            <a:r>
              <a:rPr lang="ru-RU" sz="1200" dirty="0" err="1">
                <a:solidFill>
                  <a:schemeClr val="tx2"/>
                </a:solidFill>
                <a:latin typeface="Nunito" pitchFamily="2" charset="-52"/>
              </a:rPr>
              <a:t>üçün</a:t>
            </a:r>
            <a:r>
              <a:rPr lang="ru-RU" sz="1200" dirty="0">
                <a:solidFill>
                  <a:schemeClr val="tx2"/>
                </a:solidFill>
                <a:latin typeface="Nunito" pitchFamily="2" charset="-52"/>
              </a:rPr>
              <a:t> </a:t>
            </a:r>
            <a:r>
              <a:rPr lang="ru-RU" sz="1200" dirty="0" err="1">
                <a:solidFill>
                  <a:schemeClr val="tx2"/>
                </a:solidFill>
                <a:latin typeface="Nunito" pitchFamily="2" charset="-52"/>
              </a:rPr>
              <a:t>bir</a:t>
            </a:r>
            <a:r>
              <a:rPr lang="ru-RU" sz="1200" dirty="0">
                <a:solidFill>
                  <a:schemeClr val="tx2"/>
                </a:solidFill>
                <a:latin typeface="Nunito" pitchFamily="2" charset="-52"/>
              </a:rPr>
              <a:t> </a:t>
            </a:r>
            <a:r>
              <a:rPr lang="ru-RU" sz="1200" dirty="0" err="1">
                <a:solidFill>
                  <a:schemeClr val="tx2"/>
                </a:solidFill>
                <a:latin typeface="Nunito" pitchFamily="2" charset="-52"/>
              </a:rPr>
              <a:t>dövrə</a:t>
            </a:r>
            <a:r>
              <a:rPr lang="ru-RU" sz="1200" dirty="0">
                <a:solidFill>
                  <a:schemeClr val="tx2"/>
                </a:solidFill>
                <a:latin typeface="Nunito" pitchFamily="2" charset="-52"/>
              </a:rPr>
              <a:t> = O(n)</a:t>
            </a:r>
          </a:p>
          <a:p>
            <a:r>
              <a:rPr lang="ru-RU" sz="1200" dirty="0" err="1">
                <a:solidFill>
                  <a:schemeClr val="tx2"/>
                </a:solidFill>
                <a:latin typeface="Nunito" pitchFamily="2" charset="-52"/>
              </a:rPr>
              <a:t>Bu</a:t>
            </a:r>
            <a:r>
              <a:rPr lang="ru-RU" sz="1200" dirty="0">
                <a:solidFill>
                  <a:schemeClr val="tx2"/>
                </a:solidFill>
                <a:latin typeface="Nunito" pitchFamily="2" charset="-52"/>
              </a:rPr>
              <a:t> </a:t>
            </a:r>
            <a:r>
              <a:rPr lang="ru-RU" sz="1200" dirty="0" err="1">
                <a:solidFill>
                  <a:schemeClr val="tx2"/>
                </a:solidFill>
                <a:latin typeface="Nunito" pitchFamily="2" charset="-52"/>
              </a:rPr>
              <a:t>elementi</a:t>
            </a:r>
            <a:r>
              <a:rPr lang="ru-RU" sz="1200" dirty="0">
                <a:solidFill>
                  <a:schemeClr val="tx2"/>
                </a:solidFill>
                <a:latin typeface="Nunito" pitchFamily="2" charset="-52"/>
              </a:rPr>
              <a:t> </a:t>
            </a:r>
            <a:r>
              <a:rPr lang="ru-RU" sz="1200" dirty="0" err="1">
                <a:solidFill>
                  <a:schemeClr val="tx2"/>
                </a:solidFill>
                <a:latin typeface="Nunito" pitchFamily="2" charset="-52"/>
              </a:rPr>
              <a:t>massivin</a:t>
            </a:r>
            <a:r>
              <a:rPr lang="ru-RU" sz="1200" dirty="0">
                <a:solidFill>
                  <a:schemeClr val="tx2"/>
                </a:solidFill>
                <a:latin typeface="Nunito" pitchFamily="2" charset="-52"/>
              </a:rPr>
              <a:t> </a:t>
            </a:r>
            <a:r>
              <a:rPr lang="ru-RU" sz="1200" dirty="0" err="1">
                <a:solidFill>
                  <a:schemeClr val="tx2"/>
                </a:solidFill>
                <a:latin typeface="Nunito" pitchFamily="2" charset="-52"/>
              </a:rPr>
              <a:t>hər</a:t>
            </a:r>
            <a:r>
              <a:rPr lang="ru-RU" sz="1200" dirty="0">
                <a:solidFill>
                  <a:schemeClr val="tx2"/>
                </a:solidFill>
                <a:latin typeface="Nunito" pitchFamily="2" charset="-52"/>
              </a:rPr>
              <a:t> </a:t>
            </a:r>
            <a:r>
              <a:rPr lang="ru-RU" sz="1200" dirty="0" err="1">
                <a:solidFill>
                  <a:schemeClr val="tx2"/>
                </a:solidFill>
                <a:latin typeface="Nunito" pitchFamily="2" charset="-52"/>
              </a:rPr>
              <a:t>bir</a:t>
            </a:r>
            <a:r>
              <a:rPr lang="ru-RU" sz="1200" dirty="0">
                <a:solidFill>
                  <a:schemeClr val="tx2"/>
                </a:solidFill>
                <a:latin typeface="Nunito" pitchFamily="2" charset="-52"/>
              </a:rPr>
              <a:t> </a:t>
            </a:r>
            <a:r>
              <a:rPr lang="ru-RU" sz="1200" dirty="0" err="1">
                <a:solidFill>
                  <a:schemeClr val="tx2"/>
                </a:solidFill>
                <a:latin typeface="Nunito" pitchFamily="2" charset="-52"/>
              </a:rPr>
              <a:t>elementi</a:t>
            </a:r>
            <a:r>
              <a:rPr lang="ru-RU" sz="1200" dirty="0">
                <a:solidFill>
                  <a:schemeClr val="tx2"/>
                </a:solidFill>
                <a:latin typeface="Nunito" pitchFamily="2" charset="-52"/>
              </a:rPr>
              <a:t> </a:t>
            </a:r>
            <a:r>
              <a:rPr lang="ru-RU" sz="1200" dirty="0" err="1">
                <a:solidFill>
                  <a:schemeClr val="tx2"/>
                </a:solidFill>
                <a:latin typeface="Nunito" pitchFamily="2" charset="-52"/>
              </a:rPr>
              <a:t>ilə</a:t>
            </a:r>
            <a:r>
              <a:rPr lang="ru-RU" sz="1200" dirty="0">
                <a:solidFill>
                  <a:schemeClr val="tx2"/>
                </a:solidFill>
                <a:latin typeface="Nunito" pitchFamily="2" charset="-52"/>
              </a:rPr>
              <a:t> </a:t>
            </a:r>
            <a:r>
              <a:rPr lang="ru-RU" sz="1200" dirty="0" err="1">
                <a:solidFill>
                  <a:schemeClr val="tx2"/>
                </a:solidFill>
                <a:latin typeface="Nunito" pitchFamily="2" charset="-52"/>
              </a:rPr>
              <a:t>müqayisə</a:t>
            </a:r>
            <a:r>
              <a:rPr lang="ru-RU" sz="1200" dirty="0">
                <a:solidFill>
                  <a:schemeClr val="tx2"/>
                </a:solidFill>
                <a:latin typeface="Nunito" pitchFamily="2" charset="-52"/>
              </a:rPr>
              <a:t> </a:t>
            </a:r>
            <a:r>
              <a:rPr lang="ru-RU" sz="1200" dirty="0" err="1">
                <a:solidFill>
                  <a:schemeClr val="tx2"/>
                </a:solidFill>
                <a:latin typeface="Nunito" pitchFamily="2" charset="-52"/>
              </a:rPr>
              <a:t>etmək</a:t>
            </a:r>
            <a:r>
              <a:rPr lang="ru-RU" sz="1200" dirty="0">
                <a:solidFill>
                  <a:schemeClr val="tx2"/>
                </a:solidFill>
                <a:latin typeface="Nunito" pitchFamily="2" charset="-52"/>
              </a:rPr>
              <a:t> </a:t>
            </a:r>
            <a:r>
              <a:rPr lang="ru-RU" sz="1200" dirty="0" err="1">
                <a:solidFill>
                  <a:schemeClr val="tx2"/>
                </a:solidFill>
                <a:latin typeface="Nunito" pitchFamily="2" charset="-52"/>
              </a:rPr>
              <a:t>üçün</a:t>
            </a:r>
            <a:r>
              <a:rPr lang="ru-RU" sz="1200" dirty="0">
                <a:solidFill>
                  <a:schemeClr val="tx2"/>
                </a:solidFill>
                <a:latin typeface="Nunito" pitchFamily="2" charset="-52"/>
              </a:rPr>
              <a:t> </a:t>
            </a:r>
            <a:r>
              <a:rPr lang="ru-RU" sz="1200" dirty="0" err="1">
                <a:solidFill>
                  <a:schemeClr val="tx2"/>
                </a:solidFill>
                <a:latin typeface="Nunito" pitchFamily="2" charset="-52"/>
              </a:rPr>
              <a:t>başqa</a:t>
            </a:r>
            <a:r>
              <a:rPr lang="ru-RU" sz="1200" dirty="0">
                <a:solidFill>
                  <a:schemeClr val="tx2"/>
                </a:solidFill>
                <a:latin typeface="Nunito" pitchFamily="2" charset="-52"/>
              </a:rPr>
              <a:t> </a:t>
            </a:r>
            <a:r>
              <a:rPr lang="ru-RU" sz="1200" dirty="0" err="1">
                <a:solidFill>
                  <a:schemeClr val="tx2"/>
                </a:solidFill>
                <a:latin typeface="Nunito" pitchFamily="2" charset="-52"/>
              </a:rPr>
              <a:t>bir</a:t>
            </a:r>
            <a:r>
              <a:rPr lang="ru-RU" sz="1200" dirty="0">
                <a:solidFill>
                  <a:schemeClr val="tx2"/>
                </a:solidFill>
                <a:latin typeface="Nunito" pitchFamily="2" charset="-52"/>
              </a:rPr>
              <a:t> </a:t>
            </a:r>
            <a:r>
              <a:rPr lang="ru-RU" sz="1200" dirty="0" err="1">
                <a:solidFill>
                  <a:schemeClr val="tx2"/>
                </a:solidFill>
                <a:latin typeface="Nunito" pitchFamily="2" charset="-52"/>
              </a:rPr>
              <a:t>dövrə</a:t>
            </a:r>
            <a:r>
              <a:rPr lang="ru-RU" sz="1200" dirty="0">
                <a:solidFill>
                  <a:schemeClr val="tx2"/>
                </a:solidFill>
                <a:latin typeface="Nunito" pitchFamily="2" charset="-52"/>
              </a:rPr>
              <a:t> = O(n)</a:t>
            </a:r>
          </a:p>
          <a:p>
            <a:r>
              <a:rPr lang="ru-RU" sz="1200" dirty="0" err="1">
                <a:solidFill>
                  <a:schemeClr val="tx2"/>
                </a:solidFill>
                <a:latin typeface="Nunito" pitchFamily="2" charset="-52"/>
              </a:rPr>
              <a:t>Buna</a:t>
            </a:r>
            <a:r>
              <a:rPr lang="ru-RU" sz="1200" dirty="0">
                <a:solidFill>
                  <a:schemeClr val="tx2"/>
                </a:solidFill>
                <a:latin typeface="Nunito" pitchFamily="2" charset="-52"/>
              </a:rPr>
              <a:t> </a:t>
            </a:r>
            <a:r>
              <a:rPr lang="ru-RU" sz="1200" dirty="0" err="1">
                <a:solidFill>
                  <a:schemeClr val="tx2"/>
                </a:solidFill>
                <a:latin typeface="Nunito" pitchFamily="2" charset="-52"/>
              </a:rPr>
              <a:t>görə</a:t>
            </a:r>
            <a:r>
              <a:rPr lang="ru-RU" sz="1200" dirty="0">
                <a:solidFill>
                  <a:schemeClr val="tx2"/>
                </a:solidFill>
                <a:latin typeface="Nunito" pitchFamily="2" charset="-52"/>
              </a:rPr>
              <a:t> </a:t>
            </a:r>
            <a:r>
              <a:rPr lang="ru-RU" sz="1200" dirty="0" err="1">
                <a:solidFill>
                  <a:schemeClr val="tx2"/>
                </a:solidFill>
                <a:latin typeface="Nunito" pitchFamily="2" charset="-52"/>
              </a:rPr>
              <a:t>də</a:t>
            </a:r>
            <a:r>
              <a:rPr lang="ru-RU" sz="1200" dirty="0">
                <a:solidFill>
                  <a:schemeClr val="tx2"/>
                </a:solidFill>
                <a:latin typeface="Nunito" pitchFamily="2" charset="-52"/>
              </a:rPr>
              <a:t> </a:t>
            </a:r>
            <a:r>
              <a:rPr lang="ru-RU" sz="1200" dirty="0" err="1">
                <a:solidFill>
                  <a:schemeClr val="tx2"/>
                </a:solidFill>
                <a:latin typeface="Nunito" pitchFamily="2" charset="-52"/>
              </a:rPr>
              <a:t>ümumi</a:t>
            </a:r>
            <a:r>
              <a:rPr lang="ru-RU" sz="1200" dirty="0">
                <a:solidFill>
                  <a:schemeClr val="tx2"/>
                </a:solidFill>
                <a:latin typeface="Nunito" pitchFamily="2" charset="-52"/>
              </a:rPr>
              <a:t> </a:t>
            </a:r>
            <a:r>
              <a:rPr lang="ru-RU" sz="1200" dirty="0" err="1">
                <a:solidFill>
                  <a:schemeClr val="tx2"/>
                </a:solidFill>
                <a:latin typeface="Nunito" pitchFamily="2" charset="-52"/>
              </a:rPr>
              <a:t>mürəkkəblik</a:t>
            </a:r>
            <a:r>
              <a:rPr lang="ru-RU" sz="1200" dirty="0">
                <a:solidFill>
                  <a:schemeClr val="tx2"/>
                </a:solidFill>
                <a:latin typeface="Nunito" pitchFamily="2" charset="-52"/>
              </a:rPr>
              <a:t> = O(n) * O(n) = O(n*n) = O(n 2 )</a:t>
            </a:r>
          </a:p>
        </p:txBody>
      </p:sp>
    </p:spTree>
    <p:extLst>
      <p:ext uri="{BB962C8B-B14F-4D97-AF65-F5344CB8AC3E}">
        <p14:creationId xmlns:p14="http://schemas.microsoft.com/office/powerpoint/2010/main" val="1885265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0B2E62-CA9A-A342-E40D-8EB73C7529AE}"/>
              </a:ext>
            </a:extLst>
          </p:cNvPr>
          <p:cNvSpPr/>
          <p:nvPr/>
        </p:nvSpPr>
        <p:spPr>
          <a:xfrm>
            <a:off x="3609545" y="6928"/>
            <a:ext cx="5126182" cy="257175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ln>
                <a:solidFill>
                  <a:schemeClr val="tx2"/>
                </a:solidFill>
              </a:ln>
            </a:endParaRPr>
          </a:p>
        </p:txBody>
      </p:sp>
      <p:sp>
        <p:nvSpPr>
          <p:cNvPr id="2" name="Title 1">
            <a:extLst>
              <a:ext uri="{FF2B5EF4-FFF2-40B4-BE49-F238E27FC236}">
                <a16:creationId xmlns:a16="http://schemas.microsoft.com/office/drawing/2014/main" id="{52CEFFF1-9DD4-432E-A6C4-DC881F90CB73}"/>
              </a:ext>
            </a:extLst>
          </p:cNvPr>
          <p:cNvSpPr>
            <a:spLocks noGrp="1"/>
          </p:cNvSpPr>
          <p:nvPr>
            <p:ph type="ctrTitle"/>
          </p:nvPr>
        </p:nvSpPr>
        <p:spPr>
          <a:xfrm>
            <a:off x="404390" y="1551709"/>
            <a:ext cx="2127109" cy="744500"/>
          </a:xfrm>
        </p:spPr>
        <p:txBody>
          <a:bodyPr/>
          <a:lstStyle/>
          <a:p>
            <a:r>
              <a:rPr lang="az-Latn-AZ" dirty="0">
                <a:latin typeface="Times New Roman" panose="02020603050405020304" pitchFamily="18" charset="0"/>
                <a:cs typeface="Times New Roman" panose="02020603050405020304" pitchFamily="18" charset="0"/>
              </a:rPr>
              <a:t>Bubble</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3B2BFF9-B49B-46CB-8B2C-B060C07B6729}"/>
              </a:ext>
            </a:extLst>
          </p:cNvPr>
          <p:cNvSpPr>
            <a:spLocks noGrp="1"/>
          </p:cNvSpPr>
          <p:nvPr>
            <p:ph type="body" idx="1"/>
          </p:nvPr>
        </p:nvSpPr>
        <p:spPr>
          <a:xfrm>
            <a:off x="404390" y="2754972"/>
            <a:ext cx="7464992" cy="1875600"/>
          </a:xfrm>
        </p:spPr>
        <p:txBody>
          <a:bodyPr/>
          <a:lstStyle/>
          <a:p>
            <a:pPr marL="139700" indent="0">
              <a:lnSpc>
                <a:spcPct val="100000"/>
              </a:lnSpc>
              <a:buNone/>
            </a:pPr>
            <a:r>
              <a:rPr lang="en-US" sz="1600" dirty="0">
                <a:latin typeface="Times New Roman" panose="02020603050405020304" pitchFamily="18" charset="0"/>
                <a:cs typeface="Times New Roman" panose="02020603050405020304" pitchFamily="18" charset="0"/>
              </a:rPr>
              <a:t>Bubble sort (</a:t>
            </a:r>
            <a:r>
              <a:rPr lang="en-US" sz="1600" dirty="0" err="1">
                <a:latin typeface="Times New Roman" panose="02020603050405020304" pitchFamily="18" charset="0"/>
                <a:cs typeface="Times New Roman" panose="02020603050405020304" pitchFamily="18" charset="0"/>
              </a:rPr>
              <a:t>Baloncuk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çeşidləmə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sadə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çeşidləmə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alqoritmidir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əsasən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aşağıdakı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qaydada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işləyir:Verilən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siyahının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elementlərini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bir-biri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ilə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müqayisə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edir.Əgər</a:t>
            </a:r>
            <a:r>
              <a:rPr lang="en-US" sz="1600" dirty="0">
                <a:latin typeface="Times New Roman" panose="02020603050405020304" pitchFamily="18" charset="0"/>
                <a:cs typeface="Times New Roman" panose="02020603050405020304" pitchFamily="18" charset="0"/>
              </a:rPr>
              <a:t> ilk element </a:t>
            </a:r>
            <a:r>
              <a:rPr lang="en-US" sz="1600" dirty="0" err="1">
                <a:latin typeface="Times New Roman" panose="02020603050405020304" pitchFamily="18" charset="0"/>
                <a:cs typeface="Times New Roman" panose="02020603050405020304" pitchFamily="18" charset="0"/>
              </a:rPr>
              <a:t>ikinci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elementdən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böyükdürsə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onları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yerlərini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dəyişdirir.Bu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prosesi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siyahının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sonuna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qədər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təkrarlayır.Birinci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keçiddən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sonra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ən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böyük</a:t>
            </a:r>
            <a:r>
              <a:rPr lang="en-US" sz="1600" dirty="0">
                <a:latin typeface="Times New Roman" panose="02020603050405020304" pitchFamily="18" charset="0"/>
                <a:cs typeface="Times New Roman" panose="02020603050405020304" pitchFamily="18" charset="0"/>
              </a:rPr>
              <a:t> element </a:t>
            </a:r>
            <a:r>
              <a:rPr lang="en-US" sz="1600" dirty="0" err="1">
                <a:latin typeface="Times New Roman" panose="02020603050405020304" pitchFamily="18" charset="0"/>
                <a:cs typeface="Times New Roman" panose="02020603050405020304" pitchFamily="18" charset="0"/>
              </a:rPr>
              <a:t>siyahının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sonuna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yerləşdirilmiş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olur.Hər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təkrarda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sonuncu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elementləri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təkrar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müqayisə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etmədən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keçid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sayını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azaldır.Bütün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elementlər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doğru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ardıcıllıqla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düzülənə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qədər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prosesi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davam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etdirir</a:t>
            </a:r>
            <a:r>
              <a:rPr lang="en-US" sz="16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A93CC04B-961F-4903-8859-72EDE2024634}"/>
              </a:ext>
            </a:extLst>
          </p:cNvPr>
          <p:cNvSpPr txBox="1"/>
          <p:nvPr/>
        </p:nvSpPr>
        <p:spPr>
          <a:xfrm>
            <a:off x="3894379" y="357217"/>
            <a:ext cx="4071985" cy="1938992"/>
          </a:xfrm>
          <a:prstGeom prst="rect">
            <a:avLst/>
          </a:prstGeom>
          <a:noFill/>
        </p:spPr>
        <p:txBody>
          <a:bodyPr wrap="square">
            <a:spAutoFit/>
          </a:bodyPr>
          <a:lstStyle/>
          <a:p>
            <a:r>
              <a:rPr lang="en-US" sz="1200" dirty="0" err="1">
                <a:solidFill>
                  <a:schemeClr val="tx2"/>
                </a:solidFill>
                <a:latin typeface="Times New Roman" panose="02020603050405020304" pitchFamily="18" charset="0"/>
                <a:cs typeface="Times New Roman" panose="02020603050405020304" pitchFamily="18" charset="0"/>
              </a:rPr>
              <a:t>Məsələn</a:t>
            </a:r>
            <a:r>
              <a:rPr lang="en-US" sz="1200" dirty="0">
                <a:solidFill>
                  <a:schemeClr val="tx2"/>
                </a:solidFill>
                <a:latin typeface="Times New Roman" panose="02020603050405020304" pitchFamily="18" charset="0"/>
                <a:cs typeface="Times New Roman" panose="02020603050405020304" pitchFamily="18" charset="0"/>
              </a:rPr>
              <a:t>, </a:t>
            </a:r>
            <a:endParaRPr lang="az-Latn-AZ" sz="1200" dirty="0">
              <a:solidFill>
                <a:schemeClr val="tx2"/>
              </a:solidFill>
              <a:latin typeface="Times New Roman" panose="02020603050405020304" pitchFamily="18" charset="0"/>
              <a:cs typeface="Times New Roman" panose="02020603050405020304" pitchFamily="18" charset="0"/>
            </a:endParaRPr>
          </a:p>
          <a:p>
            <a:r>
              <a:rPr lang="en-US" sz="1200" dirty="0" err="1">
                <a:solidFill>
                  <a:schemeClr val="tx2"/>
                </a:solidFill>
                <a:latin typeface="Times New Roman" panose="02020603050405020304" pitchFamily="18" charset="0"/>
                <a:cs typeface="Times New Roman" panose="02020603050405020304" pitchFamily="18" charset="0"/>
              </a:rPr>
              <a:t>arr</a:t>
            </a:r>
            <a:r>
              <a:rPr lang="en-US" sz="1200" dirty="0">
                <a:solidFill>
                  <a:schemeClr val="tx2"/>
                </a:solidFill>
                <a:latin typeface="Times New Roman" panose="02020603050405020304" pitchFamily="18" charset="0"/>
                <a:cs typeface="Times New Roman" panose="02020603050405020304" pitchFamily="18" charset="0"/>
              </a:rPr>
              <a:t> = [64, 34, 25, 12, 22, 11, 90] </a:t>
            </a:r>
            <a:endParaRPr lang="az-Latn-AZ" sz="1200" dirty="0">
              <a:solidFill>
                <a:schemeClr val="tx2"/>
              </a:solidFill>
              <a:latin typeface="Times New Roman" panose="02020603050405020304" pitchFamily="18" charset="0"/>
              <a:cs typeface="Times New Roman" panose="02020603050405020304" pitchFamily="18" charset="0"/>
            </a:endParaRPr>
          </a:p>
          <a:p>
            <a:r>
              <a:rPr lang="az-Latn-AZ" sz="1200" dirty="0">
                <a:solidFill>
                  <a:schemeClr val="tx2"/>
                </a:solidFill>
                <a:latin typeface="Times New Roman" panose="02020603050405020304" pitchFamily="18" charset="0"/>
                <a:cs typeface="Times New Roman" panose="02020603050405020304" pitchFamily="18" charset="0"/>
              </a:rPr>
              <a:t>S</a:t>
            </a:r>
            <a:r>
              <a:rPr lang="en-US" sz="1200" dirty="0" err="1">
                <a:solidFill>
                  <a:schemeClr val="tx2"/>
                </a:solidFill>
                <a:latin typeface="Times New Roman" panose="02020603050405020304" pitchFamily="18" charset="0"/>
                <a:cs typeface="Times New Roman" panose="02020603050405020304" pitchFamily="18" charset="0"/>
              </a:rPr>
              <a:t>iyahısı</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ilə</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başlayanda</a:t>
            </a:r>
            <a:r>
              <a:rPr lang="en-US" sz="1200" dirty="0">
                <a:solidFill>
                  <a:schemeClr val="tx2"/>
                </a:solidFill>
                <a:latin typeface="Times New Roman" panose="02020603050405020304" pitchFamily="18" charset="0"/>
                <a:cs typeface="Times New Roman" panose="02020603050405020304" pitchFamily="18" charset="0"/>
              </a:rPr>
              <a:t>:</a:t>
            </a:r>
            <a:r>
              <a:rPr lang="az-Latn-AZ" sz="1200" dirty="0">
                <a:solidFill>
                  <a:schemeClr val="tx2"/>
                </a:solidFill>
                <a:latin typeface="Times New Roman" panose="02020603050405020304" pitchFamily="18" charset="0"/>
                <a:cs typeface="Times New Roman" panose="02020603050405020304" pitchFamily="18" charset="0"/>
              </a:rPr>
              <a:t> </a:t>
            </a:r>
            <a:r>
              <a:rPr lang="en-US" sz="1200" dirty="0">
                <a:solidFill>
                  <a:schemeClr val="tx2"/>
                </a:solidFill>
                <a:latin typeface="Times New Roman" panose="02020603050405020304" pitchFamily="18" charset="0"/>
                <a:cs typeface="Times New Roman" panose="02020603050405020304" pitchFamily="18" charset="0"/>
              </a:rPr>
              <a:t>İlk </a:t>
            </a:r>
            <a:r>
              <a:rPr lang="en-US" sz="1200" dirty="0" err="1">
                <a:solidFill>
                  <a:schemeClr val="tx2"/>
                </a:solidFill>
                <a:latin typeface="Times New Roman" panose="02020603050405020304" pitchFamily="18" charset="0"/>
                <a:cs typeface="Times New Roman" panose="02020603050405020304" pitchFamily="18" charset="0"/>
              </a:rPr>
              <a:t>dövrdə</a:t>
            </a:r>
            <a:r>
              <a:rPr lang="en-US" sz="1200" dirty="0">
                <a:solidFill>
                  <a:schemeClr val="tx2"/>
                </a:solidFill>
                <a:latin typeface="Times New Roman" panose="02020603050405020304" pitchFamily="18" charset="0"/>
                <a:cs typeface="Times New Roman" panose="02020603050405020304" pitchFamily="18" charset="0"/>
              </a:rPr>
              <a:t> 64 </a:t>
            </a:r>
            <a:r>
              <a:rPr lang="en-US" sz="1200" dirty="0" err="1">
                <a:solidFill>
                  <a:schemeClr val="tx2"/>
                </a:solidFill>
                <a:latin typeface="Times New Roman" panose="02020603050405020304" pitchFamily="18" charset="0"/>
                <a:cs typeface="Times New Roman" panose="02020603050405020304" pitchFamily="18" charset="0"/>
              </a:rPr>
              <a:t>ilə</a:t>
            </a:r>
            <a:r>
              <a:rPr lang="en-US" sz="1200" dirty="0">
                <a:solidFill>
                  <a:schemeClr val="tx2"/>
                </a:solidFill>
                <a:latin typeface="Times New Roman" panose="02020603050405020304" pitchFamily="18" charset="0"/>
                <a:cs typeface="Times New Roman" panose="02020603050405020304" pitchFamily="18" charset="0"/>
              </a:rPr>
              <a:t> 34 </a:t>
            </a:r>
            <a:r>
              <a:rPr lang="en-US" sz="1200" dirty="0" err="1">
                <a:solidFill>
                  <a:schemeClr val="tx2"/>
                </a:solidFill>
                <a:latin typeface="Times New Roman" panose="02020603050405020304" pitchFamily="18" charset="0"/>
                <a:cs typeface="Times New Roman" panose="02020603050405020304" pitchFamily="18" charset="0"/>
              </a:rPr>
              <a:t>müqayisə</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edilir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və</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yerləri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dəyişdirilir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çünki</a:t>
            </a:r>
            <a:r>
              <a:rPr lang="en-US" sz="1200" dirty="0">
                <a:solidFill>
                  <a:schemeClr val="tx2"/>
                </a:solidFill>
                <a:latin typeface="Times New Roman" panose="02020603050405020304" pitchFamily="18" charset="0"/>
                <a:cs typeface="Times New Roman" panose="02020603050405020304" pitchFamily="18" charset="0"/>
              </a:rPr>
              <a:t> 64 &gt; 34:</a:t>
            </a:r>
            <a:r>
              <a:rPr lang="az-Latn-AZ" sz="1200" dirty="0">
                <a:solidFill>
                  <a:schemeClr val="tx2"/>
                </a:solidFill>
                <a:latin typeface="Times New Roman" panose="02020603050405020304" pitchFamily="18" charset="0"/>
                <a:cs typeface="Times New Roman" panose="02020603050405020304" pitchFamily="18" charset="0"/>
              </a:rPr>
              <a:t> </a:t>
            </a:r>
          </a:p>
          <a:p>
            <a:r>
              <a:rPr lang="en-US" sz="1200" dirty="0" err="1">
                <a:solidFill>
                  <a:schemeClr val="tx2"/>
                </a:solidFill>
                <a:latin typeface="Times New Roman" panose="02020603050405020304" pitchFamily="18" charset="0"/>
                <a:cs typeface="Times New Roman" panose="02020603050405020304" pitchFamily="18" charset="0"/>
              </a:rPr>
              <a:t>arr</a:t>
            </a:r>
            <a:r>
              <a:rPr lang="en-US" sz="1200" dirty="0">
                <a:solidFill>
                  <a:schemeClr val="tx2"/>
                </a:solidFill>
                <a:latin typeface="Times New Roman" panose="02020603050405020304" pitchFamily="18" charset="0"/>
                <a:cs typeface="Times New Roman" panose="02020603050405020304" pitchFamily="18" charset="0"/>
              </a:rPr>
              <a:t> = [34, 64, 25, 12, 22, 11, 90]</a:t>
            </a:r>
            <a:r>
              <a:rPr lang="az-Latn-AZ" sz="1200" dirty="0">
                <a:solidFill>
                  <a:schemeClr val="tx2"/>
                </a:solidFill>
                <a:latin typeface="Times New Roman" panose="02020603050405020304" pitchFamily="18" charset="0"/>
                <a:cs typeface="Times New Roman" panose="02020603050405020304" pitchFamily="18" charset="0"/>
              </a:rPr>
              <a:t> </a:t>
            </a:r>
          </a:p>
          <a:p>
            <a:r>
              <a:rPr lang="en-US" sz="1200" dirty="0">
                <a:solidFill>
                  <a:schemeClr val="tx2"/>
                </a:solidFill>
                <a:latin typeface="Times New Roman" panose="02020603050405020304" pitchFamily="18" charset="0"/>
                <a:cs typeface="Times New Roman" panose="02020603050405020304" pitchFamily="18" charset="0"/>
              </a:rPr>
              <a:t>Sonra 64 </a:t>
            </a:r>
            <a:r>
              <a:rPr lang="en-US" sz="1200" dirty="0" err="1">
                <a:solidFill>
                  <a:schemeClr val="tx2"/>
                </a:solidFill>
                <a:latin typeface="Times New Roman" panose="02020603050405020304" pitchFamily="18" charset="0"/>
                <a:cs typeface="Times New Roman" panose="02020603050405020304" pitchFamily="18" charset="0"/>
              </a:rPr>
              <a:t>ilə</a:t>
            </a:r>
            <a:r>
              <a:rPr lang="en-US" sz="1200" dirty="0">
                <a:solidFill>
                  <a:schemeClr val="tx2"/>
                </a:solidFill>
                <a:latin typeface="Times New Roman" panose="02020603050405020304" pitchFamily="18" charset="0"/>
                <a:cs typeface="Times New Roman" panose="02020603050405020304" pitchFamily="18" charset="0"/>
              </a:rPr>
              <a:t> 25 </a:t>
            </a:r>
            <a:r>
              <a:rPr lang="en-US" sz="1200" dirty="0" err="1">
                <a:solidFill>
                  <a:schemeClr val="tx2"/>
                </a:solidFill>
                <a:latin typeface="Times New Roman" panose="02020603050405020304" pitchFamily="18" charset="0"/>
                <a:cs typeface="Times New Roman" panose="02020603050405020304" pitchFamily="18" charset="0"/>
              </a:rPr>
              <a:t>müqayisə</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edilir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və</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yenə</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dəyişdirilir</a:t>
            </a:r>
            <a:r>
              <a:rPr lang="en-US" sz="1200" dirty="0">
                <a:solidFill>
                  <a:schemeClr val="tx2"/>
                </a:solidFill>
                <a:latin typeface="Times New Roman" panose="02020603050405020304" pitchFamily="18" charset="0"/>
                <a:cs typeface="Times New Roman" panose="02020603050405020304" pitchFamily="18" charset="0"/>
              </a:rPr>
              <a:t>.</a:t>
            </a:r>
            <a:endParaRPr lang="az-Latn-AZ" sz="1200" dirty="0">
              <a:solidFill>
                <a:schemeClr val="tx2"/>
              </a:solidFill>
              <a:latin typeface="Times New Roman" panose="02020603050405020304" pitchFamily="18" charset="0"/>
              <a:cs typeface="Times New Roman" panose="02020603050405020304" pitchFamily="18" charset="0"/>
            </a:endParaRPr>
          </a:p>
          <a:p>
            <a:r>
              <a:rPr lang="en-US" sz="1200" dirty="0" err="1">
                <a:solidFill>
                  <a:schemeClr val="tx2"/>
                </a:solidFill>
                <a:latin typeface="Times New Roman" panose="02020603050405020304" pitchFamily="18" charset="0"/>
                <a:cs typeface="Times New Roman" panose="02020603050405020304" pitchFamily="18" charset="0"/>
              </a:rPr>
              <a:t>arr</a:t>
            </a:r>
            <a:r>
              <a:rPr lang="en-US" sz="1200" dirty="0">
                <a:solidFill>
                  <a:schemeClr val="tx2"/>
                </a:solidFill>
                <a:latin typeface="Times New Roman" panose="02020603050405020304" pitchFamily="18" charset="0"/>
                <a:cs typeface="Times New Roman" panose="02020603050405020304" pitchFamily="18" charset="0"/>
              </a:rPr>
              <a:t> = [34, 25, 64, 12, 22, 11, 90]</a:t>
            </a:r>
            <a:r>
              <a:rPr lang="az-Latn-AZ" sz="1200" dirty="0">
                <a:solidFill>
                  <a:schemeClr val="tx2"/>
                </a:solidFill>
                <a:latin typeface="Times New Roman" panose="02020603050405020304" pitchFamily="18" charset="0"/>
                <a:cs typeface="Times New Roman" panose="02020603050405020304" pitchFamily="18" charset="0"/>
              </a:rPr>
              <a:t> </a:t>
            </a:r>
          </a:p>
          <a:p>
            <a:r>
              <a:rPr lang="en-US" sz="1200" dirty="0">
                <a:solidFill>
                  <a:schemeClr val="tx2"/>
                </a:solidFill>
                <a:latin typeface="Times New Roman" panose="02020603050405020304" pitchFamily="18" charset="0"/>
                <a:cs typeface="Times New Roman" panose="02020603050405020304" pitchFamily="18" charset="0"/>
              </a:rPr>
              <a:t>Bu proses </a:t>
            </a:r>
            <a:r>
              <a:rPr lang="en-US" sz="1200" dirty="0" err="1">
                <a:solidFill>
                  <a:schemeClr val="tx2"/>
                </a:solidFill>
                <a:latin typeface="Times New Roman" panose="02020603050405020304" pitchFamily="18" charset="0"/>
                <a:cs typeface="Times New Roman" panose="02020603050405020304" pitchFamily="18" charset="0"/>
              </a:rPr>
              <a:t>siyahının</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sonuna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qədər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davam</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edir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və</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ən</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böyük</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ədəd</a:t>
            </a:r>
            <a:r>
              <a:rPr lang="en-US" sz="1200" dirty="0">
                <a:solidFill>
                  <a:schemeClr val="tx2"/>
                </a:solidFill>
                <a:latin typeface="Times New Roman" panose="02020603050405020304" pitchFamily="18" charset="0"/>
                <a:cs typeface="Times New Roman" panose="02020603050405020304" pitchFamily="18" charset="0"/>
              </a:rPr>
              <a:t> 90 </a:t>
            </a:r>
            <a:r>
              <a:rPr lang="en-US" sz="1200" dirty="0" err="1">
                <a:solidFill>
                  <a:schemeClr val="tx2"/>
                </a:solidFill>
                <a:latin typeface="Times New Roman" panose="02020603050405020304" pitchFamily="18" charset="0"/>
                <a:cs typeface="Times New Roman" panose="02020603050405020304" pitchFamily="18" charset="0"/>
              </a:rPr>
              <a:t>sona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yerləşdirilir</a:t>
            </a:r>
            <a:r>
              <a:rPr lang="en-US" sz="1200" dirty="0">
                <a:solidFill>
                  <a:schemeClr val="tx2"/>
                </a:solidFill>
                <a:latin typeface="Times New Roman" panose="02020603050405020304" pitchFamily="18" charset="0"/>
                <a:cs typeface="Times New Roman" panose="02020603050405020304" pitchFamily="18" charset="0"/>
              </a:rPr>
              <a:t>.</a:t>
            </a:r>
            <a:r>
              <a:rPr lang="az-Latn-AZ" sz="1200" dirty="0">
                <a:solidFill>
                  <a:schemeClr val="tx2"/>
                </a:solidFill>
                <a:latin typeface="Times New Roman" panose="02020603050405020304" pitchFamily="18" charset="0"/>
                <a:cs typeface="Times New Roman" panose="02020603050405020304" pitchFamily="18" charset="0"/>
              </a:rPr>
              <a:t> </a:t>
            </a:r>
            <a:r>
              <a:rPr lang="en-US" sz="1200" dirty="0">
                <a:solidFill>
                  <a:schemeClr val="tx2"/>
                </a:solidFill>
                <a:latin typeface="Times New Roman" panose="02020603050405020304" pitchFamily="18" charset="0"/>
                <a:cs typeface="Times New Roman" panose="02020603050405020304" pitchFamily="18" charset="0"/>
              </a:rPr>
              <a:t>Bu </a:t>
            </a:r>
            <a:r>
              <a:rPr lang="en-US" sz="1200" dirty="0" err="1">
                <a:solidFill>
                  <a:schemeClr val="tx2"/>
                </a:solidFill>
                <a:latin typeface="Times New Roman" panose="02020603050405020304" pitchFamily="18" charset="0"/>
                <a:cs typeface="Times New Roman" panose="02020603050405020304" pitchFamily="18" charset="0"/>
              </a:rPr>
              <a:t>dövr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bir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neçə</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dəfə</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təkrarlanır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və</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nəticədə</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bütün</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siyahı</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çeşidlənmiş</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olur</a:t>
            </a:r>
            <a:r>
              <a:rPr lang="en-US" sz="1200" dirty="0">
                <a:solidFill>
                  <a:schemeClr val="tx2"/>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94546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50536B-F3F6-B886-432F-579D28D3359B}"/>
              </a:ext>
            </a:extLst>
          </p:cNvPr>
          <p:cNvSpPr/>
          <p:nvPr/>
        </p:nvSpPr>
        <p:spPr>
          <a:xfrm>
            <a:off x="4384963" y="6928"/>
            <a:ext cx="4350763" cy="257175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ln>
                <a:solidFill>
                  <a:schemeClr val="tx2"/>
                </a:solidFill>
              </a:ln>
            </a:endParaRPr>
          </a:p>
        </p:txBody>
      </p:sp>
      <p:sp>
        <p:nvSpPr>
          <p:cNvPr id="2" name="Title 1">
            <a:extLst>
              <a:ext uri="{FF2B5EF4-FFF2-40B4-BE49-F238E27FC236}">
                <a16:creationId xmlns:a16="http://schemas.microsoft.com/office/drawing/2014/main" id="{3CFAC211-C543-4A87-93E5-278377BE7B72}"/>
              </a:ext>
            </a:extLst>
          </p:cNvPr>
          <p:cNvSpPr>
            <a:spLocks noGrp="1"/>
          </p:cNvSpPr>
          <p:nvPr>
            <p:ph type="ctrTitle"/>
          </p:nvPr>
        </p:nvSpPr>
        <p:spPr>
          <a:xfrm>
            <a:off x="408273" y="1517073"/>
            <a:ext cx="2646655" cy="744500"/>
          </a:xfrm>
        </p:spPr>
        <p:txBody>
          <a:bodyPr/>
          <a:lstStyle/>
          <a:p>
            <a:r>
              <a:rPr lang="az-Latn-AZ" dirty="0">
                <a:latin typeface="Times New Roman" panose="02020603050405020304" pitchFamily="18" charset="0"/>
                <a:cs typeface="Times New Roman" panose="02020603050405020304" pitchFamily="18" charset="0"/>
              </a:rPr>
              <a:t>İnsertion</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38A4DC4-E63B-92BE-56C6-2DFD5FA03624}"/>
              </a:ext>
            </a:extLst>
          </p:cNvPr>
          <p:cNvPicPr>
            <a:picLocks noChangeAspect="1"/>
          </p:cNvPicPr>
          <p:nvPr/>
        </p:nvPicPr>
        <p:blipFill>
          <a:blip r:embed="rId2"/>
          <a:stretch>
            <a:fillRect/>
          </a:stretch>
        </p:blipFill>
        <p:spPr>
          <a:xfrm>
            <a:off x="4679266" y="175104"/>
            <a:ext cx="4188079" cy="2348155"/>
          </a:xfrm>
          <a:prstGeom prst="rect">
            <a:avLst/>
          </a:prstGeom>
        </p:spPr>
      </p:pic>
      <p:sp>
        <p:nvSpPr>
          <p:cNvPr id="8" name="TextBox 7">
            <a:extLst>
              <a:ext uri="{FF2B5EF4-FFF2-40B4-BE49-F238E27FC236}">
                <a16:creationId xmlns:a16="http://schemas.microsoft.com/office/drawing/2014/main" id="{1990B8DE-09EE-D2AB-9D5B-57E7CE92BC79}"/>
              </a:ext>
            </a:extLst>
          </p:cNvPr>
          <p:cNvSpPr txBox="1"/>
          <p:nvPr/>
        </p:nvSpPr>
        <p:spPr>
          <a:xfrm>
            <a:off x="4779817" y="2955410"/>
            <a:ext cx="4281055" cy="1600438"/>
          </a:xfrm>
          <a:prstGeom prst="rect">
            <a:avLst/>
          </a:prstGeom>
          <a:noFill/>
        </p:spPr>
        <p:txBody>
          <a:bodyPr wrap="square">
            <a:spAutoFit/>
          </a:bodyPr>
          <a:lstStyle/>
          <a:p>
            <a:r>
              <a:rPr lang="ru-RU" b="1" dirty="0" err="1">
                <a:latin typeface="Nunito" pitchFamily="2" charset="-52"/>
              </a:rPr>
              <a:t>Ən</a:t>
            </a:r>
            <a:r>
              <a:rPr lang="ru-RU" b="1" dirty="0">
                <a:latin typeface="Nunito" pitchFamily="2" charset="-52"/>
              </a:rPr>
              <a:t> </a:t>
            </a:r>
            <a:r>
              <a:rPr lang="ru-RU" b="1" dirty="0" err="1">
                <a:latin typeface="Nunito" pitchFamily="2" charset="-52"/>
              </a:rPr>
              <a:t>yaxşı</a:t>
            </a:r>
            <a:r>
              <a:rPr lang="ru-RU" b="1" dirty="0">
                <a:latin typeface="Nunito" pitchFamily="2" charset="-52"/>
              </a:rPr>
              <a:t> </a:t>
            </a:r>
            <a:r>
              <a:rPr lang="ru-RU" b="1" dirty="0" err="1">
                <a:latin typeface="Nunito" pitchFamily="2" charset="-52"/>
              </a:rPr>
              <a:t>hal</a:t>
            </a:r>
            <a:r>
              <a:rPr lang="ru-RU" b="1" dirty="0">
                <a:latin typeface="Nunito" pitchFamily="2" charset="-52"/>
              </a:rPr>
              <a:t>: </a:t>
            </a:r>
            <a:r>
              <a:rPr lang="ru-RU" dirty="0">
                <a:latin typeface="Nunito" pitchFamily="2" charset="-52"/>
              </a:rPr>
              <a:t>O(n) </a:t>
            </a:r>
            <a:r>
              <a:rPr lang="ru-RU" dirty="0" err="1">
                <a:latin typeface="Nunito" pitchFamily="2" charset="-52"/>
              </a:rPr>
              <a:t>əgər</a:t>
            </a:r>
            <a:r>
              <a:rPr lang="ru-RU" dirty="0">
                <a:latin typeface="Nunito" pitchFamily="2" charset="-52"/>
              </a:rPr>
              <a:t> </a:t>
            </a:r>
            <a:r>
              <a:rPr lang="ru-RU" dirty="0" err="1">
                <a:latin typeface="Nunito" pitchFamily="2" charset="-52"/>
              </a:rPr>
              <a:t>siyahı</a:t>
            </a:r>
            <a:r>
              <a:rPr lang="ru-RU" dirty="0">
                <a:latin typeface="Nunito" pitchFamily="2" charset="-52"/>
              </a:rPr>
              <a:t> </a:t>
            </a:r>
            <a:r>
              <a:rPr lang="ru-RU" dirty="0" err="1">
                <a:latin typeface="Nunito" pitchFamily="2" charset="-52"/>
              </a:rPr>
              <a:t>artıq</a:t>
            </a:r>
            <a:r>
              <a:rPr lang="ru-RU" dirty="0">
                <a:latin typeface="Nunito" pitchFamily="2" charset="-52"/>
              </a:rPr>
              <a:t> </a:t>
            </a:r>
            <a:r>
              <a:rPr lang="ru-RU" dirty="0" err="1">
                <a:latin typeface="Nunito" pitchFamily="2" charset="-52"/>
              </a:rPr>
              <a:t>çeşidlənibsə</a:t>
            </a:r>
            <a:r>
              <a:rPr lang="ru-RU" dirty="0">
                <a:latin typeface="Nunito" pitchFamily="2" charset="-52"/>
              </a:rPr>
              <a:t>, </a:t>
            </a:r>
            <a:r>
              <a:rPr lang="ru-RU" dirty="0" err="1">
                <a:latin typeface="Nunito" pitchFamily="2" charset="-52"/>
              </a:rPr>
              <a:t>burada</a:t>
            </a:r>
            <a:r>
              <a:rPr lang="ru-RU" dirty="0">
                <a:latin typeface="Nunito" pitchFamily="2" charset="-52"/>
              </a:rPr>
              <a:t> n </a:t>
            </a:r>
            <a:r>
              <a:rPr lang="ru-RU" dirty="0" err="1">
                <a:latin typeface="Nunito" pitchFamily="2" charset="-52"/>
              </a:rPr>
              <a:t>siyahıdakı</a:t>
            </a:r>
            <a:r>
              <a:rPr lang="ru-RU" dirty="0">
                <a:latin typeface="Nunito" pitchFamily="2" charset="-52"/>
              </a:rPr>
              <a:t> </a:t>
            </a:r>
            <a:r>
              <a:rPr lang="ru-RU" dirty="0" err="1">
                <a:latin typeface="Nunito" pitchFamily="2" charset="-52"/>
              </a:rPr>
              <a:t>elementlərin</a:t>
            </a:r>
            <a:r>
              <a:rPr lang="ru-RU" dirty="0">
                <a:latin typeface="Nunito" pitchFamily="2" charset="-52"/>
              </a:rPr>
              <a:t> </a:t>
            </a:r>
            <a:r>
              <a:rPr lang="ru-RU" dirty="0" err="1">
                <a:latin typeface="Nunito" pitchFamily="2" charset="-52"/>
              </a:rPr>
              <a:t>sayıdır</a:t>
            </a:r>
            <a:r>
              <a:rPr lang="ru-RU" dirty="0">
                <a:latin typeface="Nunito" pitchFamily="2" charset="-52"/>
              </a:rPr>
              <a:t>.</a:t>
            </a:r>
            <a:endParaRPr lang="az-Latn-AZ" dirty="0">
              <a:latin typeface="Nunito" pitchFamily="2" charset="-52"/>
            </a:endParaRPr>
          </a:p>
          <a:p>
            <a:endParaRPr lang="ru-RU" dirty="0">
              <a:latin typeface="Nunito" pitchFamily="2" charset="-52"/>
            </a:endParaRPr>
          </a:p>
          <a:p>
            <a:r>
              <a:rPr lang="ru-RU" b="1" dirty="0" err="1">
                <a:latin typeface="Nunito" pitchFamily="2" charset="-52"/>
              </a:rPr>
              <a:t>Orta</a:t>
            </a:r>
            <a:r>
              <a:rPr lang="ru-RU" b="1" dirty="0">
                <a:latin typeface="Nunito" pitchFamily="2" charset="-52"/>
              </a:rPr>
              <a:t> </a:t>
            </a:r>
            <a:r>
              <a:rPr lang="ru-RU" b="1" dirty="0" err="1">
                <a:latin typeface="Nunito" pitchFamily="2" charset="-52"/>
              </a:rPr>
              <a:t>hal</a:t>
            </a:r>
            <a:r>
              <a:rPr lang="ru-RU" b="1" dirty="0">
                <a:latin typeface="Nunito" pitchFamily="2" charset="-52"/>
              </a:rPr>
              <a:t>: </a:t>
            </a:r>
            <a:r>
              <a:rPr lang="ru-RU" dirty="0">
                <a:latin typeface="Nunito" pitchFamily="2" charset="-52"/>
              </a:rPr>
              <a:t>O(n 2 ) </a:t>
            </a:r>
            <a:r>
              <a:rPr lang="ru-RU" dirty="0" err="1">
                <a:latin typeface="Nunito" pitchFamily="2" charset="-52"/>
              </a:rPr>
              <a:t>siyahı</a:t>
            </a:r>
            <a:r>
              <a:rPr lang="ru-RU" dirty="0">
                <a:latin typeface="Nunito" pitchFamily="2" charset="-52"/>
              </a:rPr>
              <a:t> </a:t>
            </a:r>
            <a:r>
              <a:rPr lang="ru-RU" dirty="0" err="1">
                <a:latin typeface="Nunito" pitchFamily="2" charset="-52"/>
              </a:rPr>
              <a:t>təsadüfi</a:t>
            </a:r>
            <a:r>
              <a:rPr lang="ru-RU" dirty="0">
                <a:latin typeface="Nunito" pitchFamily="2" charset="-52"/>
              </a:rPr>
              <a:t> </a:t>
            </a:r>
            <a:r>
              <a:rPr lang="ru-RU" dirty="0" err="1">
                <a:latin typeface="Nunito" pitchFamily="2" charset="-52"/>
              </a:rPr>
              <a:t>sıralanıbsa</a:t>
            </a:r>
            <a:endParaRPr lang="az-Latn-AZ" dirty="0">
              <a:latin typeface="Nunito" pitchFamily="2" charset="-52"/>
            </a:endParaRPr>
          </a:p>
          <a:p>
            <a:endParaRPr lang="ru-RU" dirty="0">
              <a:latin typeface="Nunito" pitchFamily="2" charset="-52"/>
            </a:endParaRPr>
          </a:p>
          <a:p>
            <a:r>
              <a:rPr lang="ru-RU" b="1" dirty="0" err="1">
                <a:latin typeface="Nunito" pitchFamily="2" charset="-52"/>
              </a:rPr>
              <a:t>Ən</a:t>
            </a:r>
            <a:r>
              <a:rPr lang="ru-RU" b="1" dirty="0">
                <a:latin typeface="Nunito" pitchFamily="2" charset="-52"/>
              </a:rPr>
              <a:t> </a:t>
            </a:r>
            <a:r>
              <a:rPr lang="ru-RU" b="1" dirty="0" err="1">
                <a:latin typeface="Nunito" pitchFamily="2" charset="-52"/>
              </a:rPr>
              <a:t>pis</a:t>
            </a:r>
            <a:r>
              <a:rPr lang="ru-RU" b="1" dirty="0">
                <a:latin typeface="Nunito" pitchFamily="2" charset="-52"/>
              </a:rPr>
              <a:t> </a:t>
            </a:r>
            <a:r>
              <a:rPr lang="ru-RU" b="1" dirty="0" err="1">
                <a:latin typeface="Nunito" pitchFamily="2" charset="-52"/>
              </a:rPr>
              <a:t>vəziyyət</a:t>
            </a:r>
            <a:r>
              <a:rPr lang="ru-RU" b="1" dirty="0">
                <a:latin typeface="Nunito" pitchFamily="2" charset="-52"/>
              </a:rPr>
              <a:t>: </a:t>
            </a:r>
            <a:r>
              <a:rPr lang="ru-RU" dirty="0">
                <a:latin typeface="Nunito" pitchFamily="2" charset="-52"/>
              </a:rPr>
              <a:t>O(n 2 ) </a:t>
            </a:r>
            <a:r>
              <a:rPr lang="ru-RU" dirty="0" err="1">
                <a:latin typeface="Nunito" pitchFamily="2" charset="-52"/>
              </a:rPr>
              <a:t>əgər</a:t>
            </a:r>
            <a:r>
              <a:rPr lang="ru-RU" dirty="0">
                <a:latin typeface="Nunito" pitchFamily="2" charset="-52"/>
              </a:rPr>
              <a:t> </a:t>
            </a:r>
            <a:r>
              <a:rPr lang="ru-RU" dirty="0" err="1">
                <a:latin typeface="Nunito" pitchFamily="2" charset="-52"/>
              </a:rPr>
              <a:t>siyahı</a:t>
            </a:r>
            <a:r>
              <a:rPr lang="ru-RU" dirty="0">
                <a:latin typeface="Nunito" pitchFamily="2" charset="-52"/>
              </a:rPr>
              <a:t> </a:t>
            </a:r>
            <a:r>
              <a:rPr lang="ru-RU" dirty="0" err="1">
                <a:latin typeface="Nunito" pitchFamily="2" charset="-52"/>
              </a:rPr>
              <a:t>tərs</a:t>
            </a:r>
            <a:r>
              <a:rPr lang="ru-RU" dirty="0">
                <a:latin typeface="Nunito" pitchFamily="2" charset="-52"/>
              </a:rPr>
              <a:t> </a:t>
            </a:r>
            <a:r>
              <a:rPr lang="ru-RU" dirty="0" err="1">
                <a:latin typeface="Nunito" pitchFamily="2" charset="-52"/>
              </a:rPr>
              <a:t>qaydadadırsa</a:t>
            </a:r>
            <a:endParaRPr lang="ru-RU" dirty="0">
              <a:latin typeface="Nunito" pitchFamily="2" charset="-52"/>
            </a:endParaRPr>
          </a:p>
        </p:txBody>
      </p:sp>
      <p:sp>
        <p:nvSpPr>
          <p:cNvPr id="10" name="TextBox 9">
            <a:extLst>
              <a:ext uri="{FF2B5EF4-FFF2-40B4-BE49-F238E27FC236}">
                <a16:creationId xmlns:a16="http://schemas.microsoft.com/office/drawing/2014/main" id="{EFFF877C-041A-CAAD-93BF-81D2662CEC37}"/>
              </a:ext>
            </a:extLst>
          </p:cNvPr>
          <p:cNvSpPr txBox="1"/>
          <p:nvPr/>
        </p:nvSpPr>
        <p:spPr>
          <a:xfrm>
            <a:off x="408273" y="2955410"/>
            <a:ext cx="3803509" cy="1384995"/>
          </a:xfrm>
          <a:prstGeom prst="rect">
            <a:avLst/>
          </a:prstGeom>
          <a:noFill/>
        </p:spPr>
        <p:txBody>
          <a:bodyPr wrap="square">
            <a:spAutoFit/>
          </a:bodyPr>
          <a:lstStyle/>
          <a:p>
            <a:r>
              <a:rPr lang="az-Latn-AZ" dirty="0">
                <a:latin typeface="Nunito" pitchFamily="2" charset="-52"/>
              </a:rPr>
              <a:t>İnsertion sort (</a:t>
            </a:r>
            <a:r>
              <a:rPr lang="ru-RU" dirty="0" err="1">
                <a:latin typeface="Nunito" pitchFamily="2" charset="-52"/>
              </a:rPr>
              <a:t>Daxiletmə</a:t>
            </a:r>
            <a:r>
              <a:rPr lang="ru-RU" dirty="0">
                <a:latin typeface="Nunito" pitchFamily="2" charset="-52"/>
              </a:rPr>
              <a:t> </a:t>
            </a:r>
            <a:r>
              <a:rPr lang="ru-RU" dirty="0" err="1">
                <a:latin typeface="Nunito" pitchFamily="2" charset="-52"/>
              </a:rPr>
              <a:t>çeşidlənməsi</a:t>
            </a:r>
            <a:r>
              <a:rPr lang="az-Latn-AZ" dirty="0">
                <a:latin typeface="Nunito" pitchFamily="2" charset="-52"/>
              </a:rPr>
              <a:t>)</a:t>
            </a:r>
            <a:r>
              <a:rPr lang="ru-RU" dirty="0">
                <a:latin typeface="Nunito" pitchFamily="2" charset="-52"/>
              </a:rPr>
              <a:t> </a:t>
            </a:r>
            <a:r>
              <a:rPr lang="ru-RU" dirty="0" err="1">
                <a:latin typeface="Nunito" pitchFamily="2" charset="-52"/>
              </a:rPr>
              <a:t>hər</a:t>
            </a:r>
            <a:r>
              <a:rPr lang="ru-RU" dirty="0">
                <a:latin typeface="Nunito" pitchFamily="2" charset="-52"/>
              </a:rPr>
              <a:t> </a:t>
            </a:r>
            <a:r>
              <a:rPr lang="ru-RU" dirty="0" err="1">
                <a:latin typeface="Nunito" pitchFamily="2" charset="-52"/>
              </a:rPr>
              <a:t>dəfə</a:t>
            </a:r>
            <a:r>
              <a:rPr lang="ru-RU" dirty="0">
                <a:latin typeface="Nunito" pitchFamily="2" charset="-52"/>
              </a:rPr>
              <a:t> </a:t>
            </a:r>
            <a:r>
              <a:rPr lang="ru-RU" dirty="0" err="1">
                <a:latin typeface="Nunito" pitchFamily="2" charset="-52"/>
              </a:rPr>
              <a:t>bir</a:t>
            </a:r>
            <a:r>
              <a:rPr lang="ru-RU" dirty="0">
                <a:latin typeface="Nunito" pitchFamily="2" charset="-52"/>
              </a:rPr>
              <a:t> </a:t>
            </a:r>
            <a:r>
              <a:rPr lang="ru-RU" dirty="0" err="1">
                <a:latin typeface="Nunito" pitchFamily="2" charset="-52"/>
              </a:rPr>
              <a:t>elementdən</a:t>
            </a:r>
            <a:r>
              <a:rPr lang="ru-RU" dirty="0">
                <a:latin typeface="Nunito" pitchFamily="2" charset="-52"/>
              </a:rPr>
              <a:t> </a:t>
            </a:r>
            <a:r>
              <a:rPr lang="ru-RU" dirty="0" err="1">
                <a:latin typeface="Nunito" pitchFamily="2" charset="-52"/>
              </a:rPr>
              <a:t>ibarət</a:t>
            </a:r>
            <a:r>
              <a:rPr lang="ru-RU" dirty="0">
                <a:latin typeface="Nunito" pitchFamily="2" charset="-52"/>
              </a:rPr>
              <a:t> </a:t>
            </a:r>
            <a:r>
              <a:rPr lang="ru-RU" dirty="0" err="1">
                <a:latin typeface="Nunito" pitchFamily="2" charset="-52"/>
              </a:rPr>
              <a:t>sıralanmış</a:t>
            </a:r>
            <a:r>
              <a:rPr lang="ru-RU" dirty="0">
                <a:latin typeface="Nunito" pitchFamily="2" charset="-52"/>
              </a:rPr>
              <a:t> </a:t>
            </a:r>
            <a:r>
              <a:rPr lang="ru-RU" dirty="0" err="1">
                <a:latin typeface="Nunito" pitchFamily="2" charset="-52"/>
              </a:rPr>
              <a:t>massiv</a:t>
            </a:r>
            <a:r>
              <a:rPr lang="ru-RU" dirty="0">
                <a:latin typeface="Nunito" pitchFamily="2" charset="-52"/>
              </a:rPr>
              <a:t> </a:t>
            </a:r>
            <a:r>
              <a:rPr lang="ru-RU" dirty="0" err="1">
                <a:latin typeface="Nunito" pitchFamily="2" charset="-52"/>
              </a:rPr>
              <a:t>qurmaqla</a:t>
            </a:r>
            <a:r>
              <a:rPr lang="ru-RU" dirty="0">
                <a:latin typeface="Nunito" pitchFamily="2" charset="-52"/>
              </a:rPr>
              <a:t> </a:t>
            </a:r>
            <a:r>
              <a:rPr lang="ru-RU" dirty="0" err="1">
                <a:latin typeface="Nunito" pitchFamily="2" charset="-52"/>
              </a:rPr>
              <a:t>işləyən</a:t>
            </a:r>
            <a:r>
              <a:rPr lang="ru-RU" dirty="0">
                <a:latin typeface="Nunito" pitchFamily="2" charset="-52"/>
              </a:rPr>
              <a:t> </a:t>
            </a:r>
            <a:r>
              <a:rPr lang="ru-RU" dirty="0" err="1">
                <a:latin typeface="Nunito" pitchFamily="2" charset="-52"/>
              </a:rPr>
              <a:t>sadə</a:t>
            </a:r>
            <a:r>
              <a:rPr lang="ru-RU" dirty="0">
                <a:latin typeface="Nunito" pitchFamily="2" charset="-52"/>
              </a:rPr>
              <a:t> </a:t>
            </a:r>
            <a:r>
              <a:rPr lang="ru-RU" dirty="0" err="1">
                <a:latin typeface="Nunito" pitchFamily="2" charset="-52"/>
              </a:rPr>
              <a:t>çeşidləmə</a:t>
            </a:r>
            <a:r>
              <a:rPr lang="ru-RU" dirty="0">
                <a:latin typeface="Nunito" pitchFamily="2" charset="-52"/>
              </a:rPr>
              <a:t> </a:t>
            </a:r>
            <a:r>
              <a:rPr lang="ru-RU" dirty="0" err="1">
                <a:latin typeface="Nunito" pitchFamily="2" charset="-52"/>
              </a:rPr>
              <a:t>alqoritmidir</a:t>
            </a:r>
            <a:r>
              <a:rPr lang="ru-RU" dirty="0">
                <a:latin typeface="Nunito" pitchFamily="2" charset="-52"/>
              </a:rPr>
              <a:t>. O, "</a:t>
            </a:r>
            <a:r>
              <a:rPr lang="ru-RU" dirty="0" err="1">
                <a:latin typeface="Nunito" pitchFamily="2" charset="-52"/>
              </a:rPr>
              <a:t>yerində</a:t>
            </a:r>
            <a:r>
              <a:rPr lang="ru-RU" dirty="0">
                <a:latin typeface="Nunito" pitchFamily="2" charset="-52"/>
              </a:rPr>
              <a:t>" </a:t>
            </a:r>
            <a:r>
              <a:rPr lang="ru-RU" dirty="0" err="1">
                <a:latin typeface="Nunito" pitchFamily="2" charset="-52"/>
              </a:rPr>
              <a:t>çeşidləmə</a:t>
            </a:r>
            <a:r>
              <a:rPr lang="ru-RU" dirty="0">
                <a:latin typeface="Nunito" pitchFamily="2" charset="-52"/>
              </a:rPr>
              <a:t> </a:t>
            </a:r>
            <a:r>
              <a:rPr lang="ru-RU" dirty="0" err="1">
                <a:latin typeface="Nunito" pitchFamily="2" charset="-52"/>
              </a:rPr>
              <a:t>alqoritmi</a:t>
            </a:r>
            <a:r>
              <a:rPr lang="ru-RU" dirty="0">
                <a:latin typeface="Nunito" pitchFamily="2" charset="-52"/>
              </a:rPr>
              <a:t> </a:t>
            </a:r>
            <a:r>
              <a:rPr lang="ru-RU" dirty="0" err="1">
                <a:latin typeface="Nunito" pitchFamily="2" charset="-52"/>
              </a:rPr>
              <a:t>hesab</a:t>
            </a:r>
            <a:r>
              <a:rPr lang="ru-RU" dirty="0">
                <a:latin typeface="Nunito" pitchFamily="2" charset="-52"/>
              </a:rPr>
              <a:t> </a:t>
            </a:r>
            <a:r>
              <a:rPr lang="ru-RU" dirty="0" err="1">
                <a:latin typeface="Nunito" pitchFamily="2" charset="-52"/>
              </a:rPr>
              <a:t>olunur</a:t>
            </a:r>
            <a:r>
              <a:rPr lang="ru-RU" dirty="0">
                <a:latin typeface="Nunito" pitchFamily="2" charset="-52"/>
              </a:rPr>
              <a:t>, </a:t>
            </a:r>
            <a:r>
              <a:rPr lang="ru-RU" dirty="0" err="1">
                <a:latin typeface="Nunito" pitchFamily="2" charset="-52"/>
              </a:rPr>
              <a:t>yəni</a:t>
            </a:r>
            <a:r>
              <a:rPr lang="ru-RU" dirty="0">
                <a:latin typeface="Nunito" pitchFamily="2" charset="-52"/>
              </a:rPr>
              <a:t> </a:t>
            </a:r>
            <a:r>
              <a:rPr lang="ru-RU" dirty="0" err="1">
                <a:latin typeface="Nunito" pitchFamily="2" charset="-52"/>
              </a:rPr>
              <a:t>orijinal</a:t>
            </a:r>
            <a:r>
              <a:rPr lang="ru-RU" dirty="0">
                <a:latin typeface="Nunito" pitchFamily="2" charset="-52"/>
              </a:rPr>
              <a:t> </a:t>
            </a:r>
            <a:r>
              <a:rPr lang="ru-RU" dirty="0" err="1">
                <a:latin typeface="Nunito" pitchFamily="2" charset="-52"/>
              </a:rPr>
              <a:t>massivdən</a:t>
            </a:r>
            <a:r>
              <a:rPr lang="ru-RU" dirty="0">
                <a:latin typeface="Nunito" pitchFamily="2" charset="-52"/>
              </a:rPr>
              <a:t> </a:t>
            </a:r>
            <a:r>
              <a:rPr lang="ru-RU" dirty="0" err="1">
                <a:latin typeface="Nunito" pitchFamily="2" charset="-52"/>
              </a:rPr>
              <a:t>kənarda</a:t>
            </a:r>
            <a:r>
              <a:rPr lang="ru-RU" dirty="0">
                <a:latin typeface="Nunito" pitchFamily="2" charset="-52"/>
              </a:rPr>
              <a:t> </a:t>
            </a:r>
            <a:r>
              <a:rPr lang="ru-RU" dirty="0" err="1">
                <a:latin typeface="Nunito" pitchFamily="2" charset="-52"/>
              </a:rPr>
              <a:t>əlavə</a:t>
            </a:r>
            <a:r>
              <a:rPr lang="ru-RU" dirty="0">
                <a:latin typeface="Nunito" pitchFamily="2" charset="-52"/>
              </a:rPr>
              <a:t> </a:t>
            </a:r>
            <a:r>
              <a:rPr lang="ru-RU" dirty="0" err="1">
                <a:latin typeface="Nunito" pitchFamily="2" charset="-52"/>
              </a:rPr>
              <a:t>yaddaş</a:t>
            </a:r>
            <a:r>
              <a:rPr lang="ru-RU" dirty="0">
                <a:latin typeface="Nunito" pitchFamily="2" charset="-52"/>
              </a:rPr>
              <a:t> </a:t>
            </a:r>
            <a:r>
              <a:rPr lang="ru-RU" dirty="0" err="1">
                <a:latin typeface="Nunito" pitchFamily="2" charset="-52"/>
              </a:rPr>
              <a:t>sahəsi</a:t>
            </a:r>
            <a:r>
              <a:rPr lang="ru-RU" dirty="0">
                <a:latin typeface="Nunito" pitchFamily="2" charset="-52"/>
              </a:rPr>
              <a:t> </a:t>
            </a:r>
            <a:r>
              <a:rPr lang="ru-RU" dirty="0" err="1">
                <a:latin typeface="Nunito" pitchFamily="2" charset="-52"/>
              </a:rPr>
              <a:t>tələb</a:t>
            </a:r>
            <a:r>
              <a:rPr lang="ru-RU" dirty="0">
                <a:latin typeface="Nunito" pitchFamily="2" charset="-52"/>
              </a:rPr>
              <a:t> </a:t>
            </a:r>
            <a:r>
              <a:rPr lang="ru-RU" dirty="0" err="1">
                <a:latin typeface="Nunito" pitchFamily="2" charset="-52"/>
              </a:rPr>
              <a:t>etmir</a:t>
            </a:r>
            <a:r>
              <a:rPr lang="ru-RU" dirty="0">
                <a:latin typeface="Nunito" pitchFamily="2" charset="-52"/>
              </a:rPr>
              <a:t>.</a:t>
            </a:r>
          </a:p>
        </p:txBody>
      </p:sp>
    </p:spTree>
    <p:extLst>
      <p:ext uri="{BB962C8B-B14F-4D97-AF65-F5344CB8AC3E}">
        <p14:creationId xmlns:p14="http://schemas.microsoft.com/office/powerpoint/2010/main" val="100116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2" name="Google Shape;402;p56"/>
          <p:cNvSpPr txBox="1">
            <a:spLocks noGrp="1"/>
          </p:cNvSpPr>
          <p:nvPr>
            <p:ph type="body" idx="1"/>
          </p:nvPr>
        </p:nvSpPr>
        <p:spPr>
          <a:xfrm>
            <a:off x="292624" y="1208540"/>
            <a:ext cx="3787542" cy="1177605"/>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1400" dirty="0">
                <a:solidFill>
                  <a:schemeClr val="lt1"/>
                </a:solidFill>
                <a:latin typeface="Times New Roman" panose="02020603050405020304" pitchFamily="18" charset="0"/>
                <a:cs typeface="Times New Roman" panose="02020603050405020304" pitchFamily="18" charset="0"/>
              </a:rPr>
              <a:t>  </a:t>
            </a:r>
            <a:r>
              <a:rPr lang="en-US" sz="1400" b="1" dirty="0" err="1">
                <a:solidFill>
                  <a:schemeClr val="lt1"/>
                </a:solidFill>
                <a:latin typeface="Times New Roman" panose="02020603050405020304" pitchFamily="18" charset="0"/>
                <a:cs typeface="Times New Roman" panose="02020603050405020304" pitchFamily="18" charset="0"/>
              </a:rPr>
              <a:t>Addım</a:t>
            </a:r>
            <a:r>
              <a:rPr lang="en-US" sz="1400" b="1" dirty="0">
                <a:solidFill>
                  <a:schemeClr val="lt1"/>
                </a:solidFill>
                <a:latin typeface="Times New Roman" panose="02020603050405020304" pitchFamily="18" charset="0"/>
                <a:cs typeface="Times New Roman" panose="02020603050405020304" pitchFamily="18" charset="0"/>
              </a:rPr>
              <a:t> №1:</a:t>
            </a:r>
          </a:p>
          <a:p>
            <a:pPr marL="0" lvl="0" indent="0" algn="l" rtl="0">
              <a:lnSpc>
                <a:spcPct val="100000"/>
              </a:lnSpc>
              <a:spcBef>
                <a:spcPts val="0"/>
              </a:spcBef>
              <a:spcAft>
                <a:spcPts val="0"/>
              </a:spcAft>
              <a:buNone/>
            </a:pPr>
            <a:r>
              <a:rPr lang="en-US" sz="1400" dirty="0">
                <a:solidFill>
                  <a:schemeClr val="lt1"/>
                </a:solidFill>
                <a:latin typeface="Times New Roman" panose="02020603050405020304" pitchFamily="18" charset="0"/>
                <a:cs typeface="Times New Roman" panose="02020603050405020304" pitchFamily="18" charset="0"/>
              </a:rPr>
              <a:t> </a:t>
            </a:r>
            <a:r>
              <a:rPr lang="az-Latn-AZ"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i</a:t>
            </a:r>
            <a:r>
              <a:rPr lang="en-US" sz="1400" dirty="0">
                <a:solidFill>
                  <a:schemeClr val="lt1"/>
                </a:solidFill>
                <a:latin typeface="Times New Roman" panose="02020603050405020304" pitchFamily="18" charset="0"/>
                <a:cs typeface="Times New Roman" panose="02020603050405020304" pitchFamily="18" charset="0"/>
              </a:rPr>
              <a:t> (-1)-ci </a:t>
            </a:r>
            <a:r>
              <a:rPr lang="en-US" sz="1400" dirty="0" err="1">
                <a:solidFill>
                  <a:schemeClr val="lt1"/>
                </a:solidFill>
                <a:latin typeface="Times New Roman" panose="02020603050405020304" pitchFamily="18" charset="0"/>
                <a:cs typeface="Times New Roman" panose="02020603050405020304" pitchFamily="18" charset="0"/>
              </a:rPr>
              <a:t>indexdə</a:t>
            </a:r>
            <a:r>
              <a:rPr lang="en-US" sz="1400" dirty="0">
                <a:solidFill>
                  <a:schemeClr val="lt1"/>
                </a:solidFill>
                <a:latin typeface="Times New Roman" panose="02020603050405020304" pitchFamily="18" charset="0"/>
                <a:cs typeface="Times New Roman" panose="02020603050405020304" pitchFamily="18" charset="0"/>
              </a:rPr>
              <a:t>, j </a:t>
            </a:r>
            <a:r>
              <a:rPr lang="en-US" sz="1400" dirty="0" err="1">
                <a:solidFill>
                  <a:schemeClr val="lt1"/>
                </a:solidFill>
                <a:latin typeface="Times New Roman" panose="02020603050405020304" pitchFamily="18" charset="0"/>
                <a:cs typeface="Times New Roman" panose="02020603050405020304" pitchFamily="18" charset="0"/>
              </a:rPr>
              <a:t>isə</a:t>
            </a:r>
            <a:r>
              <a:rPr lang="en-US" sz="1400" dirty="0">
                <a:solidFill>
                  <a:schemeClr val="lt1"/>
                </a:solidFill>
                <a:latin typeface="Times New Roman" panose="02020603050405020304" pitchFamily="18" charset="0"/>
                <a:cs typeface="Times New Roman" panose="02020603050405020304" pitchFamily="18" charset="0"/>
              </a:rPr>
              <a:t> 0-cı </a:t>
            </a:r>
            <a:r>
              <a:rPr lang="en-US" sz="1400" dirty="0" err="1">
                <a:solidFill>
                  <a:schemeClr val="lt1"/>
                </a:solidFill>
                <a:latin typeface="Times New Roman" panose="02020603050405020304" pitchFamily="18" charset="0"/>
                <a:cs typeface="Times New Roman" panose="02020603050405020304" pitchFamily="18" charset="0"/>
              </a:rPr>
              <a:t>indexdə</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başlayır</a:t>
            </a:r>
            <a:r>
              <a:rPr lang="en-US" sz="1400" dirty="0">
                <a:solidFill>
                  <a:schemeClr val="lt1"/>
                </a:solidFill>
                <a:latin typeface="Times New Roman" panose="02020603050405020304" pitchFamily="18" charset="0"/>
                <a:cs typeface="Times New Roman" panose="02020603050405020304" pitchFamily="18" charset="0"/>
              </a:rPr>
              <a:t>. </a:t>
            </a:r>
          </a:p>
          <a:p>
            <a:pPr marL="0" lvl="0" indent="0" algn="l" rtl="0">
              <a:lnSpc>
                <a:spcPct val="100000"/>
              </a:lnSpc>
              <a:spcBef>
                <a:spcPts val="0"/>
              </a:spcBef>
              <a:spcAft>
                <a:spcPts val="0"/>
              </a:spcAft>
              <a:buNone/>
            </a:pPr>
            <a:r>
              <a:rPr lang="en-US" sz="1400" dirty="0">
                <a:solidFill>
                  <a:schemeClr val="lt1"/>
                </a:solidFill>
                <a:latin typeface="Times New Roman" panose="02020603050405020304" pitchFamily="18" charset="0"/>
                <a:cs typeface="Times New Roman" panose="02020603050405020304" pitchFamily="18" charset="0"/>
              </a:rPr>
              <a:t> </a:t>
            </a:r>
            <a:r>
              <a:rPr lang="az-Latn-AZ"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Ən</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sağdakı</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ədədi</a:t>
            </a:r>
            <a:r>
              <a:rPr lang="en-US" sz="1400" dirty="0">
                <a:solidFill>
                  <a:schemeClr val="lt1"/>
                </a:solidFill>
                <a:latin typeface="Times New Roman" panose="02020603050405020304" pitchFamily="18" charset="0"/>
                <a:cs typeface="Times New Roman" panose="02020603050405020304" pitchFamily="18" charset="0"/>
              </a:rPr>
              <a:t> "pivot" </a:t>
            </a:r>
            <a:r>
              <a:rPr lang="en-US" sz="1400" dirty="0" err="1">
                <a:solidFill>
                  <a:schemeClr val="lt1"/>
                </a:solidFill>
                <a:latin typeface="Times New Roman" panose="02020603050405020304" pitchFamily="18" charset="0"/>
                <a:cs typeface="Times New Roman" panose="02020603050405020304" pitchFamily="18" charset="0"/>
              </a:rPr>
              <a:t>olaraq</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qeyd</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edirik</a:t>
            </a:r>
            <a:r>
              <a:rPr lang="en-US" sz="1400" dirty="0">
                <a:solidFill>
                  <a:schemeClr val="lt1"/>
                </a:solidFill>
                <a:latin typeface="Times New Roman" panose="02020603050405020304" pitchFamily="18" charset="0"/>
                <a:cs typeface="Times New Roman" panose="02020603050405020304" pitchFamily="18" charset="0"/>
              </a:rPr>
              <a:t>. </a:t>
            </a:r>
          </a:p>
          <a:p>
            <a:pPr marL="0" lvl="0" indent="0" algn="l" rtl="0">
              <a:lnSpc>
                <a:spcPct val="100000"/>
              </a:lnSpc>
              <a:spcBef>
                <a:spcPts val="0"/>
              </a:spcBef>
              <a:spcAft>
                <a:spcPts val="0"/>
              </a:spcAft>
              <a:buNone/>
            </a:pPr>
            <a:r>
              <a:rPr lang="en-US" sz="1400" dirty="0">
                <a:solidFill>
                  <a:schemeClr val="lt1"/>
                </a:solidFill>
                <a:latin typeface="Times New Roman" panose="02020603050405020304" pitchFamily="18" charset="0"/>
                <a:cs typeface="Times New Roman" panose="02020603050405020304" pitchFamily="18" charset="0"/>
              </a:rPr>
              <a:t> </a:t>
            </a:r>
            <a:r>
              <a:rPr lang="az-Latn-AZ"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Əgər</a:t>
            </a:r>
            <a:r>
              <a:rPr lang="en-US" sz="1400" dirty="0">
                <a:solidFill>
                  <a:schemeClr val="lt1"/>
                </a:solidFill>
                <a:latin typeface="Times New Roman" panose="02020603050405020304" pitchFamily="18" charset="0"/>
                <a:cs typeface="Times New Roman" panose="02020603050405020304" pitchFamily="18" charset="0"/>
              </a:rPr>
              <a:t> j pivot-dan </a:t>
            </a:r>
            <a:r>
              <a:rPr lang="en-US" sz="1400" dirty="0" err="1">
                <a:solidFill>
                  <a:schemeClr val="lt1"/>
                </a:solidFill>
                <a:latin typeface="Times New Roman" panose="02020603050405020304" pitchFamily="18" charset="0"/>
                <a:cs typeface="Times New Roman" panose="02020603050405020304" pitchFamily="18" charset="0"/>
              </a:rPr>
              <a:t>kiçik</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və</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ya</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bərabər</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olarsa</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i-nin</a:t>
            </a:r>
            <a:r>
              <a:rPr lang="en-US" sz="1400" dirty="0">
                <a:solidFill>
                  <a:schemeClr val="lt1"/>
                </a:solidFill>
                <a:latin typeface="Times New Roman" panose="02020603050405020304" pitchFamily="18" charset="0"/>
                <a:cs typeface="Times New Roman" panose="02020603050405020304" pitchFamily="18" charset="0"/>
              </a:rPr>
              <a:t>                 </a:t>
            </a:r>
            <a:r>
              <a:rPr lang="en-US" dirty="0">
                <a:solidFill>
                  <a:schemeClr val="lt1"/>
                </a:solidFill>
                <a:latin typeface="Times New Roman" panose="02020603050405020304" pitchFamily="18" charset="0"/>
                <a:cs typeface="Times New Roman" panose="02020603050405020304" pitchFamily="18" charset="0"/>
              </a:rPr>
              <a:t>  </a:t>
            </a:r>
            <a:endParaRPr lang="az-Latn-AZ" dirty="0">
              <a:solidFill>
                <a:schemeClr val="lt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en-US" dirty="0">
                <a:solidFill>
                  <a:schemeClr val="lt1"/>
                </a:solidFill>
                <a:latin typeface="Times New Roman" panose="02020603050405020304" pitchFamily="18" charset="0"/>
                <a:cs typeface="Times New Roman" panose="02020603050405020304" pitchFamily="18" charset="0"/>
              </a:rPr>
              <a:t> </a:t>
            </a:r>
            <a:r>
              <a:rPr lang="az-Latn-AZ" dirty="0">
                <a:solidFill>
                  <a:schemeClr val="lt1"/>
                </a:solidFill>
                <a:latin typeface="Times New Roman" panose="02020603050405020304" pitchFamily="18" charset="0"/>
                <a:cs typeface="Times New Roman" panose="02020603050405020304" pitchFamily="18" charset="0"/>
              </a:rPr>
              <a:t> ü</a:t>
            </a:r>
            <a:r>
              <a:rPr lang="en-US" sz="1400" dirty="0" err="1">
                <a:solidFill>
                  <a:schemeClr val="lt1"/>
                </a:solidFill>
                <a:latin typeface="Times New Roman" panose="02020603050405020304" pitchFamily="18" charset="0"/>
                <a:cs typeface="Times New Roman" panose="02020603050405020304" pitchFamily="18" charset="0"/>
              </a:rPr>
              <a:t>zərinə</a:t>
            </a:r>
            <a:r>
              <a:rPr lang="en-US" sz="1400" dirty="0">
                <a:solidFill>
                  <a:schemeClr val="lt1"/>
                </a:solidFill>
                <a:latin typeface="Times New Roman" panose="02020603050405020304" pitchFamily="18" charset="0"/>
                <a:cs typeface="Times New Roman" panose="02020603050405020304" pitchFamily="18" charset="0"/>
              </a:rPr>
              <a:t> 1 </a:t>
            </a:r>
            <a:r>
              <a:rPr lang="en-US" sz="1400" dirty="0" err="1">
                <a:solidFill>
                  <a:schemeClr val="lt1"/>
                </a:solidFill>
                <a:latin typeface="Times New Roman" panose="02020603050405020304" pitchFamily="18" charset="0"/>
                <a:cs typeface="Times New Roman" panose="02020603050405020304" pitchFamily="18" charset="0"/>
              </a:rPr>
              <a:t>gəlib</a:t>
            </a:r>
            <a:r>
              <a:rPr lang="en-US" sz="1400" dirty="0">
                <a:solidFill>
                  <a:schemeClr val="lt1"/>
                </a:solidFill>
                <a:latin typeface="Times New Roman" panose="02020603050405020304" pitchFamily="18" charset="0"/>
                <a:cs typeface="Times New Roman" panose="02020603050405020304" pitchFamily="18" charset="0"/>
              </a:rPr>
              <a:t> j </a:t>
            </a:r>
            <a:r>
              <a:rPr lang="en-US" sz="1400" dirty="0" err="1">
                <a:solidFill>
                  <a:schemeClr val="lt1"/>
                </a:solidFill>
                <a:latin typeface="Times New Roman" panose="02020603050405020304" pitchFamily="18" charset="0"/>
                <a:cs typeface="Times New Roman" panose="02020603050405020304" pitchFamily="18" charset="0"/>
              </a:rPr>
              <a:t>ilə</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yerləri</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dəyişirik</a:t>
            </a:r>
            <a:r>
              <a:rPr lang="en-US" sz="1400" dirty="0">
                <a:solidFill>
                  <a:schemeClr val="lt1"/>
                </a:solidFill>
                <a:latin typeface="Times New Roman" panose="02020603050405020304" pitchFamily="18" charset="0"/>
                <a:cs typeface="Times New Roman" panose="02020603050405020304" pitchFamily="18" charset="0"/>
              </a:rPr>
              <a:t>.</a:t>
            </a:r>
          </a:p>
        </p:txBody>
      </p:sp>
      <p:pic>
        <p:nvPicPr>
          <p:cNvPr id="24" name="Picture 23">
            <a:extLst>
              <a:ext uri="{FF2B5EF4-FFF2-40B4-BE49-F238E27FC236}">
                <a16:creationId xmlns:a16="http://schemas.microsoft.com/office/drawing/2014/main" id="{E48184E9-987E-46A3-1B3A-D80C85E80EE5}"/>
              </a:ext>
            </a:extLst>
          </p:cNvPr>
          <p:cNvPicPr>
            <a:picLocks noChangeAspect="1"/>
          </p:cNvPicPr>
          <p:nvPr/>
        </p:nvPicPr>
        <p:blipFill>
          <a:blip r:embed="rId3"/>
          <a:stretch>
            <a:fillRect/>
          </a:stretch>
        </p:blipFill>
        <p:spPr>
          <a:xfrm>
            <a:off x="4641274" y="1323940"/>
            <a:ext cx="4253344" cy="2495620"/>
          </a:xfrm>
          <a:prstGeom prst="rect">
            <a:avLst/>
          </a:prstGeom>
        </p:spPr>
      </p:pic>
      <p:sp>
        <p:nvSpPr>
          <p:cNvPr id="26" name="TextBox 25">
            <a:extLst>
              <a:ext uri="{FF2B5EF4-FFF2-40B4-BE49-F238E27FC236}">
                <a16:creationId xmlns:a16="http://schemas.microsoft.com/office/drawing/2014/main" id="{22A4A887-3C1B-4B59-CC0E-6FD85CF10BE1}"/>
              </a:ext>
            </a:extLst>
          </p:cNvPr>
          <p:cNvSpPr txBox="1"/>
          <p:nvPr/>
        </p:nvSpPr>
        <p:spPr>
          <a:xfrm>
            <a:off x="292624" y="2699619"/>
            <a:ext cx="3787542" cy="954107"/>
          </a:xfrm>
          <a:prstGeom prst="rect">
            <a:avLst/>
          </a:prstGeom>
          <a:noFill/>
        </p:spPr>
        <p:txBody>
          <a:bodyPr wrap="square">
            <a:spAutoFit/>
          </a:bodyPr>
          <a:lstStyle/>
          <a:p>
            <a:pPr marL="0" lvl="0" indent="0" algn="l" rtl="0">
              <a:spcBef>
                <a:spcPts val="0"/>
              </a:spcBef>
              <a:spcAft>
                <a:spcPts val="0"/>
              </a:spcAft>
              <a:buNone/>
            </a:pPr>
            <a:r>
              <a:rPr lang="en-US" sz="1400" b="1" dirty="0" err="1">
                <a:solidFill>
                  <a:schemeClr val="lt1"/>
                </a:solidFill>
                <a:latin typeface="Times New Roman" panose="02020603050405020304" pitchFamily="18" charset="0"/>
                <a:cs typeface="Times New Roman" panose="02020603050405020304" pitchFamily="18" charset="0"/>
              </a:rPr>
              <a:t>Addım</a:t>
            </a:r>
            <a:r>
              <a:rPr lang="en-US" sz="1400" b="1" dirty="0">
                <a:solidFill>
                  <a:schemeClr val="lt1"/>
                </a:solidFill>
                <a:latin typeface="Times New Roman" panose="02020603050405020304" pitchFamily="18" charset="0"/>
                <a:cs typeface="Times New Roman" panose="02020603050405020304" pitchFamily="18" charset="0"/>
              </a:rPr>
              <a:t> №2:</a:t>
            </a:r>
          </a:p>
          <a:p>
            <a:pPr marL="0" lvl="0" indent="0" algn="l" rtl="0">
              <a:spcBef>
                <a:spcPts val="0"/>
              </a:spcBef>
              <a:spcAft>
                <a:spcPts val="0"/>
              </a:spcAft>
              <a:buNone/>
            </a:pPr>
            <a:r>
              <a:rPr lang="en-US" sz="1400" dirty="0">
                <a:solidFill>
                  <a:schemeClr val="lt1"/>
                </a:solidFill>
                <a:latin typeface="Times New Roman" panose="02020603050405020304" pitchFamily="18" charset="0"/>
                <a:cs typeface="Times New Roman" panose="02020603050405020304" pitchFamily="18" charset="0"/>
              </a:rPr>
              <a:t>Pivot-un </a:t>
            </a:r>
            <a:r>
              <a:rPr lang="en-US" sz="1400" dirty="0" err="1">
                <a:solidFill>
                  <a:schemeClr val="lt1"/>
                </a:solidFill>
                <a:latin typeface="Times New Roman" panose="02020603050405020304" pitchFamily="18" charset="0"/>
                <a:cs typeface="Times New Roman" panose="02020603050405020304" pitchFamily="18" charset="0"/>
              </a:rPr>
              <a:t>sağ</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və</a:t>
            </a:r>
            <a:r>
              <a:rPr lang="en-US" sz="1400" dirty="0">
                <a:solidFill>
                  <a:schemeClr val="lt1"/>
                </a:solidFill>
                <a:latin typeface="Times New Roman" panose="02020603050405020304" pitchFamily="18" charset="0"/>
                <a:cs typeface="Times New Roman" panose="02020603050405020304" pitchFamily="18" charset="0"/>
              </a:rPr>
              <a:t> sol </a:t>
            </a:r>
            <a:r>
              <a:rPr lang="en-US" sz="1400" dirty="0" err="1">
                <a:solidFill>
                  <a:schemeClr val="lt1"/>
                </a:solidFill>
                <a:latin typeface="Times New Roman" panose="02020603050405020304" pitchFamily="18" charset="0"/>
                <a:cs typeface="Times New Roman" panose="02020603050405020304" pitchFamily="18" charset="0"/>
              </a:rPr>
              <a:t>hissəsini</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ayrı-ayrı</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şəkildə</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sıralayırıq</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və</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hər</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bir</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ədəd</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bir</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dəfə</a:t>
            </a:r>
            <a:r>
              <a:rPr lang="en-US" sz="1400" dirty="0">
                <a:solidFill>
                  <a:schemeClr val="lt1"/>
                </a:solidFill>
                <a:latin typeface="Times New Roman" panose="02020603050405020304" pitchFamily="18" charset="0"/>
                <a:cs typeface="Times New Roman" panose="02020603050405020304" pitchFamily="18" charset="0"/>
              </a:rPr>
              <a:t> pivot </a:t>
            </a:r>
            <a:r>
              <a:rPr lang="en-US" sz="1400" dirty="0" err="1">
                <a:solidFill>
                  <a:schemeClr val="lt1"/>
                </a:solidFill>
                <a:latin typeface="Times New Roman" panose="02020603050405020304" pitchFamily="18" charset="0"/>
                <a:cs typeface="Times New Roman" panose="02020603050405020304" pitchFamily="18" charset="0"/>
              </a:rPr>
              <a:t>olana</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qədər</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təkrarlayırıq</a:t>
            </a:r>
            <a:r>
              <a:rPr lang="en-US" sz="1400" dirty="0">
                <a:solidFill>
                  <a:schemeClr val="lt1"/>
                </a:solidFill>
                <a:latin typeface="Times New Roman" panose="02020603050405020304" pitchFamily="18" charset="0"/>
                <a:cs typeface="Times New Roman" panose="02020603050405020304" pitchFamily="18" charset="0"/>
              </a:rPr>
              <a:t>:</a:t>
            </a:r>
          </a:p>
        </p:txBody>
      </p:sp>
      <p:sp>
        <p:nvSpPr>
          <p:cNvPr id="28" name="TextBox 27">
            <a:extLst>
              <a:ext uri="{FF2B5EF4-FFF2-40B4-BE49-F238E27FC236}">
                <a16:creationId xmlns:a16="http://schemas.microsoft.com/office/drawing/2014/main" id="{ECD3A501-F016-7878-340C-0E7B4E117ABB}"/>
              </a:ext>
            </a:extLst>
          </p:cNvPr>
          <p:cNvSpPr txBox="1"/>
          <p:nvPr/>
        </p:nvSpPr>
        <p:spPr>
          <a:xfrm>
            <a:off x="292623" y="3967200"/>
            <a:ext cx="4572000" cy="523220"/>
          </a:xfrm>
          <a:prstGeom prst="rect">
            <a:avLst/>
          </a:prstGeom>
          <a:noFill/>
        </p:spPr>
        <p:txBody>
          <a:bodyPr wrap="square">
            <a:spAutoFit/>
          </a:bodyPr>
          <a:lstStyle/>
          <a:p>
            <a:pPr marL="0" lvl="0" indent="0" algn="l" rtl="0">
              <a:spcBef>
                <a:spcPts val="0"/>
              </a:spcBef>
              <a:spcAft>
                <a:spcPts val="0"/>
              </a:spcAft>
              <a:buNone/>
            </a:pPr>
            <a:r>
              <a:rPr lang="en-US" sz="1400" b="1" dirty="0" err="1">
                <a:solidFill>
                  <a:schemeClr val="lt1"/>
                </a:solidFill>
                <a:latin typeface="Times New Roman" panose="02020603050405020304" pitchFamily="18" charset="0"/>
                <a:cs typeface="Times New Roman" panose="02020603050405020304" pitchFamily="18" charset="0"/>
              </a:rPr>
              <a:t>Addım</a:t>
            </a:r>
            <a:r>
              <a:rPr lang="en-US" sz="1400" b="1" dirty="0">
                <a:solidFill>
                  <a:schemeClr val="lt1"/>
                </a:solidFill>
                <a:latin typeface="Times New Roman" panose="02020603050405020304" pitchFamily="18" charset="0"/>
                <a:cs typeface="Times New Roman" panose="02020603050405020304" pitchFamily="18" charset="0"/>
              </a:rPr>
              <a:t> №3:</a:t>
            </a:r>
          </a:p>
          <a:p>
            <a:pPr marL="0" lvl="0" indent="0" algn="l" rtl="0">
              <a:spcBef>
                <a:spcPts val="0"/>
              </a:spcBef>
              <a:spcAft>
                <a:spcPts val="0"/>
              </a:spcAft>
              <a:buNone/>
            </a:pPr>
            <a:r>
              <a:rPr lang="en-US" sz="1400" dirty="0" err="1">
                <a:solidFill>
                  <a:schemeClr val="lt1"/>
                </a:solidFill>
                <a:latin typeface="Times New Roman" panose="02020603050405020304" pitchFamily="18" charset="0"/>
                <a:cs typeface="Times New Roman" panose="02020603050405020304" pitchFamily="18" charset="0"/>
              </a:rPr>
              <a:t>Ədədləri</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əsas</a:t>
            </a:r>
            <a:r>
              <a:rPr lang="en-US" sz="1400" dirty="0">
                <a:solidFill>
                  <a:schemeClr val="lt1"/>
                </a:solidFill>
                <a:latin typeface="Times New Roman" panose="02020603050405020304" pitchFamily="18" charset="0"/>
                <a:cs typeface="Times New Roman" panose="02020603050405020304" pitchFamily="18" charset="0"/>
              </a:rPr>
              <a:t> array-ə </a:t>
            </a:r>
            <a:r>
              <a:rPr lang="en-US" sz="1400" dirty="0" err="1">
                <a:solidFill>
                  <a:schemeClr val="lt1"/>
                </a:solidFill>
                <a:latin typeface="Times New Roman" panose="02020603050405020304" pitchFamily="18" charset="0"/>
                <a:cs typeface="Times New Roman" panose="02020603050405020304" pitchFamily="18" charset="0"/>
              </a:rPr>
              <a:t>daxil</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edirik</a:t>
            </a:r>
            <a:r>
              <a:rPr lang="en-US" dirty="0">
                <a:solidFill>
                  <a:schemeClr val="lt1"/>
                </a:solidFill>
                <a:latin typeface="Times New Roman" panose="02020603050405020304" pitchFamily="18" charset="0"/>
                <a:cs typeface="Times New Roman" panose="02020603050405020304" pitchFamily="18" charset="0"/>
              </a:rPr>
              <a:t>.</a:t>
            </a:r>
            <a:endParaRPr lang="en-US" sz="1400" dirty="0">
              <a:solidFill>
                <a:schemeClr val="lt1"/>
              </a:solidFill>
              <a:latin typeface="Times New Roman" panose="02020603050405020304" pitchFamily="18" charset="0"/>
              <a:cs typeface="Times New Roman" panose="02020603050405020304" pitchFamily="18" charset="0"/>
            </a:endParaRPr>
          </a:p>
        </p:txBody>
      </p:sp>
      <p:sp>
        <p:nvSpPr>
          <p:cNvPr id="384" name="TextBox 383">
            <a:extLst>
              <a:ext uri="{FF2B5EF4-FFF2-40B4-BE49-F238E27FC236}">
                <a16:creationId xmlns:a16="http://schemas.microsoft.com/office/drawing/2014/main" id="{9161C58B-0CA6-3AB7-D4FC-172CCC1775CF}"/>
              </a:ext>
            </a:extLst>
          </p:cNvPr>
          <p:cNvSpPr txBox="1"/>
          <p:nvPr/>
        </p:nvSpPr>
        <p:spPr>
          <a:xfrm>
            <a:off x="246137" y="449919"/>
            <a:ext cx="4572000" cy="461665"/>
          </a:xfrm>
          <a:prstGeom prst="rect">
            <a:avLst/>
          </a:prstGeom>
          <a:noFill/>
        </p:spPr>
        <p:txBody>
          <a:bodyPr wrap="square">
            <a:spAutoFit/>
          </a:bodyPr>
          <a:lstStyle/>
          <a:p>
            <a:r>
              <a:rPr lang="en-US" sz="2400" b="1" dirty="0"/>
              <a:t>Quick Sort - 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9">
          <a:extLst>
            <a:ext uri="{FF2B5EF4-FFF2-40B4-BE49-F238E27FC236}">
              <a16:creationId xmlns:a16="http://schemas.microsoft.com/office/drawing/2014/main" id="{0A8C0F8A-E01B-320E-1710-F45587A90A5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EBDDD43-0FC5-74FA-C0F0-BEDE8202012B}"/>
              </a:ext>
            </a:extLst>
          </p:cNvPr>
          <p:cNvSpPr/>
          <p:nvPr/>
        </p:nvSpPr>
        <p:spPr>
          <a:xfrm>
            <a:off x="4017818" y="0"/>
            <a:ext cx="5126182" cy="51435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ln>
                <a:solidFill>
                  <a:schemeClr val="tx2"/>
                </a:solidFill>
              </a:ln>
            </a:endParaRPr>
          </a:p>
        </p:txBody>
      </p:sp>
      <p:sp>
        <p:nvSpPr>
          <p:cNvPr id="402" name="Google Shape;402;p56">
            <a:extLst>
              <a:ext uri="{FF2B5EF4-FFF2-40B4-BE49-F238E27FC236}">
                <a16:creationId xmlns:a16="http://schemas.microsoft.com/office/drawing/2014/main" id="{B5C171F5-62D7-3839-AC6A-11511A49790E}"/>
              </a:ext>
            </a:extLst>
          </p:cNvPr>
          <p:cNvSpPr txBox="1">
            <a:spLocks noGrp="1"/>
          </p:cNvSpPr>
          <p:nvPr>
            <p:ph type="body" idx="1"/>
          </p:nvPr>
        </p:nvSpPr>
        <p:spPr>
          <a:xfrm>
            <a:off x="382680" y="2085940"/>
            <a:ext cx="3177940" cy="3169496"/>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1400" dirty="0">
                <a:solidFill>
                  <a:schemeClr val="lt1"/>
                </a:solidFill>
                <a:latin typeface="Times New Roman" panose="02020603050405020304" pitchFamily="18" charset="0"/>
                <a:cs typeface="Times New Roman" panose="02020603050405020304" pitchFamily="18" charset="0"/>
              </a:rPr>
              <a:t>Cocktail Sort Bubble Sort-un </a:t>
            </a:r>
            <a:r>
              <a:rPr lang="en-US" sz="1400" dirty="0" err="1">
                <a:solidFill>
                  <a:schemeClr val="lt1"/>
                </a:solidFill>
                <a:latin typeface="Times New Roman" panose="02020603050405020304" pitchFamily="18" charset="0"/>
                <a:cs typeface="Times New Roman" panose="02020603050405020304" pitchFamily="18" charset="0"/>
              </a:rPr>
              <a:t>bir</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variantıdır</a:t>
            </a:r>
            <a:r>
              <a:rPr lang="en-US" sz="1400" dirty="0">
                <a:solidFill>
                  <a:schemeClr val="lt1"/>
                </a:solidFill>
                <a:latin typeface="Times New Roman" panose="02020603050405020304" pitchFamily="18" charset="0"/>
                <a:cs typeface="Times New Roman" panose="02020603050405020304" pitchFamily="18" charset="0"/>
              </a:rPr>
              <a:t>.</a:t>
            </a:r>
          </a:p>
          <a:p>
            <a:pPr marL="0" lvl="0" indent="0" algn="l" rtl="0">
              <a:lnSpc>
                <a:spcPct val="100000"/>
              </a:lnSpc>
              <a:spcBef>
                <a:spcPts val="0"/>
              </a:spcBef>
              <a:spcAft>
                <a:spcPts val="0"/>
              </a:spcAft>
              <a:buNone/>
            </a:pPr>
            <a:r>
              <a:rPr lang="en-US" sz="1400" dirty="0" err="1">
                <a:solidFill>
                  <a:schemeClr val="lt1"/>
                </a:solidFill>
                <a:latin typeface="Times New Roman" panose="02020603050405020304" pitchFamily="18" charset="0"/>
                <a:cs typeface="Times New Roman" panose="02020603050405020304" pitchFamily="18" charset="0"/>
              </a:rPr>
              <a:t>Ədədlər</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əvvəlcə</a:t>
            </a:r>
            <a:r>
              <a:rPr lang="en-US" sz="1400" dirty="0">
                <a:solidFill>
                  <a:schemeClr val="lt1"/>
                </a:solidFill>
                <a:latin typeface="Times New Roman" panose="02020603050405020304" pitchFamily="18" charset="0"/>
                <a:cs typeface="Times New Roman" panose="02020603050405020304" pitchFamily="18" charset="0"/>
              </a:rPr>
              <a:t> soldan </a:t>
            </a:r>
            <a:r>
              <a:rPr lang="en-US" sz="1400" dirty="0" err="1">
                <a:solidFill>
                  <a:schemeClr val="lt1"/>
                </a:solidFill>
                <a:latin typeface="Times New Roman" panose="02020603050405020304" pitchFamily="18" charset="0"/>
                <a:cs typeface="Times New Roman" panose="02020603050405020304" pitchFamily="18" charset="0"/>
              </a:rPr>
              <a:t>sağa</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doğru</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sıralanır</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və</a:t>
            </a:r>
            <a:r>
              <a:rPr lang="en-US" sz="1400" dirty="0">
                <a:solidFill>
                  <a:schemeClr val="lt1"/>
                </a:solidFill>
                <a:latin typeface="Times New Roman" panose="02020603050405020304" pitchFamily="18" charset="0"/>
                <a:cs typeface="Times New Roman" panose="02020603050405020304" pitchFamily="18" charset="0"/>
              </a:rPr>
              <a:t> Bubble Sort-dan </a:t>
            </a:r>
            <a:r>
              <a:rPr lang="en-US" sz="1400" dirty="0" err="1">
                <a:solidFill>
                  <a:schemeClr val="lt1"/>
                </a:solidFill>
                <a:latin typeface="Times New Roman" panose="02020603050405020304" pitchFamily="18" charset="0"/>
                <a:cs typeface="Times New Roman" panose="02020603050405020304" pitchFamily="18" charset="0"/>
              </a:rPr>
              <a:t>fərqli</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olaraq</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sağdan</a:t>
            </a:r>
            <a:r>
              <a:rPr lang="en-US" sz="1400" dirty="0">
                <a:solidFill>
                  <a:schemeClr val="lt1"/>
                </a:solidFill>
                <a:latin typeface="Times New Roman" panose="02020603050405020304" pitchFamily="18" charset="0"/>
                <a:cs typeface="Times New Roman" panose="02020603050405020304" pitchFamily="18" charset="0"/>
              </a:rPr>
              <a:t> sola </a:t>
            </a:r>
            <a:r>
              <a:rPr lang="en-US" sz="1400" dirty="0" err="1">
                <a:solidFill>
                  <a:schemeClr val="lt1"/>
                </a:solidFill>
                <a:latin typeface="Times New Roman" panose="02020603050405020304" pitchFamily="18" charset="0"/>
                <a:cs typeface="Times New Roman" panose="02020603050405020304" pitchFamily="18" charset="0"/>
              </a:rPr>
              <a:t>doğru</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həmin</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prossesin</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əksi</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icra</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olunur</a:t>
            </a:r>
            <a:r>
              <a:rPr lang="en-US" sz="1400" dirty="0">
                <a:solidFill>
                  <a:schemeClr val="lt1"/>
                </a:solidFill>
                <a:latin typeface="Times New Roman" panose="02020603050405020304" pitchFamily="18" charset="0"/>
                <a:cs typeface="Times New Roman" panose="02020603050405020304" pitchFamily="18" charset="0"/>
              </a:rPr>
              <a:t>.</a:t>
            </a:r>
          </a:p>
        </p:txBody>
      </p:sp>
      <p:sp>
        <p:nvSpPr>
          <p:cNvPr id="384" name="TextBox 383">
            <a:extLst>
              <a:ext uri="{FF2B5EF4-FFF2-40B4-BE49-F238E27FC236}">
                <a16:creationId xmlns:a16="http://schemas.microsoft.com/office/drawing/2014/main" id="{64323232-0784-A14C-A451-9CAD957961D9}"/>
              </a:ext>
            </a:extLst>
          </p:cNvPr>
          <p:cNvSpPr txBox="1"/>
          <p:nvPr/>
        </p:nvSpPr>
        <p:spPr>
          <a:xfrm>
            <a:off x="271843" y="1169856"/>
            <a:ext cx="4572000" cy="461665"/>
          </a:xfrm>
          <a:prstGeom prst="rect">
            <a:avLst/>
          </a:prstGeom>
          <a:noFill/>
        </p:spPr>
        <p:txBody>
          <a:bodyPr wrap="square">
            <a:spAutoFit/>
          </a:bodyPr>
          <a:lstStyle/>
          <a:p>
            <a:r>
              <a:rPr lang="en-US" sz="2400" b="1" dirty="0">
                <a:latin typeface="Times New Roman" panose="02020603050405020304" pitchFamily="18" charset="0"/>
                <a:ea typeface="NSimSun" panose="02010609030101010101" pitchFamily="49" charset="-122"/>
                <a:cs typeface="Times New Roman" panose="02020603050405020304" pitchFamily="18" charset="0"/>
              </a:rPr>
              <a:t>Cocktail Sort - O(n2)</a:t>
            </a:r>
          </a:p>
        </p:txBody>
      </p:sp>
      <p:pic>
        <p:nvPicPr>
          <p:cNvPr id="4" name="Picture 3">
            <a:extLst>
              <a:ext uri="{FF2B5EF4-FFF2-40B4-BE49-F238E27FC236}">
                <a16:creationId xmlns:a16="http://schemas.microsoft.com/office/drawing/2014/main" id="{C6B2B338-879A-CEAC-DE53-DC0505C7E309}"/>
              </a:ext>
            </a:extLst>
          </p:cNvPr>
          <p:cNvPicPr>
            <a:picLocks noChangeAspect="1"/>
          </p:cNvPicPr>
          <p:nvPr/>
        </p:nvPicPr>
        <p:blipFill>
          <a:blip r:embed="rId3"/>
          <a:stretch>
            <a:fillRect/>
          </a:stretch>
        </p:blipFill>
        <p:spPr>
          <a:xfrm>
            <a:off x="4144536" y="740668"/>
            <a:ext cx="4872745" cy="3662163"/>
          </a:xfrm>
          <a:prstGeom prst="rect">
            <a:avLst/>
          </a:prstGeom>
        </p:spPr>
      </p:pic>
    </p:spTree>
    <p:extLst>
      <p:ext uri="{BB962C8B-B14F-4D97-AF65-F5344CB8AC3E}">
        <p14:creationId xmlns:p14="http://schemas.microsoft.com/office/powerpoint/2010/main" val="13777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9">
          <a:extLst>
            <a:ext uri="{FF2B5EF4-FFF2-40B4-BE49-F238E27FC236}">
              <a16:creationId xmlns:a16="http://schemas.microsoft.com/office/drawing/2014/main" id="{6E87E8C1-F3A0-96F0-B174-7901BA014E5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89D5BA1-1EFA-652F-9FE1-1A8C51C84565}"/>
              </a:ext>
            </a:extLst>
          </p:cNvPr>
          <p:cNvSpPr/>
          <p:nvPr/>
        </p:nvSpPr>
        <p:spPr>
          <a:xfrm>
            <a:off x="4017818" y="0"/>
            <a:ext cx="5126182" cy="51435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ln>
                <a:solidFill>
                  <a:schemeClr val="tx2"/>
                </a:solidFill>
              </a:ln>
            </a:endParaRPr>
          </a:p>
        </p:txBody>
      </p:sp>
      <p:sp>
        <p:nvSpPr>
          <p:cNvPr id="402" name="Google Shape;402;p56">
            <a:extLst>
              <a:ext uri="{FF2B5EF4-FFF2-40B4-BE49-F238E27FC236}">
                <a16:creationId xmlns:a16="http://schemas.microsoft.com/office/drawing/2014/main" id="{FE296F89-6871-943A-C0F3-918FB42704EF}"/>
              </a:ext>
            </a:extLst>
          </p:cNvPr>
          <p:cNvSpPr txBox="1">
            <a:spLocks noGrp="1"/>
          </p:cNvSpPr>
          <p:nvPr>
            <p:ph type="body" idx="1"/>
          </p:nvPr>
        </p:nvSpPr>
        <p:spPr>
          <a:xfrm>
            <a:off x="382680" y="2300686"/>
            <a:ext cx="3177940" cy="3169496"/>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1400" dirty="0">
                <a:solidFill>
                  <a:schemeClr val="lt1"/>
                </a:solidFill>
                <a:latin typeface="Times New Roman" panose="02020603050405020304" pitchFamily="18" charset="0"/>
                <a:cs typeface="Times New Roman" panose="02020603050405020304" pitchFamily="18" charset="0"/>
              </a:rPr>
              <a:t>Array-</a:t>
            </a:r>
            <a:r>
              <a:rPr lang="en-US" sz="1400" dirty="0" err="1">
                <a:solidFill>
                  <a:schemeClr val="lt1"/>
                </a:solidFill>
                <a:latin typeface="Times New Roman" panose="02020603050405020304" pitchFamily="18" charset="0"/>
                <a:cs typeface="Times New Roman" panose="02020603050405020304" pitchFamily="18" charset="0"/>
              </a:rPr>
              <a:t>i</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uzunluğu</a:t>
            </a:r>
            <a:r>
              <a:rPr lang="en-US" sz="1400" dirty="0">
                <a:solidFill>
                  <a:schemeClr val="lt1"/>
                </a:solidFill>
                <a:latin typeface="Times New Roman" panose="02020603050405020304" pitchFamily="18" charset="0"/>
                <a:cs typeface="Times New Roman" panose="02020603050405020304" pitchFamily="18" charset="0"/>
              </a:rPr>
              <a:t> 1-ə </a:t>
            </a:r>
            <a:r>
              <a:rPr lang="en-US" sz="1400" dirty="0" err="1">
                <a:solidFill>
                  <a:schemeClr val="lt1"/>
                </a:solidFill>
                <a:latin typeface="Times New Roman" panose="02020603050405020304" pitchFamily="18" charset="0"/>
                <a:cs typeface="Times New Roman" panose="02020603050405020304" pitchFamily="18" charset="0"/>
              </a:rPr>
              <a:t>bərabər</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olana</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qədər</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yarıya</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böldükdən</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sonra</a:t>
            </a:r>
            <a:r>
              <a:rPr lang="en-US" sz="1400" dirty="0">
                <a:solidFill>
                  <a:schemeClr val="lt1"/>
                </a:solidFill>
                <a:latin typeface="Times New Roman" panose="02020603050405020304" pitchFamily="18" charset="0"/>
                <a:cs typeface="Times New Roman" panose="02020603050405020304" pitchFamily="18" charset="0"/>
              </a:rPr>
              <a:t> array-</a:t>
            </a:r>
            <a:r>
              <a:rPr lang="en-US" sz="1400" dirty="0" err="1">
                <a:solidFill>
                  <a:schemeClr val="lt1"/>
                </a:solidFill>
                <a:latin typeface="Times New Roman" panose="02020603050405020304" pitchFamily="18" charset="0"/>
                <a:cs typeface="Times New Roman" panose="02020603050405020304" pitchFamily="18" charset="0"/>
              </a:rPr>
              <a:t>ləri</a:t>
            </a:r>
            <a:r>
              <a:rPr lang="en-US" sz="1400" dirty="0">
                <a:solidFill>
                  <a:schemeClr val="lt1"/>
                </a:solidFill>
                <a:latin typeface="Times New Roman" panose="02020603050405020304" pitchFamily="18" charset="0"/>
                <a:cs typeface="Times New Roman" panose="02020603050405020304" pitchFamily="18" charset="0"/>
              </a:rPr>
              <a:t> </a:t>
            </a:r>
          </a:p>
          <a:p>
            <a:pPr marL="0" lvl="0" indent="0" algn="l" rtl="0">
              <a:lnSpc>
                <a:spcPct val="100000"/>
              </a:lnSpc>
              <a:spcBef>
                <a:spcPts val="0"/>
              </a:spcBef>
              <a:spcAft>
                <a:spcPts val="0"/>
              </a:spcAft>
              <a:buNone/>
            </a:pPr>
            <a:r>
              <a:rPr lang="en-US" sz="1400" dirty="0" err="1">
                <a:solidFill>
                  <a:schemeClr val="lt1"/>
                </a:solidFill>
                <a:latin typeface="Times New Roman" panose="02020603050405020304" pitchFamily="18" charset="0"/>
                <a:cs typeface="Times New Roman" panose="02020603050405020304" pitchFamily="18" charset="0"/>
              </a:rPr>
              <a:t>sortlayaraq</a:t>
            </a:r>
            <a:r>
              <a:rPr lang="en-US" sz="1400" dirty="0">
                <a:solidFill>
                  <a:schemeClr val="lt1"/>
                </a:solidFill>
                <a:latin typeface="Times New Roman" panose="02020603050405020304" pitchFamily="18" charset="0"/>
                <a:cs typeface="Times New Roman" panose="02020603050405020304" pitchFamily="18" charset="0"/>
              </a:rPr>
              <a:t> </a:t>
            </a:r>
            <a:r>
              <a:rPr lang="en-US" sz="1400" dirty="0" err="1">
                <a:solidFill>
                  <a:schemeClr val="lt1"/>
                </a:solidFill>
                <a:latin typeface="Times New Roman" panose="02020603050405020304" pitchFamily="18" charset="0"/>
                <a:cs typeface="Times New Roman" panose="02020603050405020304" pitchFamily="18" charset="0"/>
              </a:rPr>
              <a:t>birləşdiririk</a:t>
            </a:r>
            <a:r>
              <a:rPr lang="en-US" sz="1400" dirty="0">
                <a:solidFill>
                  <a:schemeClr val="lt1"/>
                </a:solidFill>
                <a:latin typeface="Times New Roman" panose="02020603050405020304" pitchFamily="18" charset="0"/>
                <a:cs typeface="Times New Roman" panose="02020603050405020304" pitchFamily="18" charset="0"/>
              </a:rPr>
              <a:t>.</a:t>
            </a:r>
          </a:p>
        </p:txBody>
      </p:sp>
      <p:sp>
        <p:nvSpPr>
          <p:cNvPr id="384" name="TextBox 383">
            <a:extLst>
              <a:ext uri="{FF2B5EF4-FFF2-40B4-BE49-F238E27FC236}">
                <a16:creationId xmlns:a16="http://schemas.microsoft.com/office/drawing/2014/main" id="{C727DD54-43C4-636A-5E5B-9A01210827CD}"/>
              </a:ext>
            </a:extLst>
          </p:cNvPr>
          <p:cNvSpPr txBox="1"/>
          <p:nvPr/>
        </p:nvSpPr>
        <p:spPr>
          <a:xfrm>
            <a:off x="257989" y="1621655"/>
            <a:ext cx="4572000" cy="461665"/>
          </a:xfrm>
          <a:prstGeom prst="rect">
            <a:avLst/>
          </a:prstGeom>
          <a:noFill/>
        </p:spPr>
        <p:txBody>
          <a:bodyPr wrap="square">
            <a:spAutoFit/>
          </a:bodyPr>
          <a:lstStyle/>
          <a:p>
            <a:r>
              <a:rPr lang="en-US" sz="2400" b="1" dirty="0"/>
              <a:t>Merge - O(n </a:t>
            </a:r>
            <a:r>
              <a:rPr lang="en-US" sz="2400" b="1" dirty="0" err="1"/>
              <a:t>logn</a:t>
            </a:r>
            <a:r>
              <a:rPr lang="en-US" sz="2400" b="1" dirty="0"/>
              <a:t>)</a:t>
            </a:r>
          </a:p>
        </p:txBody>
      </p:sp>
      <p:pic>
        <p:nvPicPr>
          <p:cNvPr id="5" name="Picture 4">
            <a:extLst>
              <a:ext uri="{FF2B5EF4-FFF2-40B4-BE49-F238E27FC236}">
                <a16:creationId xmlns:a16="http://schemas.microsoft.com/office/drawing/2014/main" id="{2BDF43A3-C25D-1081-634B-3E8B3C8E06CA}"/>
              </a:ext>
            </a:extLst>
          </p:cNvPr>
          <p:cNvPicPr>
            <a:picLocks noChangeAspect="1"/>
          </p:cNvPicPr>
          <p:nvPr/>
        </p:nvPicPr>
        <p:blipFill>
          <a:blip r:embed="rId3"/>
          <a:stretch>
            <a:fillRect/>
          </a:stretch>
        </p:blipFill>
        <p:spPr>
          <a:xfrm>
            <a:off x="4118434" y="896398"/>
            <a:ext cx="4924949" cy="3052148"/>
          </a:xfrm>
          <a:prstGeom prst="rect">
            <a:avLst/>
          </a:prstGeom>
        </p:spPr>
      </p:pic>
    </p:spTree>
    <p:extLst>
      <p:ext uri="{BB962C8B-B14F-4D97-AF65-F5344CB8AC3E}">
        <p14:creationId xmlns:p14="http://schemas.microsoft.com/office/powerpoint/2010/main" val="2252614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25FA1-EC79-47C0-A7A5-705765C80CCA}"/>
              </a:ext>
            </a:extLst>
          </p:cNvPr>
          <p:cNvSpPr>
            <a:spLocks noGrp="1"/>
          </p:cNvSpPr>
          <p:nvPr>
            <p:ph type="ctrTitle"/>
          </p:nvPr>
        </p:nvSpPr>
        <p:spPr>
          <a:xfrm>
            <a:off x="415200" y="1524000"/>
            <a:ext cx="1676836" cy="744500"/>
          </a:xfrm>
        </p:spPr>
        <p:txBody>
          <a:bodyPr/>
          <a:lstStyle/>
          <a:p>
            <a:r>
              <a:rPr lang="en-US" dirty="0">
                <a:latin typeface="Times New Roman" panose="02020603050405020304" pitchFamily="18" charset="0"/>
                <a:cs typeface="Times New Roman" panose="02020603050405020304" pitchFamily="18" charset="0"/>
              </a:rPr>
              <a:t>H</a:t>
            </a:r>
            <a:r>
              <a:rPr lang="az-Latn-AZ" dirty="0">
                <a:latin typeface="Times New Roman" panose="02020603050405020304" pitchFamily="18" charset="0"/>
                <a:cs typeface="Times New Roman" panose="02020603050405020304" pitchFamily="18" charset="0"/>
              </a:rPr>
              <a:t>eap</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56733F-5AC0-A21C-C6EB-DC22EB078E67}"/>
              </a:ext>
            </a:extLst>
          </p:cNvPr>
          <p:cNvSpPr txBox="1"/>
          <p:nvPr/>
        </p:nvSpPr>
        <p:spPr>
          <a:xfrm>
            <a:off x="352857" y="2875001"/>
            <a:ext cx="4156799" cy="1938992"/>
          </a:xfrm>
          <a:prstGeom prst="rect">
            <a:avLst/>
          </a:prstGeom>
          <a:noFill/>
        </p:spPr>
        <p:txBody>
          <a:bodyPr wrap="square">
            <a:spAutoFit/>
          </a:bodyPr>
          <a:lstStyle/>
          <a:p>
            <a:r>
              <a:rPr lang="az-Latn-AZ" sz="1200" dirty="0">
                <a:latin typeface="Nunito" pitchFamily="2" charset="-52"/>
              </a:rPr>
              <a:t>Heap sort (</a:t>
            </a:r>
            <a:r>
              <a:rPr lang="ru-RU" sz="1200" dirty="0" err="1">
                <a:latin typeface="Nunito" pitchFamily="2" charset="-52"/>
              </a:rPr>
              <a:t>Yığın</a:t>
            </a:r>
            <a:r>
              <a:rPr lang="ru-RU" sz="1200" dirty="0">
                <a:latin typeface="Nunito" pitchFamily="2" charset="-52"/>
              </a:rPr>
              <a:t> </a:t>
            </a:r>
            <a:r>
              <a:rPr lang="ru-RU" sz="1200" dirty="0" err="1">
                <a:latin typeface="Nunito" pitchFamily="2" charset="-52"/>
              </a:rPr>
              <a:t>çeşidləmə</a:t>
            </a:r>
            <a:r>
              <a:rPr lang="az-Latn-AZ" sz="1200" dirty="0">
                <a:latin typeface="Nunito" pitchFamily="2" charset="-52"/>
              </a:rPr>
              <a:t>) -</a:t>
            </a:r>
            <a:r>
              <a:rPr lang="ru-RU" sz="1200" dirty="0">
                <a:latin typeface="Nunito" pitchFamily="2" charset="-52"/>
              </a:rPr>
              <a:t> </a:t>
            </a:r>
            <a:r>
              <a:rPr lang="ru-RU" sz="1200" dirty="0" err="1">
                <a:latin typeface="Nunito" pitchFamily="2" charset="-52"/>
              </a:rPr>
              <a:t>ikili</a:t>
            </a:r>
            <a:r>
              <a:rPr lang="ru-RU" sz="1200" dirty="0">
                <a:latin typeface="Nunito" pitchFamily="2" charset="-52"/>
              </a:rPr>
              <a:t> </a:t>
            </a:r>
            <a:r>
              <a:rPr lang="ru-RU" sz="1200" dirty="0" err="1">
                <a:latin typeface="Nunito" pitchFamily="2" charset="-52"/>
              </a:rPr>
              <a:t>yığın</a:t>
            </a:r>
            <a:r>
              <a:rPr lang="ru-RU" sz="1200" dirty="0">
                <a:latin typeface="Nunito" pitchFamily="2" charset="-52"/>
              </a:rPr>
              <a:t> </a:t>
            </a:r>
            <a:r>
              <a:rPr lang="ru-RU" sz="1200" dirty="0" err="1">
                <a:latin typeface="Nunito" pitchFamily="2" charset="-52"/>
              </a:rPr>
              <a:t>məlumat</a:t>
            </a:r>
            <a:r>
              <a:rPr lang="ru-RU" sz="1200" dirty="0">
                <a:latin typeface="Nunito" pitchFamily="2" charset="-52"/>
              </a:rPr>
              <a:t> </a:t>
            </a:r>
            <a:r>
              <a:rPr lang="ru-RU" sz="1200" dirty="0" err="1">
                <a:latin typeface="Nunito" pitchFamily="2" charset="-52"/>
              </a:rPr>
              <a:t>strukturuna</a:t>
            </a:r>
            <a:r>
              <a:rPr lang="ru-RU" sz="1200" dirty="0">
                <a:latin typeface="Nunito" pitchFamily="2" charset="-52"/>
              </a:rPr>
              <a:t> </a:t>
            </a:r>
            <a:r>
              <a:rPr lang="ru-RU" sz="1200" dirty="0" err="1">
                <a:latin typeface="Nunito" pitchFamily="2" charset="-52"/>
              </a:rPr>
              <a:t>əsaslanan</a:t>
            </a:r>
            <a:r>
              <a:rPr lang="ru-RU" sz="1200" dirty="0">
                <a:latin typeface="Nunito" pitchFamily="2" charset="-52"/>
              </a:rPr>
              <a:t> </a:t>
            </a:r>
            <a:r>
              <a:rPr lang="ru-RU" sz="1200" dirty="0" err="1">
                <a:latin typeface="Nunito" pitchFamily="2" charset="-52"/>
              </a:rPr>
              <a:t>müqayisəyə</a:t>
            </a:r>
            <a:r>
              <a:rPr lang="ru-RU" sz="1200" dirty="0">
                <a:latin typeface="Nunito" pitchFamily="2" charset="-52"/>
              </a:rPr>
              <a:t> </a:t>
            </a:r>
            <a:r>
              <a:rPr lang="ru-RU" sz="1200" dirty="0" err="1">
                <a:latin typeface="Nunito" pitchFamily="2" charset="-52"/>
              </a:rPr>
              <a:t>əsaslanan</a:t>
            </a:r>
            <a:r>
              <a:rPr lang="ru-RU" sz="1200" dirty="0">
                <a:latin typeface="Nunito" pitchFamily="2" charset="-52"/>
              </a:rPr>
              <a:t> </a:t>
            </a:r>
            <a:r>
              <a:rPr lang="ru-RU" sz="1200" dirty="0" err="1">
                <a:latin typeface="Nunito" pitchFamily="2" charset="-52"/>
              </a:rPr>
              <a:t>çeşidləmə</a:t>
            </a:r>
            <a:r>
              <a:rPr lang="ru-RU" sz="1200" dirty="0">
                <a:latin typeface="Nunito" pitchFamily="2" charset="-52"/>
              </a:rPr>
              <a:t> </a:t>
            </a:r>
            <a:r>
              <a:rPr lang="ru-RU" sz="1200" dirty="0" err="1">
                <a:latin typeface="Nunito" pitchFamily="2" charset="-52"/>
              </a:rPr>
              <a:t>üsuludur</a:t>
            </a:r>
            <a:r>
              <a:rPr lang="ru-RU" sz="1200" dirty="0">
                <a:latin typeface="Nunito" pitchFamily="2" charset="-52"/>
              </a:rPr>
              <a:t>. </a:t>
            </a:r>
            <a:r>
              <a:rPr lang="ru-RU" sz="1200" dirty="0" err="1">
                <a:latin typeface="Nunito" pitchFamily="2" charset="-52"/>
              </a:rPr>
              <a:t>Bu</a:t>
            </a:r>
            <a:r>
              <a:rPr lang="ru-RU" sz="1200" dirty="0">
                <a:latin typeface="Nunito" pitchFamily="2" charset="-52"/>
              </a:rPr>
              <a:t>, </a:t>
            </a:r>
            <a:r>
              <a:rPr lang="ru-RU" sz="1200" dirty="0" err="1">
                <a:latin typeface="Nunito" pitchFamily="2" charset="-52"/>
              </a:rPr>
              <a:t>ilk</a:t>
            </a:r>
            <a:r>
              <a:rPr lang="ru-RU" sz="1200" dirty="0">
                <a:latin typeface="Nunito" pitchFamily="2" charset="-52"/>
              </a:rPr>
              <a:t> </a:t>
            </a:r>
            <a:r>
              <a:rPr lang="ru-RU" sz="1200" dirty="0" err="1">
                <a:latin typeface="Nunito" pitchFamily="2" charset="-52"/>
              </a:rPr>
              <a:t>növbədə</a:t>
            </a:r>
            <a:r>
              <a:rPr lang="ru-RU" sz="1200" dirty="0">
                <a:latin typeface="Nunito" pitchFamily="2" charset="-52"/>
              </a:rPr>
              <a:t> </a:t>
            </a:r>
            <a:r>
              <a:rPr lang="ru-RU" sz="1200" dirty="0" err="1">
                <a:latin typeface="Nunito" pitchFamily="2" charset="-52"/>
              </a:rPr>
              <a:t>maksimum</a:t>
            </a:r>
            <a:r>
              <a:rPr lang="ru-RU" sz="1200" dirty="0">
                <a:latin typeface="Nunito" pitchFamily="2" charset="-52"/>
              </a:rPr>
              <a:t> (</a:t>
            </a:r>
            <a:r>
              <a:rPr lang="ru-RU" sz="1200" dirty="0" err="1">
                <a:latin typeface="Nunito" pitchFamily="2" charset="-52"/>
              </a:rPr>
              <a:t>və</a:t>
            </a:r>
            <a:r>
              <a:rPr lang="ru-RU" sz="1200" dirty="0">
                <a:latin typeface="Nunito" pitchFamily="2" charset="-52"/>
              </a:rPr>
              <a:t> </a:t>
            </a:r>
            <a:r>
              <a:rPr lang="ru-RU" sz="1200" dirty="0" err="1">
                <a:latin typeface="Nunito" pitchFamily="2" charset="-52"/>
              </a:rPr>
              <a:t>ya</a:t>
            </a:r>
            <a:r>
              <a:rPr lang="ru-RU" sz="1200" dirty="0">
                <a:latin typeface="Nunito" pitchFamily="2" charset="-52"/>
              </a:rPr>
              <a:t> </a:t>
            </a:r>
            <a:r>
              <a:rPr lang="ru-RU" sz="1200" dirty="0" err="1">
                <a:latin typeface="Nunito" pitchFamily="2" charset="-52"/>
              </a:rPr>
              <a:t>minimum</a:t>
            </a:r>
            <a:r>
              <a:rPr lang="ru-RU" sz="1200" dirty="0">
                <a:latin typeface="Nunito" pitchFamily="2" charset="-52"/>
              </a:rPr>
              <a:t>) </a:t>
            </a:r>
            <a:r>
              <a:rPr lang="ru-RU" sz="1200" dirty="0" err="1">
                <a:latin typeface="Nunito" pitchFamily="2" charset="-52"/>
              </a:rPr>
              <a:t>elementi</a:t>
            </a:r>
            <a:r>
              <a:rPr lang="ru-RU" sz="1200" dirty="0">
                <a:latin typeface="Nunito" pitchFamily="2" charset="-52"/>
              </a:rPr>
              <a:t> </a:t>
            </a:r>
            <a:r>
              <a:rPr lang="ru-RU" sz="1200" dirty="0" err="1">
                <a:latin typeface="Nunito" pitchFamily="2" charset="-52"/>
              </a:rPr>
              <a:t>tapıb</a:t>
            </a:r>
            <a:r>
              <a:rPr lang="ru-RU" sz="1200" dirty="0">
                <a:latin typeface="Nunito" pitchFamily="2" charset="-52"/>
              </a:rPr>
              <a:t> </a:t>
            </a:r>
            <a:r>
              <a:rPr lang="ru-RU" sz="1200" dirty="0" err="1">
                <a:latin typeface="Nunito" pitchFamily="2" charset="-52"/>
              </a:rPr>
              <a:t>onu</a:t>
            </a:r>
            <a:r>
              <a:rPr lang="ru-RU" sz="1200" dirty="0">
                <a:latin typeface="Nunito" pitchFamily="2" charset="-52"/>
              </a:rPr>
              <a:t> </a:t>
            </a:r>
            <a:r>
              <a:rPr lang="ru-RU" sz="1200" dirty="0" err="1">
                <a:latin typeface="Nunito" pitchFamily="2" charset="-52"/>
              </a:rPr>
              <a:t>sonuncu</a:t>
            </a:r>
            <a:r>
              <a:rPr lang="ru-RU" sz="1200" dirty="0">
                <a:latin typeface="Nunito" pitchFamily="2" charset="-52"/>
              </a:rPr>
              <a:t> (</a:t>
            </a:r>
            <a:r>
              <a:rPr lang="ru-RU" sz="1200" dirty="0" err="1">
                <a:latin typeface="Nunito" pitchFamily="2" charset="-52"/>
              </a:rPr>
              <a:t>və</a:t>
            </a:r>
            <a:r>
              <a:rPr lang="ru-RU" sz="1200" dirty="0">
                <a:latin typeface="Nunito" pitchFamily="2" charset="-52"/>
              </a:rPr>
              <a:t> </a:t>
            </a:r>
            <a:r>
              <a:rPr lang="ru-RU" sz="1200" dirty="0" err="1">
                <a:latin typeface="Nunito" pitchFamily="2" charset="-52"/>
              </a:rPr>
              <a:t>ya</a:t>
            </a:r>
            <a:r>
              <a:rPr lang="ru-RU" sz="1200" dirty="0">
                <a:latin typeface="Nunito" pitchFamily="2" charset="-52"/>
              </a:rPr>
              <a:t> </a:t>
            </a:r>
            <a:r>
              <a:rPr lang="ru-RU" sz="1200" dirty="0" err="1">
                <a:latin typeface="Nunito" pitchFamily="2" charset="-52"/>
              </a:rPr>
              <a:t>birinci</a:t>
            </a:r>
            <a:r>
              <a:rPr lang="ru-RU" sz="1200" dirty="0">
                <a:latin typeface="Nunito" pitchFamily="2" charset="-52"/>
              </a:rPr>
              <a:t>) </a:t>
            </a:r>
            <a:r>
              <a:rPr lang="ru-RU" sz="1200" dirty="0" err="1">
                <a:latin typeface="Nunito" pitchFamily="2" charset="-52"/>
              </a:rPr>
              <a:t>ilə</a:t>
            </a:r>
            <a:r>
              <a:rPr lang="ru-RU" sz="1200" dirty="0">
                <a:latin typeface="Nunito" pitchFamily="2" charset="-52"/>
              </a:rPr>
              <a:t> </a:t>
            </a:r>
            <a:r>
              <a:rPr lang="ru-RU" sz="1200" dirty="0" err="1">
                <a:latin typeface="Nunito" pitchFamily="2" charset="-52"/>
              </a:rPr>
              <a:t>dəyişdirdiyimiz</a:t>
            </a:r>
            <a:r>
              <a:rPr lang="ru-RU" sz="1200" dirty="0">
                <a:latin typeface="Nunito" pitchFamily="2" charset="-52"/>
              </a:rPr>
              <a:t> </a:t>
            </a:r>
            <a:r>
              <a:rPr lang="ru-RU" sz="1200" dirty="0" err="1">
                <a:latin typeface="Nunito" pitchFamily="2" charset="-52"/>
              </a:rPr>
              <a:t>seçim</a:t>
            </a:r>
            <a:r>
              <a:rPr lang="ru-RU" sz="1200" dirty="0">
                <a:latin typeface="Nunito" pitchFamily="2" charset="-52"/>
              </a:rPr>
              <a:t> </a:t>
            </a:r>
            <a:r>
              <a:rPr lang="ru-RU" sz="1200" dirty="0" err="1">
                <a:latin typeface="Nunito" pitchFamily="2" charset="-52"/>
              </a:rPr>
              <a:t>çeşidi</a:t>
            </a:r>
            <a:r>
              <a:rPr lang="ru-RU" sz="1200" dirty="0">
                <a:latin typeface="Nunito" pitchFamily="2" charset="-52"/>
              </a:rPr>
              <a:t> </a:t>
            </a:r>
            <a:r>
              <a:rPr lang="ru-RU" sz="1200" dirty="0" err="1">
                <a:latin typeface="Nunito" pitchFamily="2" charset="-52"/>
              </a:rPr>
              <a:t>üzərində</a:t>
            </a:r>
            <a:r>
              <a:rPr lang="ru-RU" sz="1200" dirty="0">
                <a:latin typeface="Nunito" pitchFamily="2" charset="-52"/>
              </a:rPr>
              <a:t> </a:t>
            </a:r>
            <a:r>
              <a:rPr lang="ru-RU" sz="1200" dirty="0" err="1">
                <a:latin typeface="Nunito" pitchFamily="2" charset="-52"/>
              </a:rPr>
              <a:t>optimallaşdırma</a:t>
            </a:r>
            <a:r>
              <a:rPr lang="ru-RU" sz="1200" dirty="0">
                <a:latin typeface="Nunito" pitchFamily="2" charset="-52"/>
              </a:rPr>
              <a:t> </a:t>
            </a:r>
            <a:r>
              <a:rPr lang="ru-RU" sz="1200" dirty="0" err="1">
                <a:latin typeface="Nunito" pitchFamily="2" charset="-52"/>
              </a:rPr>
              <a:t>kimi</a:t>
            </a:r>
            <a:r>
              <a:rPr lang="ru-RU" sz="1200" dirty="0">
                <a:latin typeface="Nunito" pitchFamily="2" charset="-52"/>
              </a:rPr>
              <a:t> </a:t>
            </a:r>
            <a:r>
              <a:rPr lang="ru-RU" sz="1200" dirty="0" err="1">
                <a:latin typeface="Nunito" pitchFamily="2" charset="-52"/>
              </a:rPr>
              <a:t>görünə</a:t>
            </a:r>
            <a:r>
              <a:rPr lang="ru-RU" sz="1200" dirty="0">
                <a:latin typeface="Nunito" pitchFamily="2" charset="-52"/>
              </a:rPr>
              <a:t> </a:t>
            </a:r>
            <a:r>
              <a:rPr lang="ru-RU" sz="1200" dirty="0" err="1">
                <a:latin typeface="Nunito" pitchFamily="2" charset="-52"/>
              </a:rPr>
              <a:t>bilər</a:t>
            </a:r>
            <a:r>
              <a:rPr lang="ru-RU" sz="1200" dirty="0">
                <a:latin typeface="Nunito" pitchFamily="2" charset="-52"/>
              </a:rPr>
              <a:t>.</a:t>
            </a:r>
            <a:r>
              <a:rPr lang="az-Latn-AZ" sz="1200" dirty="0">
                <a:latin typeface="Nunito" pitchFamily="2" charset="-52"/>
              </a:rPr>
              <a:t> Qalan elementlər üçün eyni prosesi təkrarlayırıq. Yığın çeşidində biz ikili yığından istifadə edirik ki, O(n) əvəzinə O(Log n)-də maksimum elementi tez tapıb köçürə bilək və beləliklə, O(n Log n) zaman mürəkkəbliyinə nail olaq.</a:t>
            </a:r>
          </a:p>
        </p:txBody>
      </p:sp>
      <p:sp>
        <p:nvSpPr>
          <p:cNvPr id="6" name="Rectangle 5">
            <a:extLst>
              <a:ext uri="{FF2B5EF4-FFF2-40B4-BE49-F238E27FC236}">
                <a16:creationId xmlns:a16="http://schemas.microsoft.com/office/drawing/2014/main" id="{79C2FEC7-5A79-A3C6-901D-C1F68EF7CD65}"/>
              </a:ext>
            </a:extLst>
          </p:cNvPr>
          <p:cNvSpPr/>
          <p:nvPr/>
        </p:nvSpPr>
        <p:spPr>
          <a:xfrm>
            <a:off x="2909454" y="69273"/>
            <a:ext cx="5126182" cy="257175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ln>
                <a:solidFill>
                  <a:schemeClr val="tx2"/>
                </a:solidFill>
              </a:ln>
            </a:endParaRPr>
          </a:p>
        </p:txBody>
      </p:sp>
      <p:sp>
        <p:nvSpPr>
          <p:cNvPr id="8" name="TextBox 7">
            <a:extLst>
              <a:ext uri="{FF2B5EF4-FFF2-40B4-BE49-F238E27FC236}">
                <a16:creationId xmlns:a16="http://schemas.microsoft.com/office/drawing/2014/main" id="{D93D7C39-ED2A-5505-1C3A-7A8BF656EDED}"/>
              </a:ext>
            </a:extLst>
          </p:cNvPr>
          <p:cNvSpPr txBox="1"/>
          <p:nvPr/>
        </p:nvSpPr>
        <p:spPr>
          <a:xfrm>
            <a:off x="4634345" y="3162531"/>
            <a:ext cx="4572000" cy="1169551"/>
          </a:xfrm>
          <a:prstGeom prst="rect">
            <a:avLst/>
          </a:prstGeom>
          <a:noFill/>
        </p:spPr>
        <p:txBody>
          <a:bodyPr wrap="square">
            <a:spAutoFit/>
          </a:bodyPr>
          <a:lstStyle/>
          <a:p>
            <a:pPr algn="l" rtl="0" fontAlgn="base"/>
            <a:r>
              <a:rPr lang="en-US" b="1" i="0" dirty="0" err="1">
                <a:solidFill>
                  <a:srgbClr val="273239"/>
                </a:solidFill>
                <a:effectLst/>
                <a:latin typeface="Nunito" pitchFamily="2" charset="-52"/>
              </a:rPr>
              <a:t>Zamanın</a:t>
            </a:r>
            <a:r>
              <a:rPr lang="en-US" b="1" i="0" dirty="0">
                <a:solidFill>
                  <a:srgbClr val="273239"/>
                </a:solidFill>
                <a:effectLst/>
                <a:latin typeface="Nunito" pitchFamily="2" charset="-52"/>
              </a:rPr>
              <a:t> </a:t>
            </a:r>
            <a:r>
              <a:rPr lang="en-US" b="1" i="0" dirty="0" err="1">
                <a:solidFill>
                  <a:srgbClr val="273239"/>
                </a:solidFill>
                <a:effectLst/>
                <a:latin typeface="Nunito" pitchFamily="2" charset="-52"/>
              </a:rPr>
              <a:t>mürəkkəbliyi</a:t>
            </a:r>
            <a:r>
              <a:rPr lang="ru-RU" b="1" i="0" dirty="0">
                <a:solidFill>
                  <a:srgbClr val="273239"/>
                </a:solidFill>
                <a:effectLst/>
                <a:latin typeface="Nunito" pitchFamily="2" charset="-52"/>
              </a:rPr>
              <a:t>:</a:t>
            </a:r>
            <a:r>
              <a:rPr lang="ru-RU" b="0" i="0" dirty="0">
                <a:solidFill>
                  <a:srgbClr val="273239"/>
                </a:solidFill>
                <a:effectLst/>
                <a:latin typeface="Nunito" pitchFamily="2" charset="-52"/>
              </a:rPr>
              <a:t> O(n </a:t>
            </a:r>
            <a:r>
              <a:rPr lang="ru-RU" b="0" i="0" dirty="0" err="1">
                <a:solidFill>
                  <a:srgbClr val="273239"/>
                </a:solidFill>
                <a:effectLst/>
                <a:latin typeface="Nunito" pitchFamily="2" charset="-52"/>
              </a:rPr>
              <a:t>log</a:t>
            </a:r>
            <a:r>
              <a:rPr lang="ru-RU" b="0" i="0" dirty="0">
                <a:solidFill>
                  <a:srgbClr val="273239"/>
                </a:solidFill>
                <a:effectLst/>
                <a:latin typeface="Nunito" pitchFamily="2" charset="-52"/>
              </a:rPr>
              <a:t> n)</a:t>
            </a:r>
            <a:br>
              <a:rPr lang="ru-RU" b="0" i="0" dirty="0">
                <a:solidFill>
                  <a:srgbClr val="273239"/>
                </a:solidFill>
                <a:effectLst/>
                <a:latin typeface="Nunito" pitchFamily="2" charset="-52"/>
              </a:rPr>
            </a:br>
            <a:r>
              <a:rPr lang="en-US" b="1" i="0" dirty="0" err="1">
                <a:solidFill>
                  <a:srgbClr val="273239"/>
                </a:solidFill>
                <a:effectLst/>
                <a:latin typeface="Nunito" pitchFamily="2" charset="-52"/>
              </a:rPr>
              <a:t>Köməkçi</a:t>
            </a:r>
            <a:r>
              <a:rPr lang="en-US" b="1" i="0" dirty="0">
                <a:solidFill>
                  <a:srgbClr val="273239"/>
                </a:solidFill>
                <a:effectLst/>
                <a:latin typeface="Nunito" pitchFamily="2" charset="-52"/>
              </a:rPr>
              <a:t> </a:t>
            </a:r>
            <a:r>
              <a:rPr lang="en-US" b="1" i="0" dirty="0" err="1">
                <a:solidFill>
                  <a:srgbClr val="273239"/>
                </a:solidFill>
                <a:effectLst/>
                <a:latin typeface="Nunito" pitchFamily="2" charset="-52"/>
              </a:rPr>
              <a:t>boşluq</a:t>
            </a:r>
            <a:r>
              <a:rPr lang="ru-RU" b="1" i="0" dirty="0">
                <a:solidFill>
                  <a:srgbClr val="273239"/>
                </a:solidFill>
                <a:effectLst/>
                <a:latin typeface="Nunito" pitchFamily="2" charset="-52"/>
              </a:rPr>
              <a:t>:</a:t>
            </a:r>
            <a:r>
              <a:rPr lang="ru-RU" b="0" i="0" dirty="0">
                <a:solidFill>
                  <a:srgbClr val="273239"/>
                </a:solidFill>
                <a:effectLst/>
                <a:latin typeface="Nunito" pitchFamily="2" charset="-52"/>
              </a:rPr>
              <a:t> </a:t>
            </a:r>
            <a:r>
              <a:rPr lang="en-US" b="0" i="0" dirty="0">
                <a:solidFill>
                  <a:srgbClr val="273239"/>
                </a:solidFill>
                <a:effectLst/>
                <a:latin typeface="Nunito" pitchFamily="2" charset="-52"/>
              </a:rPr>
              <a:t>O(log n), </a:t>
            </a:r>
            <a:r>
              <a:rPr lang="en-US" b="0" i="0" dirty="0" err="1">
                <a:solidFill>
                  <a:srgbClr val="273239"/>
                </a:solidFill>
                <a:effectLst/>
                <a:latin typeface="Nunito" pitchFamily="2" charset="-52"/>
              </a:rPr>
              <a:t>rekursiv</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çağırış</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yığınına</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görə</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Bununla</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belə</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iterativ</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həyata</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keçirmək</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üçün</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köməkçi</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fəza</a:t>
            </a:r>
            <a:r>
              <a:rPr lang="en-US" b="0" i="0" dirty="0">
                <a:solidFill>
                  <a:srgbClr val="273239"/>
                </a:solidFill>
                <a:effectLst/>
                <a:latin typeface="Nunito" pitchFamily="2" charset="-52"/>
              </a:rPr>
              <a:t> O(1) ola </a:t>
            </a:r>
            <a:r>
              <a:rPr lang="en-US" b="0" i="0" dirty="0" err="1">
                <a:solidFill>
                  <a:srgbClr val="273239"/>
                </a:solidFill>
                <a:effectLst/>
                <a:latin typeface="Nunito" pitchFamily="2" charset="-52"/>
              </a:rPr>
              <a:t>bilər</a:t>
            </a:r>
            <a:r>
              <a:rPr lang="en-US" b="0" i="0" dirty="0">
                <a:solidFill>
                  <a:srgbClr val="273239"/>
                </a:solidFill>
                <a:effectLst/>
                <a:latin typeface="Nunito" pitchFamily="2" charset="-52"/>
              </a:rPr>
              <a:t>.</a:t>
            </a:r>
            <a:br>
              <a:rPr lang="ru-RU" dirty="0"/>
            </a:br>
            <a:endParaRPr lang="ru-RU" dirty="0"/>
          </a:p>
        </p:txBody>
      </p:sp>
      <p:pic>
        <p:nvPicPr>
          <p:cNvPr id="14" name="Picture 13">
            <a:extLst>
              <a:ext uri="{FF2B5EF4-FFF2-40B4-BE49-F238E27FC236}">
                <a16:creationId xmlns:a16="http://schemas.microsoft.com/office/drawing/2014/main" id="{D0951B5A-F079-C082-3F0B-C8B807F08143}"/>
              </a:ext>
            </a:extLst>
          </p:cNvPr>
          <p:cNvPicPr>
            <a:picLocks noChangeAspect="1"/>
          </p:cNvPicPr>
          <p:nvPr/>
        </p:nvPicPr>
        <p:blipFill>
          <a:blip r:embed="rId2"/>
          <a:stretch>
            <a:fillRect/>
          </a:stretch>
        </p:blipFill>
        <p:spPr>
          <a:xfrm>
            <a:off x="3476525" y="218954"/>
            <a:ext cx="5012986" cy="2272387"/>
          </a:xfrm>
          <a:prstGeom prst="rect">
            <a:avLst/>
          </a:prstGeom>
        </p:spPr>
      </p:pic>
    </p:spTree>
    <p:extLst>
      <p:ext uri="{BB962C8B-B14F-4D97-AF65-F5344CB8AC3E}">
        <p14:creationId xmlns:p14="http://schemas.microsoft.com/office/powerpoint/2010/main" val="3370213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022095-5977-6F46-9D07-B4430C9E53B7}"/>
              </a:ext>
            </a:extLst>
          </p:cNvPr>
          <p:cNvSpPr/>
          <p:nvPr/>
        </p:nvSpPr>
        <p:spPr>
          <a:xfrm>
            <a:off x="3727309" y="0"/>
            <a:ext cx="5126182" cy="257175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dirty="0">
              <a:ln>
                <a:solidFill>
                  <a:schemeClr val="tx2"/>
                </a:solidFill>
              </a:ln>
            </a:endParaRPr>
          </a:p>
        </p:txBody>
      </p:sp>
      <p:sp>
        <p:nvSpPr>
          <p:cNvPr id="2" name="Title 1">
            <a:extLst>
              <a:ext uri="{FF2B5EF4-FFF2-40B4-BE49-F238E27FC236}">
                <a16:creationId xmlns:a16="http://schemas.microsoft.com/office/drawing/2014/main" id="{9778EE7E-6A47-4390-B2F8-784B5D3E177B}"/>
              </a:ext>
            </a:extLst>
          </p:cNvPr>
          <p:cNvSpPr>
            <a:spLocks noGrp="1"/>
          </p:cNvSpPr>
          <p:nvPr>
            <p:ph type="ctrTitle"/>
          </p:nvPr>
        </p:nvSpPr>
        <p:spPr>
          <a:xfrm>
            <a:off x="401345" y="1323108"/>
            <a:ext cx="1773818" cy="959245"/>
          </a:xfrm>
        </p:spPr>
        <p:txBody>
          <a:bodyPr/>
          <a:lstStyle/>
          <a:p>
            <a:r>
              <a:rPr lang="en-US" dirty="0">
                <a:latin typeface="Times New Roman" panose="02020603050405020304" pitchFamily="18" charset="0"/>
                <a:cs typeface="Times New Roman" panose="02020603050405020304" pitchFamily="18" charset="0"/>
              </a:rPr>
              <a:t>C</a:t>
            </a:r>
            <a:r>
              <a:rPr lang="az-Latn-AZ" dirty="0">
                <a:latin typeface="Times New Roman" panose="02020603050405020304" pitchFamily="18" charset="0"/>
                <a:cs typeface="Times New Roman" panose="02020603050405020304" pitchFamily="18" charset="0"/>
              </a:rPr>
              <a:t>omb</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54824E6-8C06-DFB3-A9D1-49B8AA56E31A}"/>
              </a:ext>
            </a:extLst>
          </p:cNvPr>
          <p:cNvSpPr txBox="1"/>
          <p:nvPr/>
        </p:nvSpPr>
        <p:spPr>
          <a:xfrm>
            <a:off x="4440818" y="3094069"/>
            <a:ext cx="4412673" cy="1384995"/>
          </a:xfrm>
          <a:prstGeom prst="rect">
            <a:avLst/>
          </a:prstGeom>
          <a:noFill/>
        </p:spPr>
        <p:txBody>
          <a:bodyPr wrap="square">
            <a:spAutoFit/>
          </a:bodyPr>
          <a:lstStyle/>
          <a:p>
            <a:r>
              <a:rPr lang="en-US" b="1" i="0" dirty="0">
                <a:solidFill>
                  <a:srgbClr val="273239"/>
                </a:solidFill>
                <a:effectLst/>
                <a:latin typeface="Nunito" pitchFamily="2" charset="-52"/>
              </a:rPr>
              <a:t>Zaman </a:t>
            </a:r>
            <a:r>
              <a:rPr lang="en-US" b="1" i="0" dirty="0" err="1">
                <a:solidFill>
                  <a:srgbClr val="273239"/>
                </a:solidFill>
                <a:effectLst/>
                <a:latin typeface="Nunito" pitchFamily="2" charset="-52"/>
              </a:rPr>
              <a:t>mürəkkəbliyi</a:t>
            </a:r>
            <a:r>
              <a:rPr lang="ru-RU" b="1" i="0" dirty="0">
                <a:solidFill>
                  <a:srgbClr val="273239"/>
                </a:solidFill>
                <a:effectLst/>
                <a:latin typeface="Nunito" pitchFamily="2" charset="-52"/>
              </a:rPr>
              <a:t>:</a:t>
            </a:r>
            <a:r>
              <a:rPr lang="ru-RU" b="0" i="0" dirty="0">
                <a:solidFill>
                  <a:srgbClr val="273239"/>
                </a:solidFill>
                <a:effectLst/>
                <a:latin typeface="Nunito" pitchFamily="2" charset="-52"/>
              </a:rPr>
              <a:t> </a:t>
            </a:r>
            <a:r>
              <a:rPr lang="en-US" b="0" i="0" dirty="0" err="1">
                <a:solidFill>
                  <a:srgbClr val="273239"/>
                </a:solidFill>
                <a:effectLst/>
                <a:latin typeface="Nunito" pitchFamily="2" charset="-52"/>
              </a:rPr>
              <a:t>Alqoritmin</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orta</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vaxt</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mürəkkəbliyi</a:t>
            </a:r>
            <a:r>
              <a:rPr lang="en-US" b="0" i="0" dirty="0">
                <a:solidFill>
                  <a:srgbClr val="273239"/>
                </a:solidFill>
                <a:effectLst/>
                <a:latin typeface="Nunito" pitchFamily="2" charset="-52"/>
              </a:rPr>
              <a:t> </a:t>
            </a:r>
            <a:r>
              <a:rPr lang="el-GR" b="0" i="0" dirty="0">
                <a:solidFill>
                  <a:srgbClr val="273239"/>
                </a:solidFill>
                <a:effectLst/>
                <a:latin typeface="Nunito" pitchFamily="2" charset="-52"/>
              </a:rPr>
              <a:t>Ω (</a:t>
            </a:r>
            <a:r>
              <a:rPr lang="en-US" b="0" i="0" dirty="0">
                <a:solidFill>
                  <a:srgbClr val="273239"/>
                </a:solidFill>
                <a:effectLst/>
                <a:latin typeface="Nunito" pitchFamily="2" charset="-52"/>
              </a:rPr>
              <a:t>N 2 /2 p ), </a:t>
            </a:r>
            <a:r>
              <a:rPr lang="en-US" b="0" i="0" dirty="0" err="1">
                <a:solidFill>
                  <a:srgbClr val="273239"/>
                </a:solidFill>
                <a:effectLst/>
                <a:latin typeface="Nunito" pitchFamily="2" charset="-52"/>
              </a:rPr>
              <a:t>burada</a:t>
            </a:r>
            <a:r>
              <a:rPr lang="en-US" b="0" i="0" dirty="0">
                <a:solidFill>
                  <a:srgbClr val="273239"/>
                </a:solidFill>
                <a:effectLst/>
                <a:latin typeface="Nunito" pitchFamily="2" charset="-52"/>
              </a:rPr>
              <a:t> p </a:t>
            </a:r>
            <a:r>
              <a:rPr lang="en-US" b="0" i="0" dirty="0" err="1">
                <a:solidFill>
                  <a:srgbClr val="273239"/>
                </a:solidFill>
                <a:effectLst/>
                <a:latin typeface="Nunito" pitchFamily="2" charset="-52"/>
              </a:rPr>
              <a:t>artımların</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sayıdır</a:t>
            </a:r>
            <a:r>
              <a:rPr lang="en-US" b="0" i="0" dirty="0">
                <a:solidFill>
                  <a:srgbClr val="273239"/>
                </a:solidFill>
                <a:effectLst/>
                <a:latin typeface="Nunito" pitchFamily="2" charset="-52"/>
              </a:rPr>
              <a:t>. Bu </a:t>
            </a:r>
            <a:r>
              <a:rPr lang="en-US" b="0" i="0" dirty="0" err="1">
                <a:solidFill>
                  <a:srgbClr val="273239"/>
                </a:solidFill>
                <a:effectLst/>
                <a:latin typeface="Nunito" pitchFamily="2" charset="-52"/>
              </a:rPr>
              <a:t>alqoritmin</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ən</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pis</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vəziyyət</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mürəkkəbliyi</a:t>
            </a:r>
            <a:r>
              <a:rPr lang="en-US" b="0" i="0" dirty="0">
                <a:solidFill>
                  <a:srgbClr val="273239"/>
                </a:solidFill>
                <a:effectLst/>
                <a:latin typeface="Nunito" pitchFamily="2" charset="-52"/>
              </a:rPr>
              <a:t> O(n 2) </a:t>
            </a:r>
            <a:r>
              <a:rPr lang="en-US" b="0" i="0" dirty="0" err="1">
                <a:solidFill>
                  <a:srgbClr val="273239"/>
                </a:solidFill>
                <a:effectLst/>
                <a:latin typeface="Nunito" pitchFamily="2" charset="-52"/>
              </a:rPr>
              <a:t>və</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ən</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yaxşı</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vəziyyət</a:t>
            </a:r>
            <a:r>
              <a:rPr lang="en-US" b="0" i="0" dirty="0">
                <a:solidFill>
                  <a:srgbClr val="273239"/>
                </a:solidFill>
                <a:effectLst/>
                <a:latin typeface="Nunito" pitchFamily="2" charset="-52"/>
              </a:rPr>
              <a:t> </a:t>
            </a:r>
            <a:r>
              <a:rPr lang="en-US" b="0" i="0" dirty="0" err="1">
                <a:solidFill>
                  <a:srgbClr val="273239"/>
                </a:solidFill>
                <a:effectLst/>
                <a:latin typeface="Nunito" pitchFamily="2" charset="-52"/>
              </a:rPr>
              <a:t>mürəkkəbliyi</a:t>
            </a:r>
            <a:r>
              <a:rPr lang="en-US" b="0" i="0" dirty="0">
                <a:solidFill>
                  <a:srgbClr val="273239"/>
                </a:solidFill>
                <a:effectLst/>
                <a:latin typeface="Nunito" pitchFamily="2" charset="-52"/>
              </a:rPr>
              <a:t> O(</a:t>
            </a:r>
            <a:r>
              <a:rPr lang="en-US" b="0" i="0" dirty="0" err="1">
                <a:solidFill>
                  <a:srgbClr val="273239"/>
                </a:solidFill>
                <a:effectLst/>
                <a:latin typeface="Nunito" pitchFamily="2" charset="-52"/>
              </a:rPr>
              <a:t>nlogn</a:t>
            </a:r>
            <a:r>
              <a:rPr lang="en-US" b="0" i="0" dirty="0">
                <a:solidFill>
                  <a:srgbClr val="273239"/>
                </a:solidFill>
                <a:effectLst/>
                <a:latin typeface="Nunito" pitchFamily="2" charset="-52"/>
              </a:rPr>
              <a:t>)dir.</a:t>
            </a:r>
            <a:endParaRPr lang="az-Latn-AZ" b="0" i="0" dirty="0">
              <a:solidFill>
                <a:srgbClr val="273239"/>
              </a:solidFill>
              <a:effectLst/>
              <a:latin typeface="Nunito" pitchFamily="2" charset="-52"/>
            </a:endParaRPr>
          </a:p>
          <a:p>
            <a:r>
              <a:rPr lang="en-US" b="0" i="0" dirty="0">
                <a:solidFill>
                  <a:srgbClr val="273239"/>
                </a:solidFill>
                <a:effectLst/>
                <a:latin typeface="Nunito" pitchFamily="2" charset="-52"/>
              </a:rPr>
              <a:t> </a:t>
            </a:r>
            <a:br>
              <a:rPr lang="ru-RU" dirty="0"/>
            </a:br>
            <a:r>
              <a:rPr lang="en-US" b="1" i="0" dirty="0" err="1">
                <a:solidFill>
                  <a:srgbClr val="273239"/>
                </a:solidFill>
                <a:effectLst/>
                <a:latin typeface="Nunito" pitchFamily="2" charset="-52"/>
              </a:rPr>
              <a:t>Köməkçi</a:t>
            </a:r>
            <a:r>
              <a:rPr lang="en-US" b="1" i="0" dirty="0">
                <a:solidFill>
                  <a:srgbClr val="273239"/>
                </a:solidFill>
                <a:effectLst/>
                <a:latin typeface="Nunito" pitchFamily="2" charset="-52"/>
              </a:rPr>
              <a:t> </a:t>
            </a:r>
            <a:r>
              <a:rPr lang="en-US" b="1" i="0" dirty="0" err="1">
                <a:solidFill>
                  <a:srgbClr val="273239"/>
                </a:solidFill>
                <a:effectLst/>
                <a:latin typeface="Nunito" pitchFamily="2" charset="-52"/>
              </a:rPr>
              <a:t>boşluq</a:t>
            </a:r>
            <a:r>
              <a:rPr lang="ru-RU" b="1" i="0" dirty="0">
                <a:solidFill>
                  <a:srgbClr val="273239"/>
                </a:solidFill>
                <a:effectLst/>
                <a:latin typeface="Nunito" pitchFamily="2" charset="-52"/>
              </a:rPr>
              <a:t>:</a:t>
            </a:r>
            <a:r>
              <a:rPr lang="ru-RU" b="0" i="0" dirty="0">
                <a:solidFill>
                  <a:srgbClr val="273239"/>
                </a:solidFill>
                <a:effectLst/>
                <a:latin typeface="Nunito" pitchFamily="2" charset="-52"/>
              </a:rPr>
              <a:t> O(1)</a:t>
            </a:r>
            <a:endParaRPr lang="ru-RU" dirty="0"/>
          </a:p>
        </p:txBody>
      </p:sp>
      <p:pic>
        <p:nvPicPr>
          <p:cNvPr id="10" name="Picture 9">
            <a:extLst>
              <a:ext uri="{FF2B5EF4-FFF2-40B4-BE49-F238E27FC236}">
                <a16:creationId xmlns:a16="http://schemas.microsoft.com/office/drawing/2014/main" id="{E845EE45-5115-61FB-F066-9B3F0B60627B}"/>
              </a:ext>
            </a:extLst>
          </p:cNvPr>
          <p:cNvPicPr>
            <a:picLocks noChangeAspect="1"/>
          </p:cNvPicPr>
          <p:nvPr/>
        </p:nvPicPr>
        <p:blipFill>
          <a:blip r:embed="rId2"/>
          <a:stretch>
            <a:fillRect/>
          </a:stretch>
        </p:blipFill>
        <p:spPr>
          <a:xfrm>
            <a:off x="6904653" y="280553"/>
            <a:ext cx="1995488" cy="2209800"/>
          </a:xfrm>
          <a:prstGeom prst="rect">
            <a:avLst/>
          </a:prstGeom>
        </p:spPr>
      </p:pic>
      <p:pic>
        <p:nvPicPr>
          <p:cNvPr id="12" name="Picture 11">
            <a:extLst>
              <a:ext uri="{FF2B5EF4-FFF2-40B4-BE49-F238E27FC236}">
                <a16:creationId xmlns:a16="http://schemas.microsoft.com/office/drawing/2014/main" id="{8578612A-E435-EE1F-2E31-48EC07334D8B}"/>
              </a:ext>
            </a:extLst>
          </p:cNvPr>
          <p:cNvPicPr>
            <a:picLocks noChangeAspect="1"/>
          </p:cNvPicPr>
          <p:nvPr/>
        </p:nvPicPr>
        <p:blipFill>
          <a:blip r:embed="rId3"/>
          <a:stretch>
            <a:fillRect/>
          </a:stretch>
        </p:blipFill>
        <p:spPr>
          <a:xfrm>
            <a:off x="3883701" y="483391"/>
            <a:ext cx="2864561" cy="1804123"/>
          </a:xfrm>
          <a:prstGeom prst="rect">
            <a:avLst/>
          </a:prstGeom>
        </p:spPr>
      </p:pic>
      <p:sp>
        <p:nvSpPr>
          <p:cNvPr id="14" name="TextBox 13">
            <a:extLst>
              <a:ext uri="{FF2B5EF4-FFF2-40B4-BE49-F238E27FC236}">
                <a16:creationId xmlns:a16="http://schemas.microsoft.com/office/drawing/2014/main" id="{5FC86D54-E127-22E2-52E5-08325732B723}"/>
              </a:ext>
            </a:extLst>
          </p:cNvPr>
          <p:cNvSpPr txBox="1"/>
          <p:nvPr/>
        </p:nvSpPr>
        <p:spPr>
          <a:xfrm>
            <a:off x="353292" y="2770905"/>
            <a:ext cx="3962399" cy="2031325"/>
          </a:xfrm>
          <a:prstGeom prst="rect">
            <a:avLst/>
          </a:prstGeom>
          <a:noFill/>
        </p:spPr>
        <p:txBody>
          <a:bodyPr wrap="square">
            <a:spAutoFit/>
          </a:bodyPr>
          <a:lstStyle/>
          <a:p>
            <a:r>
              <a:rPr lang="az-Latn-AZ" dirty="0">
                <a:latin typeface="Nunito" pitchFamily="2" charset="-52"/>
              </a:rPr>
              <a:t>Comb sort (</a:t>
            </a:r>
            <a:r>
              <a:rPr lang="ru-RU" dirty="0" err="1">
                <a:latin typeface="Nunito" pitchFamily="2" charset="-52"/>
              </a:rPr>
              <a:t>Daraq</a:t>
            </a:r>
            <a:r>
              <a:rPr lang="ru-RU" dirty="0">
                <a:latin typeface="Nunito" pitchFamily="2" charset="-52"/>
              </a:rPr>
              <a:t> </a:t>
            </a:r>
            <a:r>
              <a:rPr lang="ru-RU" dirty="0" err="1">
                <a:latin typeface="Nunito" pitchFamily="2" charset="-52"/>
              </a:rPr>
              <a:t>çeşidləmə</a:t>
            </a:r>
            <a:r>
              <a:rPr lang="az-Latn-AZ" dirty="0">
                <a:latin typeface="Nunito" pitchFamily="2" charset="-52"/>
              </a:rPr>
              <a:t>) -</a:t>
            </a:r>
            <a:r>
              <a:rPr lang="ru-RU" dirty="0">
                <a:latin typeface="Nunito" pitchFamily="2" charset="-52"/>
              </a:rPr>
              <a:t> </a:t>
            </a:r>
            <a:r>
              <a:rPr lang="ru-RU" dirty="0" err="1">
                <a:latin typeface="Nunito" pitchFamily="2" charset="-52"/>
              </a:rPr>
              <a:t>əsasən</a:t>
            </a:r>
            <a:r>
              <a:rPr lang="ru-RU" dirty="0">
                <a:latin typeface="Nunito" pitchFamily="2" charset="-52"/>
              </a:rPr>
              <a:t>, </a:t>
            </a:r>
            <a:r>
              <a:rPr lang="ru-RU" dirty="0" err="1">
                <a:latin typeface="Nunito" pitchFamily="2" charset="-52"/>
              </a:rPr>
              <a:t>qabarcıq</a:t>
            </a:r>
            <a:r>
              <a:rPr lang="ru-RU" dirty="0">
                <a:latin typeface="Nunito" pitchFamily="2" charset="-52"/>
              </a:rPr>
              <a:t> </a:t>
            </a:r>
            <a:r>
              <a:rPr lang="ru-RU" dirty="0" err="1">
                <a:latin typeface="Nunito" pitchFamily="2" charset="-52"/>
              </a:rPr>
              <a:t>çeşidləmə</a:t>
            </a:r>
            <a:r>
              <a:rPr lang="ru-RU" dirty="0">
                <a:latin typeface="Nunito" pitchFamily="2" charset="-52"/>
              </a:rPr>
              <a:t> </a:t>
            </a:r>
            <a:r>
              <a:rPr lang="ru-RU" dirty="0" err="1">
                <a:latin typeface="Nunito" pitchFamily="2" charset="-52"/>
              </a:rPr>
              <a:t>üzərində</a:t>
            </a:r>
            <a:r>
              <a:rPr lang="ru-RU" dirty="0">
                <a:latin typeface="Nunito" pitchFamily="2" charset="-52"/>
              </a:rPr>
              <a:t> </a:t>
            </a:r>
            <a:r>
              <a:rPr lang="ru-RU" dirty="0" err="1">
                <a:latin typeface="Nunito" pitchFamily="2" charset="-52"/>
              </a:rPr>
              <a:t>təkmilləşdirmədir</a:t>
            </a:r>
            <a:r>
              <a:rPr lang="ru-RU" dirty="0">
                <a:latin typeface="Nunito" pitchFamily="2" charset="-52"/>
              </a:rPr>
              <a:t>. </a:t>
            </a:r>
            <a:r>
              <a:rPr lang="ru-RU" dirty="0" err="1">
                <a:latin typeface="Nunito" pitchFamily="2" charset="-52"/>
              </a:rPr>
              <a:t>Bubble</a:t>
            </a:r>
            <a:r>
              <a:rPr lang="ru-RU" dirty="0">
                <a:latin typeface="Nunito" pitchFamily="2" charset="-52"/>
              </a:rPr>
              <a:t> </a:t>
            </a:r>
            <a:r>
              <a:rPr lang="ru-RU" dirty="0" err="1">
                <a:latin typeface="Nunito" pitchFamily="2" charset="-52"/>
              </a:rPr>
              <a:t>çeşidi</a:t>
            </a:r>
            <a:r>
              <a:rPr lang="ru-RU" dirty="0">
                <a:latin typeface="Nunito" pitchFamily="2" charset="-52"/>
              </a:rPr>
              <a:t> </a:t>
            </a:r>
            <a:r>
              <a:rPr lang="ru-RU" dirty="0" err="1">
                <a:latin typeface="Nunito" pitchFamily="2" charset="-52"/>
              </a:rPr>
              <a:t>həmişə</a:t>
            </a:r>
            <a:r>
              <a:rPr lang="ru-RU" dirty="0">
                <a:latin typeface="Nunito" pitchFamily="2" charset="-52"/>
              </a:rPr>
              <a:t> </a:t>
            </a:r>
            <a:r>
              <a:rPr lang="ru-RU" dirty="0" err="1">
                <a:latin typeface="Nunito" pitchFamily="2" charset="-52"/>
              </a:rPr>
              <a:t>qonşu</a:t>
            </a:r>
            <a:r>
              <a:rPr lang="ru-RU" dirty="0">
                <a:latin typeface="Nunito" pitchFamily="2" charset="-52"/>
              </a:rPr>
              <a:t> </a:t>
            </a:r>
            <a:r>
              <a:rPr lang="ru-RU" dirty="0" err="1">
                <a:latin typeface="Nunito" pitchFamily="2" charset="-52"/>
              </a:rPr>
              <a:t>dəyərləri</a:t>
            </a:r>
            <a:r>
              <a:rPr lang="ru-RU" dirty="0">
                <a:latin typeface="Nunito" pitchFamily="2" charset="-52"/>
              </a:rPr>
              <a:t> </a:t>
            </a:r>
            <a:r>
              <a:rPr lang="ru-RU" dirty="0" err="1">
                <a:latin typeface="Nunito" pitchFamily="2" charset="-52"/>
              </a:rPr>
              <a:t>müqayisə</a:t>
            </a:r>
            <a:r>
              <a:rPr lang="ru-RU" dirty="0">
                <a:latin typeface="Nunito" pitchFamily="2" charset="-52"/>
              </a:rPr>
              <a:t> </a:t>
            </a:r>
            <a:r>
              <a:rPr lang="ru-RU" dirty="0" err="1">
                <a:latin typeface="Nunito" pitchFamily="2" charset="-52"/>
              </a:rPr>
              <a:t>edir</a:t>
            </a:r>
            <a:r>
              <a:rPr lang="ru-RU" dirty="0">
                <a:latin typeface="Nunito" pitchFamily="2" charset="-52"/>
              </a:rPr>
              <a:t>. </a:t>
            </a:r>
            <a:r>
              <a:rPr lang="ru-RU" dirty="0" err="1">
                <a:latin typeface="Nunito" pitchFamily="2" charset="-52"/>
              </a:rPr>
              <a:t>Buna</a:t>
            </a:r>
            <a:r>
              <a:rPr lang="ru-RU" dirty="0">
                <a:latin typeface="Nunito" pitchFamily="2" charset="-52"/>
              </a:rPr>
              <a:t> </a:t>
            </a:r>
            <a:r>
              <a:rPr lang="ru-RU" dirty="0" err="1">
                <a:latin typeface="Nunito" pitchFamily="2" charset="-52"/>
              </a:rPr>
              <a:t>görə</a:t>
            </a:r>
            <a:r>
              <a:rPr lang="ru-RU" dirty="0">
                <a:latin typeface="Nunito" pitchFamily="2" charset="-52"/>
              </a:rPr>
              <a:t> </a:t>
            </a:r>
            <a:r>
              <a:rPr lang="ru-RU" dirty="0" err="1">
                <a:latin typeface="Nunito" pitchFamily="2" charset="-52"/>
              </a:rPr>
              <a:t>də</a:t>
            </a:r>
            <a:r>
              <a:rPr lang="ru-RU" dirty="0">
                <a:latin typeface="Nunito" pitchFamily="2" charset="-52"/>
              </a:rPr>
              <a:t> </a:t>
            </a:r>
            <a:r>
              <a:rPr lang="ru-RU" dirty="0" err="1">
                <a:latin typeface="Nunito" pitchFamily="2" charset="-52"/>
              </a:rPr>
              <a:t>bütün</a:t>
            </a:r>
            <a:r>
              <a:rPr lang="ru-RU" dirty="0">
                <a:latin typeface="Nunito" pitchFamily="2" charset="-52"/>
              </a:rPr>
              <a:t> </a:t>
            </a:r>
            <a:r>
              <a:rPr lang="ru-RU" dirty="0" err="1">
                <a:latin typeface="Nunito" pitchFamily="2" charset="-52"/>
              </a:rPr>
              <a:t>inversiyalar</a:t>
            </a:r>
            <a:r>
              <a:rPr lang="ru-RU" dirty="0">
                <a:latin typeface="Nunito" pitchFamily="2" charset="-52"/>
              </a:rPr>
              <a:t> </a:t>
            </a:r>
            <a:r>
              <a:rPr lang="ru-RU" dirty="0" err="1">
                <a:latin typeface="Nunito" pitchFamily="2" charset="-52"/>
              </a:rPr>
              <a:t>bir-bir</a:t>
            </a:r>
            <a:r>
              <a:rPr lang="ru-RU" dirty="0">
                <a:latin typeface="Nunito" pitchFamily="2" charset="-52"/>
              </a:rPr>
              <a:t> </a:t>
            </a:r>
            <a:r>
              <a:rPr lang="ru-RU" dirty="0" err="1">
                <a:latin typeface="Nunito" pitchFamily="2" charset="-52"/>
              </a:rPr>
              <a:t>silinir</a:t>
            </a:r>
            <a:r>
              <a:rPr lang="ru-RU" dirty="0">
                <a:latin typeface="Nunito" pitchFamily="2" charset="-52"/>
              </a:rPr>
              <a:t>. </a:t>
            </a:r>
            <a:r>
              <a:rPr lang="ru-RU" dirty="0" err="1">
                <a:latin typeface="Nunito" pitchFamily="2" charset="-52"/>
              </a:rPr>
              <a:t>Daraq</a:t>
            </a:r>
            <a:r>
              <a:rPr lang="ru-RU" dirty="0">
                <a:latin typeface="Nunito" pitchFamily="2" charset="-52"/>
              </a:rPr>
              <a:t> </a:t>
            </a:r>
            <a:r>
              <a:rPr lang="ru-RU" dirty="0" err="1">
                <a:latin typeface="Nunito" pitchFamily="2" charset="-52"/>
              </a:rPr>
              <a:t>çeşidləmə</a:t>
            </a:r>
            <a:r>
              <a:rPr lang="ru-RU" dirty="0">
                <a:latin typeface="Nunito" pitchFamily="2" charset="-52"/>
              </a:rPr>
              <a:t> 1-dən </a:t>
            </a:r>
            <a:r>
              <a:rPr lang="ru-RU" dirty="0" err="1">
                <a:latin typeface="Nunito" pitchFamily="2" charset="-52"/>
              </a:rPr>
              <a:t>böyük</a:t>
            </a:r>
            <a:r>
              <a:rPr lang="ru-RU" dirty="0">
                <a:latin typeface="Nunito" pitchFamily="2" charset="-52"/>
              </a:rPr>
              <a:t> </a:t>
            </a:r>
            <a:r>
              <a:rPr lang="ru-RU" dirty="0" err="1">
                <a:latin typeface="Nunito" pitchFamily="2" charset="-52"/>
              </a:rPr>
              <a:t>boşluq</a:t>
            </a:r>
            <a:r>
              <a:rPr lang="ru-RU" dirty="0">
                <a:latin typeface="Nunito" pitchFamily="2" charset="-52"/>
              </a:rPr>
              <a:t> </a:t>
            </a:r>
            <a:r>
              <a:rPr lang="ru-RU" dirty="0" err="1">
                <a:latin typeface="Nunito" pitchFamily="2" charset="-52"/>
              </a:rPr>
              <a:t>ölçüsündən</a:t>
            </a:r>
            <a:r>
              <a:rPr lang="ru-RU" dirty="0">
                <a:latin typeface="Nunito" pitchFamily="2" charset="-52"/>
              </a:rPr>
              <a:t> </a:t>
            </a:r>
            <a:r>
              <a:rPr lang="ru-RU" dirty="0" err="1">
                <a:latin typeface="Nunito" pitchFamily="2" charset="-52"/>
              </a:rPr>
              <a:t>istifadə</a:t>
            </a:r>
            <a:r>
              <a:rPr lang="ru-RU" dirty="0">
                <a:latin typeface="Nunito" pitchFamily="2" charset="-52"/>
              </a:rPr>
              <a:t> </a:t>
            </a:r>
            <a:r>
              <a:rPr lang="ru-RU" dirty="0" err="1">
                <a:latin typeface="Nunito" pitchFamily="2" charset="-52"/>
              </a:rPr>
              <a:t>etməklə</a:t>
            </a:r>
            <a:r>
              <a:rPr lang="ru-RU" dirty="0">
                <a:latin typeface="Nunito" pitchFamily="2" charset="-52"/>
              </a:rPr>
              <a:t> </a:t>
            </a:r>
            <a:r>
              <a:rPr lang="ru-RU" dirty="0" err="1">
                <a:latin typeface="Nunito" pitchFamily="2" charset="-52"/>
              </a:rPr>
              <a:t>qabarcıq</a:t>
            </a:r>
            <a:r>
              <a:rPr lang="ru-RU" dirty="0">
                <a:latin typeface="Nunito" pitchFamily="2" charset="-52"/>
              </a:rPr>
              <a:t> </a:t>
            </a:r>
            <a:r>
              <a:rPr lang="ru-RU" dirty="0" err="1">
                <a:latin typeface="Nunito" pitchFamily="2" charset="-52"/>
              </a:rPr>
              <a:t>çeşidləmədə</a:t>
            </a:r>
            <a:r>
              <a:rPr lang="ru-RU" dirty="0">
                <a:latin typeface="Nunito" pitchFamily="2" charset="-52"/>
              </a:rPr>
              <a:t> </a:t>
            </a:r>
            <a:r>
              <a:rPr lang="ru-RU" dirty="0" err="1">
                <a:latin typeface="Nunito" pitchFamily="2" charset="-52"/>
              </a:rPr>
              <a:t>yaxşılaşır</a:t>
            </a:r>
            <a:r>
              <a:rPr lang="ru-RU" dirty="0">
                <a:latin typeface="Nunito" pitchFamily="2" charset="-52"/>
              </a:rPr>
              <a:t>. </a:t>
            </a:r>
            <a:r>
              <a:rPr lang="ru-RU" dirty="0" err="1">
                <a:latin typeface="Nunito" pitchFamily="2" charset="-52"/>
              </a:rPr>
              <a:t>Boşluq</a:t>
            </a:r>
            <a:r>
              <a:rPr lang="ru-RU" dirty="0">
                <a:latin typeface="Nunito" pitchFamily="2" charset="-52"/>
              </a:rPr>
              <a:t> </a:t>
            </a:r>
            <a:r>
              <a:rPr lang="ru-RU" dirty="0" err="1">
                <a:latin typeface="Nunito" pitchFamily="2" charset="-52"/>
              </a:rPr>
              <a:t>böyük</a:t>
            </a:r>
            <a:r>
              <a:rPr lang="ru-RU" dirty="0">
                <a:latin typeface="Nunito" pitchFamily="2" charset="-52"/>
              </a:rPr>
              <a:t> </a:t>
            </a:r>
            <a:r>
              <a:rPr lang="ru-RU" dirty="0" err="1">
                <a:latin typeface="Nunito" pitchFamily="2" charset="-52"/>
              </a:rPr>
              <a:t>dəyərdən</a:t>
            </a:r>
            <a:r>
              <a:rPr lang="ru-RU" dirty="0">
                <a:latin typeface="Nunito" pitchFamily="2" charset="-52"/>
              </a:rPr>
              <a:t> </a:t>
            </a:r>
            <a:r>
              <a:rPr lang="ru-RU" dirty="0" err="1">
                <a:latin typeface="Nunito" pitchFamily="2" charset="-52"/>
              </a:rPr>
              <a:t>başlayır</a:t>
            </a:r>
            <a:r>
              <a:rPr lang="ru-RU" dirty="0">
                <a:latin typeface="Nunito" pitchFamily="2" charset="-52"/>
              </a:rPr>
              <a:t> </a:t>
            </a:r>
            <a:r>
              <a:rPr lang="ru-RU" dirty="0" err="1">
                <a:latin typeface="Nunito" pitchFamily="2" charset="-52"/>
              </a:rPr>
              <a:t>və</a:t>
            </a:r>
            <a:r>
              <a:rPr lang="ru-RU" dirty="0">
                <a:latin typeface="Nunito" pitchFamily="2" charset="-52"/>
              </a:rPr>
              <a:t> 1 </a:t>
            </a:r>
            <a:r>
              <a:rPr lang="ru-RU" dirty="0" err="1">
                <a:latin typeface="Nunito" pitchFamily="2" charset="-52"/>
              </a:rPr>
              <a:t>dəyərinə</a:t>
            </a:r>
            <a:r>
              <a:rPr lang="ru-RU" dirty="0">
                <a:latin typeface="Nunito" pitchFamily="2" charset="-52"/>
              </a:rPr>
              <a:t> </a:t>
            </a:r>
            <a:r>
              <a:rPr lang="ru-RU" dirty="0" err="1">
                <a:latin typeface="Nunito" pitchFamily="2" charset="-52"/>
              </a:rPr>
              <a:t>çatana</a:t>
            </a:r>
            <a:r>
              <a:rPr lang="ru-RU" dirty="0">
                <a:latin typeface="Nunito" pitchFamily="2" charset="-52"/>
              </a:rPr>
              <a:t> </a:t>
            </a:r>
            <a:r>
              <a:rPr lang="ru-RU" dirty="0" err="1">
                <a:latin typeface="Nunito" pitchFamily="2" charset="-52"/>
              </a:rPr>
              <a:t>qədər</a:t>
            </a:r>
            <a:r>
              <a:rPr lang="ru-RU" dirty="0">
                <a:latin typeface="Nunito" pitchFamily="2" charset="-52"/>
              </a:rPr>
              <a:t> </a:t>
            </a:r>
            <a:r>
              <a:rPr lang="ru-RU" dirty="0" err="1">
                <a:latin typeface="Nunito" pitchFamily="2" charset="-52"/>
              </a:rPr>
              <a:t>hər</a:t>
            </a:r>
            <a:r>
              <a:rPr lang="ru-RU" dirty="0">
                <a:latin typeface="Nunito" pitchFamily="2" charset="-52"/>
              </a:rPr>
              <a:t> </a:t>
            </a:r>
            <a:r>
              <a:rPr lang="ru-RU" dirty="0" err="1">
                <a:latin typeface="Nunito" pitchFamily="2" charset="-52"/>
              </a:rPr>
              <a:t>iterasiyada</a:t>
            </a:r>
            <a:r>
              <a:rPr lang="ru-RU" dirty="0">
                <a:latin typeface="Nunito" pitchFamily="2" charset="-52"/>
              </a:rPr>
              <a:t> 1,3 </a:t>
            </a:r>
            <a:r>
              <a:rPr lang="ru-RU" dirty="0" err="1">
                <a:latin typeface="Nunito" pitchFamily="2" charset="-52"/>
              </a:rPr>
              <a:t>dəfə</a:t>
            </a:r>
            <a:r>
              <a:rPr lang="ru-RU" dirty="0">
                <a:latin typeface="Nunito" pitchFamily="2" charset="-52"/>
              </a:rPr>
              <a:t> </a:t>
            </a:r>
            <a:r>
              <a:rPr lang="ru-RU" dirty="0" err="1">
                <a:latin typeface="Nunito" pitchFamily="2" charset="-52"/>
              </a:rPr>
              <a:t>azalır</a:t>
            </a:r>
            <a:r>
              <a:rPr lang="ru-RU" dirty="0">
                <a:latin typeface="Nunito" pitchFamily="2" charset="-52"/>
              </a:rPr>
              <a:t>.</a:t>
            </a:r>
          </a:p>
        </p:txBody>
      </p:sp>
    </p:spTree>
    <p:extLst>
      <p:ext uri="{BB962C8B-B14F-4D97-AF65-F5344CB8AC3E}">
        <p14:creationId xmlns:p14="http://schemas.microsoft.com/office/powerpoint/2010/main" val="3295255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311"/>
        <p:cNvGrpSpPr/>
        <p:nvPr/>
      </p:nvGrpSpPr>
      <p:grpSpPr>
        <a:xfrm>
          <a:off x="0" y="0"/>
          <a:ext cx="0" cy="0"/>
          <a:chOff x="0" y="0"/>
          <a:chExt cx="0" cy="0"/>
        </a:xfrm>
      </p:grpSpPr>
      <p:sp>
        <p:nvSpPr>
          <p:cNvPr id="5" name="TextBox 4">
            <a:extLst>
              <a:ext uri="{FF2B5EF4-FFF2-40B4-BE49-F238E27FC236}">
                <a16:creationId xmlns:a16="http://schemas.microsoft.com/office/drawing/2014/main" id="{9CB7E4C9-19C0-2527-6788-C04B50FA2E66}"/>
              </a:ext>
            </a:extLst>
          </p:cNvPr>
          <p:cNvSpPr txBox="1"/>
          <p:nvPr/>
        </p:nvSpPr>
        <p:spPr>
          <a:xfrm>
            <a:off x="921328" y="678924"/>
            <a:ext cx="4572000" cy="3785652"/>
          </a:xfrm>
          <a:prstGeom prst="rect">
            <a:avLst/>
          </a:prstGeom>
          <a:noFill/>
        </p:spPr>
        <p:txBody>
          <a:bodyPr wrap="square">
            <a:spAutoFit/>
          </a:bodyPr>
          <a:lstStyle/>
          <a:p>
            <a:r>
              <a:rPr kumimoji="0" lang="az-Latn-AZ" sz="6000" b="1" i="0" u="none" strike="noStrike" kern="0" cap="none" spc="0" normalizeH="0" baseline="0" noProof="0" dirty="0">
                <a:ln>
                  <a:noFill/>
                </a:ln>
                <a:solidFill>
                  <a:srgbClr val="141414"/>
                </a:solidFill>
                <a:effectLst/>
                <a:uLnTx/>
                <a:uFillTx/>
                <a:latin typeface="Times New Roman" panose="02020603050405020304" pitchFamily="18" charset="0"/>
                <a:cs typeface="Times New Roman" panose="02020603050405020304" pitchFamily="18" charset="0"/>
                <a:sym typeface="Space Mono"/>
              </a:rPr>
              <a:t>Diqqətiniz </a:t>
            </a:r>
          </a:p>
          <a:p>
            <a:r>
              <a:rPr lang="az-Latn-AZ" sz="6000" b="1" dirty="0">
                <a:solidFill>
                  <a:srgbClr val="141414"/>
                </a:solidFill>
                <a:latin typeface="Times New Roman" panose="02020603050405020304" pitchFamily="18" charset="0"/>
                <a:cs typeface="Times New Roman" panose="02020603050405020304" pitchFamily="18" charset="0"/>
                <a:sym typeface="Space Mono"/>
              </a:rPr>
              <a:t>Üçün </a:t>
            </a:r>
          </a:p>
          <a:p>
            <a:r>
              <a:rPr lang="az-Latn-AZ" sz="6000" b="1" dirty="0">
                <a:solidFill>
                  <a:srgbClr val="141414"/>
                </a:solidFill>
                <a:latin typeface="Times New Roman" panose="02020603050405020304" pitchFamily="18" charset="0"/>
                <a:cs typeface="Times New Roman" panose="02020603050405020304" pitchFamily="18" charset="0"/>
                <a:sym typeface="Space Mono"/>
              </a:rPr>
              <a:t>Təşəkkür </a:t>
            </a:r>
          </a:p>
          <a:p>
            <a:r>
              <a:rPr lang="az-Latn-AZ" sz="6000" b="1" dirty="0">
                <a:solidFill>
                  <a:srgbClr val="141414"/>
                </a:solidFill>
                <a:latin typeface="Times New Roman" panose="02020603050405020304" pitchFamily="18" charset="0"/>
                <a:cs typeface="Times New Roman" panose="02020603050405020304" pitchFamily="18" charset="0"/>
                <a:sym typeface="Space Mono"/>
              </a:rPr>
              <a:t>Edirik!</a:t>
            </a:r>
            <a:endParaRPr lang="ru-RU"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3"/>
          <p:cNvSpPr txBox="1">
            <a:spLocks noGrp="1"/>
          </p:cNvSpPr>
          <p:nvPr>
            <p:ph type="ctrTitle"/>
          </p:nvPr>
        </p:nvSpPr>
        <p:spPr>
          <a:xfrm>
            <a:off x="623018" y="1876050"/>
            <a:ext cx="32898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az-Latn-AZ" sz="9600" dirty="0">
                <a:latin typeface="Times New Roman" panose="02020603050405020304" pitchFamily="18" charset="0"/>
                <a:cs typeface="Times New Roman" panose="02020603050405020304" pitchFamily="18" charset="0"/>
              </a:rPr>
              <a:t>Plan</a:t>
            </a:r>
            <a:endParaRPr sz="9600" dirty="0">
              <a:latin typeface="Times New Roman" panose="02020603050405020304" pitchFamily="18" charset="0"/>
              <a:cs typeface="Times New Roman" panose="02020603050405020304" pitchFamily="18" charset="0"/>
            </a:endParaRPr>
          </a:p>
        </p:txBody>
      </p:sp>
      <p:sp>
        <p:nvSpPr>
          <p:cNvPr id="40" name="Subtitle 2">
            <a:extLst>
              <a:ext uri="{FF2B5EF4-FFF2-40B4-BE49-F238E27FC236}">
                <a16:creationId xmlns:a16="http://schemas.microsoft.com/office/drawing/2014/main" id="{8E5B3AD7-BFA7-4A69-9993-CF369F052479}"/>
              </a:ext>
            </a:extLst>
          </p:cNvPr>
          <p:cNvSpPr>
            <a:spLocks noGrp="1"/>
          </p:cNvSpPr>
          <p:nvPr>
            <p:ph type="subTitle" idx="1"/>
          </p:nvPr>
        </p:nvSpPr>
        <p:spPr>
          <a:xfrm>
            <a:off x="4790330" y="305157"/>
            <a:ext cx="3356885" cy="265771"/>
          </a:xfrm>
        </p:spPr>
        <p:txBody>
          <a:bodyPr/>
          <a:lstStyle/>
          <a:p>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Searching </a:t>
            </a:r>
            <a:r>
              <a:rPr lang="en-US" sz="18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algoritms</a:t>
            </a:r>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marL="482600" indent="-342900">
              <a:lnSpc>
                <a:spcPct val="150000"/>
              </a:lnSpc>
              <a:buFont typeface="Wingdings" panose="05000000000000000000" pitchFamily="2" charset="2"/>
              <a:buChar char="Ø"/>
            </a:pPr>
            <a:r>
              <a:rPr lang="en-US" sz="1100" dirty="0">
                <a:latin typeface="Times New Roman" panose="02020603050405020304" pitchFamily="18" charset="0"/>
                <a:ea typeface="Calibri" panose="020F0502020204030204" pitchFamily="34" charset="0"/>
                <a:cs typeface="Times New Roman" panose="02020603050405020304" pitchFamily="18" charset="0"/>
              </a:rPr>
              <a:t>Linear  </a:t>
            </a:r>
          </a:p>
          <a:p>
            <a:pPr marL="482600" indent="-342900">
              <a:lnSpc>
                <a:spcPct val="150000"/>
              </a:lnSpc>
              <a:buFont typeface="Wingdings" panose="05000000000000000000" pitchFamily="2" charset="2"/>
              <a:buChar char="Ø"/>
            </a:pPr>
            <a:r>
              <a:rPr lang="en-US" sz="1100" dirty="0">
                <a:latin typeface="Times New Roman" panose="02020603050405020304" pitchFamily="18" charset="0"/>
                <a:ea typeface="Calibri" panose="020F0502020204030204" pitchFamily="34" charset="0"/>
                <a:cs typeface="Times New Roman" panose="02020603050405020304" pitchFamily="18" charset="0"/>
              </a:rPr>
              <a:t>Binary </a:t>
            </a:r>
          </a:p>
          <a:p>
            <a:pPr marL="482600" indent="-342900">
              <a:lnSpc>
                <a:spcPct val="150000"/>
              </a:lnSpc>
              <a:buFont typeface="Wingdings" panose="05000000000000000000" pitchFamily="2" charset="2"/>
              <a:buChar char="Ø"/>
            </a:pPr>
            <a:r>
              <a:rPr lang="en-US" sz="1100" dirty="0">
                <a:latin typeface="Times New Roman" panose="02020603050405020304" pitchFamily="18" charset="0"/>
                <a:ea typeface="Calibri" panose="020F0502020204030204" pitchFamily="34" charset="0"/>
                <a:cs typeface="Times New Roman" panose="02020603050405020304" pitchFamily="18" charset="0"/>
              </a:rPr>
              <a:t>Jump  </a:t>
            </a:r>
          </a:p>
          <a:p>
            <a:pPr marL="482600" indent="-342900">
              <a:lnSpc>
                <a:spcPct val="150000"/>
              </a:lnSpc>
              <a:buFont typeface="Wingdings" panose="05000000000000000000" pitchFamily="2" charset="2"/>
              <a:buChar char="Ø"/>
            </a:pPr>
            <a:r>
              <a:rPr lang="en-US" sz="1100" dirty="0">
                <a:latin typeface="Times New Roman" panose="02020603050405020304" pitchFamily="18" charset="0"/>
                <a:ea typeface="Calibri" panose="020F0502020204030204" pitchFamily="34" charset="0"/>
                <a:cs typeface="Times New Roman" panose="02020603050405020304" pitchFamily="18" charset="0"/>
              </a:rPr>
              <a:t>Exponential </a:t>
            </a:r>
          </a:p>
          <a:p>
            <a:pPr marL="482600" indent="-342900">
              <a:lnSpc>
                <a:spcPct val="150000"/>
              </a:lnSpc>
              <a:buFont typeface="Wingdings" panose="05000000000000000000" pitchFamily="2" charset="2"/>
              <a:buChar char="Ø"/>
            </a:pPr>
            <a:r>
              <a:rPr lang="en-US" sz="1100" dirty="0">
                <a:latin typeface="Times New Roman" panose="02020603050405020304" pitchFamily="18" charset="0"/>
                <a:ea typeface="Calibri" panose="020F0502020204030204" pitchFamily="34" charset="0"/>
                <a:cs typeface="Times New Roman" panose="02020603050405020304" pitchFamily="18" charset="0"/>
              </a:rPr>
              <a:t>Interpolation </a:t>
            </a:r>
          </a:p>
          <a:p>
            <a:pPr marL="482600" indent="-342900">
              <a:lnSpc>
                <a:spcPct val="150000"/>
              </a:lnSpc>
              <a:buFont typeface="Wingdings" panose="05000000000000000000" pitchFamily="2" charset="2"/>
              <a:buChar char="Ø"/>
            </a:pPr>
            <a:r>
              <a:rPr lang="en-US" sz="1100" dirty="0">
                <a:latin typeface="Times New Roman" panose="02020603050405020304" pitchFamily="18" charset="0"/>
                <a:ea typeface="Calibri" panose="020F0502020204030204" pitchFamily="34" charset="0"/>
                <a:cs typeface="Times New Roman" panose="02020603050405020304" pitchFamily="18" charset="0"/>
              </a:rPr>
              <a:t>Fibonacci  </a:t>
            </a:r>
          </a:p>
          <a:p>
            <a:pPr marL="482600" indent="-342900">
              <a:lnSpc>
                <a:spcPct val="150000"/>
              </a:lnSpc>
              <a:buFont typeface="Wingdings" panose="05000000000000000000" pitchFamily="2" charset="2"/>
              <a:buChar char="Ø"/>
            </a:pPr>
            <a:r>
              <a:rPr lang="en-US" sz="1100" dirty="0">
                <a:latin typeface="Times New Roman" panose="02020603050405020304" pitchFamily="18" charset="0"/>
                <a:ea typeface="Calibri" panose="020F0502020204030204" pitchFamily="34" charset="0"/>
                <a:cs typeface="Times New Roman" panose="02020603050405020304" pitchFamily="18" charset="0"/>
              </a:rPr>
              <a:t>Ternary  </a:t>
            </a:r>
          </a:p>
          <a:p>
            <a:endParaRPr lang="en-US" dirty="0"/>
          </a:p>
        </p:txBody>
      </p:sp>
      <p:sp>
        <p:nvSpPr>
          <p:cNvPr id="41" name="TextBox 40">
            <a:extLst>
              <a:ext uri="{FF2B5EF4-FFF2-40B4-BE49-F238E27FC236}">
                <a16:creationId xmlns:a16="http://schemas.microsoft.com/office/drawing/2014/main" id="{B20DC201-9BFF-4632-AF48-44D42410E14F}"/>
              </a:ext>
            </a:extLst>
          </p:cNvPr>
          <p:cNvSpPr txBox="1"/>
          <p:nvPr/>
        </p:nvSpPr>
        <p:spPr>
          <a:xfrm>
            <a:off x="4790330" y="2643705"/>
            <a:ext cx="4652288" cy="227927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Sorting algorithms:</a:t>
            </a:r>
          </a:p>
          <a:p>
            <a:pPr marL="342900" indent="-342900">
              <a:lnSpc>
                <a:spcPct val="150000"/>
              </a:lnSpc>
              <a:buFont typeface="Wingdings" panose="05000000000000000000" pitchFamily="2" charset="2"/>
              <a:buChar char="Ø"/>
            </a:pPr>
            <a:r>
              <a:rPr lang="en-US" sz="1050" dirty="0">
                <a:latin typeface="Times New Roman" panose="02020603050405020304" pitchFamily="18" charset="0"/>
                <a:cs typeface="Times New Roman" panose="02020603050405020304" pitchFamily="18" charset="0"/>
              </a:rPr>
              <a:t>Selection  </a:t>
            </a:r>
          </a:p>
          <a:p>
            <a:pPr marL="342900" indent="-342900">
              <a:lnSpc>
                <a:spcPct val="150000"/>
              </a:lnSpc>
              <a:buFont typeface="Wingdings" panose="05000000000000000000" pitchFamily="2" charset="2"/>
              <a:buChar char="Ø"/>
            </a:pPr>
            <a:r>
              <a:rPr lang="en-US" sz="1050" dirty="0">
                <a:latin typeface="Times New Roman" panose="02020603050405020304" pitchFamily="18" charset="0"/>
                <a:cs typeface="Times New Roman" panose="02020603050405020304" pitchFamily="18" charset="0"/>
              </a:rPr>
              <a:t>Bubble  </a:t>
            </a:r>
          </a:p>
          <a:p>
            <a:pPr marL="342900" indent="-342900">
              <a:lnSpc>
                <a:spcPct val="150000"/>
              </a:lnSpc>
              <a:buFont typeface="Wingdings" panose="05000000000000000000" pitchFamily="2" charset="2"/>
              <a:buChar char="Ø"/>
            </a:pPr>
            <a:r>
              <a:rPr lang="en-US" sz="1050" dirty="0">
                <a:latin typeface="Times New Roman" panose="02020603050405020304" pitchFamily="18" charset="0"/>
                <a:cs typeface="Times New Roman" panose="02020603050405020304" pitchFamily="18" charset="0"/>
              </a:rPr>
              <a:t>Insertion  </a:t>
            </a:r>
          </a:p>
          <a:p>
            <a:pPr marL="342900" indent="-342900">
              <a:lnSpc>
                <a:spcPct val="150000"/>
              </a:lnSpc>
              <a:buFont typeface="Wingdings" panose="05000000000000000000" pitchFamily="2" charset="2"/>
              <a:buChar char="Ø"/>
            </a:pPr>
            <a:r>
              <a:rPr lang="en-US" sz="1050" dirty="0">
                <a:latin typeface="Times New Roman" panose="02020603050405020304" pitchFamily="18" charset="0"/>
                <a:cs typeface="Times New Roman" panose="02020603050405020304" pitchFamily="18" charset="0"/>
              </a:rPr>
              <a:t>Merge </a:t>
            </a:r>
          </a:p>
          <a:p>
            <a:pPr marL="342900" indent="-342900">
              <a:lnSpc>
                <a:spcPct val="150000"/>
              </a:lnSpc>
              <a:buFont typeface="Wingdings" panose="05000000000000000000" pitchFamily="2" charset="2"/>
              <a:buChar char="Ø"/>
            </a:pPr>
            <a:r>
              <a:rPr lang="en-US" sz="1050" dirty="0">
                <a:latin typeface="Times New Roman" panose="02020603050405020304" pitchFamily="18" charset="0"/>
                <a:cs typeface="Times New Roman" panose="02020603050405020304" pitchFamily="18" charset="0"/>
              </a:rPr>
              <a:t>Quick </a:t>
            </a:r>
          </a:p>
          <a:p>
            <a:pPr marL="342900" indent="-342900">
              <a:lnSpc>
                <a:spcPct val="150000"/>
              </a:lnSpc>
              <a:buFont typeface="Wingdings" panose="05000000000000000000" pitchFamily="2" charset="2"/>
              <a:buChar char="Ø"/>
            </a:pPr>
            <a:r>
              <a:rPr lang="en-US" sz="1050" dirty="0">
                <a:latin typeface="Times New Roman" panose="02020603050405020304" pitchFamily="18" charset="0"/>
                <a:cs typeface="Times New Roman" panose="02020603050405020304" pitchFamily="18" charset="0"/>
              </a:rPr>
              <a:t>Heap</a:t>
            </a:r>
          </a:p>
          <a:p>
            <a:pPr marL="342900" indent="-342900">
              <a:lnSpc>
                <a:spcPct val="150000"/>
              </a:lnSpc>
              <a:buFont typeface="Wingdings" panose="05000000000000000000" pitchFamily="2" charset="2"/>
              <a:buChar char="Ø"/>
            </a:pPr>
            <a:r>
              <a:rPr lang="en-US" sz="1050" dirty="0">
                <a:latin typeface="Times New Roman" panose="02020603050405020304" pitchFamily="18" charset="0"/>
                <a:cs typeface="Times New Roman" panose="02020603050405020304" pitchFamily="18" charset="0"/>
              </a:rPr>
              <a:t>Cocktail </a:t>
            </a:r>
          </a:p>
          <a:p>
            <a:pPr marL="342900" indent="-342900">
              <a:lnSpc>
                <a:spcPct val="150000"/>
              </a:lnSpc>
              <a:buFont typeface="Wingdings" panose="05000000000000000000" pitchFamily="2" charset="2"/>
              <a:buChar char="Ø"/>
            </a:pPr>
            <a:r>
              <a:rPr lang="en-US" sz="1050" dirty="0">
                <a:latin typeface="Times New Roman" panose="02020603050405020304" pitchFamily="18" charset="0"/>
                <a:cs typeface="Times New Roman" panose="02020603050405020304" pitchFamily="18" charset="0"/>
              </a:rPr>
              <a:t>Comb  </a:t>
            </a: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6"/>
                                        </p:tgtEl>
                                        <p:attrNameLst>
                                          <p:attrName>style.visibility</p:attrName>
                                        </p:attrNameLst>
                                      </p:cBhvr>
                                      <p:to>
                                        <p:strVal val="visible"/>
                                      </p:to>
                                    </p:set>
                                    <p:anim calcmode="lin" valueType="num">
                                      <p:cBhvr additive="base">
                                        <p:cTn id="7" dur="1000"/>
                                        <p:tgtEl>
                                          <p:spTgt spid="36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418E94B-00FB-BBFB-387F-B962216FE682}"/>
              </a:ext>
            </a:extLst>
          </p:cNvPr>
          <p:cNvSpPr/>
          <p:nvPr/>
        </p:nvSpPr>
        <p:spPr>
          <a:xfrm>
            <a:off x="3706090" y="0"/>
            <a:ext cx="5126182" cy="257175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ln>
                <a:solidFill>
                  <a:schemeClr val="tx2"/>
                </a:solidFill>
              </a:ln>
            </a:endParaRPr>
          </a:p>
        </p:txBody>
      </p:sp>
      <p:sp>
        <p:nvSpPr>
          <p:cNvPr id="2" name="Title 1">
            <a:extLst>
              <a:ext uri="{FF2B5EF4-FFF2-40B4-BE49-F238E27FC236}">
                <a16:creationId xmlns:a16="http://schemas.microsoft.com/office/drawing/2014/main" id="{9FA98B27-DD70-41CD-8614-A9F2D923F2E7}"/>
              </a:ext>
            </a:extLst>
          </p:cNvPr>
          <p:cNvSpPr>
            <a:spLocks noGrp="1"/>
          </p:cNvSpPr>
          <p:nvPr>
            <p:ph type="ctrTitle"/>
          </p:nvPr>
        </p:nvSpPr>
        <p:spPr>
          <a:xfrm>
            <a:off x="394418" y="1004791"/>
            <a:ext cx="7710900" cy="1312200"/>
          </a:xfrm>
        </p:spPr>
        <p:txBody>
          <a:bodyPr/>
          <a:lstStyle/>
          <a:p>
            <a:r>
              <a:rPr lang="az-Latn-AZ" dirty="0">
                <a:latin typeface="Times New Roman" panose="02020603050405020304" pitchFamily="18" charset="0"/>
                <a:cs typeface="Times New Roman" panose="02020603050405020304" pitchFamily="18" charset="0"/>
              </a:rPr>
              <a:t>L</a:t>
            </a:r>
            <a:r>
              <a:rPr lang="en-US" dirty="0" err="1">
                <a:latin typeface="Times New Roman" panose="02020603050405020304" pitchFamily="18" charset="0"/>
                <a:cs typeface="Times New Roman" panose="02020603050405020304" pitchFamily="18" charset="0"/>
              </a:rPr>
              <a:t>inear</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14C6FE-7E98-5753-4382-95C9462BE3A0}"/>
              </a:ext>
            </a:extLst>
          </p:cNvPr>
          <p:cNvPicPr>
            <a:picLocks noChangeAspect="1"/>
          </p:cNvPicPr>
          <p:nvPr/>
        </p:nvPicPr>
        <p:blipFill>
          <a:blip r:embed="rId2"/>
          <a:stretch>
            <a:fillRect/>
          </a:stretch>
        </p:blipFill>
        <p:spPr>
          <a:xfrm>
            <a:off x="4050345" y="223209"/>
            <a:ext cx="4706164" cy="2256756"/>
          </a:xfrm>
          <a:prstGeom prst="rect">
            <a:avLst/>
          </a:prstGeom>
        </p:spPr>
      </p:pic>
      <p:sp>
        <p:nvSpPr>
          <p:cNvPr id="8" name="TextBox 7">
            <a:extLst>
              <a:ext uri="{FF2B5EF4-FFF2-40B4-BE49-F238E27FC236}">
                <a16:creationId xmlns:a16="http://schemas.microsoft.com/office/drawing/2014/main" id="{CBF0372B-99FD-A51F-D493-7110FDE19618}"/>
              </a:ext>
            </a:extLst>
          </p:cNvPr>
          <p:cNvSpPr txBox="1"/>
          <p:nvPr/>
        </p:nvSpPr>
        <p:spPr>
          <a:xfrm>
            <a:off x="311728" y="2875049"/>
            <a:ext cx="3655927" cy="1815882"/>
          </a:xfrm>
          <a:prstGeom prst="rect">
            <a:avLst/>
          </a:prstGeom>
          <a:noFill/>
        </p:spPr>
        <p:txBody>
          <a:bodyPr wrap="square">
            <a:spAutoFit/>
          </a:bodyPr>
          <a:lstStyle/>
          <a:p>
            <a:r>
              <a:rPr lang="ru-RU" sz="1600" dirty="0" err="1"/>
              <a:t>Xətti</a:t>
            </a:r>
            <a:r>
              <a:rPr lang="ru-RU" sz="1600" dirty="0"/>
              <a:t> </a:t>
            </a:r>
            <a:r>
              <a:rPr lang="ru-RU" sz="1600" dirty="0" err="1"/>
              <a:t>axtarış</a:t>
            </a:r>
            <a:r>
              <a:rPr lang="ru-RU" sz="1600" dirty="0"/>
              <a:t> </a:t>
            </a:r>
            <a:r>
              <a:rPr lang="ru-RU" sz="1600" dirty="0" err="1"/>
              <a:t>alqoritmi</a:t>
            </a:r>
            <a:r>
              <a:rPr lang="ru-RU" sz="1600" dirty="0"/>
              <a:t> </a:t>
            </a:r>
            <a:r>
              <a:rPr lang="ru-RU" sz="1600" dirty="0" err="1"/>
              <a:t>bir</a:t>
            </a:r>
            <a:r>
              <a:rPr lang="ru-RU" sz="1600" dirty="0"/>
              <a:t> </a:t>
            </a:r>
            <a:r>
              <a:rPr lang="ru-RU" sz="1600" dirty="0" err="1"/>
              <a:t>ucundan</a:t>
            </a:r>
            <a:r>
              <a:rPr lang="ru-RU" sz="1600" dirty="0"/>
              <a:t> </a:t>
            </a:r>
            <a:r>
              <a:rPr lang="ru-RU" sz="1600" dirty="0" err="1"/>
              <a:t>başlayan</a:t>
            </a:r>
            <a:r>
              <a:rPr lang="ru-RU" sz="1600" dirty="0"/>
              <a:t> </a:t>
            </a:r>
            <a:r>
              <a:rPr lang="ru-RU" sz="1600" dirty="0" err="1"/>
              <a:t>və</a:t>
            </a:r>
            <a:r>
              <a:rPr lang="ru-RU" sz="1600" dirty="0"/>
              <a:t> </a:t>
            </a:r>
            <a:r>
              <a:rPr lang="ru-RU" sz="1600" dirty="0" err="1"/>
              <a:t>istənilən</a:t>
            </a:r>
            <a:r>
              <a:rPr lang="ru-RU" sz="1600" dirty="0"/>
              <a:t> </a:t>
            </a:r>
            <a:r>
              <a:rPr lang="ru-RU" sz="1600" dirty="0" err="1"/>
              <a:t>element</a:t>
            </a:r>
            <a:r>
              <a:rPr lang="ru-RU" sz="1600" dirty="0"/>
              <a:t> </a:t>
            </a:r>
            <a:r>
              <a:rPr lang="ru-RU" sz="1600" dirty="0" err="1"/>
              <a:t>tapılana</a:t>
            </a:r>
            <a:r>
              <a:rPr lang="ru-RU" sz="1600" dirty="0"/>
              <a:t> </a:t>
            </a:r>
            <a:r>
              <a:rPr lang="ru-RU" sz="1600" dirty="0" err="1"/>
              <a:t>qədər</a:t>
            </a:r>
            <a:r>
              <a:rPr lang="ru-RU" sz="1600" dirty="0"/>
              <a:t> </a:t>
            </a:r>
            <a:r>
              <a:rPr lang="ru-RU" sz="1600" dirty="0" err="1"/>
              <a:t>siyahının</a:t>
            </a:r>
            <a:r>
              <a:rPr lang="ru-RU" sz="1600" dirty="0"/>
              <a:t> </a:t>
            </a:r>
            <a:r>
              <a:rPr lang="ru-RU" sz="1600" dirty="0" err="1"/>
              <a:t>hər</a:t>
            </a:r>
            <a:r>
              <a:rPr lang="ru-RU" sz="1600" dirty="0"/>
              <a:t> </a:t>
            </a:r>
            <a:r>
              <a:rPr lang="ru-RU" sz="1600" dirty="0" err="1"/>
              <a:t>bir</a:t>
            </a:r>
            <a:r>
              <a:rPr lang="ru-RU" sz="1600" dirty="0"/>
              <a:t> </a:t>
            </a:r>
            <a:r>
              <a:rPr lang="ru-RU" sz="1600" dirty="0" err="1"/>
              <a:t>elementi</a:t>
            </a:r>
            <a:r>
              <a:rPr lang="ru-RU" sz="1600" dirty="0"/>
              <a:t> </a:t>
            </a:r>
            <a:r>
              <a:rPr lang="ru-RU" sz="1600" dirty="0" err="1"/>
              <a:t>arasında</a:t>
            </a:r>
            <a:r>
              <a:rPr lang="ru-RU" sz="1600" dirty="0"/>
              <a:t> </a:t>
            </a:r>
            <a:r>
              <a:rPr lang="ru-RU" sz="1600" dirty="0" err="1"/>
              <a:t>hərəkət</a:t>
            </a:r>
            <a:r>
              <a:rPr lang="ru-RU" sz="1600" dirty="0"/>
              <a:t> </a:t>
            </a:r>
            <a:r>
              <a:rPr lang="ru-RU" sz="1600" dirty="0" err="1"/>
              <a:t>edən</a:t>
            </a:r>
            <a:r>
              <a:rPr lang="ru-RU" sz="1600" dirty="0"/>
              <a:t> </a:t>
            </a:r>
            <a:r>
              <a:rPr lang="ru-RU" sz="1600" dirty="0" err="1"/>
              <a:t>ardıcıl</a:t>
            </a:r>
            <a:r>
              <a:rPr lang="ru-RU" sz="1600" dirty="0"/>
              <a:t> </a:t>
            </a:r>
            <a:r>
              <a:rPr lang="ru-RU" sz="1600" dirty="0" err="1"/>
              <a:t>axtarış</a:t>
            </a:r>
            <a:r>
              <a:rPr lang="ru-RU" sz="1600" dirty="0"/>
              <a:t> </a:t>
            </a:r>
            <a:r>
              <a:rPr lang="ru-RU" sz="1600" dirty="0" err="1"/>
              <a:t>alqoritmi</a:t>
            </a:r>
            <a:r>
              <a:rPr lang="ru-RU" sz="1600" dirty="0"/>
              <a:t> </a:t>
            </a:r>
            <a:r>
              <a:rPr lang="ru-RU" sz="1600" dirty="0" err="1"/>
              <a:t>kimi</a:t>
            </a:r>
            <a:r>
              <a:rPr lang="ru-RU" sz="1600" dirty="0"/>
              <a:t> </a:t>
            </a:r>
            <a:r>
              <a:rPr lang="ru-RU" sz="1600" dirty="0" err="1"/>
              <a:t>müəyyən</a:t>
            </a:r>
            <a:r>
              <a:rPr lang="ru-RU" sz="1600" dirty="0"/>
              <a:t> </a:t>
            </a:r>
            <a:r>
              <a:rPr lang="ru-RU" sz="1600" dirty="0" err="1"/>
              <a:t>edilir</a:t>
            </a:r>
            <a:r>
              <a:rPr lang="ru-RU" sz="1600" dirty="0"/>
              <a:t>; </a:t>
            </a:r>
            <a:r>
              <a:rPr lang="ru-RU" sz="1600" dirty="0" err="1"/>
              <a:t>əks</a:t>
            </a:r>
            <a:r>
              <a:rPr lang="ru-RU" sz="1600" dirty="0"/>
              <a:t> </a:t>
            </a:r>
            <a:r>
              <a:rPr lang="ru-RU" sz="1600" dirty="0" err="1"/>
              <a:t>halda</a:t>
            </a:r>
            <a:r>
              <a:rPr lang="ru-RU" sz="1600" dirty="0"/>
              <a:t>, </a:t>
            </a:r>
            <a:r>
              <a:rPr lang="ru-RU" sz="1600" dirty="0" err="1"/>
              <a:t>axtarış</a:t>
            </a:r>
            <a:r>
              <a:rPr lang="ru-RU" sz="1600" dirty="0"/>
              <a:t> </a:t>
            </a:r>
            <a:r>
              <a:rPr lang="ru-RU" sz="1600" dirty="0" err="1"/>
              <a:t>məlumat</a:t>
            </a:r>
            <a:r>
              <a:rPr lang="ru-RU" sz="1600" dirty="0"/>
              <a:t> </a:t>
            </a:r>
            <a:r>
              <a:rPr lang="ru-RU" sz="1600" dirty="0" err="1"/>
              <a:t>dəstinin</a:t>
            </a:r>
            <a:r>
              <a:rPr lang="ru-RU" sz="1600" dirty="0"/>
              <a:t> </a:t>
            </a:r>
            <a:r>
              <a:rPr lang="ru-RU" sz="1600" dirty="0" err="1"/>
              <a:t>sonuna</a:t>
            </a:r>
            <a:r>
              <a:rPr lang="ru-RU" sz="1600" dirty="0"/>
              <a:t> </a:t>
            </a:r>
            <a:r>
              <a:rPr lang="ru-RU" sz="1600" dirty="0" err="1"/>
              <a:t>qədər</a:t>
            </a:r>
            <a:r>
              <a:rPr lang="ru-RU" sz="1600" dirty="0"/>
              <a:t> </a:t>
            </a:r>
            <a:r>
              <a:rPr lang="ru-RU" sz="1600" dirty="0" err="1"/>
              <a:t>davam</a:t>
            </a:r>
            <a:r>
              <a:rPr lang="ru-RU" sz="1600" dirty="0"/>
              <a:t> </a:t>
            </a:r>
            <a:r>
              <a:rPr lang="ru-RU" sz="1600" dirty="0" err="1"/>
              <a:t>edir</a:t>
            </a:r>
            <a:r>
              <a:rPr lang="ru-RU" sz="1600" dirty="0"/>
              <a:t>. </a:t>
            </a:r>
          </a:p>
        </p:txBody>
      </p:sp>
      <p:sp>
        <p:nvSpPr>
          <p:cNvPr id="14" name="TextBox 13">
            <a:extLst>
              <a:ext uri="{FF2B5EF4-FFF2-40B4-BE49-F238E27FC236}">
                <a16:creationId xmlns:a16="http://schemas.microsoft.com/office/drawing/2014/main" id="{FA09D9F2-F501-6D46-3CC7-64FCEB15A944}"/>
              </a:ext>
            </a:extLst>
          </p:cNvPr>
          <p:cNvSpPr txBox="1"/>
          <p:nvPr/>
        </p:nvSpPr>
        <p:spPr>
          <a:xfrm>
            <a:off x="4184509" y="2798105"/>
            <a:ext cx="4572000" cy="1892826"/>
          </a:xfrm>
          <a:prstGeom prst="rect">
            <a:avLst/>
          </a:prstGeom>
          <a:noFill/>
        </p:spPr>
        <p:txBody>
          <a:bodyPr wrap="square">
            <a:spAutoFit/>
          </a:bodyPr>
          <a:lstStyle/>
          <a:p>
            <a:pPr algn="l" fontAlgn="base">
              <a:buFont typeface="Arial" panose="020B0604020202020204" pitchFamily="34" charset="0"/>
              <a:buChar char="•"/>
            </a:pPr>
            <a:r>
              <a:rPr lang="en-US" sz="1300" b="1" i="0" dirty="0" err="1">
                <a:solidFill>
                  <a:srgbClr val="273239"/>
                </a:solidFill>
                <a:effectLst/>
                <a:latin typeface="Nunito" pitchFamily="2" charset="-52"/>
              </a:rPr>
              <a:t>Ən</a:t>
            </a:r>
            <a:r>
              <a:rPr lang="en-US" sz="1300" b="1" i="0" dirty="0">
                <a:solidFill>
                  <a:srgbClr val="273239"/>
                </a:solidFill>
                <a:effectLst/>
                <a:latin typeface="Nunito" pitchFamily="2" charset="-52"/>
              </a:rPr>
              <a:t> </a:t>
            </a:r>
            <a:r>
              <a:rPr lang="en-US" sz="1300" b="1" i="0" dirty="0" err="1">
                <a:solidFill>
                  <a:srgbClr val="273239"/>
                </a:solidFill>
                <a:effectLst/>
                <a:latin typeface="Nunito" pitchFamily="2" charset="-52"/>
              </a:rPr>
              <a:t>yaxşı</a:t>
            </a:r>
            <a:r>
              <a:rPr lang="en-US" sz="1300" b="1" i="0" dirty="0">
                <a:solidFill>
                  <a:srgbClr val="273239"/>
                </a:solidFill>
                <a:effectLst/>
                <a:latin typeface="Nunito" pitchFamily="2" charset="-52"/>
              </a:rPr>
              <a:t> </a:t>
            </a:r>
            <a:r>
              <a:rPr lang="en-US" sz="1300" b="1" i="0" dirty="0" err="1">
                <a:solidFill>
                  <a:srgbClr val="273239"/>
                </a:solidFill>
                <a:effectLst/>
                <a:latin typeface="Nunito" pitchFamily="2" charset="-52"/>
              </a:rPr>
              <a:t>halda</a:t>
            </a:r>
            <a:r>
              <a:rPr lang="en-US" sz="1300" b="1" i="0" dirty="0">
                <a:solidFill>
                  <a:srgbClr val="273239"/>
                </a:solidFill>
                <a:effectLst/>
                <a:latin typeface="Nunito" pitchFamily="2" charset="-52"/>
              </a:rPr>
              <a:t>: </a:t>
            </a:r>
            <a:r>
              <a:rPr lang="en-US" sz="1300" b="0" i="0" dirty="0" err="1">
                <a:solidFill>
                  <a:srgbClr val="273239"/>
                </a:solidFill>
                <a:effectLst/>
                <a:latin typeface="Nunito" pitchFamily="2" charset="-52"/>
              </a:rPr>
              <a:t>Ən</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yaxşı</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halda</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açar</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birinci</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indeksdə</a:t>
            </a:r>
            <a:r>
              <a:rPr lang="en-US" sz="1300" b="0" i="0" dirty="0">
                <a:solidFill>
                  <a:srgbClr val="273239"/>
                </a:solidFill>
                <a:effectLst/>
                <a:latin typeface="Nunito" pitchFamily="2" charset="-52"/>
              </a:rPr>
              <a:t> ola </a:t>
            </a:r>
            <a:r>
              <a:rPr lang="en-US" sz="1300" b="0" i="0" dirty="0" err="1">
                <a:solidFill>
                  <a:srgbClr val="273239"/>
                </a:solidFill>
                <a:effectLst/>
                <a:latin typeface="Nunito" pitchFamily="2" charset="-52"/>
              </a:rPr>
              <a:t>bilər</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Beləliklə</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mürəkkəblik</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ən</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yaxşı</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halda</a:t>
            </a:r>
            <a:r>
              <a:rPr lang="en-US" sz="1300" b="0" i="0" dirty="0">
                <a:solidFill>
                  <a:srgbClr val="273239"/>
                </a:solidFill>
                <a:effectLst/>
                <a:latin typeface="Nunito" pitchFamily="2" charset="-52"/>
              </a:rPr>
              <a:t> O(1)-</a:t>
            </a:r>
            <a:r>
              <a:rPr lang="en-US" sz="1300" b="0" i="0" dirty="0" err="1">
                <a:solidFill>
                  <a:srgbClr val="273239"/>
                </a:solidFill>
                <a:effectLst/>
                <a:latin typeface="Nunito" pitchFamily="2" charset="-52"/>
              </a:rPr>
              <a:t>dir</a:t>
            </a:r>
            <a:r>
              <a:rPr lang="az-Latn-AZ" sz="1300" b="0" i="0" dirty="0">
                <a:solidFill>
                  <a:srgbClr val="273239"/>
                </a:solidFill>
                <a:effectLst/>
                <a:latin typeface="Nunito" pitchFamily="2" charset="-52"/>
              </a:rPr>
              <a:t>.</a:t>
            </a:r>
          </a:p>
          <a:p>
            <a:pPr algn="l" fontAlgn="base">
              <a:buFont typeface="Arial" panose="020B0604020202020204" pitchFamily="34" charset="0"/>
              <a:buChar char="•"/>
            </a:pPr>
            <a:endParaRPr lang="ru-RU" sz="1300" b="0" i="0" dirty="0">
              <a:solidFill>
                <a:srgbClr val="273239"/>
              </a:solidFill>
              <a:effectLst/>
              <a:latin typeface="Nunito" pitchFamily="2" charset="-52"/>
            </a:endParaRPr>
          </a:p>
          <a:p>
            <a:pPr algn="l" fontAlgn="base">
              <a:buFont typeface="Arial" panose="020B0604020202020204" pitchFamily="34" charset="0"/>
              <a:buChar char="•"/>
            </a:pPr>
            <a:r>
              <a:rPr lang="az-Latn-AZ" sz="1300" b="1" i="0" dirty="0">
                <a:solidFill>
                  <a:srgbClr val="273239"/>
                </a:solidFill>
                <a:effectLst/>
                <a:latin typeface="Nunito" pitchFamily="2" charset="-52"/>
              </a:rPr>
              <a:t>Ən pis halda</a:t>
            </a:r>
            <a:r>
              <a:rPr lang="ru-RU" sz="1300" b="1" i="0" dirty="0">
                <a:solidFill>
                  <a:srgbClr val="273239"/>
                </a:solidFill>
                <a:effectLst/>
                <a:latin typeface="Nunito" pitchFamily="2" charset="-52"/>
              </a:rPr>
              <a:t>:</a:t>
            </a:r>
            <a:r>
              <a:rPr lang="ru-RU" sz="1300" b="0" i="0" dirty="0">
                <a:solidFill>
                  <a:srgbClr val="273239"/>
                </a:solidFill>
                <a:effectLst/>
                <a:latin typeface="Nunito" pitchFamily="2" charset="-52"/>
              </a:rPr>
              <a:t> </a:t>
            </a:r>
            <a:r>
              <a:rPr lang="en-US" sz="1300" b="0" i="0" dirty="0" err="1">
                <a:solidFill>
                  <a:srgbClr val="273239"/>
                </a:solidFill>
                <a:effectLst/>
                <a:latin typeface="Nunito" pitchFamily="2" charset="-52"/>
              </a:rPr>
              <a:t>Ən</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pis</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halda</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açar</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sonuncu</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indeksdə</a:t>
            </a:r>
            <a:r>
              <a:rPr lang="en-US" sz="1300" b="0" i="0" dirty="0">
                <a:solidFill>
                  <a:srgbClr val="273239"/>
                </a:solidFill>
                <a:effectLst/>
                <a:latin typeface="Nunito" pitchFamily="2" charset="-52"/>
              </a:rPr>
              <a:t> ola </a:t>
            </a:r>
            <a:r>
              <a:rPr lang="en-US" sz="1300" b="0" i="0" dirty="0" err="1">
                <a:solidFill>
                  <a:srgbClr val="273239"/>
                </a:solidFill>
                <a:effectLst/>
                <a:latin typeface="Nunito" pitchFamily="2" charset="-52"/>
              </a:rPr>
              <a:t>bilər</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yəni</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siyahıda</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axtarışın</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başladığı</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sonun</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əksinə</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Beləliklə</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ən</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pis</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vəziyyət</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mürəkkəbliyi</a:t>
            </a:r>
            <a:r>
              <a:rPr lang="en-US" sz="1300" b="0" i="0" dirty="0">
                <a:solidFill>
                  <a:srgbClr val="273239"/>
                </a:solidFill>
                <a:effectLst/>
                <a:latin typeface="Nunito" pitchFamily="2" charset="-52"/>
              </a:rPr>
              <a:t> O(N)-</a:t>
            </a:r>
            <a:r>
              <a:rPr lang="en-US" sz="1300" b="0" i="0" dirty="0" err="1">
                <a:solidFill>
                  <a:srgbClr val="273239"/>
                </a:solidFill>
                <a:effectLst/>
                <a:latin typeface="Nunito" pitchFamily="2" charset="-52"/>
              </a:rPr>
              <a:t>dir</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burada</a:t>
            </a:r>
            <a:r>
              <a:rPr lang="en-US" sz="1300" b="0" i="0" dirty="0">
                <a:solidFill>
                  <a:srgbClr val="273239"/>
                </a:solidFill>
                <a:effectLst/>
                <a:latin typeface="Nunito" pitchFamily="2" charset="-52"/>
              </a:rPr>
              <a:t> N </a:t>
            </a:r>
            <a:r>
              <a:rPr lang="en-US" sz="1300" b="0" i="0" dirty="0" err="1">
                <a:solidFill>
                  <a:srgbClr val="273239"/>
                </a:solidFill>
                <a:effectLst/>
                <a:latin typeface="Nunito" pitchFamily="2" charset="-52"/>
              </a:rPr>
              <a:t>siyahının</a:t>
            </a:r>
            <a:r>
              <a:rPr lang="en-US" sz="1300" b="0" i="0" dirty="0">
                <a:solidFill>
                  <a:srgbClr val="273239"/>
                </a:solidFill>
                <a:effectLst/>
                <a:latin typeface="Nunito" pitchFamily="2" charset="-52"/>
              </a:rPr>
              <a:t> </a:t>
            </a:r>
            <a:r>
              <a:rPr lang="en-US" sz="1300" b="0" i="0" dirty="0" err="1">
                <a:solidFill>
                  <a:srgbClr val="273239"/>
                </a:solidFill>
                <a:effectLst/>
                <a:latin typeface="Nunito" pitchFamily="2" charset="-52"/>
              </a:rPr>
              <a:t>ölçüsüdür</a:t>
            </a:r>
            <a:r>
              <a:rPr lang="en-US" sz="1300" b="0" i="0" dirty="0">
                <a:solidFill>
                  <a:srgbClr val="273239"/>
                </a:solidFill>
                <a:effectLst/>
                <a:latin typeface="Nunito" pitchFamily="2" charset="-52"/>
              </a:rPr>
              <a:t>.</a:t>
            </a:r>
            <a:endParaRPr lang="az-Latn-AZ" sz="1300" b="0" i="0" dirty="0">
              <a:solidFill>
                <a:srgbClr val="273239"/>
              </a:solidFill>
              <a:effectLst/>
              <a:latin typeface="Nunito" pitchFamily="2" charset="-52"/>
            </a:endParaRPr>
          </a:p>
          <a:p>
            <a:pPr algn="l" fontAlgn="base">
              <a:buFont typeface="Arial" panose="020B0604020202020204" pitchFamily="34" charset="0"/>
              <a:buChar char="•"/>
            </a:pPr>
            <a:endParaRPr lang="az-Latn-AZ" sz="1300" b="0" i="0" dirty="0">
              <a:solidFill>
                <a:srgbClr val="273239"/>
              </a:solidFill>
              <a:effectLst/>
              <a:latin typeface="Nunito" pitchFamily="2" charset="-52"/>
            </a:endParaRPr>
          </a:p>
          <a:p>
            <a:pPr algn="l" fontAlgn="base">
              <a:buFont typeface="Arial" panose="020B0604020202020204" pitchFamily="34" charset="0"/>
              <a:buChar char="•"/>
            </a:pPr>
            <a:r>
              <a:rPr lang="az-Latn-AZ" sz="1300" b="1" i="0" dirty="0">
                <a:solidFill>
                  <a:srgbClr val="273239"/>
                </a:solidFill>
                <a:effectLst/>
                <a:latin typeface="Nunito" pitchFamily="2" charset="-52"/>
              </a:rPr>
              <a:t>Orta hal</a:t>
            </a:r>
            <a:r>
              <a:rPr lang="ru-RU" sz="1300" b="1" i="0" dirty="0">
                <a:solidFill>
                  <a:srgbClr val="273239"/>
                </a:solidFill>
                <a:effectLst/>
                <a:latin typeface="Nunito" pitchFamily="2" charset="-52"/>
              </a:rPr>
              <a:t>:</a:t>
            </a:r>
            <a:r>
              <a:rPr lang="ru-RU" sz="1300" b="0" i="0" dirty="0">
                <a:solidFill>
                  <a:srgbClr val="273239"/>
                </a:solidFill>
                <a:effectLst/>
                <a:latin typeface="Nunito" pitchFamily="2" charset="-52"/>
              </a:rPr>
              <a:t> O(N)</a:t>
            </a:r>
          </a:p>
        </p:txBody>
      </p:sp>
    </p:spTree>
    <p:extLst>
      <p:ext uri="{BB962C8B-B14F-4D97-AF65-F5344CB8AC3E}">
        <p14:creationId xmlns:p14="http://schemas.microsoft.com/office/powerpoint/2010/main" val="1948795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3B9B-BF32-4F50-B90B-8AABBAB970C8}"/>
              </a:ext>
            </a:extLst>
          </p:cNvPr>
          <p:cNvSpPr>
            <a:spLocks noGrp="1"/>
          </p:cNvSpPr>
          <p:nvPr>
            <p:ph type="ctrTitle"/>
          </p:nvPr>
        </p:nvSpPr>
        <p:spPr>
          <a:xfrm>
            <a:off x="422127" y="942445"/>
            <a:ext cx="7710900" cy="1312200"/>
          </a:xfrm>
        </p:spPr>
        <p:txBody>
          <a:bodyPr/>
          <a:lstStyle/>
          <a:p>
            <a:r>
              <a:rPr lang="az-Latn-AZ" sz="5400" dirty="0">
                <a:latin typeface="Times New Roman" panose="02020603050405020304" pitchFamily="18" charset="0"/>
                <a:cs typeface="Times New Roman" panose="02020603050405020304" pitchFamily="18" charset="0"/>
              </a:rPr>
              <a:t>Binary</a:t>
            </a:r>
            <a:endParaRPr lang="en-US" sz="5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3F15429-FFC2-4BFB-8EAA-CEB27771EA09}"/>
              </a:ext>
            </a:extLst>
          </p:cNvPr>
          <p:cNvSpPr>
            <a:spLocks noGrp="1"/>
          </p:cNvSpPr>
          <p:nvPr>
            <p:ph type="body" idx="1"/>
          </p:nvPr>
        </p:nvSpPr>
        <p:spPr>
          <a:xfrm>
            <a:off x="339000" y="2833336"/>
            <a:ext cx="5364105" cy="1875600"/>
          </a:xfrm>
        </p:spPr>
        <p:txBody>
          <a:bodyPr/>
          <a:lstStyle/>
          <a:p>
            <a:pPr marL="139700" indent="0">
              <a:lnSpc>
                <a:spcPct val="100000"/>
              </a:lnSpc>
              <a:buNone/>
            </a:pPr>
            <a:r>
              <a:rPr lang="en-US" dirty="0" err="1">
                <a:latin typeface="Times New Roman" panose="02020603050405020304" pitchFamily="18" charset="0"/>
                <a:cs typeface="Times New Roman" panose="02020603050405020304" pitchFamily="18" charset="0"/>
              </a:rPr>
              <a:t>Binar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Axtarış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Alqoritmi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İkili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Axtarış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Alqoritmi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axtarış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intervalını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dəfələrlə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yarıya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bölməklə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çeşidlənmiş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massivdə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istifadə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axtarış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alqoritmidir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İkili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axtarış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alqoritmi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nədir?İkili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axtarış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çeşidlənmiş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massivdə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hədəf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dəyərin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mövqeyini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tapmaq</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üçün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istifadə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axtarış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alqoritmidir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Hədəf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dəyəri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tapılana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a:t>
            </a:r>
            <a:r>
              <a:rPr lang="en-US" dirty="0">
                <a:latin typeface="Times New Roman" panose="02020603050405020304" pitchFamily="18" charset="0"/>
                <a:cs typeface="Times New Roman" panose="02020603050405020304" pitchFamily="18" charset="0"/>
              </a:rPr>
              <a:t> interval </a:t>
            </a:r>
            <a:r>
              <a:rPr lang="en-US" dirty="0" err="1">
                <a:latin typeface="Times New Roman" panose="02020603050405020304" pitchFamily="18" charset="0"/>
                <a:cs typeface="Times New Roman" panose="02020603050405020304" pitchFamily="18" charset="0"/>
              </a:rPr>
              <a:t>boş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qədər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axtarış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intervalını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dəfələrlə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yarıya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bölməklə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işləyir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Axtarış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intervalı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hədəf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elementi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axtarış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sahəsinin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dəyəri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müqayisə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etməklə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yarıya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endirilir</a:t>
            </a:r>
            <a:r>
              <a:rPr lang="en-US" dirty="0">
                <a:latin typeface="Times New Roman" panose="02020603050405020304" pitchFamily="18" charset="0"/>
                <a:cs typeface="Times New Roman" panose="02020603050405020304" pitchFamily="18" charset="0"/>
              </a:rPr>
              <a:t>.</a:t>
            </a:r>
          </a:p>
          <a:p>
            <a:pPr marL="139700" indent="0">
              <a:buNone/>
            </a:pPr>
            <a:endParaRPr lang="en-US" dirty="0"/>
          </a:p>
        </p:txBody>
      </p:sp>
      <p:sp>
        <p:nvSpPr>
          <p:cNvPr id="4" name="Rectangle 3">
            <a:extLst>
              <a:ext uri="{FF2B5EF4-FFF2-40B4-BE49-F238E27FC236}">
                <a16:creationId xmlns:a16="http://schemas.microsoft.com/office/drawing/2014/main" id="{E4B5A215-86FE-E33C-DC5C-47E2666075DA}"/>
              </a:ext>
            </a:extLst>
          </p:cNvPr>
          <p:cNvSpPr/>
          <p:nvPr/>
        </p:nvSpPr>
        <p:spPr>
          <a:xfrm>
            <a:off x="3609545" y="6928"/>
            <a:ext cx="5126182" cy="257175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ln>
                <a:solidFill>
                  <a:schemeClr val="tx2"/>
                </a:solidFill>
              </a:ln>
            </a:endParaRPr>
          </a:p>
        </p:txBody>
      </p:sp>
      <p:pic>
        <p:nvPicPr>
          <p:cNvPr id="6" name="Picture 5">
            <a:extLst>
              <a:ext uri="{FF2B5EF4-FFF2-40B4-BE49-F238E27FC236}">
                <a16:creationId xmlns:a16="http://schemas.microsoft.com/office/drawing/2014/main" id="{D30D1CC9-307D-F66E-F191-83DCDF3F4B2F}"/>
              </a:ext>
            </a:extLst>
          </p:cNvPr>
          <p:cNvPicPr>
            <a:picLocks noChangeAspect="1"/>
          </p:cNvPicPr>
          <p:nvPr/>
        </p:nvPicPr>
        <p:blipFill>
          <a:blip r:embed="rId2"/>
          <a:stretch>
            <a:fillRect/>
          </a:stretch>
        </p:blipFill>
        <p:spPr>
          <a:xfrm>
            <a:off x="3775364" y="1052508"/>
            <a:ext cx="5033010" cy="1364154"/>
          </a:xfrm>
          <a:prstGeom prst="rect">
            <a:avLst/>
          </a:prstGeom>
        </p:spPr>
      </p:pic>
      <p:sp>
        <p:nvSpPr>
          <p:cNvPr id="8" name="TextBox 7">
            <a:extLst>
              <a:ext uri="{FF2B5EF4-FFF2-40B4-BE49-F238E27FC236}">
                <a16:creationId xmlns:a16="http://schemas.microsoft.com/office/drawing/2014/main" id="{C36CAD08-ED69-28B6-751B-A71140F6EF1A}"/>
              </a:ext>
            </a:extLst>
          </p:cNvPr>
          <p:cNvSpPr txBox="1"/>
          <p:nvPr/>
        </p:nvSpPr>
        <p:spPr>
          <a:xfrm>
            <a:off x="6224143" y="2833336"/>
            <a:ext cx="4572000" cy="1815882"/>
          </a:xfrm>
          <a:prstGeom prst="rect">
            <a:avLst/>
          </a:prstGeom>
          <a:noFill/>
        </p:spPr>
        <p:txBody>
          <a:bodyPr wrap="square">
            <a:spAutoFit/>
          </a:bodyPr>
          <a:lstStyle/>
          <a:p>
            <a:r>
              <a:rPr lang="ru-RU" b="1" dirty="0" err="1">
                <a:latin typeface="Nunito" pitchFamily="2" charset="-52"/>
              </a:rPr>
              <a:t>Zaman</a:t>
            </a:r>
            <a:r>
              <a:rPr lang="ru-RU" b="1" dirty="0">
                <a:latin typeface="Nunito" pitchFamily="2" charset="-52"/>
              </a:rPr>
              <a:t> </a:t>
            </a:r>
            <a:r>
              <a:rPr lang="ru-RU" b="1" dirty="0" err="1">
                <a:latin typeface="Nunito" pitchFamily="2" charset="-52"/>
              </a:rPr>
              <a:t>mürəkkəbliyi</a:t>
            </a:r>
            <a:r>
              <a:rPr lang="ru-RU" b="1" dirty="0">
                <a:latin typeface="Nunito" pitchFamily="2" charset="-52"/>
              </a:rPr>
              <a:t>: </a:t>
            </a:r>
            <a:endParaRPr lang="az-Latn-AZ" b="1" dirty="0">
              <a:latin typeface="Nunito" pitchFamily="2" charset="-52"/>
            </a:endParaRPr>
          </a:p>
          <a:p>
            <a:endParaRPr lang="ru-RU" b="1" dirty="0">
              <a:latin typeface="Nunito" pitchFamily="2" charset="-52"/>
            </a:endParaRPr>
          </a:p>
          <a:p>
            <a:r>
              <a:rPr lang="ru-RU" b="1" dirty="0" err="1">
                <a:latin typeface="Nunito" pitchFamily="2" charset="-52"/>
              </a:rPr>
              <a:t>Ən</a:t>
            </a:r>
            <a:r>
              <a:rPr lang="ru-RU" b="1" dirty="0">
                <a:latin typeface="Nunito" pitchFamily="2" charset="-52"/>
              </a:rPr>
              <a:t> </a:t>
            </a:r>
            <a:r>
              <a:rPr lang="ru-RU" b="1" dirty="0" err="1">
                <a:latin typeface="Nunito" pitchFamily="2" charset="-52"/>
              </a:rPr>
              <a:t>yaxşı</a:t>
            </a:r>
            <a:r>
              <a:rPr lang="ru-RU" b="1" dirty="0">
                <a:latin typeface="Nunito" pitchFamily="2" charset="-52"/>
              </a:rPr>
              <a:t> </a:t>
            </a:r>
            <a:r>
              <a:rPr lang="ru-RU" b="1" dirty="0" err="1">
                <a:latin typeface="Nunito" pitchFamily="2" charset="-52"/>
              </a:rPr>
              <a:t>vəziyyət</a:t>
            </a:r>
            <a:r>
              <a:rPr lang="ru-RU" b="1" dirty="0">
                <a:latin typeface="Nunito" pitchFamily="2" charset="-52"/>
              </a:rPr>
              <a:t>: </a:t>
            </a:r>
            <a:r>
              <a:rPr lang="ru-RU" dirty="0">
                <a:latin typeface="Nunito" pitchFamily="2" charset="-52"/>
              </a:rPr>
              <a:t>O(1)</a:t>
            </a:r>
            <a:endParaRPr lang="az-Latn-AZ" dirty="0">
              <a:latin typeface="Nunito" pitchFamily="2" charset="-52"/>
            </a:endParaRPr>
          </a:p>
          <a:p>
            <a:endParaRPr lang="ru-RU" dirty="0">
              <a:latin typeface="Nunito" pitchFamily="2" charset="-52"/>
            </a:endParaRPr>
          </a:p>
          <a:p>
            <a:r>
              <a:rPr lang="ru-RU" b="1" dirty="0" err="1">
                <a:latin typeface="Nunito" pitchFamily="2" charset="-52"/>
              </a:rPr>
              <a:t>Orta</a:t>
            </a:r>
            <a:r>
              <a:rPr lang="ru-RU" b="1" dirty="0">
                <a:latin typeface="Nunito" pitchFamily="2" charset="-52"/>
              </a:rPr>
              <a:t> </a:t>
            </a:r>
            <a:r>
              <a:rPr lang="ru-RU" b="1" dirty="0" err="1">
                <a:latin typeface="Nunito" pitchFamily="2" charset="-52"/>
              </a:rPr>
              <a:t>Saat</a:t>
            </a:r>
            <a:r>
              <a:rPr lang="ru-RU" b="1" dirty="0">
                <a:latin typeface="Nunito" pitchFamily="2" charset="-52"/>
              </a:rPr>
              <a:t>: </a:t>
            </a:r>
            <a:r>
              <a:rPr lang="ru-RU" dirty="0">
                <a:latin typeface="Nunito" pitchFamily="2" charset="-52"/>
              </a:rPr>
              <a:t>O(</a:t>
            </a:r>
            <a:r>
              <a:rPr lang="ru-RU" dirty="0" err="1">
                <a:latin typeface="Nunito" pitchFamily="2" charset="-52"/>
              </a:rPr>
              <a:t>log</a:t>
            </a:r>
            <a:r>
              <a:rPr lang="ru-RU" dirty="0">
                <a:latin typeface="Nunito" pitchFamily="2" charset="-52"/>
              </a:rPr>
              <a:t> N)</a:t>
            </a:r>
            <a:endParaRPr lang="az-Latn-AZ" dirty="0">
              <a:latin typeface="Nunito" pitchFamily="2" charset="-52"/>
            </a:endParaRPr>
          </a:p>
          <a:p>
            <a:endParaRPr lang="ru-RU" dirty="0">
              <a:latin typeface="Nunito" pitchFamily="2" charset="-52"/>
            </a:endParaRPr>
          </a:p>
          <a:p>
            <a:r>
              <a:rPr lang="ru-RU" b="1" dirty="0" err="1">
                <a:latin typeface="Nunito" pitchFamily="2" charset="-52"/>
              </a:rPr>
              <a:t>Ən</a:t>
            </a:r>
            <a:r>
              <a:rPr lang="ru-RU" b="1" dirty="0">
                <a:latin typeface="Nunito" pitchFamily="2" charset="-52"/>
              </a:rPr>
              <a:t> </a:t>
            </a:r>
            <a:r>
              <a:rPr lang="ru-RU" b="1" dirty="0" err="1">
                <a:latin typeface="Nunito" pitchFamily="2" charset="-52"/>
              </a:rPr>
              <a:t>pis</a:t>
            </a:r>
            <a:r>
              <a:rPr lang="ru-RU" b="1" dirty="0">
                <a:latin typeface="Nunito" pitchFamily="2" charset="-52"/>
              </a:rPr>
              <a:t> </a:t>
            </a:r>
            <a:r>
              <a:rPr lang="ru-RU" b="1" dirty="0" err="1">
                <a:latin typeface="Nunito" pitchFamily="2" charset="-52"/>
              </a:rPr>
              <a:t>saat</a:t>
            </a:r>
            <a:r>
              <a:rPr lang="ru-RU" b="1" dirty="0">
                <a:latin typeface="Nunito" pitchFamily="2" charset="-52"/>
              </a:rPr>
              <a:t>: </a:t>
            </a:r>
            <a:r>
              <a:rPr lang="ru-RU" dirty="0">
                <a:latin typeface="Nunito" pitchFamily="2" charset="-52"/>
              </a:rPr>
              <a:t>O(</a:t>
            </a:r>
            <a:r>
              <a:rPr lang="ru-RU" dirty="0" err="1">
                <a:latin typeface="Nunito" pitchFamily="2" charset="-52"/>
              </a:rPr>
              <a:t>log</a:t>
            </a:r>
            <a:r>
              <a:rPr lang="ru-RU" dirty="0">
                <a:latin typeface="Nunito" pitchFamily="2" charset="-52"/>
              </a:rPr>
              <a:t> N)</a:t>
            </a:r>
            <a:endParaRPr lang="az-Latn-AZ" dirty="0">
              <a:latin typeface="Nunito" pitchFamily="2" charset="-52"/>
            </a:endParaRPr>
          </a:p>
          <a:p>
            <a:endParaRPr lang="ru-RU" dirty="0">
              <a:latin typeface="Nunito" pitchFamily="2" charset="-52"/>
            </a:endParaRPr>
          </a:p>
        </p:txBody>
      </p:sp>
    </p:spTree>
    <p:extLst>
      <p:ext uri="{BB962C8B-B14F-4D97-AF65-F5344CB8AC3E}">
        <p14:creationId xmlns:p14="http://schemas.microsoft.com/office/powerpoint/2010/main" val="55687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7DA59D-921D-1F66-E155-8A25D3E1AFFF}"/>
              </a:ext>
            </a:extLst>
          </p:cNvPr>
          <p:cNvSpPr/>
          <p:nvPr/>
        </p:nvSpPr>
        <p:spPr>
          <a:xfrm>
            <a:off x="3609545" y="6928"/>
            <a:ext cx="5126182" cy="257175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ln>
                <a:solidFill>
                  <a:schemeClr val="tx2"/>
                </a:solidFill>
              </a:ln>
            </a:endParaRPr>
          </a:p>
        </p:txBody>
      </p:sp>
      <p:sp>
        <p:nvSpPr>
          <p:cNvPr id="2" name="Title 1">
            <a:extLst>
              <a:ext uri="{FF2B5EF4-FFF2-40B4-BE49-F238E27FC236}">
                <a16:creationId xmlns:a16="http://schemas.microsoft.com/office/drawing/2014/main" id="{5DE0B5C1-7C99-4754-A21B-772C58D8FE70}"/>
              </a:ext>
            </a:extLst>
          </p:cNvPr>
          <p:cNvSpPr>
            <a:spLocks noGrp="1"/>
          </p:cNvSpPr>
          <p:nvPr>
            <p:ph type="ctrTitle"/>
          </p:nvPr>
        </p:nvSpPr>
        <p:spPr>
          <a:xfrm>
            <a:off x="503899" y="1173203"/>
            <a:ext cx="1707673" cy="1021356"/>
          </a:xfrm>
        </p:spPr>
        <p:txBody>
          <a:bodyPr/>
          <a:lstStyle/>
          <a:p>
            <a:r>
              <a:rPr lang="az-Latn-AZ" dirty="0">
                <a:latin typeface="Times New Roman" panose="02020603050405020304" pitchFamily="18" charset="0"/>
                <a:cs typeface="Times New Roman" panose="02020603050405020304" pitchFamily="18" charset="0"/>
              </a:rPr>
              <a:t>Jump</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2374E6B-C0FD-4D10-BEA5-F06EC549CA2D}"/>
              </a:ext>
            </a:extLst>
          </p:cNvPr>
          <p:cNvSpPr>
            <a:spLocks noGrp="1"/>
          </p:cNvSpPr>
          <p:nvPr>
            <p:ph type="body" idx="1"/>
          </p:nvPr>
        </p:nvSpPr>
        <p:spPr>
          <a:xfrm>
            <a:off x="212651" y="2982150"/>
            <a:ext cx="8683256" cy="1875600"/>
          </a:xfrm>
        </p:spPr>
        <p:txBody>
          <a:bodyPr/>
          <a:lstStyle/>
          <a:p>
            <a:pPr marL="139700" indent="0">
              <a:lnSpc>
                <a:spcPct val="100000"/>
              </a:lnSpc>
              <a:buNone/>
            </a:pPr>
            <a:r>
              <a:rPr lang="az-Latn-AZ" dirty="0">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ump Search (Jump </a:t>
            </a:r>
            <a:r>
              <a:rPr lang="en-US" dirty="0" err="1">
                <a:latin typeface="Times New Roman" panose="02020603050405020304" pitchFamily="18" charset="0"/>
                <a:cs typeface="Times New Roman" panose="02020603050405020304" pitchFamily="18" charset="0"/>
              </a:rPr>
              <a:t>Axtarışı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alqoritmi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sıralanmış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massivlərdə</a:t>
            </a:r>
            <a:r>
              <a:rPr lang="en-US" dirty="0">
                <a:latin typeface="Times New Roman" panose="02020603050405020304" pitchFamily="18" charset="0"/>
                <a:cs typeface="Times New Roman" panose="02020603050405020304" pitchFamily="18" charset="0"/>
              </a:rPr>
              <a:t> element </a:t>
            </a:r>
            <a:r>
              <a:rPr lang="en-US" dirty="0" err="1">
                <a:latin typeface="Times New Roman" panose="02020603050405020304" pitchFamily="18" charset="0"/>
                <a:cs typeface="Times New Roman" panose="02020603050405020304" pitchFamily="18" charset="0"/>
              </a:rPr>
              <a:t>axtarmaq</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üçün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istifadə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alqoritmdir</a:t>
            </a:r>
            <a:r>
              <a:rPr lang="en-US" dirty="0">
                <a:latin typeface="Times New Roman" panose="02020603050405020304" pitchFamily="18" charset="0"/>
                <a:cs typeface="Times New Roman" panose="02020603050405020304" pitchFamily="18" charset="0"/>
              </a:rPr>
              <a:t>. Bu </a:t>
            </a:r>
            <a:r>
              <a:rPr lang="en-US" dirty="0" err="1">
                <a:latin typeface="Times New Roman" panose="02020603050405020304" pitchFamily="18" charset="0"/>
                <a:cs typeface="Times New Roman" panose="02020603050405020304" pitchFamily="18" charset="0"/>
              </a:rPr>
              <a:t>alqoritm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xətti</a:t>
            </a:r>
            <a:r>
              <a:rPr lang="en-US" dirty="0">
                <a:latin typeface="Times New Roman" panose="02020603050405020304" pitchFamily="18" charset="0"/>
                <a:cs typeface="Times New Roman" panose="02020603050405020304" pitchFamily="18" charset="0"/>
              </a:rPr>
              <a:t> (linear) </a:t>
            </a:r>
            <a:r>
              <a:rPr lang="en-US" dirty="0" err="1">
                <a:latin typeface="Times New Roman" panose="02020603050405020304" pitchFamily="18" charset="0"/>
                <a:cs typeface="Times New Roman" panose="02020603050405020304" pitchFamily="18" charset="0"/>
              </a:rPr>
              <a:t>və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binar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axtarış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yanaşmadır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axtarış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addımı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elementin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tapılmasını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təmin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edir</a:t>
            </a:r>
            <a:r>
              <a:rPr lang="en-US" dirty="0">
                <a:latin typeface="Times New Roman" panose="02020603050405020304" pitchFamily="18" charset="0"/>
                <a:cs typeface="Times New Roman" panose="02020603050405020304" pitchFamily="18" charset="0"/>
              </a:rPr>
              <a:t>. Jump Search </a:t>
            </a:r>
            <a:r>
              <a:rPr lang="en-US" dirty="0" err="1">
                <a:latin typeface="Times New Roman" panose="02020603050405020304" pitchFamily="18" charset="0"/>
                <a:cs typeface="Times New Roman" panose="02020603050405020304" pitchFamily="18" charset="0"/>
              </a:rPr>
              <a:t>alqoritmi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aşağıdakı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prinsipə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əsaslanır:Alqoritmin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Addımları:Blok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ölçüsünün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təyin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olunması:Siyahı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təqribən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kvadrat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kök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qədər</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bloklara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bölünür</a:t>
            </a:r>
            <a:r>
              <a:rPr lang="en-US" dirty="0">
                <a:latin typeface="Times New Roman" panose="02020603050405020304" pitchFamily="18" charset="0"/>
                <a:cs typeface="Times New Roman" panose="02020603050405020304" pitchFamily="18" charset="0"/>
              </a:rPr>
              <a:t>. Bu, </a:t>
            </a:r>
            <a:r>
              <a:rPr lang="en-US" dirty="0" err="1">
                <a:latin typeface="Times New Roman" panose="02020603050405020304" pitchFamily="18" charset="0"/>
                <a:cs typeface="Times New Roman" panose="02020603050405020304" pitchFamily="18" charset="0"/>
              </a:rPr>
              <a:t>axtarışın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səmərəli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şəkildə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irəliləməsinə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kömək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edir.Məsələn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əgər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siyahının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uzunluğu</a:t>
            </a:r>
            <a:r>
              <a:rPr lang="en-US" dirty="0">
                <a:latin typeface="Times New Roman" panose="02020603050405020304" pitchFamily="18" charset="0"/>
                <a:cs typeface="Times New Roman" panose="02020603050405020304" pitchFamily="18" charset="0"/>
              </a:rPr>
              <a:t> n-</a:t>
            </a:r>
            <a:r>
              <a:rPr lang="en-US" dirty="0" err="1">
                <a:latin typeface="Times New Roman" panose="02020603050405020304" pitchFamily="18" charset="0"/>
                <a:cs typeface="Times New Roman" panose="02020603050405020304" pitchFamily="18" charset="0"/>
              </a:rPr>
              <a:t>dirsə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adətən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block_size</a:t>
            </a:r>
            <a:r>
              <a:rPr lang="en-US" dirty="0">
                <a:latin typeface="Times New Roman" panose="02020603050405020304" pitchFamily="18" charset="0"/>
                <a:cs typeface="Times New Roman" panose="02020603050405020304" pitchFamily="18" charset="0"/>
              </a:rPr>
              <a:t> = √n </a:t>
            </a:r>
            <a:r>
              <a:rPr lang="en-US" dirty="0" err="1">
                <a:latin typeface="Times New Roman" panose="02020603050405020304" pitchFamily="18" charset="0"/>
                <a:cs typeface="Times New Roman" panose="02020603050405020304" pitchFamily="18" charset="0"/>
              </a:rPr>
              <a:t>təyin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edilir.Blok-blok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axtarışı:Alqoritm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hər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dəfə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block_size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uzunluğunda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irəliləyir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müqayisələr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aparır.Bu</a:t>
            </a:r>
            <a:r>
              <a:rPr lang="en-US" dirty="0">
                <a:latin typeface="Times New Roman" panose="02020603050405020304" pitchFamily="18" charset="0"/>
                <a:cs typeface="Times New Roman" panose="02020603050405020304" pitchFamily="18" charset="0"/>
              </a:rPr>
              <a:t> proses, </a:t>
            </a:r>
            <a:r>
              <a:rPr lang="en-US" dirty="0" err="1">
                <a:latin typeface="Times New Roman" panose="02020603050405020304" pitchFamily="18" charset="0"/>
                <a:cs typeface="Times New Roman" panose="02020603050405020304" pitchFamily="18" charset="0"/>
              </a:rPr>
              <a:t>aranan</a:t>
            </a:r>
            <a:r>
              <a:rPr lang="en-US" dirty="0">
                <a:latin typeface="Times New Roman" panose="02020603050405020304" pitchFamily="18" charset="0"/>
                <a:cs typeface="Times New Roman" panose="02020603050405020304" pitchFamily="18" charset="0"/>
              </a:rPr>
              <a:t> element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kiçik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müddətcə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təkrarlanır.Dəqiq</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axtarış:Elementin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daxil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tapıldıqdan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həmin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daxilində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xətti</a:t>
            </a:r>
            <a:r>
              <a:rPr lang="en-US" dirty="0">
                <a:latin typeface="Times New Roman" panose="02020603050405020304" pitchFamily="18" charset="0"/>
                <a:cs typeface="Times New Roman" panose="02020603050405020304" pitchFamily="18" charset="0"/>
              </a:rPr>
              <a:t> (linear) </a:t>
            </a:r>
            <a:r>
              <a:rPr lang="en-US" dirty="0" err="1">
                <a:latin typeface="Times New Roman" panose="02020603050405020304" pitchFamily="18" charset="0"/>
                <a:cs typeface="Times New Roman" panose="02020603050405020304" pitchFamily="18" charset="0"/>
              </a:rPr>
              <a:t>axtarış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edilir.Bu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blokda</a:t>
            </a:r>
            <a:r>
              <a:rPr lang="en-US" dirty="0">
                <a:latin typeface="Times New Roman" panose="02020603050405020304" pitchFamily="18" charset="0"/>
                <a:cs typeface="Times New Roman" panose="02020603050405020304" pitchFamily="18" charset="0"/>
              </a:rPr>
              <a:t> element </a:t>
            </a:r>
            <a:r>
              <a:rPr lang="en-US" dirty="0" err="1">
                <a:latin typeface="Times New Roman" panose="02020603050405020304" pitchFamily="18" charset="0"/>
                <a:cs typeface="Times New Roman" panose="02020603050405020304" pitchFamily="18" charset="0"/>
              </a:rPr>
              <a:t>tapılırsa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həmin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elementin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indeksi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qaytarılır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tapılmırsa</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qaytarılır</a:t>
            </a:r>
            <a:r>
              <a:rPr lang="en-US" dirty="0">
                <a:latin typeface="Times New Roman" panose="02020603050405020304" pitchFamily="18" charset="0"/>
                <a:cs typeface="Times New Roman" panose="02020603050405020304" pitchFamily="18" charset="0"/>
              </a:rPr>
              <a:t>.</a:t>
            </a:r>
          </a:p>
          <a:p>
            <a:pPr marL="139700" indent="0">
              <a:buNone/>
            </a:pPr>
            <a:endParaRPr lang="en-US" dirty="0"/>
          </a:p>
        </p:txBody>
      </p:sp>
      <p:sp>
        <p:nvSpPr>
          <p:cNvPr id="5" name="TextBox 4">
            <a:extLst>
              <a:ext uri="{FF2B5EF4-FFF2-40B4-BE49-F238E27FC236}">
                <a16:creationId xmlns:a16="http://schemas.microsoft.com/office/drawing/2014/main" id="{C440B1CF-60BC-432D-AB1F-2D88178E1324}"/>
              </a:ext>
            </a:extLst>
          </p:cNvPr>
          <p:cNvSpPr txBox="1"/>
          <p:nvPr/>
        </p:nvSpPr>
        <p:spPr>
          <a:xfrm>
            <a:off x="3777361" y="277140"/>
            <a:ext cx="3787221" cy="1938992"/>
          </a:xfrm>
          <a:prstGeom prst="rect">
            <a:avLst/>
          </a:prstGeom>
          <a:noFill/>
        </p:spPr>
        <p:txBody>
          <a:bodyPr wrap="square">
            <a:spAutoFit/>
          </a:bodyPr>
          <a:lstStyle/>
          <a:p>
            <a:r>
              <a:rPr lang="en-US" sz="1200" dirty="0" err="1">
                <a:solidFill>
                  <a:schemeClr val="tx2"/>
                </a:solidFill>
                <a:latin typeface="Times New Roman" panose="02020603050405020304" pitchFamily="18" charset="0"/>
                <a:cs typeface="Times New Roman" panose="02020603050405020304" pitchFamily="18" charset="0"/>
              </a:rPr>
              <a:t>Məsələn</a:t>
            </a:r>
            <a:r>
              <a:rPr lang="en-US" sz="1200" dirty="0">
                <a:solidFill>
                  <a:schemeClr val="tx2"/>
                </a:solidFill>
                <a:latin typeface="Times New Roman" panose="02020603050405020304" pitchFamily="18" charset="0"/>
                <a:cs typeface="Times New Roman" panose="02020603050405020304" pitchFamily="18" charset="0"/>
              </a:rPr>
              <a:t>,</a:t>
            </a:r>
            <a:endParaRPr lang="az-Latn-AZ" sz="1200" dirty="0">
              <a:solidFill>
                <a:schemeClr val="tx2"/>
              </a:solidFill>
              <a:latin typeface="Times New Roman" panose="02020603050405020304" pitchFamily="18" charset="0"/>
              <a:cs typeface="Times New Roman" panose="02020603050405020304" pitchFamily="18" charset="0"/>
            </a:endParaRPr>
          </a:p>
          <a:p>
            <a:r>
              <a:rPr lang="en-US" sz="1200" dirty="0" err="1">
                <a:solidFill>
                  <a:schemeClr val="tx2"/>
                </a:solidFill>
                <a:latin typeface="Times New Roman" panose="02020603050405020304" pitchFamily="18" charset="0"/>
                <a:cs typeface="Times New Roman" panose="02020603050405020304" pitchFamily="18" charset="0"/>
              </a:rPr>
              <a:t>arr</a:t>
            </a:r>
            <a:r>
              <a:rPr lang="en-US" sz="1200" dirty="0">
                <a:solidFill>
                  <a:schemeClr val="tx2"/>
                </a:solidFill>
                <a:latin typeface="Times New Roman" panose="02020603050405020304" pitchFamily="18" charset="0"/>
                <a:cs typeface="Times New Roman" panose="02020603050405020304" pitchFamily="18" charset="0"/>
              </a:rPr>
              <a:t> = [0, 1, 4, 5, 7, 8, 12, 15, 18, 21, 24, 27, 30, 35, 40] </a:t>
            </a:r>
            <a:r>
              <a:rPr lang="en-US" sz="1200" dirty="0" err="1">
                <a:solidFill>
                  <a:schemeClr val="tx2"/>
                </a:solidFill>
                <a:latin typeface="Times New Roman" panose="02020603050405020304" pitchFamily="18" charset="0"/>
                <a:cs typeface="Times New Roman" panose="02020603050405020304" pitchFamily="18" charset="0"/>
              </a:rPr>
              <a:t>və</a:t>
            </a:r>
            <a:r>
              <a:rPr lang="en-US" sz="1200" dirty="0">
                <a:solidFill>
                  <a:schemeClr val="tx2"/>
                </a:solidFill>
                <a:latin typeface="Times New Roman" panose="02020603050405020304" pitchFamily="18" charset="0"/>
                <a:cs typeface="Times New Roman" panose="02020603050405020304" pitchFamily="18" charset="0"/>
              </a:rPr>
              <a:t> </a:t>
            </a:r>
            <a:endParaRPr lang="az-Latn-AZ" sz="1200" dirty="0">
              <a:solidFill>
                <a:schemeClr val="tx2"/>
              </a:solidFill>
              <a:latin typeface="Times New Roman" panose="02020603050405020304" pitchFamily="18" charset="0"/>
              <a:cs typeface="Times New Roman" panose="02020603050405020304" pitchFamily="18" charset="0"/>
            </a:endParaRPr>
          </a:p>
          <a:p>
            <a:r>
              <a:rPr lang="en-US" sz="1200" dirty="0">
                <a:solidFill>
                  <a:schemeClr val="tx2"/>
                </a:solidFill>
                <a:latin typeface="Times New Roman" panose="02020603050405020304" pitchFamily="18" charset="0"/>
                <a:cs typeface="Times New Roman" panose="02020603050405020304" pitchFamily="18" charset="0"/>
              </a:rPr>
              <a:t>target = 18 </a:t>
            </a:r>
            <a:r>
              <a:rPr lang="en-US" sz="1200" dirty="0" err="1">
                <a:solidFill>
                  <a:schemeClr val="tx2"/>
                </a:solidFill>
                <a:latin typeface="Times New Roman" panose="02020603050405020304" pitchFamily="18" charset="0"/>
                <a:cs typeface="Times New Roman" panose="02020603050405020304" pitchFamily="18" charset="0"/>
              </a:rPr>
              <a:t>üçün</a:t>
            </a:r>
            <a:r>
              <a:rPr lang="en-US" sz="1200" dirty="0">
                <a:solidFill>
                  <a:schemeClr val="tx2"/>
                </a:solidFill>
                <a:latin typeface="Times New Roman" panose="02020603050405020304" pitchFamily="18" charset="0"/>
                <a:cs typeface="Times New Roman" panose="02020603050405020304" pitchFamily="18" charset="0"/>
              </a:rPr>
              <a:t>:</a:t>
            </a:r>
            <a:r>
              <a:rPr lang="az-Latn-AZ"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block_size</a:t>
            </a:r>
            <a:r>
              <a:rPr lang="en-US" sz="1200" dirty="0">
                <a:solidFill>
                  <a:schemeClr val="tx2"/>
                </a:solidFill>
                <a:latin typeface="Times New Roman" panose="02020603050405020304" pitchFamily="18" charset="0"/>
                <a:cs typeface="Times New Roman" panose="02020603050405020304" pitchFamily="18" charset="0"/>
              </a:rPr>
              <a:t> = √15 ≈ 3 </a:t>
            </a:r>
            <a:r>
              <a:rPr lang="en-US" sz="1200" dirty="0" err="1">
                <a:solidFill>
                  <a:schemeClr val="tx2"/>
                </a:solidFill>
                <a:latin typeface="Times New Roman" panose="02020603050405020304" pitchFamily="18" charset="0"/>
                <a:cs typeface="Times New Roman" panose="02020603050405020304" pitchFamily="18" charset="0"/>
              </a:rPr>
              <a:t>təyin</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olunur</a:t>
            </a:r>
            <a:r>
              <a:rPr lang="en-US" sz="1200" dirty="0">
                <a:solidFill>
                  <a:schemeClr val="tx2"/>
                </a:solidFill>
                <a:latin typeface="Times New Roman" panose="02020603050405020304" pitchFamily="18" charset="0"/>
                <a:cs typeface="Times New Roman" panose="02020603050405020304" pitchFamily="18" charset="0"/>
              </a:rPr>
              <a:t>.</a:t>
            </a:r>
            <a:r>
              <a:rPr lang="az-Latn-AZ"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Əvvəlcə</a:t>
            </a:r>
            <a:r>
              <a:rPr lang="en-US" sz="1200" dirty="0">
                <a:solidFill>
                  <a:schemeClr val="tx2"/>
                </a:solidFill>
                <a:latin typeface="Times New Roman" panose="02020603050405020304" pitchFamily="18" charset="0"/>
                <a:cs typeface="Times New Roman" panose="02020603050405020304" pitchFamily="18" charset="0"/>
              </a:rPr>
              <a:t> </a:t>
            </a:r>
            <a:endParaRPr lang="az-Latn-AZ" sz="1200" dirty="0">
              <a:solidFill>
                <a:schemeClr val="tx2"/>
              </a:solidFill>
              <a:latin typeface="Times New Roman" panose="02020603050405020304" pitchFamily="18" charset="0"/>
              <a:cs typeface="Times New Roman" panose="02020603050405020304" pitchFamily="18" charset="0"/>
            </a:endParaRPr>
          </a:p>
          <a:p>
            <a:r>
              <a:rPr lang="en-US" sz="1200" dirty="0" err="1">
                <a:solidFill>
                  <a:schemeClr val="tx2"/>
                </a:solidFill>
                <a:latin typeface="Times New Roman" panose="02020603050405020304" pitchFamily="18" charset="0"/>
                <a:cs typeface="Times New Roman" panose="02020603050405020304" pitchFamily="18" charset="0"/>
              </a:rPr>
              <a:t>arr</a:t>
            </a:r>
            <a:r>
              <a:rPr lang="en-US" sz="1200" dirty="0">
                <a:solidFill>
                  <a:schemeClr val="tx2"/>
                </a:solidFill>
                <a:latin typeface="Times New Roman" panose="02020603050405020304" pitchFamily="18" charset="0"/>
                <a:cs typeface="Times New Roman" panose="02020603050405020304" pitchFamily="18" charset="0"/>
              </a:rPr>
              <a:t>[2] = 4 (ilk </a:t>
            </a:r>
            <a:r>
              <a:rPr lang="en-US" sz="1200" dirty="0" err="1">
                <a:solidFill>
                  <a:schemeClr val="tx2"/>
                </a:solidFill>
                <a:latin typeface="Times New Roman" panose="02020603050405020304" pitchFamily="18" charset="0"/>
                <a:cs typeface="Times New Roman" panose="02020603050405020304" pitchFamily="18" charset="0"/>
              </a:rPr>
              <a:t>blokun</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sonu</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ilə</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müqayisə</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edilir</a:t>
            </a:r>
            <a:r>
              <a:rPr lang="en-US" sz="1200" dirty="0">
                <a:solidFill>
                  <a:schemeClr val="tx2"/>
                </a:solidFill>
                <a:latin typeface="Times New Roman" panose="02020603050405020304" pitchFamily="18" charset="0"/>
                <a:cs typeface="Times New Roman" panose="02020603050405020304" pitchFamily="18" charset="0"/>
              </a:rPr>
              <a:t>.</a:t>
            </a:r>
            <a:r>
              <a:rPr lang="az-Latn-AZ" sz="1200" dirty="0">
                <a:solidFill>
                  <a:schemeClr val="tx2"/>
                </a:solidFill>
                <a:latin typeface="Times New Roman" panose="02020603050405020304" pitchFamily="18" charset="0"/>
                <a:cs typeface="Times New Roman" panose="02020603050405020304" pitchFamily="18" charset="0"/>
              </a:rPr>
              <a:t> </a:t>
            </a:r>
            <a:r>
              <a:rPr lang="en-US" sz="1200" dirty="0">
                <a:solidFill>
                  <a:schemeClr val="tx2"/>
                </a:solidFill>
                <a:latin typeface="Times New Roman" panose="02020603050405020304" pitchFamily="18" charset="0"/>
                <a:cs typeface="Times New Roman" panose="02020603050405020304" pitchFamily="18" charset="0"/>
              </a:rPr>
              <a:t>4 </a:t>
            </a:r>
            <a:r>
              <a:rPr lang="en-US" sz="1200" dirty="0" err="1">
                <a:solidFill>
                  <a:schemeClr val="tx2"/>
                </a:solidFill>
                <a:latin typeface="Times New Roman" panose="02020603050405020304" pitchFamily="18" charset="0"/>
                <a:cs typeface="Times New Roman" panose="02020603050405020304" pitchFamily="18" charset="0"/>
              </a:rPr>
              <a:t>kiçik</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olduğu</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üçün</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növbəti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blok</a:t>
            </a:r>
            <a:r>
              <a:rPr lang="en-US" sz="1200" dirty="0">
                <a:solidFill>
                  <a:schemeClr val="tx2"/>
                </a:solidFill>
                <a:latin typeface="Times New Roman" panose="02020603050405020304" pitchFamily="18" charset="0"/>
                <a:cs typeface="Times New Roman" panose="02020603050405020304" pitchFamily="18" charset="0"/>
              </a:rPr>
              <a:t> </a:t>
            </a:r>
            <a:endParaRPr lang="az-Latn-AZ" sz="1200" dirty="0">
              <a:solidFill>
                <a:schemeClr val="tx2"/>
              </a:solidFill>
              <a:latin typeface="Times New Roman" panose="02020603050405020304" pitchFamily="18" charset="0"/>
              <a:cs typeface="Times New Roman" panose="02020603050405020304" pitchFamily="18" charset="0"/>
            </a:endParaRPr>
          </a:p>
          <a:p>
            <a:r>
              <a:rPr lang="en-US" sz="1200" dirty="0" err="1">
                <a:solidFill>
                  <a:schemeClr val="tx2"/>
                </a:solidFill>
                <a:latin typeface="Times New Roman" panose="02020603050405020304" pitchFamily="18" charset="0"/>
                <a:cs typeface="Times New Roman" panose="02020603050405020304" pitchFamily="18" charset="0"/>
              </a:rPr>
              <a:t>arr</a:t>
            </a:r>
            <a:r>
              <a:rPr lang="en-US" sz="1200" dirty="0">
                <a:solidFill>
                  <a:schemeClr val="tx2"/>
                </a:solidFill>
                <a:latin typeface="Times New Roman" panose="02020603050405020304" pitchFamily="18" charset="0"/>
                <a:cs typeface="Times New Roman" panose="02020603050405020304" pitchFamily="18" charset="0"/>
              </a:rPr>
              <a:t>[5] = 8 </a:t>
            </a:r>
            <a:r>
              <a:rPr lang="en-US" sz="1200" dirty="0" err="1">
                <a:solidFill>
                  <a:schemeClr val="tx2"/>
                </a:solidFill>
                <a:latin typeface="Times New Roman" panose="02020603050405020304" pitchFamily="18" charset="0"/>
                <a:cs typeface="Times New Roman" panose="02020603050405020304" pitchFamily="18" charset="0"/>
              </a:rPr>
              <a:t>müqayisə</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edilir</a:t>
            </a:r>
            <a:r>
              <a:rPr lang="en-US" sz="1200" dirty="0">
                <a:solidFill>
                  <a:schemeClr val="tx2"/>
                </a:solidFill>
                <a:latin typeface="Times New Roman" panose="02020603050405020304" pitchFamily="18" charset="0"/>
                <a:cs typeface="Times New Roman" panose="02020603050405020304" pitchFamily="18" charset="0"/>
              </a:rPr>
              <a:t>.</a:t>
            </a:r>
            <a:r>
              <a:rPr lang="az-Latn-AZ" sz="1200" dirty="0">
                <a:solidFill>
                  <a:schemeClr val="tx2"/>
                </a:solidFill>
                <a:latin typeface="Times New Roman" panose="02020603050405020304" pitchFamily="18" charset="0"/>
                <a:cs typeface="Times New Roman" panose="02020603050405020304" pitchFamily="18" charset="0"/>
              </a:rPr>
              <a:t> </a:t>
            </a:r>
            <a:r>
              <a:rPr lang="en-US" sz="1200" dirty="0">
                <a:solidFill>
                  <a:schemeClr val="tx2"/>
                </a:solidFill>
                <a:latin typeface="Times New Roman" panose="02020603050405020304" pitchFamily="18" charset="0"/>
                <a:cs typeface="Times New Roman" panose="02020603050405020304" pitchFamily="18" charset="0"/>
              </a:rPr>
              <a:t>8 </a:t>
            </a:r>
            <a:r>
              <a:rPr lang="en-US" sz="1200" dirty="0" err="1">
                <a:solidFill>
                  <a:schemeClr val="tx2"/>
                </a:solidFill>
                <a:latin typeface="Times New Roman" panose="02020603050405020304" pitchFamily="18" charset="0"/>
                <a:cs typeface="Times New Roman" panose="02020603050405020304" pitchFamily="18" charset="0"/>
              </a:rPr>
              <a:t>kiçik</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olduğu</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üçün</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növbəti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blok</a:t>
            </a:r>
            <a:r>
              <a:rPr lang="en-US" sz="1200" dirty="0">
                <a:solidFill>
                  <a:schemeClr val="tx2"/>
                </a:solidFill>
                <a:latin typeface="Times New Roman" panose="02020603050405020304" pitchFamily="18" charset="0"/>
                <a:cs typeface="Times New Roman" panose="02020603050405020304" pitchFamily="18" charset="0"/>
              </a:rPr>
              <a:t> </a:t>
            </a:r>
            <a:endParaRPr lang="az-Latn-AZ" sz="1200" dirty="0">
              <a:solidFill>
                <a:schemeClr val="tx2"/>
              </a:solidFill>
              <a:latin typeface="Times New Roman" panose="02020603050405020304" pitchFamily="18" charset="0"/>
              <a:cs typeface="Times New Roman" panose="02020603050405020304" pitchFamily="18" charset="0"/>
            </a:endParaRPr>
          </a:p>
          <a:p>
            <a:r>
              <a:rPr lang="en-US" sz="1200" dirty="0" err="1">
                <a:solidFill>
                  <a:schemeClr val="tx2"/>
                </a:solidFill>
                <a:latin typeface="Times New Roman" panose="02020603050405020304" pitchFamily="18" charset="0"/>
                <a:cs typeface="Times New Roman" panose="02020603050405020304" pitchFamily="18" charset="0"/>
              </a:rPr>
              <a:t>arr</a:t>
            </a:r>
            <a:r>
              <a:rPr lang="en-US" sz="1200" dirty="0">
                <a:solidFill>
                  <a:schemeClr val="tx2"/>
                </a:solidFill>
                <a:latin typeface="Times New Roman" panose="02020603050405020304" pitchFamily="18" charset="0"/>
                <a:cs typeface="Times New Roman" panose="02020603050405020304" pitchFamily="18" charset="0"/>
              </a:rPr>
              <a:t>[8] = 18 </a:t>
            </a:r>
            <a:r>
              <a:rPr lang="en-US" sz="1200" dirty="0" err="1">
                <a:solidFill>
                  <a:schemeClr val="tx2"/>
                </a:solidFill>
                <a:latin typeface="Times New Roman" panose="02020603050405020304" pitchFamily="18" charset="0"/>
                <a:cs typeface="Times New Roman" panose="02020603050405020304" pitchFamily="18" charset="0"/>
              </a:rPr>
              <a:t>müqayisə</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edilir</a:t>
            </a:r>
            <a:r>
              <a:rPr lang="en-US" sz="1200" dirty="0">
                <a:solidFill>
                  <a:schemeClr val="tx2"/>
                </a:solidFill>
                <a:latin typeface="Times New Roman" panose="02020603050405020304" pitchFamily="18" charset="0"/>
                <a:cs typeface="Times New Roman" panose="02020603050405020304" pitchFamily="18" charset="0"/>
              </a:rPr>
              <a:t>.</a:t>
            </a:r>
            <a:r>
              <a:rPr lang="az-Latn-AZ" sz="1200" dirty="0">
                <a:solidFill>
                  <a:schemeClr val="tx2"/>
                </a:solidFill>
                <a:latin typeface="Times New Roman" panose="02020603050405020304" pitchFamily="18" charset="0"/>
                <a:cs typeface="Times New Roman" panose="02020603050405020304" pitchFamily="18" charset="0"/>
              </a:rPr>
              <a:t> </a:t>
            </a:r>
            <a:r>
              <a:rPr lang="en-US" sz="1200" dirty="0">
                <a:solidFill>
                  <a:schemeClr val="tx2"/>
                </a:solidFill>
                <a:latin typeface="Times New Roman" panose="02020603050405020304" pitchFamily="18" charset="0"/>
                <a:cs typeface="Times New Roman" panose="02020603050405020304" pitchFamily="18" charset="0"/>
              </a:rPr>
              <a:t>18 </a:t>
            </a:r>
            <a:r>
              <a:rPr lang="en-US" sz="1200" dirty="0" err="1">
                <a:solidFill>
                  <a:schemeClr val="tx2"/>
                </a:solidFill>
                <a:latin typeface="Times New Roman" panose="02020603050405020304" pitchFamily="18" charset="0"/>
                <a:cs typeface="Times New Roman" panose="02020603050405020304" pitchFamily="18" charset="0"/>
              </a:rPr>
              <a:t>elementi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tapıldıqda</a:t>
            </a:r>
            <a:r>
              <a:rPr lang="en-US" sz="1200" dirty="0">
                <a:solidFill>
                  <a:schemeClr val="tx2"/>
                </a:solidFill>
                <a:latin typeface="Times New Roman" panose="02020603050405020304" pitchFamily="18" charset="0"/>
                <a:cs typeface="Times New Roman" panose="02020603050405020304" pitchFamily="18" charset="0"/>
              </a:rPr>
              <a:t> 8 </a:t>
            </a:r>
            <a:r>
              <a:rPr lang="en-US" sz="1200" dirty="0" err="1">
                <a:solidFill>
                  <a:schemeClr val="tx2"/>
                </a:solidFill>
                <a:latin typeface="Times New Roman" panose="02020603050405020304" pitchFamily="18" charset="0"/>
                <a:cs typeface="Times New Roman" panose="02020603050405020304" pitchFamily="18" charset="0"/>
              </a:rPr>
              <a:t>indeksi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qaytarılır</a:t>
            </a:r>
            <a:endParaRPr lang="en-US" sz="1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681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8E89-471C-445A-848B-F9A4A7234438}"/>
              </a:ext>
            </a:extLst>
          </p:cNvPr>
          <p:cNvSpPr>
            <a:spLocks noGrp="1"/>
          </p:cNvSpPr>
          <p:nvPr>
            <p:ph type="ctrTitle"/>
          </p:nvPr>
        </p:nvSpPr>
        <p:spPr>
          <a:xfrm>
            <a:off x="445647" y="1347067"/>
            <a:ext cx="3394800" cy="730645"/>
          </a:xfrm>
        </p:spPr>
        <p:txBody>
          <a:bodyPr/>
          <a:lstStyle/>
          <a:p>
            <a:r>
              <a:rPr lang="az-Latn-AZ" dirty="0">
                <a:latin typeface="Times New Roman" panose="02020603050405020304" pitchFamily="18" charset="0"/>
                <a:cs typeface="Times New Roman" panose="02020603050405020304" pitchFamily="18" charset="0"/>
              </a:rPr>
              <a:t>Exponential</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FCF6CF2-7D3F-407A-AE24-F36C0E61669A}"/>
              </a:ext>
            </a:extLst>
          </p:cNvPr>
          <p:cNvSpPr>
            <a:spLocks noGrp="1"/>
          </p:cNvSpPr>
          <p:nvPr>
            <p:ph type="body" idx="1"/>
          </p:nvPr>
        </p:nvSpPr>
        <p:spPr>
          <a:xfrm>
            <a:off x="325145" y="2838621"/>
            <a:ext cx="8394706" cy="1875600"/>
          </a:xfrm>
        </p:spPr>
        <p:txBody>
          <a:bodyPr/>
          <a:lstStyle/>
          <a:p>
            <a:pPr marL="139700" indent="0">
              <a:lnSpc>
                <a:spcPct val="100000"/>
              </a:lnSpc>
              <a:buNone/>
            </a:pPr>
            <a:r>
              <a:rPr lang="en-US" sz="1600" dirty="0" err="1">
                <a:latin typeface="Times New Roman" panose="02020603050405020304" pitchFamily="18" charset="0"/>
                <a:cs typeface="Times New Roman" panose="02020603050405020304" pitchFamily="18" charset="0"/>
              </a:rPr>
              <a:t>Eksponensial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Axtarış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AlqoritmiEksponensial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axtarış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alqoritmi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tələb</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olunan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elementin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mövcud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olmasını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güman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etdiyi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həmin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kiçik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diapazonda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ikili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axtarışı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həyata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keçirən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giriş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massivinin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sırasını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hədəfləyir</a:t>
            </a:r>
            <a:r>
              <a:rPr lang="en-US" sz="1600" dirty="0">
                <a:latin typeface="Times New Roman" panose="02020603050405020304" pitchFamily="18" charset="0"/>
                <a:cs typeface="Times New Roman" panose="02020603050405020304" pitchFamily="18" charset="0"/>
              </a:rPr>
              <a:t>. Bu </a:t>
            </a:r>
            <a:r>
              <a:rPr lang="en-US" sz="1600" dirty="0" err="1">
                <a:latin typeface="Times New Roman" panose="02020603050405020304" pitchFamily="18" charset="0"/>
                <a:cs typeface="Times New Roman" panose="02020603050405020304" pitchFamily="18" charset="0"/>
              </a:rPr>
              <a:t>alqoritm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ikiqat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axtarış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barmaq</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axtarışı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tanınır.Bu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axtarış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algoritmi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axtarılan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ədədlə,massivin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birinci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ədədindən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başlıyaraq</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bir-bir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müqayisə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edir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elementlət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axtarılan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ədədə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uyğun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olmayanda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digərinə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sıçrayış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edir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eyni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şəkildə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yoxlanış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aparır.Bu</a:t>
            </a:r>
            <a:r>
              <a:rPr lang="en-US" sz="1600" dirty="0">
                <a:latin typeface="Times New Roman" panose="02020603050405020304" pitchFamily="18" charset="0"/>
                <a:cs typeface="Times New Roman" panose="02020603050405020304" pitchFamily="18" charset="0"/>
              </a:rPr>
              <a:t> proses </a:t>
            </a:r>
            <a:r>
              <a:rPr lang="en-US" sz="1600" dirty="0" err="1">
                <a:latin typeface="Times New Roman" panose="02020603050405020304" pitchFamily="18" charset="0"/>
                <a:cs typeface="Times New Roman" panose="02020603050405020304" pitchFamily="18" charset="0"/>
              </a:rPr>
              <a:t>həmin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ədəd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tapılana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qədər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aparılır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axtardığımız</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ədəd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tapılandan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sonra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artıq</a:t>
            </a:r>
            <a:r>
              <a:rPr lang="en-US" sz="1600" dirty="0">
                <a:latin typeface="Times New Roman" panose="02020603050405020304" pitchFamily="18" charset="0"/>
                <a:cs typeface="Times New Roman" panose="02020603050405020304" pitchFamily="18" charset="0"/>
              </a:rPr>
              <a:t> proses </a:t>
            </a:r>
            <a:r>
              <a:rPr lang="en-US" sz="1600" dirty="0" err="1">
                <a:latin typeface="Times New Roman" panose="02020603050405020304" pitchFamily="18" charset="0"/>
                <a:cs typeface="Times New Roman" panose="02020603050405020304" pitchFamily="18" charset="0"/>
              </a:rPr>
              <a:t>dayanır</a:t>
            </a:r>
            <a:r>
              <a:rPr lang="en-US" sz="1600" dirty="0">
                <a:latin typeface="Times New Roman" panose="02020603050405020304" pitchFamily="18" charset="0"/>
                <a:cs typeface="Times New Roman" panose="02020603050405020304" pitchFamily="18" charset="0"/>
              </a:rPr>
              <a:t>.</a:t>
            </a:r>
          </a:p>
          <a:p>
            <a:pPr marL="139700" indent="0">
              <a:buNone/>
            </a:pPr>
            <a:endParaRPr lang="en-US" dirty="0"/>
          </a:p>
        </p:txBody>
      </p:sp>
      <p:pic>
        <p:nvPicPr>
          <p:cNvPr id="4" name="Picture 3">
            <a:extLst>
              <a:ext uri="{FF2B5EF4-FFF2-40B4-BE49-F238E27FC236}">
                <a16:creationId xmlns:a16="http://schemas.microsoft.com/office/drawing/2014/main" id="{9F6D6216-F67E-4735-B4E6-2D6C9B80AFEE}"/>
              </a:ext>
            </a:extLst>
          </p:cNvPr>
          <p:cNvPicPr>
            <a:picLocks noChangeAspect="1"/>
          </p:cNvPicPr>
          <p:nvPr/>
        </p:nvPicPr>
        <p:blipFill>
          <a:blip r:embed="rId2"/>
          <a:stretch>
            <a:fillRect/>
          </a:stretch>
        </p:blipFill>
        <p:spPr>
          <a:xfrm>
            <a:off x="5057154" y="223024"/>
            <a:ext cx="3921712" cy="2248086"/>
          </a:xfrm>
          <a:prstGeom prst="rect">
            <a:avLst/>
          </a:prstGeom>
        </p:spPr>
      </p:pic>
    </p:spTree>
    <p:extLst>
      <p:ext uri="{BB962C8B-B14F-4D97-AF65-F5344CB8AC3E}">
        <p14:creationId xmlns:p14="http://schemas.microsoft.com/office/powerpoint/2010/main" val="410518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B9A6-7FAA-4D26-8802-D5B9C78DF341}"/>
              </a:ext>
            </a:extLst>
          </p:cNvPr>
          <p:cNvSpPr>
            <a:spLocks noGrp="1"/>
          </p:cNvSpPr>
          <p:nvPr>
            <p:ph type="ctrTitle"/>
          </p:nvPr>
        </p:nvSpPr>
        <p:spPr>
          <a:xfrm>
            <a:off x="513939" y="1364673"/>
            <a:ext cx="3663206" cy="841482"/>
          </a:xfrm>
        </p:spPr>
        <p:txBody>
          <a:bodyPr/>
          <a:lstStyle/>
          <a:p>
            <a:r>
              <a:rPr lang="az-Latn-AZ" dirty="0">
                <a:latin typeface="Times New Roman" panose="02020603050405020304" pitchFamily="18" charset="0"/>
                <a:cs typeface="Times New Roman" panose="02020603050405020304" pitchFamily="18" charset="0"/>
              </a:rPr>
              <a:t>İnterpolation</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2279961-050D-432C-86FA-95347F278ACF}"/>
              </a:ext>
            </a:extLst>
          </p:cNvPr>
          <p:cNvSpPr>
            <a:spLocks noGrp="1"/>
          </p:cNvSpPr>
          <p:nvPr>
            <p:ph type="body" idx="1"/>
          </p:nvPr>
        </p:nvSpPr>
        <p:spPr>
          <a:xfrm>
            <a:off x="340096" y="3041072"/>
            <a:ext cx="8463807" cy="1413164"/>
          </a:xfrm>
        </p:spPr>
        <p:txBody>
          <a:bodyPr/>
          <a:lstStyle/>
          <a:p>
            <a:pPr marL="139700" indent="0">
              <a:lnSpc>
                <a:spcPct val="100000"/>
              </a:lnSpc>
              <a:buNone/>
            </a:pPr>
            <a:r>
              <a:rPr lang="en-US" sz="1600" dirty="0" err="1">
                <a:latin typeface="Times New Roman" panose="02020603050405020304" pitchFamily="18" charset="0"/>
                <a:cs typeface="Times New Roman" panose="02020603050405020304" pitchFamily="18" charset="0"/>
              </a:rPr>
              <a:t>İnterpolyasiya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axtarışıİnterpolyasiya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axtarışı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ikili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axtarışın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təkmilləşdirilmiş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variantıdır</a:t>
            </a:r>
            <a:r>
              <a:rPr lang="en-US" sz="1600" dirty="0">
                <a:latin typeface="Times New Roman" panose="02020603050405020304" pitchFamily="18" charset="0"/>
                <a:cs typeface="Times New Roman" panose="02020603050405020304" pitchFamily="18" charset="0"/>
              </a:rPr>
              <a:t>. Bu </a:t>
            </a:r>
            <a:r>
              <a:rPr lang="en-US" sz="1600" dirty="0" err="1">
                <a:latin typeface="Times New Roman" panose="02020603050405020304" pitchFamily="18" charset="0"/>
                <a:cs typeface="Times New Roman" panose="02020603050405020304" pitchFamily="18" charset="0"/>
              </a:rPr>
              <a:t>axtarış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alqoritmi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tələb</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olunan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dəyərin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yoxlama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mövqeyində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işləyir</a:t>
            </a:r>
            <a:r>
              <a:rPr lang="en-US" sz="1600" dirty="0">
                <a:latin typeface="Times New Roman" panose="02020603050405020304" pitchFamily="18" charset="0"/>
                <a:cs typeface="Times New Roman" panose="02020603050405020304" pitchFamily="18" charset="0"/>
              </a:rPr>
              <a:t>. Bu </a:t>
            </a:r>
            <a:r>
              <a:rPr lang="en-US" sz="1600" dirty="0" err="1">
                <a:latin typeface="Times New Roman" panose="02020603050405020304" pitchFamily="18" charset="0"/>
                <a:cs typeface="Times New Roman" panose="02020603050405020304" pitchFamily="18" charset="0"/>
              </a:rPr>
              <a:t>alqoritmin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düzgün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işləməsi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üçün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məlumatların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toplanması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çeşidlənmiş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formada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bərabər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paylanmış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olmalıdır.İkili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axtarış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xətti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axtarışdan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daha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çox</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vaxt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mürəkkəbliyinə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malikdir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Xətti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axtarışın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ən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mürəkkəbliyi</a:t>
            </a:r>
            <a:r>
              <a:rPr lang="en-US" sz="1600" dirty="0">
                <a:latin typeface="Times New Roman" panose="02020603050405020304" pitchFamily="18" charset="0"/>
                <a:cs typeface="Times New Roman" panose="02020603050405020304" pitchFamily="18" charset="0"/>
              </a:rPr>
              <a:t> </a:t>
            </a:r>
            <a:r>
              <a:rPr lang="el-GR" sz="1600" dirty="0">
                <a:latin typeface="Times New Roman" panose="02020603050405020304" pitchFamily="18" charset="0"/>
                <a:cs typeface="Times New Roman" panose="02020603050405020304" pitchFamily="18" charset="0"/>
              </a:rPr>
              <a:t>Ο(</a:t>
            </a:r>
            <a:r>
              <a:rPr lang="en-US" sz="1600" dirty="0">
                <a:latin typeface="Times New Roman" panose="02020603050405020304" pitchFamily="18" charset="0"/>
                <a:cs typeface="Times New Roman" panose="02020603050405020304" pitchFamily="18" charset="0"/>
              </a:rPr>
              <a:t>n), </a:t>
            </a:r>
            <a:r>
              <a:rPr lang="en-US" sz="1600" dirty="0" err="1">
                <a:latin typeface="Times New Roman" panose="02020603050405020304" pitchFamily="18" charset="0"/>
                <a:cs typeface="Times New Roman" panose="02020603050405020304" pitchFamily="18" charset="0"/>
              </a:rPr>
              <a:t>ikili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axtarışda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isə</a:t>
            </a:r>
            <a:r>
              <a:rPr lang="en-US" sz="1600" dirty="0">
                <a:latin typeface="Times New Roman" panose="02020603050405020304" pitchFamily="18" charset="0"/>
                <a:cs typeface="Times New Roman" panose="02020603050405020304" pitchFamily="18" charset="0"/>
              </a:rPr>
              <a:t> </a:t>
            </a:r>
            <a:r>
              <a:rPr lang="el-GR" sz="1600" dirty="0">
                <a:latin typeface="Times New Roman" panose="02020603050405020304" pitchFamily="18" charset="0"/>
                <a:cs typeface="Times New Roman" panose="02020603050405020304" pitchFamily="18" charset="0"/>
              </a:rPr>
              <a:t>Ο(</a:t>
            </a:r>
            <a:r>
              <a:rPr lang="en-US" sz="1600" dirty="0">
                <a:latin typeface="Times New Roman" panose="02020603050405020304" pitchFamily="18" charset="0"/>
                <a:cs typeface="Times New Roman" panose="02020603050405020304" pitchFamily="18" charset="0"/>
              </a:rPr>
              <a:t>log n) var.</a:t>
            </a:r>
          </a:p>
          <a:p>
            <a:pPr marL="139700" indent="0">
              <a:buNone/>
            </a:pPr>
            <a:endParaRPr lang="en-US" dirty="0"/>
          </a:p>
        </p:txBody>
      </p:sp>
      <p:pic>
        <p:nvPicPr>
          <p:cNvPr id="4" name="Picture 3">
            <a:extLst>
              <a:ext uri="{FF2B5EF4-FFF2-40B4-BE49-F238E27FC236}">
                <a16:creationId xmlns:a16="http://schemas.microsoft.com/office/drawing/2014/main" id="{33A7C1BB-8860-4D3B-A0AA-1189C34641F9}"/>
              </a:ext>
            </a:extLst>
          </p:cNvPr>
          <p:cNvPicPr>
            <a:picLocks noChangeAspect="1"/>
          </p:cNvPicPr>
          <p:nvPr/>
        </p:nvPicPr>
        <p:blipFill>
          <a:blip r:embed="rId2"/>
          <a:stretch>
            <a:fillRect/>
          </a:stretch>
        </p:blipFill>
        <p:spPr>
          <a:xfrm>
            <a:off x="5119959" y="184702"/>
            <a:ext cx="3355498" cy="2277487"/>
          </a:xfrm>
          <a:prstGeom prst="rect">
            <a:avLst/>
          </a:prstGeom>
        </p:spPr>
      </p:pic>
    </p:spTree>
    <p:extLst>
      <p:ext uri="{BB962C8B-B14F-4D97-AF65-F5344CB8AC3E}">
        <p14:creationId xmlns:p14="http://schemas.microsoft.com/office/powerpoint/2010/main" val="417413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C1B8-5293-4E88-A98C-70D72E6F4757}"/>
              </a:ext>
            </a:extLst>
          </p:cNvPr>
          <p:cNvSpPr>
            <a:spLocks noGrp="1"/>
          </p:cNvSpPr>
          <p:nvPr>
            <p:ph type="ctrTitle"/>
          </p:nvPr>
        </p:nvSpPr>
        <p:spPr>
          <a:xfrm>
            <a:off x="450205" y="1467291"/>
            <a:ext cx="2902159" cy="782947"/>
          </a:xfrm>
        </p:spPr>
        <p:txBody>
          <a:bodyPr/>
          <a:lstStyle/>
          <a:p>
            <a:r>
              <a:rPr lang="az-Latn-AZ" dirty="0">
                <a:latin typeface="Times New Roman" panose="02020603050405020304" pitchFamily="18" charset="0"/>
                <a:cs typeface="Times New Roman" panose="02020603050405020304" pitchFamily="18" charset="0"/>
              </a:rPr>
              <a:t>Fibonacci</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4D7A549-388D-4CF8-88EA-5AD8C7F9A87E}"/>
              </a:ext>
            </a:extLst>
          </p:cNvPr>
          <p:cNvSpPr>
            <a:spLocks noGrp="1"/>
          </p:cNvSpPr>
          <p:nvPr>
            <p:ph type="body" idx="1"/>
          </p:nvPr>
        </p:nvSpPr>
        <p:spPr>
          <a:xfrm>
            <a:off x="450205" y="3103417"/>
            <a:ext cx="7571577" cy="1166681"/>
          </a:xfrm>
        </p:spPr>
        <p:txBody>
          <a:bodyPr/>
          <a:lstStyle/>
          <a:p>
            <a:pPr marL="139700" indent="0">
              <a:lnSpc>
                <a:spcPct val="100000"/>
              </a:lnSpc>
              <a:buNone/>
            </a:pPr>
            <a:r>
              <a:rPr lang="en-US" sz="1600" dirty="0">
                <a:latin typeface="Times New Roman" panose="02020603050405020304" pitchFamily="18" charset="0"/>
                <a:cs typeface="Times New Roman" panose="02020603050405020304" pitchFamily="18" charset="0"/>
              </a:rPr>
              <a:t>Fibonacci </a:t>
            </a:r>
            <a:r>
              <a:rPr lang="en-US" sz="1600" dirty="0" err="1">
                <a:latin typeface="Times New Roman" panose="02020603050405020304" pitchFamily="18" charset="0"/>
                <a:cs typeface="Times New Roman" panose="02020603050405020304" pitchFamily="18" charset="0"/>
              </a:rPr>
              <a:t>alqoritmi</a:t>
            </a:r>
            <a:r>
              <a:rPr lang="en-US" sz="1600" dirty="0">
                <a:latin typeface="Times New Roman" panose="02020603050405020304" pitchFamily="18" charset="0"/>
                <a:cs typeface="Times New Roman" panose="02020603050405020304" pitchFamily="18" charset="0"/>
              </a:rPr>
              <a:t>, Fibonacci </a:t>
            </a:r>
            <a:r>
              <a:rPr lang="en-US" sz="1600" dirty="0" err="1">
                <a:latin typeface="Times New Roman" panose="02020603050405020304" pitchFamily="18" charset="0"/>
                <a:cs typeface="Times New Roman" panose="02020603050405020304" pitchFamily="18" charset="0"/>
              </a:rPr>
              <a:t>ardıcıllığını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hesablayan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alqoritmdir</a:t>
            </a:r>
            <a:r>
              <a:rPr lang="en-US" sz="1600" dirty="0">
                <a:latin typeface="Times New Roman" panose="02020603050405020304" pitchFamily="18" charset="0"/>
                <a:cs typeface="Times New Roman" panose="02020603050405020304" pitchFamily="18" charset="0"/>
              </a:rPr>
              <a:t>. Fibonacci </a:t>
            </a:r>
            <a:r>
              <a:rPr lang="en-US" sz="1600" dirty="0" err="1">
                <a:latin typeface="Times New Roman" panose="02020603050405020304" pitchFamily="18" charset="0"/>
                <a:cs typeface="Times New Roman" panose="02020603050405020304" pitchFamily="18" charset="0"/>
              </a:rPr>
              <a:t>ardıcıllığı</a:t>
            </a:r>
            <a:r>
              <a:rPr lang="en-US" sz="1600" dirty="0">
                <a:latin typeface="Times New Roman" panose="02020603050405020304" pitchFamily="18" charset="0"/>
                <a:cs typeface="Times New Roman" panose="02020603050405020304" pitchFamily="18" charset="0"/>
              </a:rPr>
              <a:t> 0, 1 </a:t>
            </a:r>
            <a:r>
              <a:rPr lang="en-US" sz="1600" dirty="0" err="1">
                <a:latin typeface="Times New Roman" panose="02020603050405020304" pitchFamily="18" charset="0"/>
                <a:cs typeface="Times New Roman" panose="02020603050405020304" pitchFamily="18" charset="0"/>
              </a:rPr>
              <a:t>ilə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başlayır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hər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növbəti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ədəd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əvvəlki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iki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ədədin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cəminə</a:t>
            </a:r>
            <a:r>
              <a:rPr lang="en-US" sz="1600" dirty="0">
                <a:latin typeface="Times New Roman" panose="02020603050405020304" pitchFamily="18" charset="0"/>
                <a:cs typeface="Times New Roman" panose="02020603050405020304" pitchFamily="18" charset="0"/>
              </a:rPr>
              <a:t> bərabərdir:0, 1, 1, 2, 3, 5, 8, 13, 21, 34, ...</a:t>
            </a:r>
            <a:r>
              <a:rPr lang="en-US" sz="1600" dirty="0" err="1">
                <a:latin typeface="Times New Roman" panose="02020603050405020304" pitchFamily="18" charset="0"/>
                <a:cs typeface="Times New Roman" panose="02020603050405020304" pitchFamily="18" charset="0"/>
              </a:rPr>
              <a:t>Yəni</a:t>
            </a:r>
            <a:r>
              <a:rPr lang="en-US" sz="1600" dirty="0">
                <a:latin typeface="Times New Roman" panose="02020603050405020304" pitchFamily="18" charset="0"/>
                <a:cs typeface="Times New Roman" panose="02020603050405020304" pitchFamily="18" charset="0"/>
              </a:rPr>
              <a:t>, F(n) = F(n-1) + F(n-2) </a:t>
            </a:r>
            <a:r>
              <a:rPr lang="en-US" sz="1600" dirty="0" err="1">
                <a:latin typeface="Times New Roman" panose="02020603050405020304" pitchFamily="18" charset="0"/>
                <a:cs typeface="Times New Roman" panose="02020603050405020304" pitchFamily="18" charset="0"/>
              </a:rPr>
              <a:t>şərtini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ödəyir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burada</a:t>
            </a:r>
            <a:r>
              <a:rPr lang="en-US" sz="1600" dirty="0">
                <a:latin typeface="Times New Roman" panose="02020603050405020304" pitchFamily="18" charset="0"/>
                <a:cs typeface="Times New Roman" panose="02020603050405020304" pitchFamily="18" charset="0"/>
              </a:rPr>
              <a:t> F(0) = 0 </a:t>
            </a:r>
            <a:r>
              <a:rPr lang="en-US" sz="1600" dirty="0" err="1">
                <a:latin typeface="Times New Roman" panose="02020603050405020304" pitchFamily="18" charset="0"/>
                <a:cs typeface="Times New Roman" panose="02020603050405020304" pitchFamily="18" charset="0"/>
              </a:rPr>
              <a:t>və</a:t>
            </a:r>
            <a:r>
              <a:rPr lang="en-US" sz="1600" dirty="0">
                <a:latin typeface="Times New Roman" panose="02020603050405020304" pitchFamily="18" charset="0"/>
                <a:cs typeface="Times New Roman" panose="02020603050405020304" pitchFamily="18" charset="0"/>
              </a:rPr>
              <a:t> F(1) = 1 </a:t>
            </a:r>
            <a:r>
              <a:rPr lang="en-US" sz="1600" dirty="0" err="1">
                <a:latin typeface="Times New Roman" panose="02020603050405020304" pitchFamily="18" charset="0"/>
                <a:cs typeface="Times New Roman" panose="02020603050405020304" pitchFamily="18" charset="0"/>
              </a:rPr>
              <a:t>olaraq</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təyin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olunub</a:t>
            </a:r>
            <a:r>
              <a:rPr lang="en-US" sz="1600" dirty="0">
                <a:latin typeface="Times New Roman" panose="02020603050405020304" pitchFamily="18" charset="0"/>
                <a:cs typeface="Times New Roman" panose="02020603050405020304" pitchFamily="18" charset="0"/>
              </a:rPr>
              <a:t>.</a:t>
            </a:r>
          </a:p>
          <a:p>
            <a:pPr marL="139700" indent="0">
              <a:buNone/>
            </a:pPr>
            <a:endParaRPr lang="en-US" sz="2000" dirty="0"/>
          </a:p>
        </p:txBody>
      </p:sp>
      <p:sp>
        <p:nvSpPr>
          <p:cNvPr id="4" name="Rectangle 3">
            <a:extLst>
              <a:ext uri="{FF2B5EF4-FFF2-40B4-BE49-F238E27FC236}">
                <a16:creationId xmlns:a16="http://schemas.microsoft.com/office/drawing/2014/main" id="{E0BF0F4B-7F70-5ABE-82C2-E1EFA821C514}"/>
              </a:ext>
            </a:extLst>
          </p:cNvPr>
          <p:cNvSpPr/>
          <p:nvPr/>
        </p:nvSpPr>
        <p:spPr>
          <a:xfrm>
            <a:off x="3609545" y="6928"/>
            <a:ext cx="5126182" cy="257175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ln>
                <a:solidFill>
                  <a:schemeClr val="tx2"/>
                </a:solidFill>
              </a:ln>
            </a:endParaRPr>
          </a:p>
        </p:txBody>
      </p:sp>
      <p:pic>
        <p:nvPicPr>
          <p:cNvPr id="6" name="Picture 5">
            <a:extLst>
              <a:ext uri="{FF2B5EF4-FFF2-40B4-BE49-F238E27FC236}">
                <a16:creationId xmlns:a16="http://schemas.microsoft.com/office/drawing/2014/main" id="{C807FB05-F46E-40B5-169E-36901FF12E7B}"/>
              </a:ext>
            </a:extLst>
          </p:cNvPr>
          <p:cNvPicPr>
            <a:picLocks noChangeAspect="1"/>
          </p:cNvPicPr>
          <p:nvPr/>
        </p:nvPicPr>
        <p:blipFill>
          <a:blip r:embed="rId2"/>
          <a:stretch>
            <a:fillRect/>
          </a:stretch>
        </p:blipFill>
        <p:spPr>
          <a:xfrm>
            <a:off x="3840223" y="201930"/>
            <a:ext cx="4930140" cy="2369820"/>
          </a:xfrm>
          <a:prstGeom prst="rect">
            <a:avLst/>
          </a:prstGeom>
        </p:spPr>
      </p:pic>
    </p:spTree>
    <p:extLst>
      <p:ext uri="{BB962C8B-B14F-4D97-AF65-F5344CB8AC3E}">
        <p14:creationId xmlns:p14="http://schemas.microsoft.com/office/powerpoint/2010/main" val="21040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F29810-5AFF-3C54-6C62-AB9C5E32BD84}"/>
              </a:ext>
            </a:extLst>
          </p:cNvPr>
          <p:cNvSpPr/>
          <p:nvPr/>
        </p:nvSpPr>
        <p:spPr>
          <a:xfrm>
            <a:off x="4814455" y="64943"/>
            <a:ext cx="4233333" cy="195089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ln>
                <a:solidFill>
                  <a:schemeClr val="tx2"/>
                </a:solidFill>
              </a:ln>
            </a:endParaRPr>
          </a:p>
        </p:txBody>
      </p:sp>
      <p:sp>
        <p:nvSpPr>
          <p:cNvPr id="2" name="Title 1">
            <a:extLst>
              <a:ext uri="{FF2B5EF4-FFF2-40B4-BE49-F238E27FC236}">
                <a16:creationId xmlns:a16="http://schemas.microsoft.com/office/drawing/2014/main" id="{62B55D11-E245-4EEB-AF17-711ACB6A5ACB}"/>
              </a:ext>
            </a:extLst>
          </p:cNvPr>
          <p:cNvSpPr>
            <a:spLocks noGrp="1"/>
          </p:cNvSpPr>
          <p:nvPr>
            <p:ph type="ctrTitle"/>
          </p:nvPr>
        </p:nvSpPr>
        <p:spPr>
          <a:xfrm>
            <a:off x="456764" y="1551709"/>
            <a:ext cx="2438836" cy="675227"/>
          </a:xfrm>
        </p:spPr>
        <p:txBody>
          <a:bodyPr/>
          <a:lstStyle/>
          <a:p>
            <a:r>
              <a:rPr lang="en-US" dirty="0">
                <a:latin typeface="Times New Roman" panose="02020603050405020304" pitchFamily="18" charset="0"/>
                <a:cs typeface="Times New Roman" panose="02020603050405020304" pitchFamily="18" charset="0"/>
              </a:rPr>
              <a:t>T</a:t>
            </a:r>
            <a:r>
              <a:rPr lang="az-Latn-AZ" dirty="0">
                <a:latin typeface="Times New Roman" panose="02020603050405020304" pitchFamily="18" charset="0"/>
                <a:cs typeface="Times New Roman" panose="02020603050405020304" pitchFamily="18" charset="0"/>
              </a:rPr>
              <a:t>ernary</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1A21A36-050F-2010-A192-0A523452300A}"/>
              </a:ext>
            </a:extLst>
          </p:cNvPr>
          <p:cNvSpPr/>
          <p:nvPr/>
        </p:nvSpPr>
        <p:spPr>
          <a:xfrm>
            <a:off x="4814455" y="2015836"/>
            <a:ext cx="4164148" cy="29735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ln>
                <a:solidFill>
                  <a:schemeClr val="tx2"/>
                </a:solidFill>
              </a:ln>
            </a:endParaRPr>
          </a:p>
        </p:txBody>
      </p:sp>
      <p:pic>
        <p:nvPicPr>
          <p:cNvPr id="6" name="Picture 5">
            <a:extLst>
              <a:ext uri="{FF2B5EF4-FFF2-40B4-BE49-F238E27FC236}">
                <a16:creationId xmlns:a16="http://schemas.microsoft.com/office/drawing/2014/main" id="{76E2300C-556F-A2F1-C3DC-2D8D4ECA989F}"/>
              </a:ext>
            </a:extLst>
          </p:cNvPr>
          <p:cNvPicPr>
            <a:picLocks noChangeAspect="1"/>
          </p:cNvPicPr>
          <p:nvPr/>
        </p:nvPicPr>
        <p:blipFill>
          <a:blip r:embed="rId2"/>
          <a:stretch>
            <a:fillRect/>
          </a:stretch>
        </p:blipFill>
        <p:spPr>
          <a:xfrm>
            <a:off x="4952825" y="2126493"/>
            <a:ext cx="4025778" cy="2862875"/>
          </a:xfrm>
          <a:prstGeom prst="rect">
            <a:avLst/>
          </a:prstGeom>
        </p:spPr>
      </p:pic>
      <p:sp>
        <p:nvSpPr>
          <p:cNvPr id="9" name="TextBox 8">
            <a:extLst>
              <a:ext uri="{FF2B5EF4-FFF2-40B4-BE49-F238E27FC236}">
                <a16:creationId xmlns:a16="http://schemas.microsoft.com/office/drawing/2014/main" id="{AD23DEF5-C36C-A97B-F2BA-CFA154648EC0}"/>
              </a:ext>
            </a:extLst>
          </p:cNvPr>
          <p:cNvSpPr txBox="1"/>
          <p:nvPr/>
        </p:nvSpPr>
        <p:spPr>
          <a:xfrm>
            <a:off x="4952825" y="583205"/>
            <a:ext cx="4572000" cy="1169551"/>
          </a:xfrm>
          <a:prstGeom prst="rect">
            <a:avLst/>
          </a:prstGeom>
          <a:noFill/>
        </p:spPr>
        <p:txBody>
          <a:bodyPr wrap="square">
            <a:spAutoFit/>
          </a:bodyPr>
          <a:lstStyle/>
          <a:p>
            <a:r>
              <a:rPr lang="ru-RU" b="1" dirty="0" err="1">
                <a:solidFill>
                  <a:schemeClr val="tx2"/>
                </a:solidFill>
                <a:latin typeface="Nunito" pitchFamily="2" charset="-52"/>
              </a:rPr>
              <a:t>Vaxt</a:t>
            </a:r>
            <a:r>
              <a:rPr lang="ru-RU" b="1" dirty="0">
                <a:solidFill>
                  <a:schemeClr val="tx2"/>
                </a:solidFill>
                <a:latin typeface="Nunito" pitchFamily="2" charset="-52"/>
              </a:rPr>
              <a:t> </a:t>
            </a:r>
            <a:r>
              <a:rPr lang="ru-RU" b="1" dirty="0" err="1">
                <a:solidFill>
                  <a:schemeClr val="tx2"/>
                </a:solidFill>
                <a:latin typeface="Nunito" pitchFamily="2" charset="-52"/>
              </a:rPr>
              <a:t>mürəkkəbliyi</a:t>
            </a:r>
            <a:r>
              <a:rPr lang="ru-RU" b="1" dirty="0">
                <a:solidFill>
                  <a:schemeClr val="tx2"/>
                </a:solidFill>
                <a:latin typeface="Nunito" pitchFamily="2" charset="-52"/>
              </a:rPr>
              <a:t>:</a:t>
            </a:r>
          </a:p>
          <a:p>
            <a:endParaRPr lang="ru-RU" dirty="0">
              <a:solidFill>
                <a:schemeClr val="tx2"/>
              </a:solidFill>
              <a:latin typeface="Nunito" pitchFamily="2" charset="-52"/>
            </a:endParaRPr>
          </a:p>
          <a:p>
            <a:r>
              <a:rPr lang="ru-RU" b="1" dirty="0" err="1">
                <a:solidFill>
                  <a:schemeClr val="tx2"/>
                </a:solidFill>
                <a:latin typeface="Nunito" pitchFamily="2" charset="-52"/>
              </a:rPr>
              <a:t>Ən</a:t>
            </a:r>
            <a:r>
              <a:rPr lang="ru-RU" b="1" dirty="0">
                <a:solidFill>
                  <a:schemeClr val="tx2"/>
                </a:solidFill>
                <a:latin typeface="Nunito" pitchFamily="2" charset="-52"/>
              </a:rPr>
              <a:t> </a:t>
            </a:r>
            <a:r>
              <a:rPr lang="ru-RU" b="1" dirty="0" err="1">
                <a:solidFill>
                  <a:schemeClr val="tx2"/>
                </a:solidFill>
                <a:latin typeface="Nunito" pitchFamily="2" charset="-52"/>
              </a:rPr>
              <a:t>pis</a:t>
            </a:r>
            <a:r>
              <a:rPr lang="ru-RU" b="1" dirty="0">
                <a:solidFill>
                  <a:schemeClr val="tx2"/>
                </a:solidFill>
                <a:latin typeface="Nunito" pitchFamily="2" charset="-52"/>
              </a:rPr>
              <a:t> </a:t>
            </a:r>
            <a:r>
              <a:rPr lang="ru-RU" b="1" dirty="0" err="1">
                <a:solidFill>
                  <a:schemeClr val="tx2"/>
                </a:solidFill>
                <a:latin typeface="Nunito" pitchFamily="2" charset="-52"/>
              </a:rPr>
              <a:t>hal</a:t>
            </a:r>
            <a:r>
              <a:rPr lang="ru-RU" b="1" dirty="0">
                <a:solidFill>
                  <a:schemeClr val="tx2"/>
                </a:solidFill>
                <a:latin typeface="Nunito" pitchFamily="2" charset="-52"/>
              </a:rPr>
              <a:t>: </a:t>
            </a:r>
            <a:r>
              <a:rPr lang="ru-RU" dirty="0">
                <a:solidFill>
                  <a:schemeClr val="tx2"/>
                </a:solidFill>
                <a:latin typeface="Nunito" pitchFamily="2" charset="-52"/>
              </a:rPr>
              <a:t>O(</a:t>
            </a:r>
            <a:r>
              <a:rPr lang="ru-RU" dirty="0" err="1">
                <a:solidFill>
                  <a:schemeClr val="tx2"/>
                </a:solidFill>
                <a:latin typeface="Nunito" pitchFamily="2" charset="-52"/>
              </a:rPr>
              <a:t>log</a:t>
            </a:r>
            <a:r>
              <a:rPr lang="ru-RU" dirty="0">
                <a:solidFill>
                  <a:schemeClr val="tx2"/>
                </a:solidFill>
                <a:latin typeface="Nunito" pitchFamily="2" charset="-52"/>
              </a:rPr>
              <a:t> 3 N)</a:t>
            </a:r>
          </a:p>
          <a:p>
            <a:r>
              <a:rPr lang="ru-RU" b="1" dirty="0" err="1">
                <a:solidFill>
                  <a:schemeClr val="tx2"/>
                </a:solidFill>
                <a:latin typeface="Nunito" pitchFamily="2" charset="-52"/>
              </a:rPr>
              <a:t>Orta</a:t>
            </a:r>
            <a:r>
              <a:rPr lang="ru-RU" b="1" dirty="0">
                <a:solidFill>
                  <a:schemeClr val="tx2"/>
                </a:solidFill>
                <a:latin typeface="Nunito" pitchFamily="2" charset="-52"/>
              </a:rPr>
              <a:t> </a:t>
            </a:r>
            <a:r>
              <a:rPr lang="ru-RU" b="1" dirty="0" err="1">
                <a:solidFill>
                  <a:schemeClr val="tx2"/>
                </a:solidFill>
                <a:latin typeface="Nunito" pitchFamily="2" charset="-52"/>
              </a:rPr>
              <a:t>hal</a:t>
            </a:r>
            <a:r>
              <a:rPr lang="ru-RU" b="1" dirty="0">
                <a:solidFill>
                  <a:schemeClr val="tx2"/>
                </a:solidFill>
                <a:latin typeface="Nunito" pitchFamily="2" charset="-52"/>
              </a:rPr>
              <a:t>: </a:t>
            </a:r>
            <a:r>
              <a:rPr lang="ru-RU" dirty="0">
                <a:solidFill>
                  <a:schemeClr val="tx2"/>
                </a:solidFill>
                <a:latin typeface="Nunito" pitchFamily="2" charset="-52"/>
              </a:rPr>
              <a:t>Θ(</a:t>
            </a:r>
            <a:r>
              <a:rPr lang="ru-RU" dirty="0" err="1">
                <a:solidFill>
                  <a:schemeClr val="tx2"/>
                </a:solidFill>
                <a:latin typeface="Nunito" pitchFamily="2" charset="-52"/>
              </a:rPr>
              <a:t>log</a:t>
            </a:r>
            <a:r>
              <a:rPr lang="ru-RU" dirty="0">
                <a:solidFill>
                  <a:schemeClr val="tx2"/>
                </a:solidFill>
                <a:latin typeface="Nunito" pitchFamily="2" charset="-52"/>
              </a:rPr>
              <a:t> 3 N)</a:t>
            </a:r>
          </a:p>
          <a:p>
            <a:r>
              <a:rPr lang="ru-RU" b="1" dirty="0" err="1">
                <a:solidFill>
                  <a:schemeClr val="tx2"/>
                </a:solidFill>
                <a:latin typeface="Nunito" pitchFamily="2" charset="-52"/>
              </a:rPr>
              <a:t>Ən</a:t>
            </a:r>
            <a:r>
              <a:rPr lang="ru-RU" b="1" dirty="0">
                <a:solidFill>
                  <a:schemeClr val="tx2"/>
                </a:solidFill>
                <a:latin typeface="Nunito" pitchFamily="2" charset="-52"/>
              </a:rPr>
              <a:t> </a:t>
            </a:r>
            <a:r>
              <a:rPr lang="ru-RU" b="1" dirty="0" err="1">
                <a:solidFill>
                  <a:schemeClr val="tx2"/>
                </a:solidFill>
                <a:latin typeface="Nunito" pitchFamily="2" charset="-52"/>
              </a:rPr>
              <a:t>yaxşı</a:t>
            </a:r>
            <a:r>
              <a:rPr lang="ru-RU" b="1" dirty="0">
                <a:solidFill>
                  <a:schemeClr val="tx2"/>
                </a:solidFill>
                <a:latin typeface="Nunito" pitchFamily="2" charset="-52"/>
              </a:rPr>
              <a:t> </a:t>
            </a:r>
            <a:r>
              <a:rPr lang="ru-RU" b="1" dirty="0" err="1">
                <a:solidFill>
                  <a:schemeClr val="tx2"/>
                </a:solidFill>
                <a:latin typeface="Nunito" pitchFamily="2" charset="-52"/>
              </a:rPr>
              <a:t>hal</a:t>
            </a:r>
            <a:r>
              <a:rPr lang="ru-RU" b="1" dirty="0">
                <a:solidFill>
                  <a:schemeClr val="tx2"/>
                </a:solidFill>
                <a:latin typeface="Nunito" pitchFamily="2" charset="-52"/>
              </a:rPr>
              <a:t>:</a:t>
            </a:r>
            <a:r>
              <a:rPr lang="ru-RU" dirty="0">
                <a:solidFill>
                  <a:schemeClr val="tx2"/>
                </a:solidFill>
                <a:latin typeface="Nunito" pitchFamily="2" charset="-52"/>
              </a:rPr>
              <a:t> Ω(1)</a:t>
            </a:r>
          </a:p>
        </p:txBody>
      </p:sp>
      <p:sp>
        <p:nvSpPr>
          <p:cNvPr id="11" name="TextBox 10">
            <a:extLst>
              <a:ext uri="{FF2B5EF4-FFF2-40B4-BE49-F238E27FC236}">
                <a16:creationId xmlns:a16="http://schemas.microsoft.com/office/drawing/2014/main" id="{0974188B-B483-67EF-07DD-1358BD99C924}"/>
              </a:ext>
            </a:extLst>
          </p:cNvPr>
          <p:cNvSpPr txBox="1"/>
          <p:nvPr/>
        </p:nvSpPr>
        <p:spPr>
          <a:xfrm>
            <a:off x="297711" y="2746760"/>
            <a:ext cx="4447559" cy="2092881"/>
          </a:xfrm>
          <a:prstGeom prst="rect">
            <a:avLst/>
          </a:prstGeom>
          <a:noFill/>
        </p:spPr>
        <p:txBody>
          <a:bodyPr wrap="square">
            <a:spAutoFit/>
          </a:bodyPr>
          <a:lstStyle/>
          <a:p>
            <a:r>
              <a:rPr lang="ru-RU" sz="1300" dirty="0" err="1">
                <a:latin typeface="Nunito" pitchFamily="2" charset="-52"/>
              </a:rPr>
              <a:t>Kompüter</a:t>
            </a:r>
            <a:r>
              <a:rPr lang="ru-RU" sz="1300" dirty="0">
                <a:latin typeface="Nunito" pitchFamily="2" charset="-52"/>
              </a:rPr>
              <a:t> </a:t>
            </a:r>
            <a:r>
              <a:rPr lang="ru-RU" sz="1300" dirty="0" err="1">
                <a:latin typeface="Nunito" pitchFamily="2" charset="-52"/>
              </a:rPr>
              <a:t>sistemləri</a:t>
            </a:r>
            <a:r>
              <a:rPr lang="ru-RU" sz="1300" dirty="0">
                <a:latin typeface="Nunito" pitchFamily="2" charset="-52"/>
              </a:rPr>
              <a:t> </a:t>
            </a:r>
            <a:r>
              <a:rPr lang="ru-RU" sz="1300" dirty="0" err="1">
                <a:latin typeface="Nunito" pitchFamily="2" charset="-52"/>
              </a:rPr>
              <a:t>xüsusi</a:t>
            </a:r>
            <a:r>
              <a:rPr lang="ru-RU" sz="1300" dirty="0">
                <a:latin typeface="Nunito" pitchFamily="2" charset="-52"/>
              </a:rPr>
              <a:t> </a:t>
            </a:r>
            <a:r>
              <a:rPr lang="ru-RU" sz="1300" dirty="0" err="1">
                <a:latin typeface="Nunito" pitchFamily="2" charset="-52"/>
              </a:rPr>
              <a:t>məlumatları</a:t>
            </a:r>
            <a:r>
              <a:rPr lang="ru-RU" sz="1300" dirty="0">
                <a:latin typeface="Nunito" pitchFamily="2" charset="-52"/>
              </a:rPr>
              <a:t> </a:t>
            </a:r>
            <a:r>
              <a:rPr lang="ru-RU" sz="1300" dirty="0" err="1">
                <a:latin typeface="Nunito" pitchFamily="2" charset="-52"/>
              </a:rPr>
              <a:t>tapmaq</a:t>
            </a:r>
            <a:r>
              <a:rPr lang="ru-RU" sz="1300" dirty="0">
                <a:latin typeface="Nunito" pitchFamily="2" charset="-52"/>
              </a:rPr>
              <a:t> </a:t>
            </a:r>
            <a:r>
              <a:rPr lang="ru-RU" sz="1300" dirty="0" err="1">
                <a:latin typeface="Nunito" pitchFamily="2" charset="-52"/>
              </a:rPr>
              <a:t>üçün</a:t>
            </a:r>
            <a:r>
              <a:rPr lang="ru-RU" sz="1300" dirty="0">
                <a:latin typeface="Nunito" pitchFamily="2" charset="-52"/>
              </a:rPr>
              <a:t> </a:t>
            </a:r>
            <a:r>
              <a:rPr lang="ru-RU" sz="1300" dirty="0" err="1">
                <a:latin typeface="Nunito" pitchFamily="2" charset="-52"/>
              </a:rPr>
              <a:t>müxtəlif</a:t>
            </a:r>
            <a:r>
              <a:rPr lang="ru-RU" sz="1300" dirty="0">
                <a:latin typeface="Nunito" pitchFamily="2" charset="-52"/>
              </a:rPr>
              <a:t> </a:t>
            </a:r>
            <a:r>
              <a:rPr lang="ru-RU" sz="1300" dirty="0" err="1">
                <a:latin typeface="Nunito" pitchFamily="2" charset="-52"/>
              </a:rPr>
              <a:t>üsullardan</a:t>
            </a:r>
            <a:r>
              <a:rPr lang="ru-RU" sz="1300" dirty="0">
                <a:latin typeface="Nunito" pitchFamily="2" charset="-52"/>
              </a:rPr>
              <a:t> </a:t>
            </a:r>
            <a:r>
              <a:rPr lang="ru-RU" sz="1300" dirty="0" err="1">
                <a:latin typeface="Nunito" pitchFamily="2" charset="-52"/>
              </a:rPr>
              <a:t>istifadə</a:t>
            </a:r>
            <a:r>
              <a:rPr lang="ru-RU" sz="1300" dirty="0">
                <a:latin typeface="Nunito" pitchFamily="2" charset="-52"/>
              </a:rPr>
              <a:t> </a:t>
            </a:r>
            <a:r>
              <a:rPr lang="ru-RU" sz="1300" dirty="0" err="1">
                <a:latin typeface="Nunito" pitchFamily="2" charset="-52"/>
              </a:rPr>
              <a:t>edir</a:t>
            </a:r>
            <a:r>
              <a:rPr lang="ru-RU" sz="1300" dirty="0">
                <a:latin typeface="Nunito" pitchFamily="2" charset="-52"/>
              </a:rPr>
              <a:t>. </a:t>
            </a:r>
            <a:r>
              <a:rPr lang="ru-RU" sz="1300" dirty="0" err="1">
                <a:latin typeface="Nunito" pitchFamily="2" charset="-52"/>
              </a:rPr>
              <a:t>Müxtəlif</a:t>
            </a:r>
            <a:r>
              <a:rPr lang="ru-RU" sz="1300" dirty="0">
                <a:latin typeface="Nunito" pitchFamily="2" charset="-52"/>
              </a:rPr>
              <a:t> </a:t>
            </a:r>
            <a:r>
              <a:rPr lang="ru-RU" sz="1300" dirty="0" err="1">
                <a:latin typeface="Nunito" pitchFamily="2" charset="-52"/>
              </a:rPr>
              <a:t>axtarış</a:t>
            </a:r>
            <a:r>
              <a:rPr lang="ru-RU" sz="1300" dirty="0">
                <a:latin typeface="Nunito" pitchFamily="2" charset="-52"/>
              </a:rPr>
              <a:t> </a:t>
            </a:r>
            <a:r>
              <a:rPr lang="ru-RU" sz="1300" dirty="0" err="1">
                <a:latin typeface="Nunito" pitchFamily="2" charset="-52"/>
              </a:rPr>
              <a:t>alqoritmləri</a:t>
            </a:r>
            <a:r>
              <a:rPr lang="ru-RU" sz="1300" dirty="0">
                <a:latin typeface="Nunito" pitchFamily="2" charset="-52"/>
              </a:rPr>
              <a:t> </a:t>
            </a:r>
            <a:r>
              <a:rPr lang="ru-RU" sz="1300" dirty="0" err="1">
                <a:latin typeface="Nunito" pitchFamily="2" charset="-52"/>
              </a:rPr>
              <a:t>var</a:t>
            </a:r>
            <a:r>
              <a:rPr lang="ru-RU" sz="1300" dirty="0">
                <a:latin typeface="Nunito" pitchFamily="2" charset="-52"/>
              </a:rPr>
              <a:t>, </a:t>
            </a:r>
            <a:r>
              <a:rPr lang="ru-RU" sz="1300" dirty="0" err="1">
                <a:latin typeface="Nunito" pitchFamily="2" charset="-52"/>
              </a:rPr>
              <a:t>hər</a:t>
            </a:r>
            <a:r>
              <a:rPr lang="ru-RU" sz="1300" dirty="0">
                <a:latin typeface="Nunito" pitchFamily="2" charset="-52"/>
              </a:rPr>
              <a:t> </a:t>
            </a:r>
            <a:r>
              <a:rPr lang="ru-RU" sz="1300" dirty="0" err="1">
                <a:latin typeface="Nunito" pitchFamily="2" charset="-52"/>
              </a:rPr>
              <a:t>biri</a:t>
            </a:r>
            <a:r>
              <a:rPr lang="ru-RU" sz="1300" dirty="0">
                <a:latin typeface="Nunito" pitchFamily="2" charset="-52"/>
              </a:rPr>
              <a:t> </a:t>
            </a:r>
            <a:r>
              <a:rPr lang="ru-RU" sz="1300" dirty="0" err="1">
                <a:latin typeface="Nunito" pitchFamily="2" charset="-52"/>
              </a:rPr>
              <a:t>müəyyən</a:t>
            </a:r>
            <a:r>
              <a:rPr lang="ru-RU" sz="1300" dirty="0">
                <a:latin typeface="Nunito" pitchFamily="2" charset="-52"/>
              </a:rPr>
              <a:t> </a:t>
            </a:r>
            <a:r>
              <a:rPr lang="ru-RU" sz="1300" dirty="0" err="1">
                <a:latin typeface="Nunito" pitchFamily="2" charset="-52"/>
              </a:rPr>
              <a:t>vəziyyətlər</a:t>
            </a:r>
            <a:r>
              <a:rPr lang="ru-RU" sz="1300" dirty="0">
                <a:latin typeface="Nunito" pitchFamily="2" charset="-52"/>
              </a:rPr>
              <a:t> </a:t>
            </a:r>
            <a:r>
              <a:rPr lang="ru-RU" sz="1300" dirty="0" err="1">
                <a:latin typeface="Nunito" pitchFamily="2" charset="-52"/>
              </a:rPr>
              <a:t>üçün</a:t>
            </a:r>
            <a:r>
              <a:rPr lang="ru-RU" sz="1300" dirty="0">
                <a:latin typeface="Nunito" pitchFamily="2" charset="-52"/>
              </a:rPr>
              <a:t> </a:t>
            </a:r>
            <a:r>
              <a:rPr lang="ru-RU" sz="1300" dirty="0" err="1">
                <a:latin typeface="Nunito" pitchFamily="2" charset="-52"/>
              </a:rPr>
              <a:t>daha</a:t>
            </a:r>
            <a:r>
              <a:rPr lang="ru-RU" sz="1300" dirty="0">
                <a:latin typeface="Nunito" pitchFamily="2" charset="-52"/>
              </a:rPr>
              <a:t> </a:t>
            </a:r>
            <a:r>
              <a:rPr lang="ru-RU" sz="1300" dirty="0" err="1">
                <a:latin typeface="Nunito" pitchFamily="2" charset="-52"/>
              </a:rPr>
              <a:t>uyğundur</a:t>
            </a:r>
            <a:r>
              <a:rPr lang="ru-RU" sz="1300" dirty="0">
                <a:latin typeface="Nunito" pitchFamily="2" charset="-52"/>
              </a:rPr>
              <a:t>. </a:t>
            </a:r>
            <a:r>
              <a:rPr lang="ru-RU" sz="1300" dirty="0" err="1">
                <a:latin typeface="Nunito" pitchFamily="2" charset="-52"/>
              </a:rPr>
              <a:t>Məsələn</a:t>
            </a:r>
            <a:r>
              <a:rPr lang="ru-RU" sz="1300" dirty="0">
                <a:latin typeface="Nunito" pitchFamily="2" charset="-52"/>
              </a:rPr>
              <a:t>, </a:t>
            </a:r>
            <a:r>
              <a:rPr lang="ru-RU" sz="1300" dirty="0" err="1">
                <a:latin typeface="Nunito" pitchFamily="2" charset="-52"/>
              </a:rPr>
              <a:t>ikili</a:t>
            </a:r>
            <a:r>
              <a:rPr lang="ru-RU" sz="1300" dirty="0">
                <a:latin typeface="Nunito" pitchFamily="2" charset="-52"/>
              </a:rPr>
              <a:t> </a:t>
            </a:r>
            <a:r>
              <a:rPr lang="ru-RU" sz="1300" dirty="0" err="1">
                <a:latin typeface="Nunito" pitchFamily="2" charset="-52"/>
              </a:rPr>
              <a:t>axtarış</a:t>
            </a:r>
            <a:r>
              <a:rPr lang="ru-RU" sz="1300" dirty="0">
                <a:latin typeface="Nunito" pitchFamily="2" charset="-52"/>
              </a:rPr>
              <a:t> </a:t>
            </a:r>
            <a:r>
              <a:rPr lang="ru-RU" sz="1300" dirty="0" err="1">
                <a:latin typeface="Nunito" pitchFamily="2" charset="-52"/>
              </a:rPr>
              <a:t>məlumatı</a:t>
            </a:r>
            <a:r>
              <a:rPr lang="ru-RU" sz="1300" dirty="0">
                <a:latin typeface="Nunito" pitchFamily="2" charset="-52"/>
              </a:rPr>
              <a:t> </a:t>
            </a:r>
            <a:r>
              <a:rPr lang="ru-RU" sz="1300" dirty="0" err="1">
                <a:latin typeface="Nunito" pitchFamily="2" charset="-52"/>
              </a:rPr>
              <a:t>iki</a:t>
            </a:r>
            <a:r>
              <a:rPr lang="ru-RU" sz="1300" dirty="0">
                <a:latin typeface="Nunito" pitchFamily="2" charset="-52"/>
              </a:rPr>
              <a:t> </a:t>
            </a:r>
            <a:r>
              <a:rPr lang="ru-RU" sz="1300" dirty="0" err="1">
                <a:latin typeface="Nunito" pitchFamily="2" charset="-52"/>
              </a:rPr>
              <a:t>hissəyə</a:t>
            </a:r>
            <a:r>
              <a:rPr lang="ru-RU" sz="1300" dirty="0">
                <a:latin typeface="Nunito" pitchFamily="2" charset="-52"/>
              </a:rPr>
              <a:t> </a:t>
            </a:r>
            <a:r>
              <a:rPr lang="ru-RU" sz="1300" dirty="0" err="1">
                <a:latin typeface="Nunito" pitchFamily="2" charset="-52"/>
              </a:rPr>
              <a:t>bölür</a:t>
            </a:r>
            <a:r>
              <a:rPr lang="ru-RU" sz="1300" dirty="0">
                <a:latin typeface="Nunito" pitchFamily="2" charset="-52"/>
              </a:rPr>
              <a:t>, </a:t>
            </a:r>
            <a:r>
              <a:rPr lang="ru-RU" sz="1300" dirty="0" err="1">
                <a:latin typeface="Nunito" pitchFamily="2" charset="-52"/>
              </a:rPr>
              <a:t>üçlü</a:t>
            </a:r>
            <a:r>
              <a:rPr lang="ru-RU" sz="1300" dirty="0">
                <a:latin typeface="Nunito" pitchFamily="2" charset="-52"/>
              </a:rPr>
              <a:t> </a:t>
            </a:r>
            <a:r>
              <a:rPr lang="ru-RU" sz="1300" dirty="0" err="1">
                <a:latin typeface="Nunito" pitchFamily="2" charset="-52"/>
              </a:rPr>
              <a:t>axtarış</a:t>
            </a:r>
            <a:r>
              <a:rPr lang="ru-RU" sz="1300" dirty="0">
                <a:latin typeface="Nunito" pitchFamily="2" charset="-52"/>
              </a:rPr>
              <a:t> </a:t>
            </a:r>
            <a:r>
              <a:rPr lang="ru-RU" sz="1300" dirty="0" err="1">
                <a:latin typeface="Nunito" pitchFamily="2" charset="-52"/>
              </a:rPr>
              <a:t>isə</a:t>
            </a:r>
            <a:r>
              <a:rPr lang="ru-RU" sz="1300" dirty="0">
                <a:latin typeface="Nunito" pitchFamily="2" charset="-52"/>
              </a:rPr>
              <a:t> </a:t>
            </a:r>
            <a:r>
              <a:rPr lang="ru-RU" sz="1300" dirty="0" err="1">
                <a:latin typeface="Nunito" pitchFamily="2" charset="-52"/>
              </a:rPr>
              <a:t>eyni</a:t>
            </a:r>
            <a:r>
              <a:rPr lang="ru-RU" sz="1300" dirty="0">
                <a:latin typeface="Nunito" pitchFamily="2" charset="-52"/>
              </a:rPr>
              <a:t> </a:t>
            </a:r>
            <a:r>
              <a:rPr lang="ru-RU" sz="1300" dirty="0" err="1">
                <a:latin typeface="Nunito" pitchFamily="2" charset="-52"/>
              </a:rPr>
              <a:t>şeyi</a:t>
            </a:r>
            <a:r>
              <a:rPr lang="ru-RU" sz="1300" dirty="0">
                <a:latin typeface="Nunito" pitchFamily="2" charset="-52"/>
              </a:rPr>
              <a:t> </a:t>
            </a:r>
            <a:r>
              <a:rPr lang="ru-RU" sz="1300" dirty="0" err="1">
                <a:latin typeface="Nunito" pitchFamily="2" charset="-52"/>
              </a:rPr>
              <a:t>edir</a:t>
            </a:r>
            <a:r>
              <a:rPr lang="ru-RU" sz="1300" dirty="0">
                <a:latin typeface="Nunito" pitchFamily="2" charset="-52"/>
              </a:rPr>
              <a:t>, </a:t>
            </a:r>
            <a:r>
              <a:rPr lang="ru-RU" sz="1300" dirty="0" err="1">
                <a:latin typeface="Nunito" pitchFamily="2" charset="-52"/>
              </a:rPr>
              <a:t>lakin</a:t>
            </a:r>
            <a:r>
              <a:rPr lang="ru-RU" sz="1300" dirty="0">
                <a:latin typeface="Nunito" pitchFamily="2" charset="-52"/>
              </a:rPr>
              <a:t> </a:t>
            </a:r>
            <a:r>
              <a:rPr lang="ru-RU" sz="1300" dirty="0" err="1">
                <a:latin typeface="Nunito" pitchFamily="2" charset="-52"/>
              </a:rPr>
              <a:t>üç</a:t>
            </a:r>
            <a:r>
              <a:rPr lang="ru-RU" sz="1300" dirty="0">
                <a:latin typeface="Nunito" pitchFamily="2" charset="-52"/>
              </a:rPr>
              <a:t> </a:t>
            </a:r>
            <a:r>
              <a:rPr lang="ru-RU" sz="1300" dirty="0" err="1">
                <a:latin typeface="Nunito" pitchFamily="2" charset="-52"/>
              </a:rPr>
              <a:t>bərabər</a:t>
            </a:r>
            <a:r>
              <a:rPr lang="ru-RU" sz="1300" dirty="0">
                <a:latin typeface="Nunito" pitchFamily="2" charset="-52"/>
              </a:rPr>
              <a:t> </a:t>
            </a:r>
            <a:r>
              <a:rPr lang="ru-RU" sz="1300" dirty="0" err="1">
                <a:latin typeface="Nunito" pitchFamily="2" charset="-52"/>
              </a:rPr>
              <a:t>hissəyə</a:t>
            </a:r>
            <a:r>
              <a:rPr lang="ru-RU" sz="1300" dirty="0">
                <a:latin typeface="Nunito" pitchFamily="2" charset="-52"/>
              </a:rPr>
              <a:t>.</a:t>
            </a:r>
            <a:r>
              <a:rPr lang="az-Latn-AZ" sz="1300" dirty="0">
                <a:latin typeface="Nunito" pitchFamily="2" charset="-52"/>
              </a:rPr>
              <a:t> Xüsusi sistemləri istifadə etmək üçün kompüter üsullarından istifadə edir. Müxtəlif axtarış alqoritmləri var, hər bir vəziyyətə uyğun olaraq daha uyğundur. Məsələn, ikili axtarış məlumatı iki hissəyə bölür, üçlü axtarış etmək şey edir, lakin üç əlavə eyni hissəyə.</a:t>
            </a:r>
            <a:endParaRPr lang="ru-RU" sz="1300" dirty="0">
              <a:latin typeface="Nunito" pitchFamily="2" charset="-52"/>
            </a:endParaRPr>
          </a:p>
        </p:txBody>
      </p:sp>
    </p:spTree>
    <p:extLst>
      <p:ext uri="{BB962C8B-B14F-4D97-AF65-F5344CB8AC3E}">
        <p14:creationId xmlns:p14="http://schemas.microsoft.com/office/powerpoint/2010/main" val="1302913620"/>
      </p:ext>
    </p:extLst>
  </p:cSld>
  <p:clrMapOvr>
    <a:masterClrMapping/>
  </p:clrMapOvr>
</p:sld>
</file>

<file path=ppt/theme/theme1.xml><?xml version="1.0" encoding="utf-8"?>
<a:theme xmlns:a="http://schemas.openxmlformats.org/drawingml/2006/main" name="World Password Day Minitheme by Slidesgo">
  <a:themeElements>
    <a:clrScheme name="Simple Light">
      <a:dk1>
        <a:srgbClr val="141414"/>
      </a:dk1>
      <a:lt1>
        <a:srgbClr val="3C3C3C"/>
      </a:lt1>
      <a:dk2>
        <a:srgbClr val="ACACAC"/>
      </a:dk2>
      <a:lt2>
        <a:srgbClr val="FFFFFF"/>
      </a:lt2>
      <a:accent1>
        <a:srgbClr val="DCDCDC"/>
      </a:accent1>
      <a:accent2>
        <a:srgbClr val="F0F0F0"/>
      </a:accent2>
      <a:accent3>
        <a:srgbClr val="F8F8F8"/>
      </a:accent3>
      <a:accent4>
        <a:srgbClr val="FF4A00"/>
      </a:accent4>
      <a:accent5>
        <a:srgbClr val="FFFFFF"/>
      </a:accent5>
      <a:accent6>
        <a:srgbClr val="FFFFF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1641</Words>
  <Application>Microsoft Office PowerPoint</Application>
  <PresentationFormat>On-screen Show (16:9)</PresentationFormat>
  <Paragraphs>107</Paragraphs>
  <Slides>18</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Quicksand Medium</vt:lpstr>
      <vt:lpstr>Space Mono</vt:lpstr>
      <vt:lpstr>Proxima Nova</vt:lpstr>
      <vt:lpstr>Times New Roman</vt:lpstr>
      <vt:lpstr>Arial</vt:lpstr>
      <vt:lpstr>Barlow Medium</vt:lpstr>
      <vt:lpstr>Wingdings</vt:lpstr>
      <vt:lpstr>Nunito</vt:lpstr>
      <vt:lpstr>World Password Day Minitheme by Slidesgo</vt:lpstr>
      <vt:lpstr>Slidesgo Final Pages</vt:lpstr>
      <vt:lpstr>Big O  notation</vt:lpstr>
      <vt:lpstr>Plan</vt:lpstr>
      <vt:lpstr>Linear</vt:lpstr>
      <vt:lpstr>Binary</vt:lpstr>
      <vt:lpstr>Jump</vt:lpstr>
      <vt:lpstr>Exponential</vt:lpstr>
      <vt:lpstr>İnterpolation</vt:lpstr>
      <vt:lpstr>Fibonacci</vt:lpstr>
      <vt:lpstr>Ternary</vt:lpstr>
      <vt:lpstr>Selection</vt:lpstr>
      <vt:lpstr>Bubble</vt:lpstr>
      <vt:lpstr>İnsertion</vt:lpstr>
      <vt:lpstr>PowerPoint Presentation</vt:lpstr>
      <vt:lpstr>PowerPoint Presentation</vt:lpstr>
      <vt:lpstr>PowerPoint Presentation</vt:lpstr>
      <vt:lpstr>Heap</vt:lpstr>
      <vt:lpstr>Comb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O notation</dc:title>
  <dc:creator>Whosein</dc:creator>
  <cp:lastModifiedBy>Said Gambarly</cp:lastModifiedBy>
  <cp:revision>5</cp:revision>
  <dcterms:modified xsi:type="dcterms:W3CDTF">2024-10-08T02:42:06Z</dcterms:modified>
</cp:coreProperties>
</file>