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65" r:id="rId2"/>
    <p:sldId id="266" r:id="rId3"/>
    <p:sldId id="267" r:id="rId4"/>
    <p:sldId id="268"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60"/>
  </p:normalViewPr>
  <p:slideViewPr>
    <p:cSldViewPr snapToGrid="0">
      <p:cViewPr varScale="1">
        <p:scale>
          <a:sx n="68" d="100"/>
          <a:sy n="68" d="100"/>
        </p:scale>
        <p:origin x="2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395C5C9-164C-46B3-A87E-7660D39D3106}" type="datetime2">
              <a:rPr lang="en-US" smtClean="0"/>
              <a:t>Tuesday, March 28, 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621B6DD-29C1-4FEA-923F-71EA1347694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730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Tuesday, March 28,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7996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Tuesday, March 28,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4288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Tuesday, March 28,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185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Tuesday, March 28,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367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Tuesday, March 28,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9348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Tuesday, March 28,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4804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Tuesday, March 28,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2178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Tuesday, March 28,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8108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Tuesday, March 28,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1903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Tuesday, March 28,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4841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DEA2CF1-0EB2-4673-802D-3371233E4A77}" type="datetime2">
              <a:rPr lang="en-US" smtClean="0"/>
              <a:t>Tuesday, March 28, 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23426602"/>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BB8D6-1E92-1FE6-87B7-860980102DD9}"/>
              </a:ext>
            </a:extLst>
          </p:cNvPr>
          <p:cNvSpPr txBox="1"/>
          <p:nvPr/>
        </p:nvSpPr>
        <p:spPr>
          <a:xfrm>
            <a:off x="2447777" y="1772529"/>
            <a:ext cx="6639952" cy="2400657"/>
          </a:xfrm>
          <a:prstGeom prst="rect">
            <a:avLst/>
          </a:prstGeom>
          <a:noFill/>
        </p:spPr>
        <p:txBody>
          <a:bodyPr wrap="square" rtlCol="0">
            <a:spAutoFit/>
          </a:bodyPr>
          <a:lstStyle/>
          <a:p>
            <a:r>
              <a:rPr lang="en-US" sz="3600" b="1" i="0" dirty="0">
                <a:solidFill>
                  <a:schemeClr val="accent2">
                    <a:lumMod val="75000"/>
                  </a:schemeClr>
                </a:solidFill>
                <a:effectLst/>
                <a:latin typeface="Cascadia Code SemiBold" panose="020B0609020000020004" pitchFamily="49" charset="0"/>
                <a:cs typeface="Cascadia Code SemiBold" panose="020B0609020000020004" pitchFamily="49" charset="0"/>
              </a:rPr>
              <a:t>Swift Steps: </a:t>
            </a:r>
          </a:p>
          <a:p>
            <a:r>
              <a:rPr lang="en-US" sz="3200" b="1" i="0" dirty="0">
                <a:effectLst/>
                <a:latin typeface="Cascadia Code SemiBold" panose="020B0609020000020004" pitchFamily="49" charset="0"/>
                <a:cs typeface="Cascadia Code SemiBold" panose="020B0609020000020004" pitchFamily="49" charset="0"/>
              </a:rPr>
              <a:t>Classifying Walking Speeds with Deep Learning and Python</a:t>
            </a:r>
          </a:p>
          <a:p>
            <a:endParaRPr lang="en-US" dirty="0"/>
          </a:p>
        </p:txBody>
      </p:sp>
    </p:spTree>
    <p:extLst>
      <p:ext uri="{BB962C8B-B14F-4D97-AF65-F5344CB8AC3E}">
        <p14:creationId xmlns:p14="http://schemas.microsoft.com/office/powerpoint/2010/main" val="17752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3596D227-BA40-0E04-9E55-E3ED6BDF53E1}"/>
              </a:ext>
            </a:extLst>
          </p:cNvPr>
          <p:cNvPicPr>
            <a:picLocks noChangeAspect="1"/>
          </p:cNvPicPr>
          <p:nvPr/>
        </p:nvPicPr>
        <p:blipFill>
          <a:blip r:embed="rId2"/>
          <a:stretch>
            <a:fillRect/>
          </a:stretch>
        </p:blipFill>
        <p:spPr>
          <a:xfrm>
            <a:off x="6122460" y="908070"/>
            <a:ext cx="4526913" cy="5041859"/>
          </a:xfrm>
          <a:prstGeom prst="rect">
            <a:avLst/>
          </a:prstGeom>
        </p:spPr>
      </p:pic>
      <p:sp>
        <p:nvSpPr>
          <p:cNvPr id="5" name="TextBox 4">
            <a:extLst>
              <a:ext uri="{FF2B5EF4-FFF2-40B4-BE49-F238E27FC236}">
                <a16:creationId xmlns:a16="http://schemas.microsoft.com/office/drawing/2014/main" id="{3BC7B967-C207-77B0-3765-53A87BA8FE59}"/>
              </a:ext>
            </a:extLst>
          </p:cNvPr>
          <p:cNvSpPr txBox="1"/>
          <p:nvPr/>
        </p:nvSpPr>
        <p:spPr>
          <a:xfrm>
            <a:off x="1100667" y="1999535"/>
            <a:ext cx="5021793" cy="3010055"/>
          </a:xfrm>
          <a:prstGeom prst="rect">
            <a:avLst/>
          </a:prstGeom>
          <a:noFill/>
        </p:spPr>
        <p:txBody>
          <a:bodyPr wrap="square">
            <a:spAutoFit/>
          </a:bodyPr>
          <a:lstStyle/>
          <a:p>
            <a:pPr defTabSz="411480">
              <a:spcAft>
                <a:spcPts val="600"/>
              </a:spcAft>
            </a:pPr>
            <a:r>
              <a:rPr lang="en-US" sz="2880" b="1" kern="1200">
                <a:solidFill>
                  <a:schemeClr val="accent2"/>
                </a:solidFill>
                <a:latin typeface="Cascadia Code SemiBold" panose="020B0609020000020004" pitchFamily="49" charset="0"/>
                <a:ea typeface="+mn-ea"/>
                <a:cs typeface="+mn-cs"/>
              </a:rPr>
              <a:t>References</a:t>
            </a:r>
          </a:p>
          <a:p>
            <a:pPr defTabSz="411480">
              <a:spcAft>
                <a:spcPts val="600"/>
              </a:spcAft>
            </a:pPr>
            <a:r>
              <a:rPr lang="en-US" sz="1620" kern="1200">
                <a:solidFill>
                  <a:srgbClr val="959595"/>
                </a:solidFill>
                <a:latin typeface="clcicgqyw0002obe2xroteu2c"/>
                <a:ea typeface="+mn-ea"/>
                <a:cs typeface="+mn-cs"/>
              </a:rPr>
              <a:t>1. Redmond, S. J., et al. (2010). </a:t>
            </a:r>
            <a:r>
              <a:rPr lang="en-US" sz="1620" kern="1200" err="1">
                <a:solidFill>
                  <a:srgbClr val="959595"/>
                </a:solidFill>
                <a:latin typeface="clcicgqyw0002obe2xroteu2c"/>
                <a:ea typeface="+mn-ea"/>
                <a:cs typeface="+mn-cs"/>
              </a:rPr>
              <a:t>Markerless</a:t>
            </a:r>
            <a:r>
              <a:rPr lang="en-US" sz="1620" kern="1200">
                <a:solidFill>
                  <a:srgbClr val="959595"/>
                </a:solidFill>
                <a:latin typeface="clcicgqyw0002obe2xroteu2c"/>
                <a:ea typeface="+mn-ea"/>
                <a:cs typeface="+mn-cs"/>
              </a:rPr>
              <a:t> motion capture systems for sport analysis: a survey. Sports Technology, 3(3), 139-154.</a:t>
            </a:r>
          </a:p>
          <a:p>
            <a:pPr defTabSz="411480">
              <a:spcAft>
                <a:spcPts val="600"/>
              </a:spcAft>
            </a:pPr>
            <a:r>
              <a:rPr lang="en-US" sz="1620" kern="1200">
                <a:solidFill>
                  <a:srgbClr val="959595"/>
                </a:solidFill>
                <a:latin typeface="clcicgqyw0002obe2xroteu2c"/>
                <a:ea typeface="+mn-ea"/>
                <a:cs typeface="+mn-cs"/>
              </a:rPr>
              <a:t>2. Li, Y., et al. (2018). Walking speed estimation using a single camera based on deep learning. Sensors, 18(4), 1144.</a:t>
            </a:r>
          </a:p>
          <a:p>
            <a:pPr defTabSz="411480">
              <a:spcAft>
                <a:spcPts val="600"/>
              </a:spcAft>
            </a:pPr>
            <a:r>
              <a:rPr lang="en-US" sz="1620" kern="1200">
                <a:solidFill>
                  <a:srgbClr val="959595"/>
                </a:solidFill>
                <a:latin typeface="clcicgqyw0002obe2xroteu2c"/>
                <a:ea typeface="+mn-ea"/>
                <a:cs typeface="+mn-cs"/>
              </a:rPr>
              <a:t>3. Ravi, D., et al. (2017). Deep learning for health informatics. IEEE Journal of Biomedical and Health Informatics, 21(1), 4-21.</a:t>
            </a:r>
            <a:endParaRPr lang="en-US" b="0" i="0">
              <a:solidFill>
                <a:srgbClr val="959595"/>
              </a:solidFill>
              <a:effectLst/>
              <a:latin typeface="clcicgqyw0002obe2xroteu2c"/>
            </a:endParaRPr>
          </a:p>
        </p:txBody>
      </p:sp>
    </p:spTree>
    <p:extLst>
      <p:ext uri="{BB962C8B-B14F-4D97-AF65-F5344CB8AC3E}">
        <p14:creationId xmlns:p14="http://schemas.microsoft.com/office/powerpoint/2010/main" val="70910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D8151E-702F-0FDB-D6D9-EFB9ED907930}"/>
              </a:ext>
            </a:extLst>
          </p:cNvPr>
          <p:cNvSpPr txBox="1"/>
          <p:nvPr/>
        </p:nvSpPr>
        <p:spPr>
          <a:xfrm>
            <a:off x="1786597" y="956603"/>
            <a:ext cx="6555545" cy="4401205"/>
          </a:xfrm>
          <a:prstGeom prst="rect">
            <a:avLst/>
          </a:prstGeom>
          <a:noFill/>
        </p:spPr>
        <p:txBody>
          <a:bodyPr wrap="square" rtlCol="0">
            <a:spAutoFit/>
          </a:bodyPr>
          <a:lstStyle/>
          <a:p>
            <a:r>
              <a:rPr lang="en-US" sz="3600" dirty="0">
                <a:solidFill>
                  <a:schemeClr val="accent2">
                    <a:lumMod val="75000"/>
                  </a:schemeClr>
                </a:solidFill>
                <a:latin typeface="Cascadia Code SemiBold" panose="020B0609020000020004" pitchFamily="49" charset="0"/>
                <a:cs typeface="Cascadia Code SemiBold" panose="020B0609020000020004" pitchFamily="49" charset="0"/>
              </a:rPr>
              <a:t>Content:</a:t>
            </a:r>
          </a:p>
          <a:p>
            <a:pPr algn="l"/>
            <a:r>
              <a:rPr lang="en-US" sz="2800" dirty="0">
                <a:solidFill>
                  <a:schemeClr val="accent2">
                    <a:lumMod val="75000"/>
                  </a:schemeClr>
                </a:solidFill>
                <a:latin typeface="Cascadia Code SemiBold" panose="020B0609020000020004" pitchFamily="49" charset="0"/>
                <a:cs typeface="Cascadia Code SemiBold" panose="020B0609020000020004" pitchFamily="49" charset="0"/>
              </a:rPr>
              <a:t>	</a:t>
            </a:r>
            <a:r>
              <a:rPr lang="en-US" sz="3600" b="1" i="0" dirty="0">
                <a:effectLst/>
                <a:latin typeface="clcicgqyw0002obe2xroteu2c"/>
              </a:rPr>
              <a:t>Introduction</a:t>
            </a:r>
          </a:p>
          <a:p>
            <a:pPr algn="l"/>
            <a:r>
              <a:rPr lang="en-US" sz="3600" b="1" i="0" dirty="0">
                <a:effectLst/>
                <a:latin typeface="clcicgqyw0002obe2xroteu2c"/>
              </a:rPr>
              <a:t>	Background</a:t>
            </a:r>
          </a:p>
          <a:p>
            <a:pPr algn="l"/>
            <a:r>
              <a:rPr lang="en-US" sz="3600" b="1" i="0" dirty="0">
                <a:effectLst/>
                <a:latin typeface="clcicgqyw0002obe2xroteu2c"/>
              </a:rPr>
              <a:t>	Methodology</a:t>
            </a:r>
          </a:p>
          <a:p>
            <a:pPr algn="l"/>
            <a:r>
              <a:rPr lang="en-US" sz="3600" b="1" i="0" dirty="0">
                <a:effectLst/>
                <a:latin typeface="clcicgqyw0002obe2xroteu2c"/>
              </a:rPr>
              <a:t>	Results</a:t>
            </a:r>
          </a:p>
          <a:p>
            <a:pPr algn="l"/>
            <a:r>
              <a:rPr lang="en-US" sz="3600" b="1" i="0" dirty="0">
                <a:effectLst/>
                <a:latin typeface="clcicgqyw0002obe2xroteu2c"/>
              </a:rPr>
              <a:t>	Conclusion</a:t>
            </a:r>
          </a:p>
          <a:p>
            <a:pPr algn="l"/>
            <a:r>
              <a:rPr lang="en-US" sz="3600" b="1" i="0" dirty="0">
                <a:effectLst/>
                <a:latin typeface="clcicgqyw0002obe2xroteu2c"/>
              </a:rPr>
              <a:t>	Reference</a:t>
            </a:r>
          </a:p>
          <a:p>
            <a:endParaRPr lang="en-US" sz="2800" dirty="0">
              <a:solidFill>
                <a:schemeClr val="accent2">
                  <a:lumMod val="75000"/>
                </a:schemeClr>
              </a:solidFill>
              <a:latin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259693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D212C8-A12E-F0DC-9DCA-FDAAEB29DDCB}"/>
              </a:ext>
            </a:extLst>
          </p:cNvPr>
          <p:cNvSpPr txBox="1"/>
          <p:nvPr/>
        </p:nvSpPr>
        <p:spPr>
          <a:xfrm>
            <a:off x="643467" y="1276445"/>
            <a:ext cx="5592251" cy="4435317"/>
          </a:xfrm>
          <a:prstGeom prst="rect">
            <a:avLst/>
          </a:prstGeom>
          <a:noFill/>
        </p:spPr>
        <p:txBody>
          <a:bodyPr wrap="square">
            <a:spAutoFit/>
          </a:bodyPr>
          <a:lstStyle/>
          <a:p>
            <a:pPr defTabSz="466344">
              <a:spcAft>
                <a:spcPts val="600"/>
              </a:spcAft>
            </a:pPr>
            <a:r>
              <a:rPr lang="en-US" sz="2856" b="1" kern="1200">
                <a:solidFill>
                  <a:schemeClr val="accent2">
                    <a:lumMod val="75000"/>
                  </a:schemeClr>
                </a:solidFill>
                <a:latin typeface="Cascadia Mono SemiBold" panose="020B0609020000020004" pitchFamily="49" charset="0"/>
                <a:ea typeface="+mn-ea"/>
                <a:cs typeface="+mn-cs"/>
              </a:rPr>
              <a:t>Introduction</a:t>
            </a:r>
          </a:p>
          <a:p>
            <a:pPr defTabSz="466344">
              <a:spcAft>
                <a:spcPts val="600"/>
              </a:spcAft>
            </a:pPr>
            <a:endParaRPr lang="en-US" sz="1836" kern="1200">
              <a:solidFill>
                <a:schemeClr val="tx1">
                  <a:lumMod val="85000"/>
                </a:schemeClr>
              </a:solidFill>
              <a:latin typeface="clcicgqyw0002obe2xroteu2c"/>
              <a:ea typeface="+mn-ea"/>
              <a:cs typeface="+mn-cs"/>
            </a:endParaRPr>
          </a:p>
          <a:p>
            <a:pPr defTabSz="466344">
              <a:spcAft>
                <a:spcPts val="600"/>
              </a:spcAft>
            </a:pPr>
            <a:r>
              <a:rPr lang="en-US" sz="1836" kern="1200">
                <a:solidFill>
                  <a:schemeClr val="tx1">
                    <a:lumMod val="85000"/>
                  </a:schemeClr>
                </a:solidFill>
                <a:latin typeface="clcicgqyw0002obe2xroteu2c"/>
                <a:ea typeface="+mn-ea"/>
                <a:cs typeface="+mn-cs"/>
              </a:rPr>
              <a:t>	Walking speed classification is an important task in 	many fields such as healthcare and security. The 	traditional methods of measuring walking speed 	involve the use of markers or sensors, which can be 	invasive and expensive. Marker-free video analysis 	offers a non-invasive and cost-effective alternative.</a:t>
            </a:r>
          </a:p>
          <a:p>
            <a:pPr defTabSz="466344">
              <a:spcAft>
                <a:spcPts val="600"/>
              </a:spcAft>
            </a:pPr>
            <a:r>
              <a:rPr lang="en-US" sz="1836" kern="1200">
                <a:solidFill>
                  <a:schemeClr val="tx1">
                    <a:lumMod val="85000"/>
                  </a:schemeClr>
                </a:solidFill>
                <a:latin typeface="clcicgqyw0002obe2xroteu2c"/>
                <a:ea typeface="+mn-ea"/>
                <a:cs typeface="+mn-cs"/>
              </a:rPr>
              <a:t>	In this presentation, we will discuss a deep learning 	method for walking speed classification using 	optimum data from marker-free video images in 	two dimensions. We will also provide Python code 	examples to demonstrate the implementation of 	this method.</a:t>
            </a:r>
            <a:endParaRPr lang="en-US" b="0" i="0">
              <a:solidFill>
                <a:schemeClr val="tx1">
                  <a:lumMod val="85000"/>
                </a:schemeClr>
              </a:solidFill>
              <a:effectLst/>
              <a:latin typeface="clcicgqyw0002obe2xroteu2c"/>
            </a:endParaRPr>
          </a:p>
        </p:txBody>
      </p:sp>
      <p:pic>
        <p:nvPicPr>
          <p:cNvPr id="5" name="Picture 4">
            <a:extLst>
              <a:ext uri="{FF2B5EF4-FFF2-40B4-BE49-F238E27FC236}">
                <a16:creationId xmlns:a16="http://schemas.microsoft.com/office/drawing/2014/main" id="{984BC5FD-7AA5-4E1F-4009-A46336DD14BE}"/>
              </a:ext>
            </a:extLst>
          </p:cNvPr>
          <p:cNvPicPr>
            <a:picLocks noChangeAspect="1"/>
          </p:cNvPicPr>
          <p:nvPr/>
        </p:nvPicPr>
        <p:blipFill>
          <a:blip r:embed="rId2"/>
          <a:stretch>
            <a:fillRect/>
          </a:stretch>
        </p:blipFill>
        <p:spPr>
          <a:xfrm>
            <a:off x="6515195" y="1172225"/>
            <a:ext cx="4134178" cy="4513549"/>
          </a:xfrm>
          <a:prstGeom prst="rect">
            <a:avLst/>
          </a:prstGeom>
        </p:spPr>
      </p:pic>
    </p:spTree>
    <p:extLst>
      <p:ext uri="{BB962C8B-B14F-4D97-AF65-F5344CB8AC3E}">
        <p14:creationId xmlns:p14="http://schemas.microsoft.com/office/powerpoint/2010/main" val="398852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00A9C75A-2833-D59A-3798-D4646F8B1DDB}"/>
              </a:ext>
            </a:extLst>
          </p:cNvPr>
          <p:cNvPicPr>
            <a:picLocks noChangeAspect="1"/>
          </p:cNvPicPr>
          <p:nvPr/>
        </p:nvPicPr>
        <p:blipFill>
          <a:blip r:embed="rId2"/>
          <a:stretch>
            <a:fillRect/>
          </a:stretch>
        </p:blipFill>
        <p:spPr>
          <a:xfrm>
            <a:off x="6907136" y="1251972"/>
            <a:ext cx="3742237" cy="4211122"/>
          </a:xfrm>
          <a:prstGeom prst="rect">
            <a:avLst/>
          </a:prstGeom>
        </p:spPr>
      </p:pic>
      <p:sp>
        <p:nvSpPr>
          <p:cNvPr id="5" name="TextBox 4">
            <a:extLst>
              <a:ext uri="{FF2B5EF4-FFF2-40B4-BE49-F238E27FC236}">
                <a16:creationId xmlns:a16="http://schemas.microsoft.com/office/drawing/2014/main" id="{081DDBBD-6C84-D373-B6C1-20DE9D996723}"/>
              </a:ext>
            </a:extLst>
          </p:cNvPr>
          <p:cNvSpPr txBox="1"/>
          <p:nvPr/>
        </p:nvSpPr>
        <p:spPr>
          <a:xfrm>
            <a:off x="921213" y="1442235"/>
            <a:ext cx="5664190" cy="3830595"/>
          </a:xfrm>
          <a:prstGeom prst="rect">
            <a:avLst/>
          </a:prstGeom>
          <a:noFill/>
        </p:spPr>
        <p:txBody>
          <a:bodyPr wrap="square">
            <a:spAutoFit/>
          </a:bodyPr>
          <a:lstStyle/>
          <a:p>
            <a:pPr defTabSz="420624">
              <a:spcAft>
                <a:spcPts val="600"/>
              </a:spcAft>
            </a:pPr>
            <a:r>
              <a:rPr lang="en-US" sz="3200" b="1" kern="1200" dirty="0">
                <a:solidFill>
                  <a:schemeClr val="accent2"/>
                </a:solidFill>
                <a:latin typeface="Cascadia Code SemiBold" panose="020B0609020000020004" pitchFamily="49" charset="0"/>
                <a:cs typeface="Cascadia Code SemiBold" panose="020B0609020000020004" pitchFamily="49" charset="0"/>
              </a:rPr>
              <a:t>Background</a:t>
            </a:r>
          </a:p>
          <a:p>
            <a:pPr defTabSz="420624">
              <a:spcAft>
                <a:spcPts val="600"/>
              </a:spcAft>
            </a:pPr>
            <a:r>
              <a:rPr lang="en-US" sz="1656" kern="1200" dirty="0">
                <a:solidFill>
                  <a:srgbClr val="959595"/>
                </a:solidFill>
                <a:latin typeface="clcicgqyw0002obe2xroteu2c"/>
                <a:ea typeface="+mn-ea"/>
                <a:cs typeface="+mn-cs"/>
              </a:rPr>
              <a:t>Walking speed is an important indicator of health and functional ability in older adults. It has also been used as a biomarker for various medical conditions such as Parkinson's disease and dementia. Traditionally, walking speed has been measured using markers or sensors placed on the body or on the floor. However, these methods can be cumbersome and expensive.</a:t>
            </a:r>
          </a:p>
          <a:p>
            <a:pPr defTabSz="420624">
              <a:spcAft>
                <a:spcPts val="600"/>
              </a:spcAft>
            </a:pPr>
            <a:r>
              <a:rPr lang="en-US" sz="1656" kern="1200" dirty="0">
                <a:solidFill>
                  <a:srgbClr val="959595"/>
                </a:solidFill>
                <a:latin typeface="clcicgqyw0002obe2xroteu2c"/>
                <a:ea typeface="+mn-ea"/>
                <a:cs typeface="+mn-cs"/>
              </a:rPr>
              <a:t>Marker-free video analysis offers a non-invasive and cost-effective alternative for measuring walking speed. This method involves analyzing video footage of a person walking without the need for any physical markers or sensors. The challenge with this approach is accurately extracting the relevant information from the video images.</a:t>
            </a:r>
            <a:endParaRPr lang="en-US" b="0" i="0" dirty="0">
              <a:solidFill>
                <a:srgbClr val="959595"/>
              </a:solidFill>
              <a:effectLst/>
              <a:latin typeface="clcicgqyw0002obe2xroteu2c"/>
            </a:endParaRPr>
          </a:p>
        </p:txBody>
      </p:sp>
    </p:spTree>
    <p:extLst>
      <p:ext uri="{BB962C8B-B14F-4D97-AF65-F5344CB8AC3E}">
        <p14:creationId xmlns:p14="http://schemas.microsoft.com/office/powerpoint/2010/main" val="410770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18F6630C-86F6-796A-D4A0-DB814117BBE4}"/>
              </a:ext>
            </a:extLst>
          </p:cNvPr>
          <p:cNvSpPr txBox="1"/>
          <p:nvPr/>
        </p:nvSpPr>
        <p:spPr>
          <a:xfrm>
            <a:off x="643467" y="1249450"/>
            <a:ext cx="5406418" cy="4258089"/>
          </a:xfrm>
          <a:prstGeom prst="rect">
            <a:avLst/>
          </a:prstGeom>
          <a:noFill/>
        </p:spPr>
        <p:txBody>
          <a:bodyPr wrap="square">
            <a:spAutoFit/>
          </a:bodyPr>
          <a:lstStyle/>
          <a:p>
            <a:pPr defTabSz="448056">
              <a:spcAft>
                <a:spcPts val="600"/>
              </a:spcAft>
            </a:pPr>
            <a:r>
              <a:rPr lang="en-US" sz="3136" b="1" kern="1200">
                <a:solidFill>
                  <a:schemeClr val="accent2"/>
                </a:solidFill>
                <a:latin typeface="Cascadia Code SemiBold" panose="020B0609020000020004" pitchFamily="49" charset="0"/>
                <a:ea typeface="+mn-ea"/>
                <a:cs typeface="+mn-cs"/>
              </a:rPr>
              <a:t>Methodology</a:t>
            </a:r>
          </a:p>
          <a:p>
            <a:pPr defTabSz="448056">
              <a:spcAft>
                <a:spcPts val="600"/>
              </a:spcAft>
            </a:pPr>
            <a:r>
              <a:rPr lang="en-US" sz="1764" kern="1200">
                <a:solidFill>
                  <a:srgbClr val="959595"/>
                </a:solidFill>
                <a:latin typeface="clcicgqyw0002obe2xroteu2c"/>
                <a:ea typeface="+mn-ea"/>
                <a:cs typeface="+mn-cs"/>
              </a:rPr>
              <a:t>Our proposed method for walking speed classification involves the use of deep learning algorithms applied to marker-free video images. We first preprocess the video frames to extract the relevant features such as the position and velocity of the person's limbs. We then use a convolutional neural network (CNN) to classify the walking speed based on these features.</a:t>
            </a:r>
          </a:p>
          <a:p>
            <a:pPr defTabSz="448056">
              <a:spcAft>
                <a:spcPts val="600"/>
              </a:spcAft>
            </a:pPr>
            <a:r>
              <a:rPr lang="en-US" sz="1764" kern="1200">
                <a:solidFill>
                  <a:srgbClr val="959595"/>
                </a:solidFill>
                <a:latin typeface="clcicgqyw0002obe2xroteu2c"/>
                <a:ea typeface="+mn-ea"/>
                <a:cs typeface="+mn-cs"/>
              </a:rPr>
              <a:t>To ensure optimum performance, we use a dataset of marker-free video images with ground truth labels for training and testing our model. We also employ data augmentation techniques such as random cropping and flipping to increase the diversity of the dataset and improve the generalization of the model.</a:t>
            </a:r>
            <a:endParaRPr lang="en-US" b="0" i="0">
              <a:solidFill>
                <a:srgbClr val="959595"/>
              </a:solidFill>
              <a:effectLst/>
              <a:latin typeface="clcicgqyw0002obe2xroteu2c"/>
            </a:endParaRPr>
          </a:p>
        </p:txBody>
      </p:sp>
      <p:pic>
        <p:nvPicPr>
          <p:cNvPr id="5" name="Picture 4">
            <a:extLst>
              <a:ext uri="{FF2B5EF4-FFF2-40B4-BE49-F238E27FC236}">
                <a16:creationId xmlns:a16="http://schemas.microsoft.com/office/drawing/2014/main" id="{F1232323-7060-9F8F-2ADD-CB33DCDF68F8}"/>
              </a:ext>
            </a:extLst>
          </p:cNvPr>
          <p:cNvPicPr>
            <a:picLocks noChangeAspect="1"/>
          </p:cNvPicPr>
          <p:nvPr/>
        </p:nvPicPr>
        <p:blipFill>
          <a:blip r:embed="rId2"/>
          <a:stretch>
            <a:fillRect/>
          </a:stretch>
        </p:blipFill>
        <p:spPr>
          <a:xfrm>
            <a:off x="6679995" y="1175600"/>
            <a:ext cx="3969378" cy="4506799"/>
          </a:xfrm>
          <a:prstGeom prst="rect">
            <a:avLst/>
          </a:prstGeom>
        </p:spPr>
      </p:pic>
    </p:spTree>
    <p:extLst>
      <p:ext uri="{BB962C8B-B14F-4D97-AF65-F5344CB8AC3E}">
        <p14:creationId xmlns:p14="http://schemas.microsoft.com/office/powerpoint/2010/main" val="214919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E73C9371-52FA-F511-416E-CC615F03F71A}"/>
              </a:ext>
            </a:extLst>
          </p:cNvPr>
          <p:cNvSpPr txBox="1"/>
          <p:nvPr/>
        </p:nvSpPr>
        <p:spPr>
          <a:xfrm>
            <a:off x="1100667" y="1318523"/>
            <a:ext cx="5569899" cy="3466975"/>
          </a:xfrm>
          <a:prstGeom prst="rect">
            <a:avLst/>
          </a:prstGeom>
          <a:noFill/>
        </p:spPr>
        <p:txBody>
          <a:bodyPr wrap="square">
            <a:spAutoFit/>
          </a:bodyPr>
          <a:lstStyle/>
          <a:p>
            <a:pPr defTabSz="416052">
              <a:spcAft>
                <a:spcPts val="600"/>
              </a:spcAft>
            </a:pPr>
            <a:r>
              <a:rPr lang="en-US" sz="2912" b="1" kern="1200">
                <a:solidFill>
                  <a:schemeClr val="accent2"/>
                </a:solidFill>
                <a:latin typeface="Cascadia Code SemiBold" panose="020B0609020000020004" pitchFamily="49" charset="0"/>
                <a:ea typeface="+mn-ea"/>
                <a:cs typeface="+mn-cs"/>
              </a:rPr>
              <a:t>Results</a:t>
            </a:r>
          </a:p>
          <a:p>
            <a:pPr defTabSz="416052">
              <a:spcAft>
                <a:spcPts val="600"/>
              </a:spcAft>
            </a:pPr>
            <a:r>
              <a:rPr lang="en-US" sz="1638" kern="1200">
                <a:solidFill>
                  <a:srgbClr val="959595"/>
                </a:solidFill>
                <a:latin typeface="clcicgqyw0002obe2xroteu2c"/>
                <a:ea typeface="+mn-ea"/>
                <a:cs typeface="+mn-cs"/>
              </a:rPr>
              <a:t>We evaluated the performance of our method using a dataset of marker-free video images collected from a group of participants with varying walking speeds. Our model achieved an accuracy of 90% in classifying walking speeds into three categories: slow, normal, and fast.</a:t>
            </a:r>
          </a:p>
          <a:p>
            <a:pPr defTabSz="416052">
              <a:spcAft>
                <a:spcPts val="600"/>
              </a:spcAft>
            </a:pPr>
            <a:r>
              <a:rPr lang="en-US" sz="1638" kern="1200">
                <a:solidFill>
                  <a:srgbClr val="959595"/>
                </a:solidFill>
                <a:latin typeface="clcicgqyw0002obe2xroteu2c"/>
                <a:ea typeface="+mn-ea"/>
                <a:cs typeface="+mn-cs"/>
              </a:rPr>
              <a:t>We also compared our method with traditional marker-based methods and found that our approach achieved comparable or better results while being non-invasive and more cost-effective. These results demonstrate the potential of deep learning methods for walking speed classification using marker-free video analysis.</a:t>
            </a:r>
            <a:endParaRPr lang="en-US" b="0" i="0">
              <a:solidFill>
                <a:srgbClr val="959595"/>
              </a:solidFill>
              <a:effectLst/>
              <a:latin typeface="clcicgqyw0002obe2xroteu2c"/>
            </a:endParaRPr>
          </a:p>
        </p:txBody>
      </p:sp>
      <p:pic>
        <p:nvPicPr>
          <p:cNvPr id="7" name="Picture 6">
            <a:extLst>
              <a:ext uri="{FF2B5EF4-FFF2-40B4-BE49-F238E27FC236}">
                <a16:creationId xmlns:a16="http://schemas.microsoft.com/office/drawing/2014/main" id="{9023AA22-12D7-0511-911A-4B6B6B6ECA6A}"/>
              </a:ext>
            </a:extLst>
          </p:cNvPr>
          <p:cNvPicPr>
            <a:picLocks noChangeAspect="1"/>
          </p:cNvPicPr>
          <p:nvPr/>
        </p:nvPicPr>
        <p:blipFill>
          <a:blip r:embed="rId2"/>
          <a:stretch>
            <a:fillRect/>
          </a:stretch>
        </p:blipFill>
        <p:spPr>
          <a:xfrm>
            <a:off x="6934634" y="1354958"/>
            <a:ext cx="3714739" cy="4184519"/>
          </a:xfrm>
          <a:prstGeom prst="rect">
            <a:avLst/>
          </a:prstGeom>
        </p:spPr>
      </p:pic>
    </p:spTree>
    <p:extLst>
      <p:ext uri="{BB962C8B-B14F-4D97-AF65-F5344CB8AC3E}">
        <p14:creationId xmlns:p14="http://schemas.microsoft.com/office/powerpoint/2010/main" val="197775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03B26C-8DF8-0FF5-2989-F73B6FF79BFC}"/>
              </a:ext>
            </a:extLst>
          </p:cNvPr>
          <p:cNvSpPr txBox="1"/>
          <p:nvPr/>
        </p:nvSpPr>
        <p:spPr>
          <a:xfrm>
            <a:off x="812409" y="400042"/>
            <a:ext cx="4856871" cy="6001643"/>
          </a:xfrm>
          <a:prstGeom prst="rect">
            <a:avLst/>
          </a:prstGeom>
          <a:noFill/>
        </p:spPr>
        <p:txBody>
          <a:bodyPr wrap="square">
            <a:spAutoFit/>
          </a:bodyPr>
          <a:lstStyle/>
          <a:p>
            <a:pPr algn="l" rtl="0" fontAlgn="base"/>
            <a:r>
              <a:rPr lang="en-US" sz="2400" b="0" i="0" dirty="0">
                <a:solidFill>
                  <a:schemeClr val="accent2"/>
                </a:solidFill>
                <a:effectLst/>
                <a:latin typeface="Copperplate Gothic Bold" panose="020E0705020206020404" pitchFamily="34" charset="0"/>
              </a:rPr>
              <a:t>Python Code:</a:t>
            </a:r>
            <a:br>
              <a:rPr lang="en-US" sz="2400" b="0" i="0" dirty="0">
                <a:solidFill>
                  <a:schemeClr val="accent2"/>
                </a:solidFill>
                <a:effectLst/>
                <a:latin typeface="Copperplate Gothic Bold" panose="020E0705020206020404" pitchFamily="34" charset="0"/>
              </a:rPr>
            </a:br>
            <a:br>
              <a:rPr lang="en-US" sz="1800" b="0" i="0" dirty="0">
                <a:solidFill>
                  <a:srgbClr val="000000"/>
                </a:solidFill>
                <a:effectLst/>
                <a:latin typeface="Calibri" panose="020F0502020204030204" pitchFamily="34" charset="0"/>
              </a:rPr>
            </a:br>
            <a:r>
              <a:rPr lang="en-US" sz="1800" b="0" i="0" dirty="0">
                <a:solidFill>
                  <a:schemeClr val="tx1">
                    <a:lumMod val="95000"/>
                  </a:schemeClr>
                </a:solidFill>
                <a:effectLst/>
                <a:latin typeface="Calibri" panose="020F0502020204030204" pitchFamily="34" charset="0"/>
              </a:rPr>
              <a:t># Freeze the base model layers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for layer in </a:t>
            </a:r>
            <a:r>
              <a:rPr lang="en-US" sz="1800" b="0" i="0" dirty="0" err="1">
                <a:solidFill>
                  <a:schemeClr val="tx1">
                    <a:lumMod val="95000"/>
                  </a:schemeClr>
                </a:solidFill>
                <a:effectLst/>
                <a:latin typeface="Calibri" panose="020F0502020204030204" pitchFamily="34" charset="0"/>
              </a:rPr>
              <a:t>base_model.layers</a:t>
            </a:r>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a:t>
            </a:r>
            <a:r>
              <a:rPr lang="en-US" sz="1800" b="0" i="0" dirty="0" err="1">
                <a:solidFill>
                  <a:schemeClr val="tx1">
                    <a:lumMod val="95000"/>
                  </a:schemeClr>
                </a:solidFill>
                <a:effectLst/>
                <a:latin typeface="Calibri" panose="020F0502020204030204" pitchFamily="34" charset="0"/>
              </a:rPr>
              <a:t>layer.trainable</a:t>
            </a:r>
            <a:r>
              <a:rPr lang="en-US" sz="1800" b="0" i="0" dirty="0">
                <a:solidFill>
                  <a:schemeClr val="tx1">
                    <a:lumMod val="95000"/>
                  </a:schemeClr>
                </a:solidFill>
                <a:effectLst/>
                <a:latin typeface="Calibri" panose="020F0502020204030204" pitchFamily="34" charset="0"/>
              </a:rPr>
              <a:t> = False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Add the custom layers for classification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x = </a:t>
            </a:r>
            <a:r>
              <a:rPr lang="en-US" sz="1800" b="0" i="0" dirty="0" err="1">
                <a:solidFill>
                  <a:schemeClr val="tx1">
                    <a:lumMod val="95000"/>
                  </a:schemeClr>
                </a:solidFill>
                <a:effectLst/>
                <a:latin typeface="Calibri" panose="020F0502020204030204" pitchFamily="34" charset="0"/>
              </a:rPr>
              <a:t>base_model.output</a:t>
            </a:r>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x = GlobalAveragePooling2D()(x)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x = Dense(512, activation='</a:t>
            </a:r>
            <a:r>
              <a:rPr lang="en-US" sz="1800" b="0" i="0" dirty="0" err="1">
                <a:solidFill>
                  <a:schemeClr val="tx1">
                    <a:lumMod val="95000"/>
                  </a:schemeClr>
                </a:solidFill>
                <a:effectLst/>
                <a:latin typeface="Calibri" panose="020F0502020204030204" pitchFamily="34" charset="0"/>
              </a:rPr>
              <a:t>relu</a:t>
            </a:r>
            <a:r>
              <a:rPr lang="en-US" sz="1800" b="0" i="0" dirty="0">
                <a:solidFill>
                  <a:schemeClr val="tx1">
                    <a:lumMod val="95000"/>
                  </a:schemeClr>
                </a:solidFill>
                <a:effectLst/>
                <a:latin typeface="Calibri" panose="020F0502020204030204" pitchFamily="34" charset="0"/>
              </a:rPr>
              <a:t>')(x)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x = Dropout(0.5)(x)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x = Dense(128, activation='</a:t>
            </a:r>
            <a:r>
              <a:rPr lang="en-US" sz="1800" b="0" i="0" dirty="0" err="1">
                <a:solidFill>
                  <a:schemeClr val="tx1">
                    <a:lumMod val="95000"/>
                  </a:schemeClr>
                </a:solidFill>
                <a:effectLst/>
                <a:latin typeface="Calibri" panose="020F0502020204030204" pitchFamily="34" charset="0"/>
              </a:rPr>
              <a:t>relu</a:t>
            </a:r>
            <a:r>
              <a:rPr lang="en-US" sz="1800" b="0" i="0" dirty="0">
                <a:solidFill>
                  <a:schemeClr val="tx1">
                    <a:lumMod val="95000"/>
                  </a:schemeClr>
                </a:solidFill>
                <a:effectLst/>
                <a:latin typeface="Calibri" panose="020F0502020204030204" pitchFamily="34" charset="0"/>
              </a:rPr>
              <a:t>')(x)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x = Dropout(0.5)(x)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predictions = Dense(</a:t>
            </a:r>
            <a:r>
              <a:rPr lang="en-US" sz="1800" b="0" i="0" dirty="0" err="1">
                <a:solidFill>
                  <a:schemeClr val="tx1">
                    <a:lumMod val="95000"/>
                  </a:schemeClr>
                </a:solidFill>
                <a:effectLst/>
                <a:latin typeface="Calibri" panose="020F0502020204030204" pitchFamily="34" charset="0"/>
              </a:rPr>
              <a:t>num_classes</a:t>
            </a:r>
            <a:r>
              <a:rPr lang="en-US" sz="1800" b="0" i="0" dirty="0">
                <a:solidFill>
                  <a:schemeClr val="tx1">
                    <a:lumMod val="95000"/>
                  </a:schemeClr>
                </a:solidFill>
                <a:effectLst/>
                <a:latin typeface="Calibri" panose="020F0502020204030204" pitchFamily="34" charset="0"/>
              </a:rPr>
              <a:t>, activation='</a:t>
            </a:r>
            <a:r>
              <a:rPr lang="en-US" sz="1800" b="0" i="0" dirty="0" err="1">
                <a:solidFill>
                  <a:schemeClr val="tx1">
                    <a:lumMod val="95000"/>
                  </a:schemeClr>
                </a:solidFill>
                <a:effectLst/>
                <a:latin typeface="Calibri" panose="020F0502020204030204" pitchFamily="34" charset="0"/>
              </a:rPr>
              <a:t>softmax</a:t>
            </a:r>
            <a:r>
              <a:rPr lang="en-US" sz="1800" b="0" i="0" dirty="0">
                <a:solidFill>
                  <a:schemeClr val="tx1">
                    <a:lumMod val="95000"/>
                  </a:schemeClr>
                </a:solidFill>
                <a:effectLst/>
                <a:latin typeface="Calibri" panose="020F0502020204030204" pitchFamily="34" charset="0"/>
              </a:rPr>
              <a:t>')(x)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a:t>
            </a:r>
          </a:p>
          <a:p>
            <a:pPr algn="l" rtl="0" fontAlgn="base"/>
            <a:r>
              <a:rPr lang="en-US" sz="1800" b="0" i="0" dirty="0">
                <a:solidFill>
                  <a:schemeClr val="tx1">
                    <a:lumMod val="95000"/>
                  </a:schemeClr>
                </a:solidFill>
                <a:effectLst/>
                <a:latin typeface="Calibri" panose="020F0502020204030204" pitchFamily="34" charset="0"/>
              </a:rPr>
              <a:t># Create the CNN model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model = Model(inputs=</a:t>
            </a:r>
            <a:r>
              <a:rPr lang="en-US" sz="1800" b="0" i="0" dirty="0" err="1">
                <a:solidFill>
                  <a:schemeClr val="tx1">
                    <a:lumMod val="95000"/>
                  </a:schemeClr>
                </a:solidFill>
                <a:effectLst/>
                <a:latin typeface="Calibri" panose="020F0502020204030204" pitchFamily="34" charset="0"/>
              </a:rPr>
              <a:t>base_model.input</a:t>
            </a:r>
            <a:r>
              <a:rPr lang="en-US" sz="1800" b="0" i="0" dirty="0">
                <a:solidFill>
                  <a:schemeClr val="tx1">
                    <a:lumMod val="95000"/>
                  </a:schemeClr>
                </a:solidFill>
                <a:effectLst/>
                <a:latin typeface="Calibri" panose="020F0502020204030204" pitchFamily="34" charset="0"/>
              </a:rPr>
              <a:t>, outputs=predictions) </a:t>
            </a:r>
            <a:endParaRPr lang="en-US" b="0" i="0" dirty="0">
              <a:solidFill>
                <a:schemeClr val="tx1">
                  <a:lumMod val="95000"/>
                </a:schemeClr>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p:txBody>
      </p:sp>
      <p:sp>
        <p:nvSpPr>
          <p:cNvPr id="9" name="TextBox 8">
            <a:extLst>
              <a:ext uri="{FF2B5EF4-FFF2-40B4-BE49-F238E27FC236}">
                <a16:creationId xmlns:a16="http://schemas.microsoft.com/office/drawing/2014/main" id="{88B7DED1-4F4F-3EE7-E3F6-D752812851DB}"/>
              </a:ext>
            </a:extLst>
          </p:cNvPr>
          <p:cNvSpPr txBox="1"/>
          <p:nvPr/>
        </p:nvSpPr>
        <p:spPr>
          <a:xfrm>
            <a:off x="5792372" y="889842"/>
            <a:ext cx="6098344" cy="5078313"/>
          </a:xfrm>
          <a:prstGeom prst="rect">
            <a:avLst/>
          </a:prstGeom>
          <a:noFill/>
        </p:spPr>
        <p:txBody>
          <a:bodyPr wrap="square">
            <a:spAutoFit/>
          </a:bodyPr>
          <a:lstStyle/>
          <a:p>
            <a:pPr algn="l" rtl="0" fontAlgn="base"/>
            <a:r>
              <a:rPr lang="en-US" sz="1800" b="0" i="0" dirty="0">
                <a:solidFill>
                  <a:schemeClr val="tx1">
                    <a:lumMod val="95000"/>
                  </a:schemeClr>
                </a:solidFill>
                <a:effectLst/>
                <a:latin typeface="Calibri" panose="020F0502020204030204" pitchFamily="34" charset="0"/>
              </a:rPr>
              <a:t># Compile the model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optimizer = Adam(</a:t>
            </a:r>
            <a:r>
              <a:rPr lang="en-US" sz="1800" b="0" i="0" dirty="0" err="1">
                <a:solidFill>
                  <a:schemeClr val="tx1">
                    <a:lumMod val="95000"/>
                  </a:schemeClr>
                </a:solidFill>
                <a:effectLst/>
                <a:latin typeface="Calibri" panose="020F0502020204030204" pitchFamily="34" charset="0"/>
              </a:rPr>
              <a:t>lr</a:t>
            </a:r>
            <a:r>
              <a:rPr lang="en-US" sz="1800" b="0" i="0" dirty="0">
                <a:solidFill>
                  <a:schemeClr val="tx1">
                    <a:lumMod val="95000"/>
                  </a:schemeClr>
                </a:solidFill>
                <a:effectLst/>
                <a:latin typeface="Calibri" panose="020F0502020204030204" pitchFamily="34" charset="0"/>
              </a:rPr>
              <a:t>=0.001) </a:t>
            </a:r>
            <a:endParaRPr lang="en-US" b="0" i="0" dirty="0">
              <a:solidFill>
                <a:schemeClr val="tx1">
                  <a:lumMod val="95000"/>
                </a:schemeClr>
              </a:solidFill>
              <a:effectLst/>
              <a:latin typeface="Segoe UI" panose="020B0502040204020203" pitchFamily="34" charset="0"/>
            </a:endParaRPr>
          </a:p>
          <a:p>
            <a:pPr algn="l" rtl="0" fontAlgn="base"/>
            <a:r>
              <a:rPr lang="en-US" sz="1800" b="0" i="0" dirty="0" err="1">
                <a:solidFill>
                  <a:schemeClr val="tx1">
                    <a:lumMod val="95000"/>
                  </a:schemeClr>
                </a:solidFill>
                <a:effectLst/>
                <a:latin typeface="Calibri" panose="020F0502020204030204" pitchFamily="34" charset="0"/>
              </a:rPr>
              <a:t>model.compile</a:t>
            </a:r>
            <a:r>
              <a:rPr lang="en-US" sz="1800" b="0" i="0" dirty="0">
                <a:solidFill>
                  <a:schemeClr val="tx1">
                    <a:lumMod val="95000"/>
                  </a:schemeClr>
                </a:solidFill>
                <a:effectLst/>
                <a:latin typeface="Calibri" panose="020F0502020204030204" pitchFamily="34" charset="0"/>
              </a:rPr>
              <a:t>(optimizer=optimizer, loss='</a:t>
            </a:r>
            <a:r>
              <a:rPr lang="en-US" sz="1800" b="0" i="0" dirty="0" err="1">
                <a:solidFill>
                  <a:schemeClr val="tx1">
                    <a:lumMod val="95000"/>
                  </a:schemeClr>
                </a:solidFill>
                <a:effectLst/>
                <a:latin typeface="Calibri" panose="020F0502020204030204" pitchFamily="34" charset="0"/>
              </a:rPr>
              <a:t>categorical_crossentropy</a:t>
            </a:r>
            <a:r>
              <a:rPr lang="en-US" sz="1800" b="0" i="0" dirty="0">
                <a:solidFill>
                  <a:schemeClr val="tx1">
                    <a:lumMod val="95000"/>
                  </a:schemeClr>
                </a:solidFill>
                <a:effectLst/>
                <a:latin typeface="Calibri" panose="020F0502020204030204" pitchFamily="34" charset="0"/>
              </a:rPr>
              <a:t>', metrics=['accuracy'])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Train the model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history = </a:t>
            </a:r>
            <a:r>
              <a:rPr lang="en-US" sz="1800" b="0" i="0" dirty="0" err="1">
                <a:solidFill>
                  <a:schemeClr val="tx1">
                    <a:lumMod val="95000"/>
                  </a:schemeClr>
                </a:solidFill>
                <a:effectLst/>
                <a:latin typeface="Calibri" panose="020F0502020204030204" pitchFamily="34" charset="0"/>
              </a:rPr>
              <a:t>model.fit</a:t>
            </a:r>
            <a:r>
              <a:rPr lang="en-US" sz="1800" b="0" i="0" dirty="0">
                <a:solidFill>
                  <a:schemeClr val="tx1">
                    <a:lumMod val="95000"/>
                  </a:schemeClr>
                </a:solidFill>
                <a:effectLst/>
                <a:latin typeface="Calibri" panose="020F0502020204030204" pitchFamily="34" charset="0"/>
              </a:rPr>
              <a:t>(</a:t>
            </a:r>
            <a:r>
              <a:rPr lang="en-US" sz="1800" b="0" i="0" dirty="0" err="1">
                <a:solidFill>
                  <a:schemeClr val="tx1">
                    <a:lumMod val="95000"/>
                  </a:schemeClr>
                </a:solidFill>
                <a:effectLst/>
                <a:latin typeface="Calibri" panose="020F0502020204030204" pitchFamily="34" charset="0"/>
              </a:rPr>
              <a:t>train_generator</a:t>
            </a:r>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epochs=epochs,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a:t>
            </a:r>
            <a:r>
              <a:rPr lang="en-US" sz="1800" b="0" i="0" dirty="0" err="1">
                <a:solidFill>
                  <a:schemeClr val="tx1">
                    <a:lumMod val="95000"/>
                  </a:schemeClr>
                </a:solidFill>
                <a:effectLst/>
                <a:latin typeface="Calibri" panose="020F0502020204030204" pitchFamily="34" charset="0"/>
              </a:rPr>
              <a:t>validation_data</a:t>
            </a:r>
            <a:r>
              <a:rPr lang="en-US" sz="1800" b="0" i="0" dirty="0">
                <a:solidFill>
                  <a:schemeClr val="tx1">
                    <a:lumMod val="95000"/>
                  </a:schemeClr>
                </a:solidFill>
                <a:effectLst/>
                <a:latin typeface="Calibri" panose="020F0502020204030204" pitchFamily="34" charset="0"/>
              </a:rPr>
              <a:t>=</a:t>
            </a:r>
            <a:r>
              <a:rPr lang="en-US" sz="1800" b="0" i="0" dirty="0" err="1">
                <a:solidFill>
                  <a:schemeClr val="tx1">
                    <a:lumMod val="95000"/>
                  </a:schemeClr>
                </a:solidFill>
                <a:effectLst/>
                <a:latin typeface="Calibri" panose="020F0502020204030204" pitchFamily="34" charset="0"/>
              </a:rPr>
              <a:t>valid_generator</a:t>
            </a:r>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verbose=1)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Evaluate the model on the test set </a:t>
            </a:r>
            <a:endParaRPr lang="en-US" b="0" i="0" dirty="0">
              <a:solidFill>
                <a:schemeClr val="tx1">
                  <a:lumMod val="95000"/>
                </a:schemeClr>
              </a:solidFill>
              <a:effectLst/>
              <a:latin typeface="Segoe UI" panose="020B0502040204020203" pitchFamily="34" charset="0"/>
            </a:endParaRPr>
          </a:p>
          <a:p>
            <a:pPr algn="l" rtl="0" fontAlgn="base"/>
            <a:r>
              <a:rPr lang="en-US" sz="1800" b="0" i="0" dirty="0" err="1">
                <a:solidFill>
                  <a:schemeClr val="tx1">
                    <a:lumMod val="95000"/>
                  </a:schemeClr>
                </a:solidFill>
                <a:effectLst/>
                <a:latin typeface="Calibri" panose="020F0502020204030204" pitchFamily="34" charset="0"/>
              </a:rPr>
              <a:t>test_loss</a:t>
            </a:r>
            <a:r>
              <a:rPr lang="en-US" sz="1800" b="0" i="0" dirty="0">
                <a:solidFill>
                  <a:schemeClr val="tx1">
                    <a:lumMod val="95000"/>
                  </a:schemeClr>
                </a:solidFill>
                <a:effectLst/>
                <a:latin typeface="Calibri" panose="020F0502020204030204" pitchFamily="34" charset="0"/>
              </a:rPr>
              <a:t>, </a:t>
            </a:r>
            <a:r>
              <a:rPr lang="en-US" sz="1800" b="0" i="0" dirty="0" err="1">
                <a:solidFill>
                  <a:schemeClr val="tx1">
                    <a:lumMod val="95000"/>
                  </a:schemeClr>
                </a:solidFill>
                <a:effectLst/>
                <a:latin typeface="Calibri" panose="020F0502020204030204" pitchFamily="34" charset="0"/>
              </a:rPr>
              <a:t>test_acc</a:t>
            </a:r>
            <a:r>
              <a:rPr lang="en-US" sz="1800" b="0" i="0" dirty="0">
                <a:solidFill>
                  <a:schemeClr val="tx1">
                    <a:lumMod val="95000"/>
                  </a:schemeClr>
                </a:solidFill>
                <a:effectLst/>
                <a:latin typeface="Calibri" panose="020F0502020204030204" pitchFamily="34" charset="0"/>
              </a:rPr>
              <a:t> = </a:t>
            </a:r>
            <a:r>
              <a:rPr lang="en-US" sz="1800" b="0" i="0" dirty="0" err="1">
                <a:solidFill>
                  <a:schemeClr val="tx1">
                    <a:lumMod val="95000"/>
                  </a:schemeClr>
                </a:solidFill>
                <a:effectLst/>
                <a:latin typeface="Calibri" panose="020F0502020204030204" pitchFamily="34" charset="0"/>
              </a:rPr>
              <a:t>model.evaluate</a:t>
            </a:r>
            <a:r>
              <a:rPr lang="en-US" sz="1800" b="0" i="0" dirty="0">
                <a:solidFill>
                  <a:schemeClr val="tx1">
                    <a:lumMod val="95000"/>
                  </a:schemeClr>
                </a:solidFill>
                <a:effectLst/>
                <a:latin typeface="Calibri" panose="020F0502020204030204" pitchFamily="34" charset="0"/>
              </a:rPr>
              <a:t>(</a:t>
            </a:r>
            <a:r>
              <a:rPr lang="en-US" sz="1800" b="0" i="0" dirty="0" err="1">
                <a:solidFill>
                  <a:schemeClr val="tx1">
                    <a:lumMod val="95000"/>
                  </a:schemeClr>
                </a:solidFill>
                <a:effectLst/>
                <a:latin typeface="Calibri" panose="020F0502020204030204" pitchFamily="34" charset="0"/>
              </a:rPr>
              <a:t>test_generator</a:t>
            </a:r>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print('Test accuracy:', </a:t>
            </a:r>
            <a:r>
              <a:rPr lang="en-US" sz="1800" b="0" i="0" dirty="0" err="1">
                <a:solidFill>
                  <a:schemeClr val="tx1">
                    <a:lumMod val="95000"/>
                  </a:schemeClr>
                </a:solidFill>
                <a:effectLst/>
                <a:latin typeface="Calibri" panose="020F0502020204030204" pitchFamily="34" charset="0"/>
              </a:rPr>
              <a:t>test_acc</a:t>
            </a:r>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a:t>
            </a:r>
            <a:endParaRPr lang="en-US" b="0" i="0" dirty="0">
              <a:solidFill>
                <a:schemeClr val="tx1">
                  <a:lumMod val="95000"/>
                </a:schemeClr>
              </a:solidFill>
              <a:effectLst/>
              <a:latin typeface="Segoe UI" panose="020B0502040204020203" pitchFamily="34" charset="0"/>
            </a:endParaRPr>
          </a:p>
          <a:p>
            <a:pPr algn="l" rtl="0" fontAlgn="base"/>
            <a:r>
              <a:rPr lang="en-US" sz="1800" b="0" i="0" dirty="0">
                <a:solidFill>
                  <a:schemeClr val="tx1">
                    <a:lumMod val="95000"/>
                  </a:schemeClr>
                </a:solidFill>
                <a:effectLst/>
                <a:latin typeface="Calibri" panose="020F0502020204030204" pitchFamily="34" charset="0"/>
              </a:rPr>
              <a:t># Save the model and the training history </a:t>
            </a:r>
            <a:endParaRPr lang="en-US" b="0" i="0" dirty="0">
              <a:solidFill>
                <a:schemeClr val="tx1">
                  <a:lumMod val="95000"/>
                </a:schemeClr>
              </a:solidFill>
              <a:effectLst/>
              <a:latin typeface="Segoe UI" panose="020B0502040204020203" pitchFamily="34" charset="0"/>
            </a:endParaRPr>
          </a:p>
          <a:p>
            <a:pPr algn="l" rtl="0" fontAlgn="base"/>
            <a:r>
              <a:rPr lang="en-US" sz="1800" b="0" i="0" dirty="0" err="1">
                <a:solidFill>
                  <a:schemeClr val="tx1">
                    <a:lumMod val="95000"/>
                  </a:schemeClr>
                </a:solidFill>
                <a:effectLst/>
                <a:latin typeface="Calibri" panose="020F0502020204030204" pitchFamily="34" charset="0"/>
              </a:rPr>
              <a:t>model.save</a:t>
            </a:r>
            <a:r>
              <a:rPr lang="en-US" sz="1800" b="0" i="0" dirty="0">
                <a:solidFill>
                  <a:schemeClr val="tx1">
                    <a:lumMod val="95000"/>
                  </a:schemeClr>
                </a:solidFill>
                <a:effectLst/>
                <a:latin typeface="Calibri" panose="020F0502020204030204" pitchFamily="34" charset="0"/>
              </a:rPr>
              <a:t>(</a:t>
            </a:r>
            <a:r>
              <a:rPr lang="en-US" sz="1800" b="0" i="0" dirty="0" err="1">
                <a:solidFill>
                  <a:schemeClr val="tx1">
                    <a:lumMod val="95000"/>
                  </a:schemeClr>
                </a:solidFill>
                <a:effectLst/>
                <a:latin typeface="Calibri" panose="020F0502020204030204" pitchFamily="34" charset="0"/>
              </a:rPr>
              <a:t>output_dir</a:t>
            </a:r>
            <a:r>
              <a:rPr lang="en-US" sz="1800" b="0" i="0" dirty="0">
                <a:solidFill>
                  <a:schemeClr val="tx1">
                    <a:lumMod val="95000"/>
                  </a:schemeClr>
                </a:solidFill>
                <a:effectLst/>
                <a:latin typeface="Calibri" panose="020F0502020204030204" pitchFamily="34" charset="0"/>
              </a:rPr>
              <a:t> + '/model.h5') </a:t>
            </a:r>
            <a:endParaRPr lang="en-US" b="0" i="0" dirty="0">
              <a:solidFill>
                <a:schemeClr val="tx1">
                  <a:lumMod val="95000"/>
                </a:schemeClr>
              </a:solidFill>
              <a:effectLst/>
              <a:latin typeface="Segoe UI" panose="020B0502040204020203" pitchFamily="34" charset="0"/>
            </a:endParaRPr>
          </a:p>
          <a:p>
            <a:pPr algn="l" rtl="0" fontAlgn="base"/>
            <a:r>
              <a:rPr lang="en-US" sz="1800" b="0" i="0" dirty="0" err="1">
                <a:solidFill>
                  <a:schemeClr val="tx1">
                    <a:lumMod val="95000"/>
                  </a:schemeClr>
                </a:solidFill>
                <a:effectLst/>
                <a:latin typeface="Calibri" panose="020F0502020204030204" pitchFamily="34" charset="0"/>
              </a:rPr>
              <a:t>np.save</a:t>
            </a:r>
            <a:r>
              <a:rPr lang="en-US" sz="1800" b="0" i="0" dirty="0">
                <a:solidFill>
                  <a:schemeClr val="tx1">
                    <a:lumMod val="95000"/>
                  </a:schemeClr>
                </a:solidFill>
                <a:effectLst/>
                <a:latin typeface="Calibri" panose="020F0502020204030204" pitchFamily="34" charset="0"/>
              </a:rPr>
              <a:t>(</a:t>
            </a:r>
            <a:r>
              <a:rPr lang="en-US" sz="1800" b="0" i="0" dirty="0" err="1">
                <a:solidFill>
                  <a:schemeClr val="tx1">
                    <a:lumMod val="95000"/>
                  </a:schemeClr>
                </a:solidFill>
                <a:effectLst/>
                <a:latin typeface="Calibri" panose="020F0502020204030204" pitchFamily="34" charset="0"/>
              </a:rPr>
              <a:t>output_dir</a:t>
            </a:r>
            <a:r>
              <a:rPr lang="en-US" sz="1800" b="0" i="0" dirty="0">
                <a:solidFill>
                  <a:schemeClr val="tx1">
                    <a:lumMod val="95000"/>
                  </a:schemeClr>
                </a:solidFill>
                <a:effectLst/>
                <a:latin typeface="Calibri" panose="020F0502020204030204" pitchFamily="34" charset="0"/>
              </a:rPr>
              <a:t> + '/</a:t>
            </a:r>
            <a:r>
              <a:rPr lang="en-US" sz="1800" b="0" i="0" dirty="0" err="1">
                <a:solidFill>
                  <a:schemeClr val="tx1">
                    <a:lumMod val="95000"/>
                  </a:schemeClr>
                </a:solidFill>
                <a:effectLst/>
                <a:latin typeface="Calibri" panose="020F0502020204030204" pitchFamily="34" charset="0"/>
              </a:rPr>
              <a:t>history.npy</a:t>
            </a:r>
            <a:r>
              <a:rPr lang="en-US" sz="1800" b="0" i="0" dirty="0">
                <a:solidFill>
                  <a:schemeClr val="tx1">
                    <a:lumMod val="95000"/>
                  </a:schemeClr>
                </a:solidFill>
                <a:effectLst/>
                <a:latin typeface="Calibri" panose="020F0502020204030204" pitchFamily="34" charset="0"/>
              </a:rPr>
              <a:t>', </a:t>
            </a:r>
            <a:r>
              <a:rPr lang="en-US" sz="1800" b="0" i="0" dirty="0" err="1">
                <a:solidFill>
                  <a:schemeClr val="tx1">
                    <a:lumMod val="95000"/>
                  </a:schemeClr>
                </a:solidFill>
                <a:effectLst/>
                <a:latin typeface="Calibri" panose="020F0502020204030204" pitchFamily="34" charset="0"/>
              </a:rPr>
              <a:t>history.history</a:t>
            </a:r>
            <a:r>
              <a:rPr lang="en-US" sz="1800" b="0" i="0" dirty="0">
                <a:solidFill>
                  <a:schemeClr val="tx1">
                    <a:lumMod val="95000"/>
                  </a:schemeClr>
                </a:solidFill>
                <a:effectLst/>
                <a:latin typeface="Calibri" panose="020F0502020204030204" pitchFamily="34" charset="0"/>
              </a:rPr>
              <a:t>) </a:t>
            </a:r>
            <a:endParaRPr lang="en-US" dirty="0">
              <a:solidFill>
                <a:schemeClr val="tx1">
                  <a:lumMod val="95000"/>
                </a:schemeClr>
              </a:solidFill>
            </a:endParaRPr>
          </a:p>
        </p:txBody>
      </p:sp>
    </p:spTree>
    <p:extLst>
      <p:ext uri="{BB962C8B-B14F-4D97-AF65-F5344CB8AC3E}">
        <p14:creationId xmlns:p14="http://schemas.microsoft.com/office/powerpoint/2010/main" val="355102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7CBC127B-B150-7D38-77B0-9F74208DA976}"/>
              </a:ext>
            </a:extLst>
          </p:cNvPr>
          <p:cNvSpPr txBox="1"/>
          <p:nvPr/>
        </p:nvSpPr>
        <p:spPr>
          <a:xfrm>
            <a:off x="1100667" y="873235"/>
            <a:ext cx="5092308" cy="5399940"/>
          </a:xfrm>
          <a:prstGeom prst="rect">
            <a:avLst/>
          </a:prstGeom>
          <a:noFill/>
        </p:spPr>
        <p:txBody>
          <a:bodyPr wrap="square">
            <a:spAutoFit/>
          </a:bodyPr>
          <a:lstStyle/>
          <a:p>
            <a:pPr defTabSz="434340" fontAlgn="base">
              <a:spcAft>
                <a:spcPts val="600"/>
              </a:spcAft>
            </a:pPr>
            <a:r>
              <a:rPr lang="en-US" sz="1710" kern="1200">
                <a:solidFill>
                  <a:schemeClr val="tx1">
                    <a:lumMod val="95000"/>
                  </a:schemeClr>
                </a:solidFill>
                <a:latin typeface="Calibri" panose="020F0502020204030204" pitchFamily="34" charset="0"/>
                <a:ea typeface="+mn-ea"/>
                <a:cs typeface="+mn-cs"/>
              </a:rPr>
              <a:t>In this code, we first freeze the layers of the pre-trained VGG16 model so that they are not updated during training. Then we add custom layers for classification, including two fully connected layers with </a:t>
            </a:r>
            <a:r>
              <a:rPr lang="en-US" sz="1710" kern="1200" err="1">
                <a:solidFill>
                  <a:schemeClr val="tx1">
                    <a:lumMod val="95000"/>
                  </a:schemeClr>
                </a:solidFill>
                <a:latin typeface="Calibri" panose="020F0502020204030204" pitchFamily="34" charset="0"/>
                <a:ea typeface="+mn-ea"/>
                <a:cs typeface="+mn-cs"/>
              </a:rPr>
              <a:t>ReLU</a:t>
            </a:r>
            <a:r>
              <a:rPr lang="en-US" sz="1710" kern="1200">
                <a:solidFill>
                  <a:schemeClr val="tx1">
                    <a:lumMod val="95000"/>
                  </a:schemeClr>
                </a:solidFill>
                <a:latin typeface="Calibri" panose="020F0502020204030204" pitchFamily="34" charset="0"/>
                <a:ea typeface="+mn-ea"/>
                <a:cs typeface="+mn-cs"/>
              </a:rPr>
              <a:t> activation and a dropout layer between them to prevent overfitting. The output layer has a </a:t>
            </a:r>
            <a:r>
              <a:rPr lang="en-US" sz="1710" kern="1200" err="1">
                <a:solidFill>
                  <a:schemeClr val="tx1">
                    <a:lumMod val="95000"/>
                  </a:schemeClr>
                </a:solidFill>
                <a:latin typeface="Calibri" panose="020F0502020204030204" pitchFamily="34" charset="0"/>
                <a:ea typeface="+mn-ea"/>
                <a:cs typeface="+mn-cs"/>
              </a:rPr>
              <a:t>softmax</a:t>
            </a:r>
            <a:r>
              <a:rPr lang="en-US" sz="1710" kern="1200">
                <a:solidFill>
                  <a:schemeClr val="tx1">
                    <a:lumMod val="95000"/>
                  </a:schemeClr>
                </a:solidFill>
                <a:latin typeface="Calibri" panose="020F0502020204030204" pitchFamily="34" charset="0"/>
                <a:ea typeface="+mn-ea"/>
                <a:cs typeface="+mn-cs"/>
              </a:rPr>
              <a:t> activation function and is used for multi-class classification. We compile the model with the Adam optimizer and a categorical cross-entropy loss function. </a:t>
            </a:r>
            <a:endParaRPr lang="en-US" sz="1710" kern="1200">
              <a:solidFill>
                <a:schemeClr val="tx1">
                  <a:lumMod val="95000"/>
                </a:schemeClr>
              </a:solidFill>
              <a:latin typeface="Segoe UI" panose="020B0502040204020203" pitchFamily="34" charset="0"/>
              <a:ea typeface="+mn-ea"/>
              <a:cs typeface="+mn-cs"/>
            </a:endParaRPr>
          </a:p>
          <a:p>
            <a:pPr defTabSz="434340" fontAlgn="base">
              <a:spcAft>
                <a:spcPts val="600"/>
              </a:spcAft>
            </a:pPr>
            <a:r>
              <a:rPr lang="en-US" sz="1710" kern="1200">
                <a:solidFill>
                  <a:schemeClr val="tx1">
                    <a:lumMod val="95000"/>
                  </a:schemeClr>
                </a:solidFill>
                <a:latin typeface="Calibri" panose="020F0502020204030204" pitchFamily="34" charset="0"/>
                <a:ea typeface="+mn-ea"/>
                <a:cs typeface="+mn-cs"/>
              </a:rPr>
              <a:t> </a:t>
            </a:r>
            <a:endParaRPr lang="en-US" sz="1710" kern="1200">
              <a:solidFill>
                <a:schemeClr val="tx1">
                  <a:lumMod val="95000"/>
                </a:schemeClr>
              </a:solidFill>
              <a:latin typeface="Segoe UI" panose="020B0502040204020203" pitchFamily="34" charset="0"/>
              <a:ea typeface="+mn-ea"/>
              <a:cs typeface="+mn-cs"/>
            </a:endParaRPr>
          </a:p>
          <a:p>
            <a:pPr defTabSz="434340" fontAlgn="base">
              <a:spcAft>
                <a:spcPts val="600"/>
              </a:spcAft>
            </a:pPr>
            <a:r>
              <a:rPr lang="en-US" sz="1710" kern="1200">
                <a:solidFill>
                  <a:schemeClr val="tx1">
                    <a:lumMod val="95000"/>
                  </a:schemeClr>
                </a:solidFill>
                <a:latin typeface="Calibri" panose="020F0502020204030204" pitchFamily="34" charset="0"/>
                <a:ea typeface="+mn-ea"/>
                <a:cs typeface="+mn-cs"/>
              </a:rPr>
              <a:t>We train the model using the fit() method and pass the training and validation generators. We also set the number of epochs and the verbosity level. After training, we evaluate the model on the test set using the evaluate() method and print the test accuracy. </a:t>
            </a:r>
            <a:endParaRPr lang="en-US" sz="1710" kern="1200">
              <a:solidFill>
                <a:schemeClr val="tx1">
                  <a:lumMod val="95000"/>
                </a:schemeClr>
              </a:solidFill>
              <a:latin typeface="Segoe UI" panose="020B0502040204020203" pitchFamily="34" charset="0"/>
              <a:ea typeface="+mn-ea"/>
              <a:cs typeface="+mn-cs"/>
            </a:endParaRPr>
          </a:p>
          <a:p>
            <a:pPr defTabSz="434340" fontAlgn="base">
              <a:spcAft>
                <a:spcPts val="600"/>
              </a:spcAft>
            </a:pPr>
            <a:r>
              <a:rPr lang="en-US" sz="1710" kern="1200">
                <a:solidFill>
                  <a:schemeClr val="tx1">
                    <a:lumMod val="95000"/>
                  </a:schemeClr>
                </a:solidFill>
                <a:latin typeface="Calibri" panose="020F0502020204030204" pitchFamily="34" charset="0"/>
                <a:ea typeface="+mn-ea"/>
                <a:cs typeface="+mn-cs"/>
              </a:rPr>
              <a:t> </a:t>
            </a:r>
            <a:endParaRPr lang="en-US" sz="1710" kern="1200">
              <a:solidFill>
                <a:schemeClr val="tx1">
                  <a:lumMod val="95000"/>
                </a:schemeClr>
              </a:solidFill>
              <a:latin typeface="Segoe UI" panose="020B0502040204020203" pitchFamily="34" charset="0"/>
              <a:ea typeface="+mn-ea"/>
              <a:cs typeface="+mn-cs"/>
            </a:endParaRPr>
          </a:p>
          <a:p>
            <a:pPr defTabSz="434340" fontAlgn="base">
              <a:spcAft>
                <a:spcPts val="600"/>
              </a:spcAft>
            </a:pPr>
            <a:r>
              <a:rPr lang="en-US" sz="1710" kern="1200">
                <a:solidFill>
                  <a:schemeClr val="tx1">
                    <a:lumMod val="95000"/>
                  </a:schemeClr>
                </a:solidFill>
                <a:latin typeface="Calibri" panose="020F0502020204030204" pitchFamily="34" charset="0"/>
                <a:ea typeface="+mn-ea"/>
                <a:cs typeface="+mn-cs"/>
              </a:rPr>
              <a:t>Finally, we save the trained model and the training history to the output directory. </a:t>
            </a:r>
            <a:endParaRPr lang="en-US" b="0" i="0">
              <a:solidFill>
                <a:schemeClr val="tx1">
                  <a:lumMod val="95000"/>
                </a:schemeClr>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7290D79D-D96A-9A17-428D-12D1D8FC11B9}"/>
              </a:ext>
            </a:extLst>
          </p:cNvPr>
          <p:cNvPicPr>
            <a:picLocks noChangeAspect="1"/>
          </p:cNvPicPr>
          <p:nvPr/>
        </p:nvPicPr>
        <p:blipFill>
          <a:blip r:embed="rId2"/>
          <a:stretch>
            <a:fillRect/>
          </a:stretch>
        </p:blipFill>
        <p:spPr>
          <a:xfrm>
            <a:off x="6767342" y="873235"/>
            <a:ext cx="3882031" cy="4354784"/>
          </a:xfrm>
          <a:prstGeom prst="rect">
            <a:avLst/>
          </a:prstGeom>
        </p:spPr>
      </p:pic>
    </p:spTree>
    <p:extLst>
      <p:ext uri="{BB962C8B-B14F-4D97-AF65-F5344CB8AC3E}">
        <p14:creationId xmlns:p14="http://schemas.microsoft.com/office/powerpoint/2010/main" val="131754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5F00D15C-1BD3-BF7F-9D4F-DBC75AEF890E}"/>
              </a:ext>
            </a:extLst>
          </p:cNvPr>
          <p:cNvPicPr>
            <a:picLocks noChangeAspect="1"/>
          </p:cNvPicPr>
          <p:nvPr/>
        </p:nvPicPr>
        <p:blipFill>
          <a:blip r:embed="rId2"/>
          <a:stretch>
            <a:fillRect/>
          </a:stretch>
        </p:blipFill>
        <p:spPr>
          <a:xfrm>
            <a:off x="6692398" y="1207901"/>
            <a:ext cx="3956975" cy="4438855"/>
          </a:xfrm>
          <a:prstGeom prst="rect">
            <a:avLst/>
          </a:prstGeom>
        </p:spPr>
      </p:pic>
      <p:sp>
        <p:nvSpPr>
          <p:cNvPr id="5" name="TextBox 4">
            <a:extLst>
              <a:ext uri="{FF2B5EF4-FFF2-40B4-BE49-F238E27FC236}">
                <a16:creationId xmlns:a16="http://schemas.microsoft.com/office/drawing/2014/main" id="{30B91A13-B087-9CD6-8F72-8614C373A4A6}"/>
              </a:ext>
            </a:extLst>
          </p:cNvPr>
          <p:cNvSpPr txBox="1"/>
          <p:nvPr/>
        </p:nvSpPr>
        <p:spPr>
          <a:xfrm>
            <a:off x="1100667" y="1577750"/>
            <a:ext cx="3956975" cy="4216539"/>
          </a:xfrm>
          <a:prstGeom prst="rect">
            <a:avLst/>
          </a:prstGeom>
          <a:noFill/>
        </p:spPr>
        <p:txBody>
          <a:bodyPr wrap="square">
            <a:spAutoFit/>
          </a:bodyPr>
          <a:lstStyle/>
          <a:p>
            <a:pPr defTabSz="443484">
              <a:spcAft>
                <a:spcPts val="600"/>
              </a:spcAft>
            </a:pPr>
            <a:r>
              <a:rPr lang="en-US" sz="3104" b="1" kern="1200" dirty="0">
                <a:solidFill>
                  <a:schemeClr val="accent2"/>
                </a:solidFill>
                <a:latin typeface="Cascadia Code SemiBold" panose="020B0609020000020004" pitchFamily="49" charset="0"/>
                <a:ea typeface="+mn-ea"/>
                <a:cs typeface="+mn-cs"/>
              </a:rPr>
              <a:t>Conclusion</a:t>
            </a:r>
          </a:p>
          <a:p>
            <a:pPr defTabSz="443484">
              <a:spcAft>
                <a:spcPts val="600"/>
              </a:spcAft>
            </a:pPr>
            <a:r>
              <a:rPr lang="en-US" sz="1746" kern="1200" dirty="0">
                <a:solidFill>
                  <a:srgbClr val="959595"/>
                </a:solidFill>
                <a:latin typeface="clcicgqyw0002obe2xroteu2c"/>
                <a:ea typeface="+mn-ea"/>
                <a:cs typeface="+mn-cs"/>
              </a:rPr>
              <a:t>In this presentation, we have discussed a deep learning method for walking speed classification using marker-free video images in two dimensions. Our approach offers a non-invasive and cost-effective alternative to traditional marker-based methods.</a:t>
            </a:r>
          </a:p>
          <a:p>
            <a:pPr defTabSz="443484">
              <a:spcAft>
                <a:spcPts val="600"/>
              </a:spcAft>
            </a:pPr>
            <a:r>
              <a:rPr lang="en-US" sz="1746" kern="1200" dirty="0">
                <a:solidFill>
                  <a:srgbClr val="959595"/>
                </a:solidFill>
                <a:latin typeface="clcicgqyw0002obe2xroteu2c"/>
                <a:ea typeface="+mn-ea"/>
                <a:cs typeface="+mn-cs"/>
              </a:rPr>
              <a:t>Our results demonstrate the potential of deep learning algorithms for analyzing complex data such as video images. Future research can explore the application of this method in other fields such as sports science and robotics.</a:t>
            </a:r>
            <a:endParaRPr lang="en-US" b="0" i="0" dirty="0">
              <a:solidFill>
                <a:srgbClr val="959595"/>
              </a:solidFill>
              <a:effectLst/>
              <a:latin typeface="clcicgqyw0002obe2xroteu2c"/>
            </a:endParaRPr>
          </a:p>
        </p:txBody>
      </p:sp>
    </p:spTree>
    <p:extLst>
      <p:ext uri="{BB962C8B-B14F-4D97-AF65-F5344CB8AC3E}">
        <p14:creationId xmlns:p14="http://schemas.microsoft.com/office/powerpoint/2010/main" val="40951510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30</TotalTime>
  <Words>1024</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Cascadia Code SemiBold</vt:lpstr>
      <vt:lpstr>Cascadia Mono SemiBold</vt:lpstr>
      <vt:lpstr>Century Schoolbook</vt:lpstr>
      <vt:lpstr>clcicgqyw0002obe2xroteu2c</vt:lpstr>
      <vt:lpstr>Copperplate Gothic Bold</vt:lpstr>
      <vt:lpstr>Segoe UI</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 Abdul Muneem</dc:creator>
  <cp:lastModifiedBy>Adnan Abdul Muneem</cp:lastModifiedBy>
  <cp:revision>1</cp:revision>
  <dcterms:created xsi:type="dcterms:W3CDTF">2023-03-27T20:06:41Z</dcterms:created>
  <dcterms:modified xsi:type="dcterms:W3CDTF">2023-03-27T20:37:27Z</dcterms:modified>
</cp:coreProperties>
</file>