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0" r:id="rId5"/>
    <p:sldId id="259" r:id="rId6"/>
    <p:sldId id="261" r:id="rId7"/>
    <p:sldId id="271" r:id="rId8"/>
    <p:sldId id="266" r:id="rId9"/>
    <p:sldId id="262" r:id="rId10"/>
    <p:sldId id="273" r:id="rId11"/>
    <p:sldId id="263" r:id="rId12"/>
    <p:sldId id="269" r:id="rId13"/>
    <p:sldId id="264" r:id="rId14"/>
    <p:sldId id="265" r:id="rId15"/>
    <p:sldId id="267" r:id="rId16"/>
    <p:sldId id="268" r:id="rId17"/>
    <p:sldId id="272"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808" autoAdjust="0"/>
  </p:normalViewPr>
  <p:slideViewPr>
    <p:cSldViewPr snapToGrid="0">
      <p:cViewPr varScale="1">
        <p:scale>
          <a:sx n="99" d="100"/>
          <a:sy n="99"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23C6A-4412-4D92-A3C6-943DF668C8C0}" type="datetimeFigureOut">
              <a:rPr lang="fr-FR" smtClean="0"/>
              <a:t>27/05/2019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58830-E306-4DDD-9545-F1BA2D8A3C6B}" type="slidenum">
              <a:rPr lang="fr-FR" smtClean="0"/>
              <a:t>‹N°›</a:t>
            </a:fld>
            <a:endParaRPr lang="fr-FR"/>
          </a:p>
        </p:txBody>
      </p:sp>
    </p:spTree>
    <p:extLst>
      <p:ext uri="{BB962C8B-B14F-4D97-AF65-F5344CB8AC3E}">
        <p14:creationId xmlns:p14="http://schemas.microsoft.com/office/powerpoint/2010/main" val="9808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r.wikipedia.org/wiki/%C3%89change_(informatiqu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fr.wikipedia.org/wiki/Tri_par_inser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a:t>
            </a:fld>
            <a:endParaRPr lang="fr-FR"/>
          </a:p>
        </p:txBody>
      </p:sp>
    </p:spTree>
    <p:extLst>
      <p:ext uri="{BB962C8B-B14F-4D97-AF65-F5344CB8AC3E}">
        <p14:creationId xmlns:p14="http://schemas.microsoft.com/office/powerpoint/2010/main" val="159483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La méthode consiste à placer un élément du tableau (appelé pivot) à sa place définitive, en permutant tous les éléments de telle sorte que tous ceux qui sont inférieurs au pivot soient à sa gauche et que tous ceux qui sont supérieurs au pivot soient à sa droite.</a:t>
            </a:r>
          </a:p>
          <a:p>
            <a:r>
              <a:rPr lang="fr-FR" sz="1200" b="0" i="0" kern="1200" dirty="0">
                <a:solidFill>
                  <a:schemeClr val="tx1"/>
                </a:solidFill>
                <a:effectLst/>
                <a:latin typeface="+mn-lt"/>
                <a:ea typeface="+mn-ea"/>
                <a:cs typeface="+mn-cs"/>
              </a:rPr>
              <a:t>Cette opération s'appelle le partitionnement. Pour chacun des sous-tableaux, on définit un nouveau pivot et on répète l'opération de partitionnement. Ce processus est répété récursivement, jusqu'à ce que l'ensemble des éléments soit trié.</a:t>
            </a: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14</a:t>
            </a:fld>
            <a:endParaRPr lang="fr-FR"/>
          </a:p>
        </p:txBody>
      </p:sp>
    </p:spTree>
    <p:extLst>
      <p:ext uri="{BB962C8B-B14F-4D97-AF65-F5344CB8AC3E}">
        <p14:creationId xmlns:p14="http://schemas.microsoft.com/office/powerpoint/2010/main" val="4031632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tri à peigne est un algorithme de tri par comparaison qui améliore de façon notable les performances du tri à bulle. Le principe est de ne plus comparer uniquement des éléments adjacents, mais de commencer par comparer des éléments plus lointains, puis de raccourcir progressivement l'intervalle entre les éléments pour aboutir finalement à un tri à bulle classique. </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15</a:t>
            </a:fld>
            <a:endParaRPr lang="fr-FR"/>
          </a:p>
        </p:txBody>
      </p:sp>
    </p:spTree>
    <p:extLst>
      <p:ext uri="{BB962C8B-B14F-4D97-AF65-F5344CB8AC3E}">
        <p14:creationId xmlns:p14="http://schemas.microsoft.com/office/powerpoint/2010/main" val="4264113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Son principe est identique à celui du tri à bulles, mais il change de direction à chaque passe. C'est une légère amélioration car il permet non seulement aux plus grands éléments de migrer vers la fin de la série mais également aux plus petits éléments de migrer vers le début.</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16</a:t>
            </a:fld>
            <a:endParaRPr lang="fr-FR"/>
          </a:p>
        </p:txBody>
      </p:sp>
    </p:spTree>
    <p:extLst>
      <p:ext uri="{BB962C8B-B14F-4D97-AF65-F5344CB8AC3E}">
        <p14:creationId xmlns:p14="http://schemas.microsoft.com/office/powerpoint/2010/main" val="69606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17</a:t>
            </a:fld>
            <a:endParaRPr lang="fr-FR"/>
          </a:p>
        </p:txBody>
      </p:sp>
    </p:spTree>
    <p:extLst>
      <p:ext uri="{BB962C8B-B14F-4D97-AF65-F5344CB8AC3E}">
        <p14:creationId xmlns:p14="http://schemas.microsoft.com/office/powerpoint/2010/main" val="879498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méthode du premier entré, premier sorti, aussi désignée par son acronyme PEPS ou leurs équivalents en anglais First In, First Out ou FIFO est employée en gestion pour désigner une méthode de gestion des stocks. La première référence entrée, est la première à sortir de la pile.</a:t>
            </a:r>
          </a:p>
          <a:p>
            <a:endParaRPr lang="fr-FR" sz="1200" b="0" i="0" kern="1200" dirty="0">
              <a:solidFill>
                <a:schemeClr val="tx1"/>
              </a:solidFill>
              <a:effectLst/>
              <a:latin typeface="+mn-lt"/>
              <a:ea typeface="+mn-ea"/>
              <a:cs typeface="+mn-cs"/>
            </a:endParaRPr>
          </a:p>
          <a:p>
            <a:r>
              <a:rPr lang="fr-FR" dirty="0"/>
              <a:t>Last In, First Out, souvent abrégé par l'acronyme LIFO, signifie « dernier arrivé, premier sorti ». En informatique pour décrire la structure de pile. La dernière donnée enregistrée est ainsi la première à être retirée (sauf commande particulière). </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18</a:t>
            </a:fld>
            <a:endParaRPr lang="fr-FR"/>
          </a:p>
        </p:txBody>
      </p:sp>
    </p:spTree>
    <p:extLst>
      <p:ext uri="{BB962C8B-B14F-4D97-AF65-F5344CB8AC3E}">
        <p14:creationId xmlns:p14="http://schemas.microsoft.com/office/powerpoint/2010/main" val="273239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457200" lvl="1" indent="0" algn="just">
              <a:buNone/>
            </a:pPr>
            <a:r>
              <a:rPr lang="fr-FR" dirty="0"/>
              <a:t>Un tri, c’est un algorithme qui permet d’organiser ce que l’on veut selon un ordre prédéfini Ils permettent entre autres d’optimiser les programmes, à travers la manipulation de données triées, et donc d’être en premier lieu user-</a:t>
            </a:r>
            <a:r>
              <a:rPr lang="fr-FR" dirty="0" err="1"/>
              <a:t>friendly</a:t>
            </a:r>
            <a:r>
              <a:rPr lang="fr-FR" dirty="0"/>
              <a:t> pour les différents intervenants sur le programme, ainsi qu’aux utilisateurs, en leur proposant des données classées.</a:t>
            </a:r>
          </a:p>
          <a:p>
            <a:endParaRPr lang="fr-FR" dirty="0"/>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2</a:t>
            </a:fld>
            <a:endParaRPr lang="fr-FR"/>
          </a:p>
        </p:txBody>
      </p:sp>
    </p:spTree>
    <p:extLst>
      <p:ext uri="{BB962C8B-B14F-4D97-AF65-F5344CB8AC3E}">
        <p14:creationId xmlns:p14="http://schemas.microsoft.com/office/powerpoint/2010/main" val="2797950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principe du tri par sélection/échange (ou tri par extraction) est d'aller chercher le plus petit élément du vecteur pour le mettre en premier, puis de repartir du second élément et d'aller chercher le plus petit élément du vecteur pour le mettre en second, etc...</a:t>
            </a: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5</a:t>
            </a:fld>
            <a:endParaRPr lang="fr-FR"/>
          </a:p>
        </p:txBody>
      </p:sp>
    </p:spTree>
    <p:extLst>
      <p:ext uri="{BB962C8B-B14F-4D97-AF65-F5344CB8AC3E}">
        <p14:creationId xmlns:p14="http://schemas.microsoft.com/office/powerpoint/2010/main" val="27467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C'est le tri du joueur de cartes. On fait comme si les éléments à trier étaient donnés un par un, le premier élément constituant, à lui tout seul, une liste triée de longueur 1. On range ensuite le second élément pour constituer une liste triée de longueur 2, puis on range le troisième élément pour avoir une liste triée de longueur 3 et ainsi de suite... Le principe du tri par insertion est donc d'insérer à la nième itération le nième élément à la bonne place.</a:t>
            </a: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6</a:t>
            </a:fld>
            <a:endParaRPr lang="fr-FR"/>
          </a:p>
        </p:txBody>
      </p:sp>
    </p:spTree>
    <p:extLst>
      <p:ext uri="{BB962C8B-B14F-4D97-AF65-F5344CB8AC3E}">
        <p14:creationId xmlns:p14="http://schemas.microsoft.com/office/powerpoint/2010/main" val="33757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principe du tri à bulles (</a:t>
            </a:r>
            <a:r>
              <a:rPr lang="fr-FR" dirty="0" err="1"/>
              <a:t>bubble</a:t>
            </a:r>
            <a:r>
              <a:rPr lang="fr-FR" dirty="0"/>
              <a:t> sort ou </a:t>
            </a:r>
            <a:r>
              <a:rPr lang="fr-FR" dirty="0" err="1"/>
              <a:t>sinking</a:t>
            </a:r>
            <a:r>
              <a:rPr lang="fr-FR" dirty="0"/>
              <a:t> sort) est de comparer deux à deux les éléments e1 et e2 consécutifs d'un tableau et d'effecteur une permutation si e1 &gt; e2. On continue de trier jusqu'à ce qu'il n'y ait plus de permutation.</a:t>
            </a:r>
          </a:p>
          <a:p>
            <a:r>
              <a:rPr lang="fr-FR" dirty="0"/>
              <a:t>L'algorithme parcourt le tableau et compare les éléments consécutifs. Lorsque deux éléments consécutifs ne sont pas dans l'ordre, ils sont </a:t>
            </a:r>
            <a:r>
              <a:rPr lang="fr-FR" dirty="0">
                <a:hlinkClick r:id="rId3" tooltip="Échange (informatique)"/>
              </a:rPr>
              <a:t>échangés</a:t>
            </a:r>
            <a:r>
              <a:rPr lang="fr-FR" dirty="0"/>
              <a:t>. </a:t>
            </a:r>
            <a:endParaRPr lang="fr-FR"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8</a:t>
            </a:fld>
            <a:endParaRPr lang="fr-FR"/>
          </a:p>
        </p:txBody>
      </p:sp>
    </p:spTree>
    <p:extLst>
      <p:ext uri="{BB962C8B-B14F-4D97-AF65-F5344CB8AC3E}">
        <p14:creationId xmlns:p14="http://schemas.microsoft.com/office/powerpoint/2010/main" val="104662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est similaire au tri par bulle, mais, au lieu d’insérer directement l'élément à sa bonne place, l'algorithme effectue une série de permutations, comme dans un tri bulle.</a:t>
            </a: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9</a:t>
            </a:fld>
            <a:endParaRPr lang="fr-FR"/>
          </a:p>
        </p:txBody>
      </p:sp>
    </p:spTree>
    <p:extLst>
      <p:ext uri="{BB962C8B-B14F-4D97-AF65-F5344CB8AC3E}">
        <p14:creationId xmlns:p14="http://schemas.microsoft.com/office/powerpoint/2010/main" val="289074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tri de Shell trie chaque liste d'éléments séparés de </a:t>
            </a:r>
            <a:r>
              <a:rPr lang="fr-FR" i="1" dirty="0"/>
              <a:t>n</a:t>
            </a:r>
            <a:r>
              <a:rPr lang="fr-FR" dirty="0"/>
              <a:t> positions chacun avec le </a:t>
            </a:r>
            <a:r>
              <a:rPr lang="fr-FR" dirty="0">
                <a:hlinkClick r:id="rId3" tooltip="Tri par insertion"/>
              </a:rPr>
              <a:t>tri par insertion</a:t>
            </a:r>
            <a:r>
              <a:rPr lang="fr-FR" dirty="0"/>
              <a:t>. L'algorithme effectue plusieurs fois cette opération en diminuant </a:t>
            </a:r>
            <a:r>
              <a:rPr lang="fr-FR" i="1" dirty="0"/>
              <a:t>n</a:t>
            </a:r>
            <a:r>
              <a:rPr lang="fr-FR" dirty="0"/>
              <a:t> jusqu'à </a:t>
            </a:r>
            <a:r>
              <a:rPr lang="fr-FR" i="1" dirty="0"/>
              <a:t>n=1</a:t>
            </a:r>
            <a:r>
              <a:rPr lang="fr-FR" dirty="0"/>
              <a:t> ce qui équivaut à trier tous les éléments ensemble. . </a:t>
            </a: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11</a:t>
            </a:fld>
            <a:endParaRPr lang="fr-FR"/>
          </a:p>
        </p:txBody>
      </p:sp>
    </p:spTree>
    <p:extLst>
      <p:ext uri="{BB962C8B-B14F-4D97-AF65-F5344CB8AC3E}">
        <p14:creationId xmlns:p14="http://schemas.microsoft.com/office/powerpoint/2010/main" val="54746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C’est un algorithme de tri simple, basé sur le tri à bulles, avec lequel il partage quelques caractéristiques. Il opère en comparant tous les couples d'éléments aux positions paires et impaires consécutives dans une liste et, si un couple est dans le mauvais ordre (le premier élément est supérieur au second), il en échange les deux éléments.</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ERREUR EN VOID C’EST MOD 2 PAS I%2 </a:t>
            </a: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12</a:t>
            </a:fld>
            <a:endParaRPr lang="fr-FR"/>
          </a:p>
        </p:txBody>
      </p:sp>
    </p:spTree>
    <p:extLst>
      <p:ext uri="{BB962C8B-B14F-4D97-AF65-F5344CB8AC3E}">
        <p14:creationId xmlns:p14="http://schemas.microsoft.com/office/powerpoint/2010/main" val="3411581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s’agit à nouveau d’un tri suivant le paradigme diviser pour régner. Le principe du tri fusion (ou tri par interclassement) en est le suivant :</a:t>
            </a:r>
          </a:p>
          <a:p>
            <a:pPr marL="0" indent="0">
              <a:buFontTx/>
              <a:buNone/>
            </a:pPr>
            <a:r>
              <a:rPr lang="fr-FR" dirty="0"/>
              <a:t>- On divise en deux moitiés la liste à trier (en prenant par exemple, un élément sur deux pour chacune des listes).</a:t>
            </a:r>
          </a:p>
          <a:p>
            <a:pPr marL="0" indent="0">
              <a:buFontTx/>
              <a:buNone/>
            </a:pPr>
            <a:r>
              <a:rPr lang="fr-FR" dirty="0"/>
              <a:t>- On trie chacune d’entre elles. </a:t>
            </a:r>
          </a:p>
          <a:p>
            <a:r>
              <a:rPr lang="fr-FR" dirty="0"/>
              <a:t>- On fusionne les deux moitiés obtenues pour reconstituer la liste triée.</a:t>
            </a:r>
          </a:p>
        </p:txBody>
      </p:sp>
      <p:sp>
        <p:nvSpPr>
          <p:cNvPr id="4" name="Espace réservé du numéro de diapositive 3"/>
          <p:cNvSpPr>
            <a:spLocks noGrp="1"/>
          </p:cNvSpPr>
          <p:nvPr>
            <p:ph type="sldNum" sz="quarter" idx="5"/>
          </p:nvPr>
        </p:nvSpPr>
        <p:spPr/>
        <p:txBody>
          <a:bodyPr/>
          <a:lstStyle/>
          <a:p>
            <a:fld id="{34858830-E306-4DDD-9545-F1BA2D8A3C6B}" type="slidenum">
              <a:rPr lang="fr-FR" smtClean="0"/>
              <a:t>13</a:t>
            </a:fld>
            <a:endParaRPr lang="fr-FR"/>
          </a:p>
        </p:txBody>
      </p:sp>
    </p:spTree>
    <p:extLst>
      <p:ext uri="{BB962C8B-B14F-4D97-AF65-F5344CB8AC3E}">
        <p14:creationId xmlns:p14="http://schemas.microsoft.com/office/powerpoint/2010/main" val="4040146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9BEE50-2FF2-47F1-B71B-91530246B6E4}" type="datetimeFigureOut">
              <a:rPr lang="fr-FR" smtClean="0"/>
              <a:t>27/05/2019</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245794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9BEE50-2FF2-47F1-B71B-91530246B6E4}" type="datetimeFigureOut">
              <a:rPr lang="fr-FR" smtClean="0"/>
              <a:t>27/05/2019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287687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9BEE50-2FF2-47F1-B71B-91530246B6E4}" type="datetimeFigureOut">
              <a:rPr lang="fr-FR" smtClean="0"/>
              <a:t>27/05/2019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1186337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9BEE50-2FF2-47F1-B71B-91530246B6E4}" type="datetimeFigureOut">
              <a:rPr lang="fr-FR" smtClean="0"/>
              <a:t>27/05/2019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FE022-E07E-4ADC-A550-EE295ACC0C87}"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609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9BEE50-2FF2-47F1-B71B-91530246B6E4}" type="datetimeFigureOut">
              <a:rPr lang="fr-FR" smtClean="0"/>
              <a:t>27/05/2019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775744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09BEE50-2FF2-47F1-B71B-91530246B6E4}" type="datetimeFigureOut">
              <a:rPr lang="fr-FR" smtClean="0"/>
              <a:t>27/05/2019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2554574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09BEE50-2FF2-47F1-B71B-91530246B6E4}" type="datetimeFigureOut">
              <a:rPr lang="fr-FR" smtClean="0"/>
              <a:t>27/05/2019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143490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9BEE50-2FF2-47F1-B71B-91530246B6E4}" type="datetimeFigureOut">
              <a:rPr lang="fr-FR" smtClean="0"/>
              <a:t>27/05/2019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360787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9BEE50-2FF2-47F1-B71B-91530246B6E4}" type="datetimeFigureOut">
              <a:rPr lang="fr-FR" smtClean="0"/>
              <a:t>27/05/2019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89262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9BEE50-2FF2-47F1-B71B-91530246B6E4}" type="datetimeFigureOut">
              <a:rPr lang="fr-FR" smtClean="0"/>
              <a:t>27/05/2019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160388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09BEE50-2FF2-47F1-B71B-91530246B6E4}" type="datetimeFigureOut">
              <a:rPr lang="fr-FR" smtClean="0"/>
              <a:t>27/05/2019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54972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09BEE50-2FF2-47F1-B71B-91530246B6E4}" type="datetimeFigureOut">
              <a:rPr lang="fr-FR" smtClean="0"/>
              <a:t>27/05/2019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108482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09BEE50-2FF2-47F1-B71B-91530246B6E4}" type="datetimeFigureOut">
              <a:rPr lang="fr-FR" smtClean="0"/>
              <a:t>27/05/2019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1014347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09BEE50-2FF2-47F1-B71B-91530246B6E4}" type="datetimeFigureOut">
              <a:rPr lang="fr-FR" smtClean="0"/>
              <a:t>27/05/2019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354236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BEE50-2FF2-47F1-B71B-91530246B6E4}" type="datetimeFigureOut">
              <a:rPr lang="fr-FR" smtClean="0"/>
              <a:t>27/05/2019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142282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9BEE50-2FF2-47F1-B71B-91530246B6E4}" type="datetimeFigureOut">
              <a:rPr lang="fr-FR" smtClean="0"/>
              <a:t>27/05/2019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86900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09BEE50-2FF2-47F1-B71B-91530246B6E4}" type="datetimeFigureOut">
              <a:rPr lang="fr-FR" smtClean="0"/>
              <a:t>27/05/2019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28FE022-E07E-4ADC-A550-EE295ACC0C87}" type="slidenum">
              <a:rPr lang="fr-FR" smtClean="0"/>
              <a:t>‹N°›</a:t>
            </a:fld>
            <a:endParaRPr lang="fr-FR"/>
          </a:p>
        </p:txBody>
      </p:sp>
    </p:spTree>
    <p:extLst>
      <p:ext uri="{BB962C8B-B14F-4D97-AF65-F5344CB8AC3E}">
        <p14:creationId xmlns:p14="http://schemas.microsoft.com/office/powerpoint/2010/main" val="201196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9BEE50-2FF2-47F1-B71B-91530246B6E4}" type="datetimeFigureOut">
              <a:rPr lang="fr-FR" smtClean="0"/>
              <a:t>27/05/2019</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8FE022-E07E-4ADC-A550-EE295ACC0C87}" type="slidenum">
              <a:rPr lang="fr-FR" smtClean="0"/>
              <a:t>‹N°›</a:t>
            </a:fld>
            <a:endParaRPr lang="fr-FR"/>
          </a:p>
        </p:txBody>
      </p:sp>
    </p:spTree>
    <p:extLst>
      <p:ext uri="{BB962C8B-B14F-4D97-AF65-F5344CB8AC3E}">
        <p14:creationId xmlns:p14="http://schemas.microsoft.com/office/powerpoint/2010/main" val="9185793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AC11A-9F9D-4CE8-8DFB-84967A21E1ED}"/>
              </a:ext>
            </a:extLst>
          </p:cNvPr>
          <p:cNvSpPr>
            <a:spLocks noGrp="1"/>
          </p:cNvSpPr>
          <p:nvPr>
            <p:ph type="ctrTitle"/>
          </p:nvPr>
        </p:nvSpPr>
        <p:spPr>
          <a:xfrm>
            <a:off x="1700212" y="2235200"/>
            <a:ext cx="8791575" cy="2387600"/>
          </a:xfrm>
        </p:spPr>
        <p:txBody>
          <a:bodyPr>
            <a:normAutofit/>
          </a:bodyPr>
          <a:lstStyle/>
          <a:p>
            <a:r>
              <a:rPr lang="fr-FR" sz="16600" dirty="0"/>
              <a:t>LES TRIS</a:t>
            </a:r>
          </a:p>
        </p:txBody>
      </p:sp>
    </p:spTree>
    <p:extLst>
      <p:ext uri="{BB962C8B-B14F-4D97-AF65-F5344CB8AC3E}">
        <p14:creationId xmlns:p14="http://schemas.microsoft.com/office/powerpoint/2010/main" val="248427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03E20-A53E-4551-8F86-C67FF0EE534C}"/>
              </a:ext>
            </a:extLst>
          </p:cNvPr>
          <p:cNvSpPr>
            <a:spLocks noGrp="1"/>
          </p:cNvSpPr>
          <p:nvPr>
            <p:ph type="title"/>
          </p:nvPr>
        </p:nvSpPr>
        <p:spPr/>
        <p:txBody>
          <a:bodyPr/>
          <a:lstStyle/>
          <a:p>
            <a:endParaRPr lang="fr-FR"/>
          </a:p>
        </p:txBody>
      </p:sp>
      <p:sp>
        <p:nvSpPr>
          <p:cNvPr id="7" name="Espace réservé du contenu 6">
            <a:extLst>
              <a:ext uri="{FF2B5EF4-FFF2-40B4-BE49-F238E27FC236}">
                <a16:creationId xmlns:a16="http://schemas.microsoft.com/office/drawing/2014/main" id="{D6C1C6EA-D41B-48F1-B911-B64A71C3CD30}"/>
              </a:ext>
            </a:extLst>
          </p:cNvPr>
          <p:cNvSpPr>
            <a:spLocks noGrp="1"/>
          </p:cNvSpPr>
          <p:nvPr>
            <p:ph idx="1"/>
          </p:nvPr>
        </p:nvSpPr>
        <p:spPr/>
        <p:txBody>
          <a:bodyPr/>
          <a:lstStyle/>
          <a:p>
            <a:endParaRPr lang="fr-FR"/>
          </a:p>
        </p:txBody>
      </p:sp>
      <p:pic>
        <p:nvPicPr>
          <p:cNvPr id="8" name="Image 7">
            <a:extLst>
              <a:ext uri="{FF2B5EF4-FFF2-40B4-BE49-F238E27FC236}">
                <a16:creationId xmlns:a16="http://schemas.microsoft.com/office/drawing/2014/main" id="{5125D88F-DCDD-4872-BB06-D697E638FA08}"/>
              </a:ext>
            </a:extLst>
          </p:cNvPr>
          <p:cNvPicPr>
            <a:picLocks noChangeAspect="1"/>
          </p:cNvPicPr>
          <p:nvPr/>
        </p:nvPicPr>
        <p:blipFill>
          <a:blip r:embed="rId2"/>
          <a:stretch>
            <a:fillRect/>
          </a:stretch>
        </p:blipFill>
        <p:spPr>
          <a:xfrm>
            <a:off x="6208295" y="1862692"/>
            <a:ext cx="5983705" cy="3715373"/>
          </a:xfrm>
          <a:prstGeom prst="rect">
            <a:avLst/>
          </a:prstGeom>
        </p:spPr>
      </p:pic>
      <p:pic>
        <p:nvPicPr>
          <p:cNvPr id="9" name="Image 8">
            <a:extLst>
              <a:ext uri="{FF2B5EF4-FFF2-40B4-BE49-F238E27FC236}">
                <a16:creationId xmlns:a16="http://schemas.microsoft.com/office/drawing/2014/main" id="{DB47C064-221B-4CB2-8741-715B029B6A08}"/>
              </a:ext>
            </a:extLst>
          </p:cNvPr>
          <p:cNvPicPr>
            <a:picLocks noChangeAspect="1"/>
          </p:cNvPicPr>
          <p:nvPr/>
        </p:nvPicPr>
        <p:blipFill>
          <a:blip r:embed="rId3"/>
          <a:stretch>
            <a:fillRect/>
          </a:stretch>
        </p:blipFill>
        <p:spPr>
          <a:xfrm>
            <a:off x="0" y="1951218"/>
            <a:ext cx="6208295" cy="3538322"/>
          </a:xfrm>
          <a:prstGeom prst="rect">
            <a:avLst/>
          </a:prstGeom>
        </p:spPr>
      </p:pic>
    </p:spTree>
    <p:extLst>
      <p:ext uri="{BB962C8B-B14F-4D97-AF65-F5344CB8AC3E}">
        <p14:creationId xmlns:p14="http://schemas.microsoft.com/office/powerpoint/2010/main" val="314577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a:xfrm>
            <a:off x="144379" y="-150111"/>
            <a:ext cx="9905998" cy="1478570"/>
          </a:xfrm>
        </p:spPr>
        <p:txBody>
          <a:bodyPr/>
          <a:lstStyle/>
          <a:p>
            <a:r>
              <a:rPr lang="fr-FR" dirty="0"/>
              <a:t>Tri de </a:t>
            </a:r>
            <a:r>
              <a:rPr lang="fr-FR" dirty="0" err="1"/>
              <a:t>shell</a:t>
            </a:r>
            <a:endParaRPr lang="fr-FR" dirty="0"/>
          </a:p>
        </p:txBody>
      </p:sp>
      <p:pic>
        <p:nvPicPr>
          <p:cNvPr id="5" name="Image 4">
            <a:extLst>
              <a:ext uri="{FF2B5EF4-FFF2-40B4-BE49-F238E27FC236}">
                <a16:creationId xmlns:a16="http://schemas.microsoft.com/office/drawing/2014/main" id="{3C97E0D7-CC71-41A1-B52B-EAB8B86BF156}"/>
              </a:ext>
            </a:extLst>
          </p:cNvPr>
          <p:cNvPicPr>
            <a:picLocks noChangeAspect="1"/>
          </p:cNvPicPr>
          <p:nvPr/>
        </p:nvPicPr>
        <p:blipFill>
          <a:blip r:embed="rId3"/>
          <a:stretch>
            <a:fillRect/>
          </a:stretch>
        </p:blipFill>
        <p:spPr>
          <a:xfrm>
            <a:off x="2906829" y="273401"/>
            <a:ext cx="7277100" cy="1400175"/>
          </a:xfrm>
          <a:prstGeom prst="rect">
            <a:avLst/>
          </a:prstGeom>
        </p:spPr>
      </p:pic>
      <p:pic>
        <p:nvPicPr>
          <p:cNvPr id="6" name="Image 5">
            <a:extLst>
              <a:ext uri="{FF2B5EF4-FFF2-40B4-BE49-F238E27FC236}">
                <a16:creationId xmlns:a16="http://schemas.microsoft.com/office/drawing/2014/main" id="{BC9CEFAC-D583-4CF9-9AF6-BDB1DF8DCC37}"/>
              </a:ext>
            </a:extLst>
          </p:cNvPr>
          <p:cNvPicPr>
            <a:picLocks noChangeAspect="1"/>
          </p:cNvPicPr>
          <p:nvPr/>
        </p:nvPicPr>
        <p:blipFill>
          <a:blip r:embed="rId4"/>
          <a:stretch>
            <a:fillRect/>
          </a:stretch>
        </p:blipFill>
        <p:spPr>
          <a:xfrm>
            <a:off x="2906829" y="2097088"/>
            <a:ext cx="7267575" cy="4752975"/>
          </a:xfrm>
          <a:prstGeom prst="rect">
            <a:avLst/>
          </a:prstGeom>
        </p:spPr>
      </p:pic>
    </p:spTree>
    <p:extLst>
      <p:ext uri="{BB962C8B-B14F-4D97-AF65-F5344CB8AC3E}">
        <p14:creationId xmlns:p14="http://schemas.microsoft.com/office/powerpoint/2010/main" val="405667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a:xfrm>
            <a:off x="1141413" y="618518"/>
            <a:ext cx="9905998" cy="1478570"/>
          </a:xfrm>
        </p:spPr>
        <p:txBody>
          <a:bodyPr/>
          <a:lstStyle/>
          <a:p>
            <a:r>
              <a:rPr lang="fr-FR" dirty="0"/>
              <a:t>Tri par impair</a:t>
            </a:r>
          </a:p>
        </p:txBody>
      </p:sp>
      <p:pic>
        <p:nvPicPr>
          <p:cNvPr id="5" name="Image 4">
            <a:extLst>
              <a:ext uri="{FF2B5EF4-FFF2-40B4-BE49-F238E27FC236}">
                <a16:creationId xmlns:a16="http://schemas.microsoft.com/office/drawing/2014/main" id="{5034C62D-129D-44BF-85D2-F6B6C2FE192A}"/>
              </a:ext>
            </a:extLst>
          </p:cNvPr>
          <p:cNvPicPr>
            <a:picLocks noChangeAspect="1"/>
          </p:cNvPicPr>
          <p:nvPr/>
        </p:nvPicPr>
        <p:blipFill>
          <a:blip r:embed="rId3"/>
          <a:stretch>
            <a:fillRect/>
          </a:stretch>
        </p:blipFill>
        <p:spPr>
          <a:xfrm>
            <a:off x="0" y="2097088"/>
            <a:ext cx="6096000" cy="3952658"/>
          </a:xfrm>
          <a:prstGeom prst="rect">
            <a:avLst/>
          </a:prstGeom>
        </p:spPr>
      </p:pic>
      <p:pic>
        <p:nvPicPr>
          <p:cNvPr id="6" name="Image 5">
            <a:extLst>
              <a:ext uri="{FF2B5EF4-FFF2-40B4-BE49-F238E27FC236}">
                <a16:creationId xmlns:a16="http://schemas.microsoft.com/office/drawing/2014/main" id="{AE9F7566-FD51-49A8-ABF6-FE457C76A57B}"/>
              </a:ext>
            </a:extLst>
          </p:cNvPr>
          <p:cNvPicPr>
            <a:picLocks noChangeAspect="1"/>
          </p:cNvPicPr>
          <p:nvPr/>
        </p:nvPicPr>
        <p:blipFill>
          <a:blip r:embed="rId4"/>
          <a:stretch>
            <a:fillRect/>
          </a:stretch>
        </p:blipFill>
        <p:spPr>
          <a:xfrm>
            <a:off x="6095998" y="529971"/>
            <a:ext cx="6096001" cy="5709511"/>
          </a:xfrm>
          <a:prstGeom prst="rect">
            <a:avLst/>
          </a:prstGeom>
        </p:spPr>
      </p:pic>
    </p:spTree>
    <p:extLst>
      <p:ext uri="{BB962C8B-B14F-4D97-AF65-F5344CB8AC3E}">
        <p14:creationId xmlns:p14="http://schemas.microsoft.com/office/powerpoint/2010/main" val="43987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p:txBody>
          <a:bodyPr/>
          <a:lstStyle/>
          <a:p>
            <a:r>
              <a:rPr lang="fr-FR" dirty="0"/>
              <a:t>Tri fusion</a:t>
            </a:r>
          </a:p>
        </p:txBody>
      </p:sp>
      <p:pic>
        <p:nvPicPr>
          <p:cNvPr id="3" name="Image 2">
            <a:extLst>
              <a:ext uri="{FF2B5EF4-FFF2-40B4-BE49-F238E27FC236}">
                <a16:creationId xmlns:a16="http://schemas.microsoft.com/office/drawing/2014/main" id="{49F465EC-13E3-4B78-ADF9-97575B02FB6F}"/>
              </a:ext>
            </a:extLst>
          </p:cNvPr>
          <p:cNvPicPr>
            <a:picLocks noChangeAspect="1"/>
          </p:cNvPicPr>
          <p:nvPr/>
        </p:nvPicPr>
        <p:blipFill>
          <a:blip r:embed="rId3"/>
          <a:stretch>
            <a:fillRect/>
          </a:stretch>
        </p:blipFill>
        <p:spPr>
          <a:xfrm>
            <a:off x="6070834" y="618518"/>
            <a:ext cx="6117990" cy="6239482"/>
          </a:xfrm>
          <a:prstGeom prst="rect">
            <a:avLst/>
          </a:prstGeom>
        </p:spPr>
      </p:pic>
      <p:pic>
        <p:nvPicPr>
          <p:cNvPr id="4" name="Image 3">
            <a:extLst>
              <a:ext uri="{FF2B5EF4-FFF2-40B4-BE49-F238E27FC236}">
                <a16:creationId xmlns:a16="http://schemas.microsoft.com/office/drawing/2014/main" id="{BDD7CD92-DFA2-4CC9-8926-561397BA2AF3}"/>
              </a:ext>
            </a:extLst>
          </p:cNvPr>
          <p:cNvPicPr>
            <a:picLocks noChangeAspect="1"/>
          </p:cNvPicPr>
          <p:nvPr/>
        </p:nvPicPr>
        <p:blipFill>
          <a:blip r:embed="rId4"/>
          <a:stretch>
            <a:fillRect/>
          </a:stretch>
        </p:blipFill>
        <p:spPr>
          <a:xfrm>
            <a:off x="0" y="1860075"/>
            <a:ext cx="6096000" cy="4379407"/>
          </a:xfrm>
          <a:prstGeom prst="rect">
            <a:avLst/>
          </a:prstGeom>
        </p:spPr>
      </p:pic>
    </p:spTree>
    <p:extLst>
      <p:ext uri="{BB962C8B-B14F-4D97-AF65-F5344CB8AC3E}">
        <p14:creationId xmlns:p14="http://schemas.microsoft.com/office/powerpoint/2010/main" val="1967048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a:xfrm>
            <a:off x="3865362" y="-34881"/>
            <a:ext cx="9905998" cy="1478570"/>
          </a:xfrm>
        </p:spPr>
        <p:txBody>
          <a:bodyPr/>
          <a:lstStyle/>
          <a:p>
            <a:r>
              <a:rPr lang="fr-FR" dirty="0"/>
              <a:t>Tri rapide</a:t>
            </a:r>
          </a:p>
        </p:txBody>
      </p:sp>
      <p:pic>
        <p:nvPicPr>
          <p:cNvPr id="5" name="Image 4">
            <a:extLst>
              <a:ext uri="{FF2B5EF4-FFF2-40B4-BE49-F238E27FC236}">
                <a16:creationId xmlns:a16="http://schemas.microsoft.com/office/drawing/2014/main" id="{4D771A14-E9D9-4C5C-97F6-1223C6F6A3F6}"/>
              </a:ext>
            </a:extLst>
          </p:cNvPr>
          <p:cNvPicPr>
            <a:picLocks noChangeAspect="1"/>
          </p:cNvPicPr>
          <p:nvPr/>
        </p:nvPicPr>
        <p:blipFill>
          <a:blip r:embed="rId3"/>
          <a:stretch>
            <a:fillRect/>
          </a:stretch>
        </p:blipFill>
        <p:spPr>
          <a:xfrm>
            <a:off x="0" y="1708121"/>
            <a:ext cx="6095999" cy="3850946"/>
          </a:xfrm>
          <a:prstGeom prst="rect">
            <a:avLst/>
          </a:prstGeom>
        </p:spPr>
      </p:pic>
      <p:pic>
        <p:nvPicPr>
          <p:cNvPr id="6" name="Image 5">
            <a:extLst>
              <a:ext uri="{FF2B5EF4-FFF2-40B4-BE49-F238E27FC236}">
                <a16:creationId xmlns:a16="http://schemas.microsoft.com/office/drawing/2014/main" id="{3E9E4638-15FA-48C6-BDFA-ABA494D51946}"/>
              </a:ext>
            </a:extLst>
          </p:cNvPr>
          <p:cNvPicPr>
            <a:picLocks noChangeAspect="1"/>
          </p:cNvPicPr>
          <p:nvPr/>
        </p:nvPicPr>
        <p:blipFill>
          <a:blip r:embed="rId4"/>
          <a:stretch>
            <a:fillRect/>
          </a:stretch>
        </p:blipFill>
        <p:spPr>
          <a:xfrm>
            <a:off x="6092824" y="1179257"/>
            <a:ext cx="6096000" cy="4908674"/>
          </a:xfrm>
          <a:prstGeom prst="rect">
            <a:avLst/>
          </a:prstGeom>
        </p:spPr>
      </p:pic>
    </p:spTree>
    <p:extLst>
      <p:ext uri="{BB962C8B-B14F-4D97-AF65-F5344CB8AC3E}">
        <p14:creationId xmlns:p14="http://schemas.microsoft.com/office/powerpoint/2010/main" val="202112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p:txBody>
          <a:bodyPr/>
          <a:lstStyle/>
          <a:p>
            <a:r>
              <a:rPr lang="fr-FR" dirty="0"/>
              <a:t>Tri a peigne</a:t>
            </a:r>
          </a:p>
        </p:txBody>
      </p:sp>
      <p:pic>
        <p:nvPicPr>
          <p:cNvPr id="5" name="Image 4">
            <a:extLst>
              <a:ext uri="{FF2B5EF4-FFF2-40B4-BE49-F238E27FC236}">
                <a16:creationId xmlns:a16="http://schemas.microsoft.com/office/drawing/2014/main" id="{53D918E1-D211-4F59-9BC6-C77072CCF8DF}"/>
              </a:ext>
            </a:extLst>
          </p:cNvPr>
          <p:cNvPicPr>
            <a:picLocks noChangeAspect="1"/>
          </p:cNvPicPr>
          <p:nvPr/>
        </p:nvPicPr>
        <p:blipFill>
          <a:blip r:embed="rId3"/>
          <a:stretch>
            <a:fillRect/>
          </a:stretch>
        </p:blipFill>
        <p:spPr>
          <a:xfrm>
            <a:off x="0" y="2097088"/>
            <a:ext cx="6092824" cy="3425716"/>
          </a:xfrm>
          <a:prstGeom prst="rect">
            <a:avLst/>
          </a:prstGeom>
        </p:spPr>
      </p:pic>
      <p:pic>
        <p:nvPicPr>
          <p:cNvPr id="6" name="Image 5">
            <a:extLst>
              <a:ext uri="{FF2B5EF4-FFF2-40B4-BE49-F238E27FC236}">
                <a16:creationId xmlns:a16="http://schemas.microsoft.com/office/drawing/2014/main" id="{C1267DB8-8F43-4621-ADB9-0E143F7746EA}"/>
              </a:ext>
            </a:extLst>
          </p:cNvPr>
          <p:cNvPicPr>
            <a:picLocks noChangeAspect="1"/>
          </p:cNvPicPr>
          <p:nvPr/>
        </p:nvPicPr>
        <p:blipFill>
          <a:blip r:embed="rId4"/>
          <a:stretch>
            <a:fillRect/>
          </a:stretch>
        </p:blipFill>
        <p:spPr>
          <a:xfrm>
            <a:off x="6094412" y="737471"/>
            <a:ext cx="6092824" cy="5383058"/>
          </a:xfrm>
          <a:prstGeom prst="rect">
            <a:avLst/>
          </a:prstGeom>
        </p:spPr>
      </p:pic>
    </p:spTree>
    <p:extLst>
      <p:ext uri="{BB962C8B-B14F-4D97-AF65-F5344CB8AC3E}">
        <p14:creationId xmlns:p14="http://schemas.microsoft.com/office/powerpoint/2010/main" val="268483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a:xfrm>
            <a:off x="5060483" y="0"/>
            <a:ext cx="9905998" cy="1478570"/>
          </a:xfrm>
        </p:spPr>
        <p:txBody>
          <a:bodyPr/>
          <a:lstStyle/>
          <a:p>
            <a:r>
              <a:rPr lang="fr-FR" dirty="0"/>
              <a:t>Tri shaker</a:t>
            </a:r>
          </a:p>
        </p:txBody>
      </p:sp>
      <p:pic>
        <p:nvPicPr>
          <p:cNvPr id="5" name="Image 4">
            <a:extLst>
              <a:ext uri="{FF2B5EF4-FFF2-40B4-BE49-F238E27FC236}">
                <a16:creationId xmlns:a16="http://schemas.microsoft.com/office/drawing/2014/main" id="{A2651C87-086D-4B91-AD6D-92D5C89DC181}"/>
              </a:ext>
            </a:extLst>
          </p:cNvPr>
          <p:cNvPicPr>
            <a:picLocks noChangeAspect="1"/>
          </p:cNvPicPr>
          <p:nvPr/>
        </p:nvPicPr>
        <p:blipFill rotWithShape="1">
          <a:blip r:embed="rId3"/>
          <a:srcRect l="24119" t="59088" r="25056" b="23088"/>
          <a:stretch/>
        </p:blipFill>
        <p:spPr>
          <a:xfrm>
            <a:off x="41709" y="3198294"/>
            <a:ext cx="12108581" cy="2388708"/>
          </a:xfrm>
          <a:prstGeom prst="rect">
            <a:avLst/>
          </a:prstGeom>
        </p:spPr>
      </p:pic>
    </p:spTree>
    <p:extLst>
      <p:ext uri="{BB962C8B-B14F-4D97-AF65-F5344CB8AC3E}">
        <p14:creationId xmlns:p14="http://schemas.microsoft.com/office/powerpoint/2010/main" val="2727821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A1DEE7-EFF5-45CE-A224-907CE6836F9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232735B-5923-4DEC-8DBD-10757B264F98}"/>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53447AAC-BB36-4491-B6AE-78A22D639CB6}"/>
              </a:ext>
            </a:extLst>
          </p:cNvPr>
          <p:cNvPicPr>
            <a:picLocks noChangeAspect="1"/>
          </p:cNvPicPr>
          <p:nvPr/>
        </p:nvPicPr>
        <p:blipFill>
          <a:blip r:embed="rId3"/>
          <a:stretch>
            <a:fillRect/>
          </a:stretch>
        </p:blipFill>
        <p:spPr>
          <a:xfrm>
            <a:off x="6096000" y="2038022"/>
            <a:ext cx="6096000" cy="3539355"/>
          </a:xfrm>
          <a:prstGeom prst="rect">
            <a:avLst/>
          </a:prstGeom>
        </p:spPr>
      </p:pic>
      <p:pic>
        <p:nvPicPr>
          <p:cNvPr id="6" name="Image 5">
            <a:extLst>
              <a:ext uri="{FF2B5EF4-FFF2-40B4-BE49-F238E27FC236}">
                <a16:creationId xmlns:a16="http://schemas.microsoft.com/office/drawing/2014/main" id="{7F33A385-D569-41DD-A18A-A055575FE016}"/>
              </a:ext>
            </a:extLst>
          </p:cNvPr>
          <p:cNvPicPr>
            <a:picLocks noChangeAspect="1"/>
          </p:cNvPicPr>
          <p:nvPr/>
        </p:nvPicPr>
        <p:blipFill>
          <a:blip r:embed="rId4"/>
          <a:stretch>
            <a:fillRect/>
          </a:stretch>
        </p:blipFill>
        <p:spPr>
          <a:xfrm>
            <a:off x="0" y="1865233"/>
            <a:ext cx="6096000" cy="3944000"/>
          </a:xfrm>
          <a:prstGeom prst="rect">
            <a:avLst/>
          </a:prstGeom>
        </p:spPr>
      </p:pic>
    </p:spTree>
    <p:extLst>
      <p:ext uri="{BB962C8B-B14F-4D97-AF65-F5344CB8AC3E}">
        <p14:creationId xmlns:p14="http://schemas.microsoft.com/office/powerpoint/2010/main" val="183572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p:txBody>
          <a:bodyPr/>
          <a:lstStyle/>
          <a:p>
            <a:r>
              <a:rPr lang="fr-FR" dirty="0"/>
              <a:t>Fifo / </a:t>
            </a:r>
            <a:r>
              <a:rPr lang="fr-FR" dirty="0" err="1"/>
              <a:t>Lifo</a:t>
            </a:r>
            <a:endParaRPr lang="fr-FR" dirty="0"/>
          </a:p>
        </p:txBody>
      </p:sp>
      <p:pic>
        <p:nvPicPr>
          <p:cNvPr id="3" name="Image 2">
            <a:extLst>
              <a:ext uri="{FF2B5EF4-FFF2-40B4-BE49-F238E27FC236}">
                <a16:creationId xmlns:a16="http://schemas.microsoft.com/office/drawing/2014/main" id="{B9AB392F-2F9B-4646-BB48-2FE85B2CBF86}"/>
              </a:ext>
            </a:extLst>
          </p:cNvPr>
          <p:cNvPicPr>
            <a:picLocks noChangeAspect="1"/>
          </p:cNvPicPr>
          <p:nvPr/>
        </p:nvPicPr>
        <p:blipFill>
          <a:blip r:embed="rId3"/>
          <a:stretch>
            <a:fillRect/>
          </a:stretch>
        </p:blipFill>
        <p:spPr>
          <a:xfrm>
            <a:off x="3617912" y="2019907"/>
            <a:ext cx="4953000" cy="4219575"/>
          </a:xfrm>
          <a:prstGeom prst="rect">
            <a:avLst/>
          </a:prstGeom>
        </p:spPr>
      </p:pic>
    </p:spTree>
    <p:extLst>
      <p:ext uri="{BB962C8B-B14F-4D97-AF65-F5344CB8AC3E}">
        <p14:creationId xmlns:p14="http://schemas.microsoft.com/office/powerpoint/2010/main" val="47321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1C866-D319-4CBF-B675-237BC836F3A9}"/>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FE27621B-23EF-4648-88DC-7C5C4AA62374}"/>
              </a:ext>
            </a:extLst>
          </p:cNvPr>
          <p:cNvSpPr>
            <a:spLocks noGrp="1"/>
          </p:cNvSpPr>
          <p:nvPr>
            <p:ph idx="1"/>
          </p:nvPr>
        </p:nvSpPr>
        <p:spPr/>
        <p:txBody>
          <a:bodyPr/>
          <a:lstStyle/>
          <a:p>
            <a:pPr algn="just"/>
            <a:r>
              <a:rPr lang="fr-FR" dirty="0"/>
              <a:t>Définition :</a:t>
            </a:r>
          </a:p>
          <a:p>
            <a:pPr marL="457200" lvl="1" indent="0" algn="just">
              <a:buNone/>
            </a:pPr>
            <a:r>
              <a:rPr lang="fr-FR" dirty="0"/>
              <a:t>Un tri, c’est un algorithme qui permet d’organiser ce que l’on veut selon un ordre prédéfini Ils permettent entre autres d’optimiser les programmes, à travers la manipulation de données triée.</a:t>
            </a:r>
          </a:p>
        </p:txBody>
      </p:sp>
    </p:spTree>
    <p:extLst>
      <p:ext uri="{BB962C8B-B14F-4D97-AF65-F5344CB8AC3E}">
        <p14:creationId xmlns:p14="http://schemas.microsoft.com/office/powerpoint/2010/main" val="146366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BC913-5BAC-46F1-866C-26914D2651DE}"/>
              </a:ext>
            </a:extLst>
          </p:cNvPr>
          <p:cNvSpPr>
            <a:spLocks noGrp="1"/>
          </p:cNvSpPr>
          <p:nvPr>
            <p:ph type="title"/>
          </p:nvPr>
        </p:nvSpPr>
        <p:spPr/>
        <p:txBody>
          <a:bodyPr/>
          <a:lstStyle/>
          <a:p>
            <a:r>
              <a:rPr lang="fr-FR" dirty="0"/>
              <a:t>Quel tri utiliser ?</a:t>
            </a:r>
          </a:p>
        </p:txBody>
      </p:sp>
      <p:sp>
        <p:nvSpPr>
          <p:cNvPr id="3" name="Espace réservé du contenu 2">
            <a:extLst>
              <a:ext uri="{FF2B5EF4-FFF2-40B4-BE49-F238E27FC236}">
                <a16:creationId xmlns:a16="http://schemas.microsoft.com/office/drawing/2014/main" id="{3837D845-BBBC-4EB3-96FD-F01F3E232FBE}"/>
              </a:ext>
            </a:extLst>
          </p:cNvPr>
          <p:cNvSpPr>
            <a:spLocks noGrp="1"/>
          </p:cNvSpPr>
          <p:nvPr>
            <p:ph idx="1"/>
          </p:nvPr>
        </p:nvSpPr>
        <p:spPr>
          <a:xfrm>
            <a:off x="1141413" y="2097088"/>
            <a:ext cx="9905999" cy="4700338"/>
          </a:xfrm>
        </p:spPr>
        <p:txBody>
          <a:bodyPr>
            <a:normAutofit/>
          </a:bodyPr>
          <a:lstStyle/>
          <a:p>
            <a:r>
              <a:rPr lang="fr-FR" dirty="0"/>
              <a:t>Le choix d’un tri n’est pas à faire à la légère, en effet, trois notions sont à prendre en compte :</a:t>
            </a:r>
          </a:p>
          <a:p>
            <a:pPr lvl="1">
              <a:buFontTx/>
              <a:buChar char="-"/>
            </a:pPr>
            <a:r>
              <a:rPr lang="fr-FR" dirty="0"/>
              <a:t>La complexité en temps</a:t>
            </a:r>
          </a:p>
          <a:p>
            <a:pPr lvl="1">
              <a:buFontTx/>
              <a:buChar char="-"/>
            </a:pPr>
            <a:r>
              <a:rPr lang="fr-FR" dirty="0"/>
              <a:t> La complexité en espace</a:t>
            </a:r>
          </a:p>
          <a:p>
            <a:pPr lvl="1">
              <a:buFontTx/>
              <a:buChar char="-"/>
            </a:pPr>
            <a:r>
              <a:rPr lang="fr-FR" dirty="0"/>
              <a:t> La stabilité</a:t>
            </a:r>
          </a:p>
        </p:txBody>
      </p:sp>
    </p:spTree>
    <p:extLst>
      <p:ext uri="{BB962C8B-B14F-4D97-AF65-F5344CB8AC3E}">
        <p14:creationId xmlns:p14="http://schemas.microsoft.com/office/powerpoint/2010/main" val="311387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0AC11A-9F9D-4CE8-8DFB-84967A21E1ED}"/>
              </a:ext>
            </a:extLst>
          </p:cNvPr>
          <p:cNvSpPr>
            <a:spLocks noGrp="1"/>
          </p:cNvSpPr>
          <p:nvPr>
            <p:ph type="ctrTitle"/>
          </p:nvPr>
        </p:nvSpPr>
        <p:spPr>
          <a:xfrm>
            <a:off x="2013284" y="2771273"/>
            <a:ext cx="8165432" cy="1315453"/>
          </a:xfrm>
        </p:spPr>
        <p:txBody>
          <a:bodyPr>
            <a:normAutofit fontScale="90000"/>
          </a:bodyPr>
          <a:lstStyle/>
          <a:p>
            <a:r>
              <a:rPr lang="fr-FR" sz="9600" dirty="0"/>
              <a:t>LES types de TRIS</a:t>
            </a:r>
          </a:p>
        </p:txBody>
      </p:sp>
    </p:spTree>
    <p:extLst>
      <p:ext uri="{BB962C8B-B14F-4D97-AF65-F5344CB8AC3E}">
        <p14:creationId xmlns:p14="http://schemas.microsoft.com/office/powerpoint/2010/main" val="381482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a:xfrm>
            <a:off x="4041775" y="19171"/>
            <a:ext cx="9905998" cy="1478570"/>
          </a:xfrm>
        </p:spPr>
        <p:txBody>
          <a:bodyPr/>
          <a:lstStyle/>
          <a:p>
            <a:r>
              <a:rPr lang="fr-FR" dirty="0"/>
              <a:t>Tri par </a:t>
            </a:r>
            <a:r>
              <a:rPr lang="fr-FR" dirty="0" err="1"/>
              <a:t>selection</a:t>
            </a:r>
            <a:endParaRPr lang="fr-FR" dirty="0"/>
          </a:p>
        </p:txBody>
      </p:sp>
      <p:pic>
        <p:nvPicPr>
          <p:cNvPr id="4" name="Espace réservé du contenu 3">
            <a:extLst>
              <a:ext uri="{FF2B5EF4-FFF2-40B4-BE49-F238E27FC236}">
                <a16:creationId xmlns:a16="http://schemas.microsoft.com/office/drawing/2014/main" id="{FF08E447-7C47-4454-9C7C-F35C84710C59}"/>
              </a:ext>
            </a:extLst>
          </p:cNvPr>
          <p:cNvPicPr>
            <a:picLocks noGrp="1" noChangeAspect="1"/>
          </p:cNvPicPr>
          <p:nvPr>
            <p:ph idx="1"/>
          </p:nvPr>
        </p:nvPicPr>
        <p:blipFill>
          <a:blip r:embed="rId3"/>
          <a:stretch>
            <a:fillRect/>
          </a:stretch>
        </p:blipFill>
        <p:spPr>
          <a:xfrm>
            <a:off x="3174999" y="1699961"/>
            <a:ext cx="5819775" cy="1276350"/>
          </a:xfrm>
          <a:prstGeom prst="rect">
            <a:avLst/>
          </a:prstGeom>
        </p:spPr>
      </p:pic>
      <p:pic>
        <p:nvPicPr>
          <p:cNvPr id="5" name="Image 4">
            <a:extLst>
              <a:ext uri="{FF2B5EF4-FFF2-40B4-BE49-F238E27FC236}">
                <a16:creationId xmlns:a16="http://schemas.microsoft.com/office/drawing/2014/main" id="{F975C958-6FD5-4497-BCD7-F225FFEF2593}"/>
              </a:ext>
            </a:extLst>
          </p:cNvPr>
          <p:cNvPicPr>
            <a:picLocks noChangeAspect="1"/>
          </p:cNvPicPr>
          <p:nvPr/>
        </p:nvPicPr>
        <p:blipFill>
          <a:blip r:embed="rId4"/>
          <a:stretch>
            <a:fillRect/>
          </a:stretch>
        </p:blipFill>
        <p:spPr>
          <a:xfrm>
            <a:off x="3174999" y="3178531"/>
            <a:ext cx="5838825" cy="3371850"/>
          </a:xfrm>
          <a:prstGeom prst="rect">
            <a:avLst/>
          </a:prstGeom>
        </p:spPr>
      </p:pic>
    </p:spTree>
    <p:extLst>
      <p:ext uri="{BB962C8B-B14F-4D97-AF65-F5344CB8AC3E}">
        <p14:creationId xmlns:p14="http://schemas.microsoft.com/office/powerpoint/2010/main" val="21684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a:xfrm>
            <a:off x="3913488" y="464514"/>
            <a:ext cx="9905998" cy="1478570"/>
          </a:xfrm>
        </p:spPr>
        <p:txBody>
          <a:bodyPr/>
          <a:lstStyle/>
          <a:p>
            <a:r>
              <a:rPr lang="fr-FR" dirty="0"/>
              <a:t>Tri par insertion</a:t>
            </a:r>
          </a:p>
        </p:txBody>
      </p:sp>
      <p:pic>
        <p:nvPicPr>
          <p:cNvPr id="5" name="Espace réservé du contenu 4">
            <a:extLst>
              <a:ext uri="{FF2B5EF4-FFF2-40B4-BE49-F238E27FC236}">
                <a16:creationId xmlns:a16="http://schemas.microsoft.com/office/drawing/2014/main" id="{2F84305A-2E34-4496-B9FC-DF90D77DEA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0258" y="1858135"/>
            <a:ext cx="7313462" cy="4388077"/>
          </a:xfrm>
        </p:spPr>
      </p:pic>
    </p:spTree>
    <p:extLst>
      <p:ext uri="{BB962C8B-B14F-4D97-AF65-F5344CB8AC3E}">
        <p14:creationId xmlns:p14="http://schemas.microsoft.com/office/powerpoint/2010/main" val="81367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753FB-F6D3-4371-A3B7-132734473AC7}"/>
              </a:ext>
            </a:extLst>
          </p:cNvPr>
          <p:cNvSpPr>
            <a:spLocks noGrp="1"/>
          </p:cNvSpPr>
          <p:nvPr>
            <p:ph type="title"/>
          </p:nvPr>
        </p:nvSpPr>
        <p:spPr/>
        <p:txBody>
          <a:bodyPr/>
          <a:lstStyle/>
          <a:p>
            <a:endParaRPr lang="fr-FR"/>
          </a:p>
        </p:txBody>
      </p:sp>
      <p:sp>
        <p:nvSpPr>
          <p:cNvPr id="6" name="Espace réservé du contenu 5">
            <a:extLst>
              <a:ext uri="{FF2B5EF4-FFF2-40B4-BE49-F238E27FC236}">
                <a16:creationId xmlns:a16="http://schemas.microsoft.com/office/drawing/2014/main" id="{49C26243-B26F-4855-9792-25129C00363B}"/>
              </a:ext>
            </a:extLst>
          </p:cNvPr>
          <p:cNvSpPr>
            <a:spLocks noGrp="1"/>
          </p:cNvSpPr>
          <p:nvPr>
            <p:ph idx="1"/>
          </p:nvPr>
        </p:nvSpPr>
        <p:spPr/>
        <p:txBody>
          <a:bodyPr/>
          <a:lstStyle/>
          <a:p>
            <a:endParaRPr lang="fr-FR"/>
          </a:p>
        </p:txBody>
      </p:sp>
      <p:pic>
        <p:nvPicPr>
          <p:cNvPr id="7" name="Image 6">
            <a:extLst>
              <a:ext uri="{FF2B5EF4-FFF2-40B4-BE49-F238E27FC236}">
                <a16:creationId xmlns:a16="http://schemas.microsoft.com/office/drawing/2014/main" id="{8CF24694-05D8-402C-96CD-212952A4105A}"/>
              </a:ext>
            </a:extLst>
          </p:cNvPr>
          <p:cNvPicPr>
            <a:picLocks noChangeAspect="1"/>
          </p:cNvPicPr>
          <p:nvPr/>
        </p:nvPicPr>
        <p:blipFill>
          <a:blip r:embed="rId2"/>
          <a:stretch>
            <a:fillRect/>
          </a:stretch>
        </p:blipFill>
        <p:spPr>
          <a:xfrm>
            <a:off x="3232149" y="2310909"/>
            <a:ext cx="5724525" cy="1152525"/>
          </a:xfrm>
          <a:prstGeom prst="rect">
            <a:avLst/>
          </a:prstGeom>
        </p:spPr>
      </p:pic>
      <p:pic>
        <p:nvPicPr>
          <p:cNvPr id="8" name="Image 7">
            <a:extLst>
              <a:ext uri="{FF2B5EF4-FFF2-40B4-BE49-F238E27FC236}">
                <a16:creationId xmlns:a16="http://schemas.microsoft.com/office/drawing/2014/main" id="{40B15423-8D35-404F-B2B3-69C5325131A5}"/>
              </a:ext>
            </a:extLst>
          </p:cNvPr>
          <p:cNvPicPr>
            <a:picLocks noChangeAspect="1"/>
          </p:cNvPicPr>
          <p:nvPr/>
        </p:nvPicPr>
        <p:blipFill>
          <a:blip r:embed="rId3"/>
          <a:stretch>
            <a:fillRect/>
          </a:stretch>
        </p:blipFill>
        <p:spPr>
          <a:xfrm>
            <a:off x="3184523" y="4056063"/>
            <a:ext cx="5819775" cy="1409700"/>
          </a:xfrm>
          <a:prstGeom prst="rect">
            <a:avLst/>
          </a:prstGeom>
        </p:spPr>
      </p:pic>
    </p:spTree>
    <p:extLst>
      <p:ext uri="{BB962C8B-B14F-4D97-AF65-F5344CB8AC3E}">
        <p14:creationId xmlns:p14="http://schemas.microsoft.com/office/powerpoint/2010/main" val="276361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p:txBody>
          <a:bodyPr/>
          <a:lstStyle/>
          <a:p>
            <a:r>
              <a:rPr lang="fr-FR" dirty="0"/>
              <a:t>Tri a bulle</a:t>
            </a:r>
          </a:p>
        </p:txBody>
      </p:sp>
      <p:pic>
        <p:nvPicPr>
          <p:cNvPr id="3" name="Image 2">
            <a:extLst>
              <a:ext uri="{FF2B5EF4-FFF2-40B4-BE49-F238E27FC236}">
                <a16:creationId xmlns:a16="http://schemas.microsoft.com/office/drawing/2014/main" id="{BC953AB5-4041-4166-B295-5ADB5E76B872}"/>
              </a:ext>
            </a:extLst>
          </p:cNvPr>
          <p:cNvPicPr>
            <a:picLocks noChangeAspect="1"/>
          </p:cNvPicPr>
          <p:nvPr/>
        </p:nvPicPr>
        <p:blipFill>
          <a:blip r:embed="rId3"/>
          <a:stretch>
            <a:fillRect/>
          </a:stretch>
        </p:blipFill>
        <p:spPr>
          <a:xfrm>
            <a:off x="5791200" y="1294459"/>
            <a:ext cx="6400800" cy="4790114"/>
          </a:xfrm>
          <a:prstGeom prst="rect">
            <a:avLst/>
          </a:prstGeom>
        </p:spPr>
      </p:pic>
      <p:pic>
        <p:nvPicPr>
          <p:cNvPr id="4" name="Image 3">
            <a:extLst>
              <a:ext uri="{FF2B5EF4-FFF2-40B4-BE49-F238E27FC236}">
                <a16:creationId xmlns:a16="http://schemas.microsoft.com/office/drawing/2014/main" id="{CEEE7AA1-17C4-445D-A681-66E18CDEC0BC}"/>
              </a:ext>
            </a:extLst>
          </p:cNvPr>
          <p:cNvPicPr>
            <a:picLocks noChangeAspect="1"/>
          </p:cNvPicPr>
          <p:nvPr/>
        </p:nvPicPr>
        <p:blipFill>
          <a:blip r:embed="rId4"/>
          <a:stretch>
            <a:fillRect/>
          </a:stretch>
        </p:blipFill>
        <p:spPr>
          <a:xfrm>
            <a:off x="0" y="2105274"/>
            <a:ext cx="5791200" cy="3168484"/>
          </a:xfrm>
          <a:prstGeom prst="rect">
            <a:avLst/>
          </a:prstGeom>
        </p:spPr>
      </p:pic>
    </p:spTree>
    <p:extLst>
      <p:ext uri="{BB962C8B-B14F-4D97-AF65-F5344CB8AC3E}">
        <p14:creationId xmlns:p14="http://schemas.microsoft.com/office/powerpoint/2010/main" val="205617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4D29A-F51F-4F25-9BD8-ECA5D875D286}"/>
              </a:ext>
            </a:extLst>
          </p:cNvPr>
          <p:cNvSpPr>
            <a:spLocks noGrp="1"/>
          </p:cNvSpPr>
          <p:nvPr>
            <p:ph type="title"/>
          </p:nvPr>
        </p:nvSpPr>
        <p:spPr>
          <a:xfrm>
            <a:off x="4587257" y="98754"/>
            <a:ext cx="9905998" cy="1478570"/>
          </a:xfrm>
        </p:spPr>
        <p:txBody>
          <a:bodyPr/>
          <a:lstStyle/>
          <a:p>
            <a:r>
              <a:rPr lang="fr-FR" dirty="0"/>
              <a:t>Tri gnome</a:t>
            </a:r>
          </a:p>
        </p:txBody>
      </p:sp>
      <p:pic>
        <p:nvPicPr>
          <p:cNvPr id="5" name="Espace réservé du contenu 5">
            <a:extLst>
              <a:ext uri="{FF2B5EF4-FFF2-40B4-BE49-F238E27FC236}">
                <a16:creationId xmlns:a16="http://schemas.microsoft.com/office/drawing/2014/main" id="{795FFEA1-A6BF-454D-877A-B5160782BC83}"/>
              </a:ext>
            </a:extLst>
          </p:cNvPr>
          <p:cNvPicPr>
            <a:picLocks noGrp="1" noChangeAspect="1"/>
          </p:cNvPicPr>
          <p:nvPr>
            <p:ph idx="1"/>
          </p:nvPr>
        </p:nvPicPr>
        <p:blipFill rotWithShape="1">
          <a:blip r:embed="rId3"/>
          <a:srcRect l="24039" t="62858" r="24935" b="20020"/>
          <a:stretch/>
        </p:blipFill>
        <p:spPr>
          <a:xfrm>
            <a:off x="0" y="3174266"/>
            <a:ext cx="11994959" cy="2264008"/>
          </a:xfrm>
          <a:prstGeom prst="rect">
            <a:avLst/>
          </a:prstGeom>
        </p:spPr>
      </p:pic>
    </p:spTree>
    <p:extLst>
      <p:ext uri="{BB962C8B-B14F-4D97-AF65-F5344CB8AC3E}">
        <p14:creationId xmlns:p14="http://schemas.microsoft.com/office/powerpoint/2010/main" val="2700722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568</TotalTime>
  <Words>931</Words>
  <Application>Microsoft Office PowerPoint</Application>
  <PresentationFormat>Grand écran</PresentationFormat>
  <Paragraphs>56</Paragraphs>
  <Slides>18</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Tw Cen MT</vt:lpstr>
      <vt:lpstr>Circuit</vt:lpstr>
      <vt:lpstr>LES TRIS</vt:lpstr>
      <vt:lpstr>INTRODUCTION</vt:lpstr>
      <vt:lpstr>Quel tri utiliser ?</vt:lpstr>
      <vt:lpstr>LES types de TRIS</vt:lpstr>
      <vt:lpstr>Tri par selection</vt:lpstr>
      <vt:lpstr>Tri par insertion</vt:lpstr>
      <vt:lpstr>Présentation PowerPoint</vt:lpstr>
      <vt:lpstr>Tri a bulle</vt:lpstr>
      <vt:lpstr>Tri gnome</vt:lpstr>
      <vt:lpstr>Présentation PowerPoint</vt:lpstr>
      <vt:lpstr>Tri de shell</vt:lpstr>
      <vt:lpstr>Tri par impair</vt:lpstr>
      <vt:lpstr>Tri fusion</vt:lpstr>
      <vt:lpstr>Tri rapide</vt:lpstr>
      <vt:lpstr>Tri a peigne</vt:lpstr>
      <vt:lpstr>Tri shaker</vt:lpstr>
      <vt:lpstr>Présentation PowerPoint</vt:lpstr>
      <vt:lpstr>Fifo / Lifo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TRIS</dc:title>
  <dc:creator>Valentin ROCHAS</dc:creator>
  <cp:lastModifiedBy>valentin DIETSCHIN</cp:lastModifiedBy>
  <cp:revision>21</cp:revision>
  <dcterms:created xsi:type="dcterms:W3CDTF">2019-05-27T07:34:22Z</dcterms:created>
  <dcterms:modified xsi:type="dcterms:W3CDTF">2019-05-27T17:05:07Z</dcterms:modified>
</cp:coreProperties>
</file>