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7"/>
  </p:notesMasterIdLst>
  <p:sldIdLst>
    <p:sldId id="256" r:id="rId2"/>
    <p:sldId id="258" r:id="rId3"/>
    <p:sldId id="266" r:id="rId4"/>
    <p:sldId id="312" r:id="rId5"/>
    <p:sldId id="284" r:id="rId6"/>
    <p:sldId id="305" r:id="rId7"/>
    <p:sldId id="306" r:id="rId8"/>
    <p:sldId id="307" r:id="rId9"/>
    <p:sldId id="323" r:id="rId10"/>
    <p:sldId id="310" r:id="rId11"/>
    <p:sldId id="281" r:id="rId12"/>
    <p:sldId id="311" r:id="rId13"/>
    <p:sldId id="285" r:id="rId14"/>
    <p:sldId id="313" r:id="rId15"/>
    <p:sldId id="314" r:id="rId16"/>
    <p:sldId id="264" r:id="rId17"/>
    <p:sldId id="265" r:id="rId18"/>
    <p:sldId id="315" r:id="rId19"/>
    <p:sldId id="316" r:id="rId20"/>
    <p:sldId id="317" r:id="rId21"/>
    <p:sldId id="320" r:id="rId22"/>
    <p:sldId id="322" r:id="rId23"/>
    <p:sldId id="321" r:id="rId24"/>
    <p:sldId id="324" r:id="rId25"/>
    <p:sldId id="325" r:id="rId26"/>
  </p:sldIdLst>
  <p:sldSz cx="9144000" cy="5143500" type="screen16x9"/>
  <p:notesSz cx="6858000" cy="9144000"/>
  <p:embeddedFontLst>
    <p:embeddedFont>
      <p:font typeface="Black Han Sans" panose="020B0604020202020204" charset="-127"/>
      <p:regular r:id="rId28"/>
    </p:embeddedFont>
    <p:embeddedFont>
      <p:font typeface="ABeeZee" panose="020B0604020202020204" charset="0"/>
      <p:regular r:id="rId29"/>
      <p:italic r:id="rId30"/>
    </p:embeddedFont>
    <p:embeddedFont>
      <p:font typeface="Amasis MT Pro Black" panose="02040A04050005020304" pitchFamily="18" charset="0"/>
      <p:bold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993A36-1BD6-48AB-9F54-78EA1862096D}">
  <a:tblStyle styleId="{88993A36-1BD6-48AB-9F54-78EA186209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8" name="Google Shape;5728;gf35096e3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9" name="Google Shape;5729;gf35096e3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256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0" name="Google Shape;5100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1" name="Google Shape;5101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8" name="Google Shape;5728;gf35096e3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9" name="Google Shape;5729;gf35096e3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93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" name="Google Shape;5734;gf35096e3b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5" name="Google Shape;5735;gf35096e3b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" name="Google Shape;5734;gf35096e3b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5" name="Google Shape;5735;gf35096e3b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096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" name="Google Shape;5734;gf35096e3b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5" name="Google Shape;5735;gf35096e3b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420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" name="Google Shape;5734;gf35096e3b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5" name="Google Shape;5735;gf35096e3b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170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960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" name="Google Shape;5734;gf35096e3b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5" name="Google Shape;5735;gf35096e3b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996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27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42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34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8" name="Google Shape;5728;gf35096e3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9" name="Google Shape;5729;gf35096e3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8" name="Google Shape;5728;gf35096e3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9" name="Google Shape;5729;gf35096e3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113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8" name="Google Shape;5728;gf35096e3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9" name="Google Shape;5729;gf35096e3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43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8" name="Google Shape;5728;gf35096e3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9" name="Google Shape;5729;gf35096e3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300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0" name="Google Shape;5100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1" name="Google Shape;5101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6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5" name="Google Shape;2435;p19"/>
          <p:cNvGrpSpPr/>
          <p:nvPr/>
        </p:nvGrpSpPr>
        <p:grpSpPr>
          <a:xfrm rot="10800000">
            <a:off x="-9" y="7"/>
            <a:ext cx="951632" cy="1131613"/>
            <a:chOff x="3048875" y="2669025"/>
            <a:chExt cx="504550" cy="599975"/>
          </a:xfrm>
        </p:grpSpPr>
        <p:sp>
          <p:nvSpPr>
            <p:cNvPr id="2436" name="Google Shape;2436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8" name="Google Shape;2458;p19"/>
          <p:cNvGrpSpPr/>
          <p:nvPr/>
        </p:nvGrpSpPr>
        <p:grpSpPr>
          <a:xfrm rot="10800000" flipH="1">
            <a:off x="8192366" y="7"/>
            <a:ext cx="951632" cy="1131613"/>
            <a:chOff x="3048875" y="2669025"/>
            <a:chExt cx="504550" cy="599975"/>
          </a:xfrm>
        </p:grpSpPr>
        <p:sp>
          <p:nvSpPr>
            <p:cNvPr id="2459" name="Google Shape;2459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1" name="Google Shape;2481;p19"/>
          <p:cNvSpPr txBox="1">
            <a:spLocks noGrp="1"/>
          </p:cNvSpPr>
          <p:nvPr>
            <p:ph type="subTitle" idx="1"/>
          </p:nvPr>
        </p:nvSpPr>
        <p:spPr>
          <a:xfrm>
            <a:off x="720000" y="1104400"/>
            <a:ext cx="7704000" cy="3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82" name="Google Shape;24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0" name="Google Shape;2690;p21"/>
          <p:cNvGrpSpPr/>
          <p:nvPr/>
        </p:nvGrpSpPr>
        <p:grpSpPr>
          <a:xfrm>
            <a:off x="5568927" y="-63"/>
            <a:ext cx="3574601" cy="869376"/>
            <a:chOff x="3877250" y="939525"/>
            <a:chExt cx="2541125" cy="618025"/>
          </a:xfrm>
        </p:grpSpPr>
        <p:sp>
          <p:nvSpPr>
            <p:cNvPr id="2691" name="Google Shape;2691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6" name="Google Shape;2756;p21"/>
          <p:cNvGrpSpPr/>
          <p:nvPr/>
        </p:nvGrpSpPr>
        <p:grpSpPr>
          <a:xfrm flipH="1">
            <a:off x="2" y="-63"/>
            <a:ext cx="3574601" cy="869376"/>
            <a:chOff x="3877250" y="939525"/>
            <a:chExt cx="2541125" cy="618025"/>
          </a:xfrm>
        </p:grpSpPr>
        <p:sp>
          <p:nvSpPr>
            <p:cNvPr id="2757" name="Google Shape;2757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21"/>
          <p:cNvGrpSpPr/>
          <p:nvPr/>
        </p:nvGrpSpPr>
        <p:grpSpPr>
          <a:xfrm>
            <a:off x="5830687" y="3505908"/>
            <a:ext cx="3312746" cy="1371090"/>
            <a:chOff x="4145150" y="2643900"/>
            <a:chExt cx="1914550" cy="792400"/>
          </a:xfrm>
        </p:grpSpPr>
        <p:sp>
          <p:nvSpPr>
            <p:cNvPr id="2823" name="Google Shape;2823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21"/>
          <p:cNvGrpSpPr/>
          <p:nvPr/>
        </p:nvGrpSpPr>
        <p:grpSpPr>
          <a:xfrm flipH="1">
            <a:off x="12" y="3505908"/>
            <a:ext cx="3312746" cy="1371090"/>
            <a:chOff x="4145150" y="2643900"/>
            <a:chExt cx="1914550" cy="792400"/>
          </a:xfrm>
        </p:grpSpPr>
        <p:sp>
          <p:nvSpPr>
            <p:cNvPr id="2886" name="Google Shape;2886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8" name="Google Shape;2948;p2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50" name="Google Shape;2950;p21"/>
          <p:cNvSpPr txBox="1">
            <a:spLocks noGrp="1"/>
          </p:cNvSpPr>
          <p:nvPr>
            <p:ph type="title" idx="2"/>
          </p:nvPr>
        </p:nvSpPr>
        <p:spPr>
          <a:xfrm>
            <a:off x="737300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1" name="Google Shape;2951;p21"/>
          <p:cNvSpPr txBox="1">
            <a:spLocks noGrp="1"/>
          </p:cNvSpPr>
          <p:nvPr>
            <p:ph type="subTitle" idx="1"/>
          </p:nvPr>
        </p:nvSpPr>
        <p:spPr>
          <a:xfrm>
            <a:off x="737300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2" name="Google Shape;2952;p21"/>
          <p:cNvSpPr txBox="1">
            <a:spLocks noGrp="1"/>
          </p:cNvSpPr>
          <p:nvPr>
            <p:ph type="title" idx="3"/>
          </p:nvPr>
        </p:nvSpPr>
        <p:spPr>
          <a:xfrm>
            <a:off x="3284025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3" name="Google Shape;2953;p21"/>
          <p:cNvSpPr txBox="1">
            <a:spLocks noGrp="1"/>
          </p:cNvSpPr>
          <p:nvPr>
            <p:ph type="subTitle" idx="4"/>
          </p:nvPr>
        </p:nvSpPr>
        <p:spPr>
          <a:xfrm>
            <a:off x="3284027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4" name="Google Shape;2954;p21"/>
          <p:cNvSpPr txBox="1">
            <a:spLocks noGrp="1"/>
          </p:cNvSpPr>
          <p:nvPr>
            <p:ph type="title" idx="5"/>
          </p:nvPr>
        </p:nvSpPr>
        <p:spPr>
          <a:xfrm>
            <a:off x="5830751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5" name="Google Shape;2955;p21"/>
          <p:cNvSpPr txBox="1">
            <a:spLocks noGrp="1"/>
          </p:cNvSpPr>
          <p:nvPr>
            <p:ph type="subTitle" idx="6"/>
          </p:nvPr>
        </p:nvSpPr>
        <p:spPr>
          <a:xfrm>
            <a:off x="5830754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38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7"/>
          <p:cNvGrpSpPr/>
          <p:nvPr/>
        </p:nvGrpSpPr>
        <p:grpSpPr>
          <a:xfrm rot="-5400000">
            <a:off x="5576433" y="-1506716"/>
            <a:ext cx="2083957" cy="5050533"/>
            <a:chOff x="5728375" y="1492875"/>
            <a:chExt cx="1308525" cy="3171250"/>
          </a:xfrm>
        </p:grpSpPr>
        <p:sp>
          <p:nvSpPr>
            <p:cNvPr id="671" name="Google Shape;671;p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7"/>
          <p:cNvGrpSpPr/>
          <p:nvPr/>
        </p:nvGrpSpPr>
        <p:grpSpPr>
          <a:xfrm flipH="1">
            <a:off x="-488" y="3059399"/>
            <a:ext cx="5035458" cy="2084012"/>
            <a:chOff x="4145150" y="2643900"/>
            <a:chExt cx="1914550" cy="792400"/>
          </a:xfrm>
        </p:grpSpPr>
        <p:sp>
          <p:nvSpPr>
            <p:cNvPr id="747" name="Google Shape;747;p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7"/>
          <p:cNvSpPr txBox="1">
            <a:spLocks noGrp="1"/>
          </p:cNvSpPr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7"/>
          <p:cNvSpPr txBox="1">
            <a:spLocks noGrp="1"/>
          </p:cNvSpPr>
          <p:nvPr>
            <p:ph type="subTitle" idx="1"/>
          </p:nvPr>
        </p:nvSpPr>
        <p:spPr>
          <a:xfrm>
            <a:off x="948988" y="2357225"/>
            <a:ext cx="3790500" cy="15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11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5" r:id="rId4"/>
    <p:sldLayoutId id="2147483674" r:id="rId5"/>
    <p:sldLayoutId id="2147483675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1023257" y="1194200"/>
            <a:ext cx="7269901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/>
              <a:t>Résolution d’un problème de sac à dos par algorithme génétique</a:t>
            </a:r>
            <a:endParaRPr sz="2800" b="1" dirty="0"/>
          </a:p>
        </p:txBody>
      </p:sp>
      <p:sp>
        <p:nvSpPr>
          <p:cNvPr id="4337" name="Google Shape;4337;p33"/>
          <p:cNvSpPr txBox="1">
            <a:spLocks noGrp="1"/>
          </p:cNvSpPr>
          <p:nvPr>
            <p:ph type="subTitle" idx="1"/>
          </p:nvPr>
        </p:nvSpPr>
        <p:spPr>
          <a:xfrm>
            <a:off x="2988205" y="233385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Optimisation Combinatoire</a:t>
            </a:r>
            <a:endParaRPr dirty="0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EC37B270-C572-487E-BDA7-A67826B21EBB}"/>
              </a:ext>
            </a:extLst>
          </p:cNvPr>
          <p:cNvSpPr/>
          <p:nvPr/>
        </p:nvSpPr>
        <p:spPr>
          <a:xfrm>
            <a:off x="8241480" y="0"/>
            <a:ext cx="902520" cy="823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CDC63A5-7414-46DC-83A9-17735A6B1BDF}"/>
              </a:ext>
            </a:extLst>
          </p:cNvPr>
          <p:cNvSpPr txBox="1"/>
          <p:nvPr/>
        </p:nvSpPr>
        <p:spPr>
          <a:xfrm>
            <a:off x="1023257" y="3828581"/>
            <a:ext cx="2895600" cy="96443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dirty="0">
                <a:solidFill>
                  <a:schemeClr val="dk1"/>
                </a:solidFill>
                <a:latin typeface="Amasis MT Pro Black" panose="02040A04050005020304" pitchFamily="18" charset="0"/>
                <a:sym typeface="ABeeZee"/>
              </a:rPr>
              <a:t>RÉALISÉ PAR :</a:t>
            </a:r>
          </a:p>
          <a:p>
            <a:pPr marL="12700" marR="5080">
              <a:lnSpc>
                <a:spcPts val="2480"/>
              </a:lnSpc>
              <a:spcBef>
                <a:spcPts val="145"/>
              </a:spcBef>
            </a:pPr>
            <a:r>
              <a:rPr lang="en-US" dirty="0">
                <a:solidFill>
                  <a:schemeClr val="dk1"/>
                </a:solidFill>
                <a:latin typeface="ABeeZee"/>
                <a:sym typeface="ABeeZee"/>
              </a:rPr>
              <a:t>Mohamed walid Hajoub</a:t>
            </a:r>
          </a:p>
          <a:p>
            <a:pPr marL="12700" marR="5080">
              <a:lnSpc>
                <a:spcPts val="2480"/>
              </a:lnSpc>
              <a:spcBef>
                <a:spcPts val="145"/>
              </a:spcBef>
            </a:pPr>
            <a:r>
              <a:rPr lang="en-US" dirty="0">
                <a:solidFill>
                  <a:schemeClr val="dk1"/>
                </a:solidFill>
                <a:latin typeface="ABeeZee"/>
                <a:sym typeface="ABeeZee"/>
              </a:rPr>
              <a:t>Manal Mounir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BB9C16B-8C1B-4466-B1A5-1B7F22A9B188}"/>
              </a:ext>
            </a:extLst>
          </p:cNvPr>
          <p:cNvSpPr txBox="1"/>
          <p:nvPr/>
        </p:nvSpPr>
        <p:spPr>
          <a:xfrm>
            <a:off x="3918856" y="3828581"/>
            <a:ext cx="5581404" cy="90794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600"/>
              </a:spcBef>
              <a:defRPr sz="1600">
                <a:solidFill>
                  <a:schemeClr val="dk1"/>
                </a:solidFill>
                <a:latin typeface="ABeeZee"/>
              </a:defRPr>
            </a:lvl1pPr>
          </a:lstStyle>
          <a:p>
            <a:r>
              <a:rPr b="1" dirty="0">
                <a:latin typeface="Amasis MT Pro Black" panose="02040A04050005020304" pitchFamily="18" charset="0"/>
              </a:rPr>
              <a:t>ENCADRÉ PAR :</a:t>
            </a:r>
          </a:p>
          <a:p>
            <a:r>
              <a:rPr sz="1400" dirty="0"/>
              <a:t>PR. </a:t>
            </a:r>
            <a:r>
              <a:rPr lang="fr-MA" sz="1400" dirty="0"/>
              <a:t>ABOUCHOUAR </a:t>
            </a:r>
          </a:p>
          <a:p>
            <a:r>
              <a:rPr lang="fr-MA" sz="1400" dirty="0"/>
              <a:t>MOHAMMED AMINE</a:t>
            </a:r>
            <a:endParaRPr lang="fr-M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aradigme génétique">
            <a:extLst>
              <a:ext uri="{FF2B5EF4-FFF2-40B4-BE49-F238E27FC236}">
                <a16:creationId xmlns:a16="http://schemas.microsoft.com/office/drawing/2014/main" id="{16C3A28A-C915-4FF6-AAD9-C7CEBE139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71" y="1943530"/>
            <a:ext cx="6171721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6A80C33-00CA-4C8C-BCD1-976487D8D845}"/>
              </a:ext>
            </a:extLst>
          </p:cNvPr>
          <p:cNvSpPr txBox="1"/>
          <p:nvPr/>
        </p:nvSpPr>
        <p:spPr>
          <a:xfrm>
            <a:off x="3485233" y="915380"/>
            <a:ext cx="759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Paradigme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B747FBE-EF40-4672-9D18-17955771667C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10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9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6" name="Google Shape;5106;p58"/>
          <p:cNvSpPr txBox="1">
            <a:spLocks noGrp="1"/>
          </p:cNvSpPr>
          <p:nvPr>
            <p:ph type="title" idx="2"/>
          </p:nvPr>
        </p:nvSpPr>
        <p:spPr>
          <a:xfrm>
            <a:off x="737300" y="2768877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Selection</a:t>
            </a:r>
            <a:endParaRPr dirty="0"/>
          </a:p>
        </p:txBody>
      </p:sp>
      <p:sp>
        <p:nvSpPr>
          <p:cNvPr id="5108" name="Google Shape;5108;p58"/>
          <p:cNvSpPr txBox="1">
            <a:spLocks noGrp="1"/>
          </p:cNvSpPr>
          <p:nvPr>
            <p:ph type="title" idx="3"/>
          </p:nvPr>
        </p:nvSpPr>
        <p:spPr>
          <a:xfrm>
            <a:off x="3284025" y="2768877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Croisement</a:t>
            </a:r>
            <a:endParaRPr dirty="0"/>
          </a:p>
        </p:txBody>
      </p:sp>
      <p:sp>
        <p:nvSpPr>
          <p:cNvPr id="5110" name="Google Shape;5110;p58"/>
          <p:cNvSpPr txBox="1">
            <a:spLocks noGrp="1"/>
          </p:cNvSpPr>
          <p:nvPr>
            <p:ph type="title" idx="5"/>
          </p:nvPr>
        </p:nvSpPr>
        <p:spPr>
          <a:xfrm>
            <a:off x="5830751" y="2768877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Mutation</a:t>
            </a:r>
            <a:endParaRPr dirty="0"/>
          </a:p>
        </p:txBody>
      </p:sp>
      <p:sp>
        <p:nvSpPr>
          <p:cNvPr id="5113" name="Google Shape;5113;p58"/>
          <p:cNvSpPr/>
          <p:nvPr/>
        </p:nvSpPr>
        <p:spPr>
          <a:xfrm>
            <a:off x="1249600" y="2170903"/>
            <a:ext cx="1558200" cy="1558200"/>
          </a:xfrm>
          <a:prstGeom prst="arc">
            <a:avLst>
              <a:gd name="adj1" fmla="val 16200000"/>
              <a:gd name="adj2" fmla="val 21018366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4" name="Google Shape;5114;p58"/>
          <p:cNvSpPr/>
          <p:nvPr/>
        </p:nvSpPr>
        <p:spPr>
          <a:xfrm>
            <a:off x="3881111" y="2170903"/>
            <a:ext cx="1558200" cy="15582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5" name="Google Shape;5115;p58"/>
          <p:cNvSpPr/>
          <p:nvPr/>
        </p:nvSpPr>
        <p:spPr>
          <a:xfrm>
            <a:off x="6336350" y="2170903"/>
            <a:ext cx="1558200" cy="15582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7EC7640-91CE-4CC0-A416-39DA8263E440}"/>
              </a:ext>
            </a:extLst>
          </p:cNvPr>
          <p:cNvSpPr txBox="1"/>
          <p:nvPr/>
        </p:nvSpPr>
        <p:spPr>
          <a:xfrm>
            <a:off x="2025350" y="1276712"/>
            <a:ext cx="759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Opérateurs d’évolution</a:t>
            </a:r>
          </a:p>
        </p:txBody>
      </p:sp>
      <p:sp>
        <p:nvSpPr>
          <p:cNvPr id="25" name="Google Shape;5107;p58">
            <a:extLst>
              <a:ext uri="{FF2B5EF4-FFF2-40B4-BE49-F238E27FC236}">
                <a16:creationId xmlns:a16="http://schemas.microsoft.com/office/drawing/2014/main" id="{80A6CAD8-11B5-4F43-9013-C4982CDC90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300" y="3300925"/>
            <a:ext cx="2576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dirty="0">
                <a:sym typeface="Arial"/>
              </a:rPr>
              <a:t>Choix des individus les mieux adaptés.</a:t>
            </a:r>
            <a:endParaRPr dirty="0">
              <a:sym typeface="Arial"/>
            </a:endParaRPr>
          </a:p>
        </p:txBody>
      </p:sp>
      <p:sp>
        <p:nvSpPr>
          <p:cNvPr id="26" name="Google Shape;5107;p58">
            <a:extLst>
              <a:ext uri="{FF2B5EF4-FFF2-40B4-BE49-F238E27FC236}">
                <a16:creationId xmlns:a16="http://schemas.microsoft.com/office/drawing/2014/main" id="{FB04973E-C4E5-47F0-B71D-9DFE67BD8FDC}"/>
              </a:ext>
            </a:extLst>
          </p:cNvPr>
          <p:cNvSpPr txBox="1">
            <a:spLocks/>
          </p:cNvSpPr>
          <p:nvPr/>
        </p:nvSpPr>
        <p:spPr>
          <a:xfrm>
            <a:off x="3320099" y="3300925"/>
            <a:ext cx="2742849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400"/>
              <a:buFont typeface="ABeeZee"/>
              <a:buNone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indent="-330200" algn="ctr"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indent="-330200" algn="ctr">
              <a:spcBef>
                <a:spcPts val="1600"/>
              </a:spcBef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indent="-330200" algn="ctr">
              <a:spcBef>
                <a:spcPts val="1600"/>
              </a:spcBef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indent="-330200" algn="ctr">
              <a:spcBef>
                <a:spcPts val="1600"/>
              </a:spcBef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indent="-330200" algn="ctr">
              <a:spcBef>
                <a:spcPts val="1600"/>
              </a:spcBef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indent="-330200" algn="ctr">
              <a:spcBef>
                <a:spcPts val="1600"/>
              </a:spcBef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indent="-330200" algn="ctr">
              <a:spcBef>
                <a:spcPts val="1600"/>
              </a:spcBef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indent="-33020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fr-FR" dirty="0"/>
              <a:t>Mélange par la reproduction des particularités des individus choisis</a:t>
            </a:r>
            <a:endParaRPr lang="en-US" dirty="0"/>
          </a:p>
        </p:txBody>
      </p:sp>
      <p:sp>
        <p:nvSpPr>
          <p:cNvPr id="27" name="Google Shape;5107;p58">
            <a:extLst>
              <a:ext uri="{FF2B5EF4-FFF2-40B4-BE49-F238E27FC236}">
                <a16:creationId xmlns:a16="http://schemas.microsoft.com/office/drawing/2014/main" id="{B4756CA1-D809-48E5-B45F-85FC08F734D2}"/>
              </a:ext>
            </a:extLst>
          </p:cNvPr>
          <p:cNvSpPr txBox="1">
            <a:spLocks/>
          </p:cNvSpPr>
          <p:nvPr/>
        </p:nvSpPr>
        <p:spPr>
          <a:xfrm>
            <a:off x="6104152" y="3300925"/>
            <a:ext cx="2576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1400"/>
              <a:buFont typeface="ABeeZee"/>
              <a:buNone/>
              <a:defRPr>
                <a:solidFill>
                  <a:schemeClr val="dk1"/>
                </a:solidFill>
                <a:latin typeface="ABeeZee"/>
                <a:ea typeface="ABeeZee"/>
                <a:cs typeface="ABeeZee"/>
              </a:defRPr>
            </a:lvl1pPr>
            <a:lvl2pPr marL="914400" indent="-330200" algn="ctr"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</a:defRPr>
            </a:lvl2pPr>
            <a:lvl3pPr marL="1371600" indent="-330200" algn="ctr">
              <a:spcBef>
                <a:spcPts val="1600"/>
              </a:spcBef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</a:defRPr>
            </a:lvl3pPr>
            <a:lvl4pPr marL="1828800" indent="-330200" algn="ctr">
              <a:spcBef>
                <a:spcPts val="1600"/>
              </a:spcBef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</a:defRPr>
            </a:lvl4pPr>
            <a:lvl5pPr marL="2286000" indent="-330200" algn="ctr">
              <a:spcBef>
                <a:spcPts val="1600"/>
              </a:spcBef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</a:defRPr>
            </a:lvl5pPr>
            <a:lvl6pPr marL="2743200" indent="-330200" algn="ctr">
              <a:spcBef>
                <a:spcPts val="1600"/>
              </a:spcBef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</a:defRPr>
            </a:lvl6pPr>
            <a:lvl7pPr marL="3200400" indent="-330200" algn="ctr">
              <a:spcBef>
                <a:spcPts val="1600"/>
              </a:spcBef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</a:defRPr>
            </a:lvl7pPr>
            <a:lvl8pPr marL="3657600" indent="-330200" algn="ctr">
              <a:spcBef>
                <a:spcPts val="1600"/>
              </a:spcBef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</a:defRPr>
            </a:lvl8pPr>
            <a:lvl9pPr marL="4114800" indent="-33020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</a:defRPr>
            </a:lvl9pPr>
          </a:lstStyle>
          <a:p>
            <a:r>
              <a:rPr lang="fr-FR" dirty="0"/>
              <a:t>Altération aléatoire des particularités d'un individu</a:t>
            </a:r>
            <a:endParaRPr lang="en-US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F654BB7D-A117-4169-8B7E-072A21B4F69C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11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6" grpId="0"/>
      <p:bldP spid="5108" grpId="0"/>
      <p:bldP spid="5110" grpId="0"/>
      <p:bldP spid="5113" grpId="0" animBg="1"/>
      <p:bldP spid="5114" grpId="0" animBg="1"/>
      <p:bldP spid="5115" grpId="0" animBg="1"/>
      <p:bldP spid="25" grpId="0" build="p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ALGORITHMES GENETIQUES">
            <a:extLst>
              <a:ext uri="{FF2B5EF4-FFF2-40B4-BE49-F238E27FC236}">
                <a16:creationId xmlns:a16="http://schemas.microsoft.com/office/drawing/2014/main" id="{1BD38E86-1858-4C60-B02A-D8D9CFE2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369" y="1885950"/>
            <a:ext cx="1710351" cy="17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bject 10">
            <a:extLst>
              <a:ext uri="{FF2B5EF4-FFF2-40B4-BE49-F238E27FC236}">
                <a16:creationId xmlns:a16="http://schemas.microsoft.com/office/drawing/2014/main" id="{6F8F8E2C-C5FB-4FDE-AC75-AFD9DBEE85B3}"/>
              </a:ext>
            </a:extLst>
          </p:cNvPr>
          <p:cNvSpPr txBox="1"/>
          <p:nvPr/>
        </p:nvSpPr>
        <p:spPr>
          <a:xfrm>
            <a:off x="550842" y="1578062"/>
            <a:ext cx="6709663" cy="3052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fr-FR" sz="1600"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Que seraient les Gènes dans notre cas ?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fr-FR" sz="1600"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Que seraient les Chromosomes dans notre cas ?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fr-FR" sz="1600"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Que serait la population dans notre cas ?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fr-FR" sz="1600"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Quelle méthode de codage utiliserons-nous pour coder nos chromosomes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fr-FR" sz="1600"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Quelle est la fonction Fitness que nous utiliserons pour évaluer nos solutions candidates ?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fr-FR" sz="1600"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quelle méthode de sélection utilisera-t-elle ?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fr-FR" sz="1600"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quelle méthode croissement utilisera-t-elle ?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fr-FR" sz="1600"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quelle méthode de mutation utilisera-t-elle ? </a:t>
            </a:r>
          </a:p>
          <a:p>
            <a:pPr marL="355600" marR="5080" indent="-342900" algn="just">
              <a:spcBef>
                <a:spcPts val="100"/>
              </a:spcBef>
              <a:buFont typeface="+mj-lt"/>
              <a:buAutoNum type="arabicPeriod"/>
            </a:pPr>
            <a:r>
              <a:rPr lang="fr-FR" sz="1600" dirty="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quels critères de résiliation utiliserons-nous ?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fr-FR" spc="-5" dirty="0">
              <a:latin typeface="Courier New"/>
              <a:cs typeface="Courier New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6AC60A-9063-4C1E-82A7-A7B8EFB3EBEB}"/>
              </a:ext>
            </a:extLst>
          </p:cNvPr>
          <p:cNvSpPr txBox="1"/>
          <p:nvPr/>
        </p:nvSpPr>
        <p:spPr>
          <a:xfrm>
            <a:off x="1827046" y="615700"/>
            <a:ext cx="759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Problème du sac à dos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58C4692-9ED1-49AB-920C-6D1DF02AD11A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12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0">
            <a:extLst>
              <a:ext uri="{FF2B5EF4-FFF2-40B4-BE49-F238E27FC236}">
                <a16:creationId xmlns:a16="http://schemas.microsoft.com/office/drawing/2014/main" id="{A8B43924-3CEF-4FE9-8B07-16D5E6C373A2}"/>
              </a:ext>
            </a:extLst>
          </p:cNvPr>
          <p:cNvSpPr txBox="1"/>
          <p:nvPr/>
        </p:nvSpPr>
        <p:spPr>
          <a:xfrm>
            <a:off x="291669" y="1265515"/>
            <a:ext cx="8560662" cy="3588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55600" marR="5080" indent="-342900" algn="just">
              <a:spcBef>
                <a:spcPts val="100"/>
              </a:spcBef>
              <a:buFont typeface="+mj-lt"/>
              <a:buAutoNum type="arabicPeriod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</a:defRPr>
            </a:lvl1pPr>
          </a:lstStyle>
          <a:p>
            <a:r>
              <a:rPr lang="fr-FR" dirty="0"/>
              <a:t>les gènes dans notre cas sont représentés par des articles.</a:t>
            </a:r>
          </a:p>
          <a:p>
            <a:r>
              <a:rPr lang="fr-FR" dirty="0"/>
              <a:t>les Chromosomes sont ensemble des gènes tel que nombre des gènes égale nombre des article dans boutique  </a:t>
            </a:r>
          </a:p>
          <a:p>
            <a:r>
              <a:rPr lang="fr-FR" dirty="0"/>
              <a:t>La Population ensemble des chromosomes dans notre cas est représentée sous la forme d'une liste des articles</a:t>
            </a:r>
          </a:p>
          <a:p>
            <a:r>
              <a:rPr lang="fr-FR" dirty="0"/>
              <a:t>nous utiliserons l'encodage binaire, Chaque gène a une valeur 1 ou 0 qui indique si l'élément correspondant est présent ou non.</a:t>
            </a:r>
          </a:p>
          <a:p>
            <a:r>
              <a:rPr lang="fr-FR" dirty="0"/>
              <a:t>fitness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797E02-0FDE-4CB8-8A6E-A76486A780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33822"/>
            <a:ext cx="3657600" cy="13933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A9547F6-C54A-424C-97BA-64F39245EE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20" y="3433822"/>
            <a:ext cx="2209907" cy="139337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0C2F5E8-8B4F-4358-984B-7398BD192E24}"/>
              </a:ext>
            </a:extLst>
          </p:cNvPr>
          <p:cNvSpPr txBox="1"/>
          <p:nvPr/>
        </p:nvSpPr>
        <p:spPr>
          <a:xfrm>
            <a:off x="1827046" y="615700"/>
            <a:ext cx="759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Problème du sac à dos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0CB15D8-26D5-4A21-950E-4396160BD5E8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13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0">
            <a:extLst>
              <a:ext uri="{FF2B5EF4-FFF2-40B4-BE49-F238E27FC236}">
                <a16:creationId xmlns:a16="http://schemas.microsoft.com/office/drawing/2014/main" id="{A8B43924-3CEF-4FE9-8B07-16D5E6C373A2}"/>
              </a:ext>
            </a:extLst>
          </p:cNvPr>
          <p:cNvSpPr txBox="1"/>
          <p:nvPr/>
        </p:nvSpPr>
        <p:spPr>
          <a:xfrm>
            <a:off x="291669" y="1265515"/>
            <a:ext cx="8560662" cy="511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55600" marR="5080" indent="-342900" algn="just">
              <a:spcBef>
                <a:spcPts val="100"/>
              </a:spcBef>
              <a:buFont typeface="+mj-lt"/>
              <a:buAutoNum type="arabicPeriod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</a:defRPr>
            </a:lvl1pPr>
          </a:lstStyle>
          <a:p>
            <a:pPr marL="12700" indent="0">
              <a:buNone/>
            </a:pPr>
            <a:r>
              <a:rPr lang="fr-FR" dirty="0"/>
              <a:t>6. La sélection d'élitisme c’est-à-dire individue ayant valeur (prix totale) maximale est respecter le poids de sac.</a:t>
            </a:r>
          </a:p>
          <a:p>
            <a:pPr marL="12700" indent="0">
              <a:buNone/>
            </a:pPr>
            <a:r>
              <a:rPr lang="fr-FR" dirty="0"/>
              <a:t>7. Pour le croisement, nous utiliserons un croisement en un point (reportez-vous à mes articles précédents). Nous fixerons le taux de croisement </a:t>
            </a:r>
          </a:p>
          <a:p>
            <a:pPr marL="12700" indent="0">
              <a:buNone/>
            </a:pPr>
            <a:r>
              <a:rPr lang="fr-FR" dirty="0"/>
              <a:t>à une valeur élevée pour garantir qu'un plus grand nombre </a:t>
            </a:r>
          </a:p>
          <a:p>
            <a:pPr marL="12700" indent="0">
              <a:buNone/>
            </a:pPr>
            <a:r>
              <a:rPr lang="fr-FR" dirty="0"/>
              <a:t>d'individus les plus aptes subissent un croisement.</a:t>
            </a:r>
          </a:p>
          <a:p>
            <a:pPr marL="12700" indent="0">
              <a:buNone/>
            </a:pPr>
            <a:endParaRPr lang="fr-FR" dirty="0"/>
          </a:p>
          <a:p>
            <a:endParaRPr lang="fr-FR" dirty="0"/>
          </a:p>
          <a:p>
            <a:pPr marL="12700" indent="0">
              <a:buNone/>
            </a:pPr>
            <a:r>
              <a:rPr lang="fr-FR" dirty="0"/>
              <a:t>8. Dans Mutation, quel chromosome subira une mutation se fait au hasard. Pour créer des mutants, nous utiliserons la technique </a:t>
            </a:r>
            <a:r>
              <a:rPr lang="fr-FR" b="1" dirty="0"/>
              <a:t>Bit flip </a:t>
            </a:r>
            <a:r>
              <a:rPr lang="fr-FR" dirty="0"/>
              <a:t>, c'est-à-dire que si le gène sélectionné qui va subir une mutation est 1, changez-le en 0 et vice-versa.</a:t>
            </a:r>
          </a:p>
          <a:p>
            <a:pPr marL="12700" indent="0">
              <a:buNone/>
            </a:pPr>
            <a:endParaRPr lang="fr-FR" dirty="0"/>
          </a:p>
          <a:p>
            <a:endParaRPr lang="fr-FR" dirty="0"/>
          </a:p>
          <a:p>
            <a:pPr marL="12700" indent="0">
              <a:buNone/>
            </a:pPr>
            <a:r>
              <a:rPr lang="fr-FR" dirty="0"/>
              <a:t>9. nous utiliserons Le nombre de générations comme critère de terminaison est égale 50.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0C2F5E8-8B4F-4358-984B-7398BD192E24}"/>
              </a:ext>
            </a:extLst>
          </p:cNvPr>
          <p:cNvSpPr txBox="1"/>
          <p:nvPr/>
        </p:nvSpPr>
        <p:spPr>
          <a:xfrm>
            <a:off x="1827046" y="615700"/>
            <a:ext cx="759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Problème du sac à dos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2FC1931-A2D0-4B26-A5BC-7961575692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98" y="3972050"/>
            <a:ext cx="3334482" cy="4709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1EB8E05-F281-493F-9A6F-9A9DD06E43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498" y="2045538"/>
            <a:ext cx="2877282" cy="929016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E966DD9-0A37-43B0-8C03-6E43E9FD2926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14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9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50C2F5E8-8B4F-4358-984B-7398BD192E24}"/>
              </a:ext>
            </a:extLst>
          </p:cNvPr>
          <p:cNvSpPr txBox="1"/>
          <p:nvPr/>
        </p:nvSpPr>
        <p:spPr>
          <a:xfrm>
            <a:off x="1827046" y="615700"/>
            <a:ext cx="759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Algorithme</a:t>
            </a:r>
          </a:p>
        </p:txBody>
      </p:sp>
      <p:pic>
        <p:nvPicPr>
          <p:cNvPr id="4098" name="Picture 2" descr="Algorithme">
            <a:extLst>
              <a:ext uri="{FF2B5EF4-FFF2-40B4-BE49-F238E27FC236}">
                <a16:creationId xmlns:a16="http://schemas.microsoft.com/office/drawing/2014/main" id="{6C5C1B79-DDCA-4BC9-B987-72F9B855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09" y="1466488"/>
            <a:ext cx="5846979" cy="324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E7203118-927F-48B5-9BA7-8A9EBF9B2B40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15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6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">
            <a:extLst>
              <a:ext uri="{FF2B5EF4-FFF2-40B4-BE49-F238E27FC236}">
                <a16:creationId xmlns:a16="http://schemas.microsoft.com/office/drawing/2014/main" id="{86D1D643-5DEB-4042-A6AB-0CC9082D8514}"/>
              </a:ext>
            </a:extLst>
          </p:cNvPr>
          <p:cNvSpPr txBox="1"/>
          <p:nvPr/>
        </p:nvSpPr>
        <p:spPr>
          <a:xfrm>
            <a:off x="945811" y="328905"/>
            <a:ext cx="6553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fr-FR" sz="1200" dirty="0">
                <a:solidFill>
                  <a:schemeClr val="dk1"/>
                </a:solidFill>
                <a:latin typeface="ABeeZee"/>
                <a:ea typeface="ABeeZee"/>
                <a:cs typeface="ABeeZee"/>
              </a:rPr>
              <a:t>Premièrement déclarer la population initiale de 8 chromosomes</a:t>
            </a:r>
            <a:r>
              <a:rPr lang="fr-FR" b="1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sz="1800" b="1" dirty="0">
              <a:latin typeface="Courier New"/>
              <a:cs typeface="Courier New"/>
            </a:endParaRPr>
          </a:p>
        </p:txBody>
      </p:sp>
      <p:graphicFrame>
        <p:nvGraphicFramePr>
          <p:cNvPr id="27" name="Tableau 7">
            <a:extLst>
              <a:ext uri="{FF2B5EF4-FFF2-40B4-BE49-F238E27FC236}">
                <a16:creationId xmlns:a16="http://schemas.microsoft.com/office/drawing/2014/main" id="{714368B9-3499-43F9-8714-340F3CD7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26609"/>
              </p:ext>
            </p:extLst>
          </p:nvPr>
        </p:nvGraphicFramePr>
        <p:xfrm>
          <a:off x="611657" y="983848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90204847-9285-4A99-9D6D-E2D435B43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41983"/>
              </p:ext>
            </p:extLst>
          </p:nvPr>
        </p:nvGraphicFramePr>
        <p:xfrm>
          <a:off x="611657" y="1443588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5A379EC2-781E-49DC-B00D-1A6BADDCA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57141"/>
              </p:ext>
            </p:extLst>
          </p:nvPr>
        </p:nvGraphicFramePr>
        <p:xfrm>
          <a:off x="611657" y="1903328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4E00AB5B-66B3-4B42-81A5-C9B9548E4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67772"/>
              </p:ext>
            </p:extLst>
          </p:nvPr>
        </p:nvGraphicFramePr>
        <p:xfrm>
          <a:off x="611657" y="2363068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31" name="Tableau 7">
            <a:extLst>
              <a:ext uri="{FF2B5EF4-FFF2-40B4-BE49-F238E27FC236}">
                <a16:creationId xmlns:a16="http://schemas.microsoft.com/office/drawing/2014/main" id="{253B88EC-83C0-4F60-87DA-DF781AD21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42013"/>
              </p:ext>
            </p:extLst>
          </p:nvPr>
        </p:nvGraphicFramePr>
        <p:xfrm>
          <a:off x="611657" y="2812649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1D68FF92-E3D5-4A47-B0FF-73FCCF42E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52518"/>
              </p:ext>
            </p:extLst>
          </p:nvPr>
        </p:nvGraphicFramePr>
        <p:xfrm>
          <a:off x="611657" y="3272389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33" name="Tableau 7">
            <a:extLst>
              <a:ext uri="{FF2B5EF4-FFF2-40B4-BE49-F238E27FC236}">
                <a16:creationId xmlns:a16="http://schemas.microsoft.com/office/drawing/2014/main" id="{9512D047-7385-48D9-B94C-7BD3E1F35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04159"/>
              </p:ext>
            </p:extLst>
          </p:nvPr>
        </p:nvGraphicFramePr>
        <p:xfrm>
          <a:off x="611657" y="3732129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E5ADEE53-E70B-476D-961F-F4D88BCEC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17718"/>
              </p:ext>
            </p:extLst>
          </p:nvPr>
        </p:nvGraphicFramePr>
        <p:xfrm>
          <a:off x="611657" y="4191869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sp>
        <p:nvSpPr>
          <p:cNvPr id="35" name="Accolade ouvrante 34">
            <a:extLst>
              <a:ext uri="{FF2B5EF4-FFF2-40B4-BE49-F238E27FC236}">
                <a16:creationId xmlns:a16="http://schemas.microsoft.com/office/drawing/2014/main" id="{36A01ECE-5071-4963-B069-ABA32BD1E7CB}"/>
              </a:ext>
            </a:extLst>
          </p:cNvPr>
          <p:cNvSpPr/>
          <p:nvPr/>
        </p:nvSpPr>
        <p:spPr>
          <a:xfrm>
            <a:off x="76200" y="983849"/>
            <a:ext cx="457200" cy="3781014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05E8E75-F81F-4228-B44D-FF9B269ACA35}"/>
              </a:ext>
            </a:extLst>
          </p:cNvPr>
          <p:cNvSpPr txBox="1"/>
          <p:nvPr/>
        </p:nvSpPr>
        <p:spPr>
          <a:xfrm>
            <a:off x="713411" y="4580197"/>
            <a:ext cx="279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b="1" spc="-5" dirty="0">
                <a:latin typeface="Courier New"/>
                <a:cs typeface="Courier New"/>
              </a:rPr>
              <a:t>Population initiale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5EDC43CC-E07F-4940-8504-7FDFDAE79077}"/>
              </a:ext>
            </a:extLst>
          </p:cNvPr>
          <p:cNvSpPr/>
          <p:nvPr/>
        </p:nvSpPr>
        <p:spPr>
          <a:xfrm>
            <a:off x="3511743" y="2591323"/>
            <a:ext cx="1932612" cy="44958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Calcul fitness</a:t>
            </a:r>
          </a:p>
        </p:txBody>
      </p:sp>
      <p:graphicFrame>
        <p:nvGraphicFramePr>
          <p:cNvPr id="38" name="Tableau 26">
            <a:extLst>
              <a:ext uri="{FF2B5EF4-FFF2-40B4-BE49-F238E27FC236}">
                <a16:creationId xmlns:a16="http://schemas.microsoft.com/office/drawing/2014/main" id="{586B0A32-0AC2-422B-82E4-D0F7E19A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76003"/>
              </p:ext>
            </p:extLst>
          </p:nvPr>
        </p:nvGraphicFramePr>
        <p:xfrm>
          <a:off x="5638800" y="1903328"/>
          <a:ext cx="3429000" cy="29097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40649044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46360658"/>
                    </a:ext>
                  </a:extLst>
                </a:gridCol>
              </a:tblGrid>
              <a:tr h="330650">
                <a:tc>
                  <a:txBody>
                    <a:bodyPr/>
                    <a:lstStyle/>
                    <a:p>
                      <a:pPr algn="ctr"/>
                      <a:r>
                        <a:rPr lang="fr-FR" sz="1400" spc="-5" dirty="0"/>
                        <a:t>chromosome</a:t>
                      </a:r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Fitness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03982"/>
                  </a:ext>
                </a:extLst>
              </a:tr>
              <a:tr h="322383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74220"/>
                  </a:ext>
                </a:extLst>
              </a:tr>
              <a:tr h="322383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88587"/>
                  </a:ext>
                </a:extLst>
              </a:tr>
              <a:tr h="322383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0746"/>
                  </a:ext>
                </a:extLst>
              </a:tr>
              <a:tr h="322383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1862"/>
                  </a:ext>
                </a:extLst>
              </a:tr>
              <a:tr h="322383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4682"/>
                  </a:ext>
                </a:extLst>
              </a:tr>
              <a:tr h="322383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77913"/>
                  </a:ext>
                </a:extLst>
              </a:tr>
              <a:tr h="322383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3259"/>
                  </a:ext>
                </a:extLst>
              </a:tr>
              <a:tr h="322383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01550"/>
                  </a:ext>
                </a:extLst>
              </a:tr>
            </a:tbl>
          </a:graphicData>
        </a:graphic>
      </p:graphicFrame>
      <p:sp>
        <p:nvSpPr>
          <p:cNvPr id="39" name="ZoneTexte 38">
            <a:extLst>
              <a:ext uri="{FF2B5EF4-FFF2-40B4-BE49-F238E27FC236}">
                <a16:creationId xmlns:a16="http://schemas.microsoft.com/office/drawing/2014/main" id="{81BC576E-A239-4D74-87D1-525D878F0E82}"/>
              </a:ext>
            </a:extLst>
          </p:cNvPr>
          <p:cNvSpPr txBox="1"/>
          <p:nvPr/>
        </p:nvSpPr>
        <p:spPr>
          <a:xfrm>
            <a:off x="3280714" y="644184"/>
            <a:ext cx="5800075" cy="14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fr-MA" sz="1200" dirty="0">
                <a:solidFill>
                  <a:schemeClr val="dk1"/>
                </a:solidFill>
                <a:latin typeface="ABeeZee"/>
                <a:ea typeface="ABeeZee"/>
                <a:cs typeface="ABeeZee"/>
              </a:rPr>
              <a:t>Pour première chromosomes :</a:t>
            </a:r>
          </a:p>
          <a:p>
            <a:pPr marL="12700" marR="5080" algn="just">
              <a:spcBef>
                <a:spcPts val="100"/>
              </a:spcBef>
            </a:pPr>
            <a:r>
              <a:rPr lang="fr-MA" sz="1200" dirty="0">
                <a:solidFill>
                  <a:schemeClr val="dk1"/>
                </a:solidFill>
                <a:latin typeface="ABeeZee"/>
                <a:ea typeface="ABeeZee"/>
                <a:cs typeface="ABeeZee"/>
              </a:rPr>
              <a:t>266x0 + 442x1 + 671x1 + 526x0 + 388x0 + 245x0 + 210x0 + 145x1 + 126x1 + 322x0 = 1384</a:t>
            </a:r>
          </a:p>
          <a:p>
            <a:pPr marL="12700" marR="5080" algn="just">
              <a:spcBef>
                <a:spcPts val="100"/>
              </a:spcBef>
            </a:pPr>
            <a:r>
              <a:rPr lang="fr-MA" sz="1200" dirty="0">
                <a:solidFill>
                  <a:schemeClr val="dk1"/>
                </a:solidFill>
                <a:latin typeface="ABeeZee"/>
                <a:ea typeface="ABeeZee"/>
                <a:cs typeface="ABeeZee"/>
              </a:rPr>
              <a:t>A condition </a:t>
            </a:r>
          </a:p>
          <a:p>
            <a:pPr marL="12700" marR="5080" algn="just">
              <a:spcBef>
                <a:spcPts val="100"/>
              </a:spcBef>
            </a:pPr>
            <a:r>
              <a:rPr lang="fr-MA" sz="1200" dirty="0">
                <a:solidFill>
                  <a:schemeClr val="dk1"/>
                </a:solidFill>
                <a:latin typeface="ABeeZee"/>
                <a:ea typeface="ABeeZee"/>
                <a:cs typeface="ABeeZee"/>
              </a:rPr>
              <a:t>3x0 + 13x1 + 10x1 + 9x0 + 7x0 + 1x0 + 8x0 + 8x1 + 2x1 + 9x0 = 33 &lt; 35</a:t>
            </a:r>
          </a:p>
          <a:p>
            <a:pPr marL="12700" marR="5080" algn="just">
              <a:spcBef>
                <a:spcPts val="100"/>
              </a:spcBef>
            </a:pPr>
            <a:r>
              <a:rPr lang="fr-MA" sz="1200" dirty="0">
                <a:solidFill>
                  <a:schemeClr val="dk1"/>
                </a:solidFill>
                <a:latin typeface="ABeeZee"/>
                <a:ea typeface="ABeeZee"/>
                <a:cs typeface="ABeeZee"/>
              </a:rPr>
              <a:t>Si  &gt; 35 en met 0 en valeur de fitness et ainsi de suit …….</a:t>
            </a:r>
          </a:p>
          <a:p>
            <a:endParaRPr lang="fr-MA" sz="1200" b="1" dirty="0"/>
          </a:p>
        </p:txBody>
      </p:sp>
      <p:sp>
        <p:nvSpPr>
          <p:cNvPr id="40" name="Espace réservé du numéro de diapositive 8">
            <a:extLst>
              <a:ext uri="{FF2B5EF4-FFF2-40B4-BE49-F238E27FC236}">
                <a16:creationId xmlns:a16="http://schemas.microsoft.com/office/drawing/2014/main" id="{4830DA02-0BA8-488F-ADA0-C676272F60DC}"/>
              </a:ext>
            </a:extLst>
          </p:cNvPr>
          <p:cNvSpPr txBox="1">
            <a:spLocks/>
          </p:cNvSpPr>
          <p:nvPr/>
        </p:nvSpPr>
        <p:spPr>
          <a:xfrm>
            <a:off x="7425344" y="5010094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8" b="0" i="0" u="none" strike="noStrike" kern="1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lang="fr-MA" smtClean="0"/>
              <a:pPr marL="38100">
                <a:lnSpc>
                  <a:spcPts val="1145"/>
                </a:lnSpc>
              </a:pPr>
              <a:t>16</a:t>
            </a:fld>
            <a:endParaRPr lang="fr-MA" sz="1100" b="1"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C003A2D1-8D5A-4001-99F7-BC433DDC3B28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16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 animBg="1"/>
      <p:bldP spid="36" grpId="0"/>
      <p:bldP spid="37" grpId="0" animBg="1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6AAB9ACF-C64D-4E8D-831D-C5FD4EF05BAD}"/>
              </a:ext>
            </a:extLst>
          </p:cNvPr>
          <p:cNvSpPr txBox="1"/>
          <p:nvPr/>
        </p:nvSpPr>
        <p:spPr>
          <a:xfrm>
            <a:off x="536852" y="331352"/>
            <a:ext cx="8763000" cy="715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6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fr-FR" sz="1200" dirty="0">
                <a:solidFill>
                  <a:schemeClr val="dk1"/>
                </a:solidFill>
                <a:latin typeface="ABeeZee"/>
              </a:rPr>
              <a:t>D</a:t>
            </a:r>
            <a:r>
              <a:rPr lang="fr-FR" sz="1200" dirty="0">
                <a:solidFill>
                  <a:schemeClr val="dk1"/>
                </a:solidFill>
                <a:latin typeface="ABeeZee"/>
                <a:ea typeface="ABeeZee"/>
                <a:cs typeface="ABeeZee"/>
              </a:rPr>
              <a:t>euxièmement la sélection des parents ayant fitness maximale tel que :  </a:t>
            </a:r>
          </a:p>
          <a:p>
            <a:pPr marL="12700">
              <a:spcBef>
                <a:spcPts val="100"/>
              </a:spcBef>
            </a:pPr>
            <a:r>
              <a:rPr lang="fr-FR" sz="1200" dirty="0">
                <a:solidFill>
                  <a:schemeClr val="dk1"/>
                </a:solidFill>
                <a:latin typeface="ABeeZee"/>
                <a:ea typeface="ABeeZee"/>
                <a:cs typeface="ABeeZee"/>
              </a:rPr>
              <a:t> </a:t>
            </a:r>
            <a:r>
              <a:rPr lang="fr-MA" sz="1200" dirty="0">
                <a:solidFill>
                  <a:schemeClr val="dk1"/>
                </a:solidFill>
                <a:latin typeface="ABeeZee"/>
                <a:ea typeface="ABeeZee"/>
                <a:cs typeface="ABeeZee"/>
              </a:rPr>
              <a:t> num_parents = (nombre des individue dans population )/ 2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Courier New"/>
              <a:cs typeface="Courier New"/>
            </a:endParaRPr>
          </a:p>
        </p:txBody>
      </p:sp>
      <p:graphicFrame>
        <p:nvGraphicFramePr>
          <p:cNvPr id="9" name="Tableau 7">
            <a:extLst>
              <a:ext uri="{FF2B5EF4-FFF2-40B4-BE49-F238E27FC236}">
                <a16:creationId xmlns:a16="http://schemas.microsoft.com/office/drawing/2014/main" id="{BDFE4911-1507-4899-A162-8C0599079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32799"/>
              </p:ext>
            </p:extLst>
          </p:nvPr>
        </p:nvGraphicFramePr>
        <p:xfrm>
          <a:off x="457200" y="1517648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1" name="Tableau 7">
            <a:extLst>
              <a:ext uri="{FF2B5EF4-FFF2-40B4-BE49-F238E27FC236}">
                <a16:creationId xmlns:a16="http://schemas.microsoft.com/office/drawing/2014/main" id="{C887DB5C-9F84-46D7-B8E9-1C7444E48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0676"/>
              </p:ext>
            </p:extLst>
          </p:nvPr>
        </p:nvGraphicFramePr>
        <p:xfrm>
          <a:off x="457200" y="2109302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13331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4A1F62C6-E5A8-4D08-9C26-5F07F30955B1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526228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3" name="Tableau 7">
            <a:extLst>
              <a:ext uri="{FF2B5EF4-FFF2-40B4-BE49-F238E27FC236}">
                <a16:creationId xmlns:a16="http://schemas.microsoft.com/office/drawing/2014/main" id="{F0B28A7F-95EC-48C1-BA82-2A32DA50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03893"/>
              </p:ext>
            </p:extLst>
          </p:nvPr>
        </p:nvGraphicFramePr>
        <p:xfrm>
          <a:off x="457200" y="3077014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0A1626BF-E748-4D74-BD43-E0BD706EC554}"/>
              </a:ext>
            </a:extLst>
          </p:cNvPr>
          <p:cNvSpPr txBox="1"/>
          <p:nvPr/>
        </p:nvSpPr>
        <p:spPr>
          <a:xfrm>
            <a:off x="13252" y="14932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1-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0F2B436-31F9-47E3-A3D3-9455B2C3FA74}"/>
              </a:ext>
            </a:extLst>
          </p:cNvPr>
          <p:cNvSpPr txBox="1"/>
          <p:nvPr/>
        </p:nvSpPr>
        <p:spPr>
          <a:xfrm>
            <a:off x="19878" y="20178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2-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E0B9B34-42B0-47CE-888D-A909CFD1EA0C}"/>
              </a:ext>
            </a:extLst>
          </p:cNvPr>
          <p:cNvSpPr txBox="1"/>
          <p:nvPr/>
        </p:nvSpPr>
        <p:spPr>
          <a:xfrm>
            <a:off x="13252" y="24914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3-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8B962F-F307-4D91-945E-07861FEB60E3}"/>
              </a:ext>
            </a:extLst>
          </p:cNvPr>
          <p:cNvSpPr txBox="1"/>
          <p:nvPr/>
        </p:nvSpPr>
        <p:spPr>
          <a:xfrm>
            <a:off x="34886" y="30422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4-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BB0223EC-BEE8-4A9B-8D1B-92135DC0BA76}"/>
              </a:ext>
            </a:extLst>
          </p:cNvPr>
          <p:cNvSpPr/>
          <p:nvPr/>
        </p:nvSpPr>
        <p:spPr>
          <a:xfrm>
            <a:off x="3190262" y="2117101"/>
            <a:ext cx="1388364" cy="550783"/>
          </a:xfrm>
          <a:prstGeom prst="right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/>
              <a:t>croisement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10E064-6A31-4550-BD4A-D436BCAE6090}"/>
              </a:ext>
            </a:extLst>
          </p:cNvPr>
          <p:cNvSpPr txBox="1"/>
          <p:nvPr/>
        </p:nvSpPr>
        <p:spPr>
          <a:xfrm>
            <a:off x="3151082" y="2637074"/>
            <a:ext cx="1976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ABeeZee"/>
                <a:ea typeface="ABeeZee"/>
                <a:cs typeface="ABeeZee"/>
              </a:rPr>
              <a:t>croisement en un point</a:t>
            </a:r>
            <a:endParaRPr lang="fr-MA" sz="1200" dirty="0">
              <a:solidFill>
                <a:schemeClr val="dk1"/>
              </a:solidFill>
              <a:latin typeface="ABeeZee"/>
              <a:ea typeface="ABeeZee"/>
              <a:cs typeface="ABeeZee"/>
            </a:endParaRPr>
          </a:p>
        </p:txBody>
      </p:sp>
      <p:graphicFrame>
        <p:nvGraphicFramePr>
          <p:cNvPr id="22" name="Tableau 7">
            <a:extLst>
              <a:ext uri="{FF2B5EF4-FFF2-40B4-BE49-F238E27FC236}">
                <a16:creationId xmlns:a16="http://schemas.microsoft.com/office/drawing/2014/main" id="{1DBB7D0F-EA15-41B6-A403-2B420D65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54494"/>
              </p:ext>
            </p:extLst>
          </p:nvPr>
        </p:nvGraphicFramePr>
        <p:xfrm>
          <a:off x="4572000" y="1305450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23" name="Tableau 7">
            <a:extLst>
              <a:ext uri="{FF2B5EF4-FFF2-40B4-BE49-F238E27FC236}">
                <a16:creationId xmlns:a16="http://schemas.microsoft.com/office/drawing/2014/main" id="{4FC9AB41-EE74-44A5-B414-F27107ACF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09506"/>
              </p:ext>
            </p:extLst>
          </p:nvPr>
        </p:nvGraphicFramePr>
        <p:xfrm>
          <a:off x="4572000" y="1805635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ED28F88-2B9C-4A82-A8DF-D46905FE115B}"/>
              </a:ext>
            </a:extLst>
          </p:cNvPr>
          <p:cNvCxnSpPr/>
          <p:nvPr/>
        </p:nvCxnSpPr>
        <p:spPr>
          <a:xfrm>
            <a:off x="5867400" y="1109045"/>
            <a:ext cx="0" cy="1292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7">
            <a:extLst>
              <a:ext uri="{FF2B5EF4-FFF2-40B4-BE49-F238E27FC236}">
                <a16:creationId xmlns:a16="http://schemas.microsoft.com/office/drawing/2014/main" id="{245F7BA3-5F93-4C00-9DE8-40770BE15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33599"/>
              </p:ext>
            </p:extLst>
          </p:nvPr>
        </p:nvGraphicFramePr>
        <p:xfrm>
          <a:off x="6477000" y="2251676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B5904CDC-DA7D-49C1-8FF6-A4E4C50DDA0B}"/>
              </a:ext>
            </a:extLst>
          </p:cNvPr>
          <p:cNvSpPr txBox="1"/>
          <p:nvPr/>
        </p:nvSpPr>
        <p:spPr>
          <a:xfrm>
            <a:off x="4477435" y="935708"/>
            <a:ext cx="1115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292929"/>
                </a:solidFill>
                <a:latin typeface="charter"/>
              </a:rPr>
              <a:t>1 avec 2</a:t>
            </a:r>
            <a:endParaRPr lang="fr-MA" sz="1600" b="1" dirty="0">
              <a:solidFill>
                <a:srgbClr val="292929"/>
              </a:solidFill>
              <a:latin typeface="charter"/>
            </a:endParaRPr>
          </a:p>
        </p:txBody>
      </p:sp>
      <p:graphicFrame>
        <p:nvGraphicFramePr>
          <p:cNvPr id="28" name="Tableau 7">
            <a:extLst>
              <a:ext uri="{FF2B5EF4-FFF2-40B4-BE49-F238E27FC236}">
                <a16:creationId xmlns:a16="http://schemas.microsoft.com/office/drawing/2014/main" id="{C2745ECC-3B4C-49D1-95BD-CD08FB229723}"/>
              </a:ext>
            </a:extLst>
          </p:cNvPr>
          <p:cNvGraphicFramePr>
            <a:graphicFrameLocks noGrp="1"/>
          </p:cNvGraphicFramePr>
          <p:nvPr/>
        </p:nvGraphicFramePr>
        <p:xfrm>
          <a:off x="4485032" y="3230406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6CAC3DCC-1649-4649-907F-9713B7584466}"/>
              </a:ext>
            </a:extLst>
          </p:cNvPr>
          <p:cNvGraphicFramePr>
            <a:graphicFrameLocks noGrp="1"/>
          </p:cNvGraphicFramePr>
          <p:nvPr/>
        </p:nvGraphicFramePr>
        <p:xfrm>
          <a:off x="4482160" y="3600959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DFA51C6-25BC-4886-A210-12B9472753C8}"/>
              </a:ext>
            </a:extLst>
          </p:cNvPr>
          <p:cNvCxnSpPr/>
          <p:nvPr/>
        </p:nvCxnSpPr>
        <p:spPr>
          <a:xfrm>
            <a:off x="5764308" y="2891824"/>
            <a:ext cx="0" cy="1292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CAE3C2F3-9C0E-462A-8526-B6F4B89CBFAE}"/>
              </a:ext>
            </a:extLst>
          </p:cNvPr>
          <p:cNvGraphicFramePr>
            <a:graphicFrameLocks noGrp="1"/>
          </p:cNvGraphicFramePr>
          <p:nvPr/>
        </p:nvGraphicFramePr>
        <p:xfrm>
          <a:off x="6466845" y="4034455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sp>
        <p:nvSpPr>
          <p:cNvPr id="32" name="ZoneTexte 31">
            <a:extLst>
              <a:ext uri="{FF2B5EF4-FFF2-40B4-BE49-F238E27FC236}">
                <a16:creationId xmlns:a16="http://schemas.microsoft.com/office/drawing/2014/main" id="{894C74F8-AF42-4866-B2B0-94E76B24C611}"/>
              </a:ext>
            </a:extLst>
          </p:cNvPr>
          <p:cNvSpPr txBox="1"/>
          <p:nvPr/>
        </p:nvSpPr>
        <p:spPr>
          <a:xfrm>
            <a:off x="4360519" y="2911508"/>
            <a:ext cx="1115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292929"/>
                </a:solidFill>
                <a:latin typeface="charter"/>
              </a:rPr>
              <a:t>1 avec 3</a:t>
            </a:r>
            <a:endParaRPr lang="fr-MA" sz="1600" b="1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844679-3DA7-47BD-8C48-1FDCB400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lang="fr-MA" smtClean="0"/>
              <a:pPr marL="38100">
                <a:lnSpc>
                  <a:spcPts val="1145"/>
                </a:lnSpc>
              </a:pPr>
              <a:t>17</a:t>
            </a:fld>
            <a:endParaRPr lang="fr-MA" b="1" dirty="0"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B82C1A21-133A-44F4-8D83-3CC93B2C8217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17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4" grpId="0"/>
      <p:bldP spid="15" grpId="0"/>
      <p:bldP spid="16" grpId="0"/>
      <p:bldP spid="17" grpId="0" animBg="1"/>
      <p:bldP spid="19" grpId="0"/>
      <p:bldP spid="27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873D8DD-4F36-4D55-9C2F-9EB0C9E330C0}"/>
              </a:ext>
            </a:extLst>
          </p:cNvPr>
          <p:cNvSpPr txBox="1"/>
          <p:nvPr/>
        </p:nvSpPr>
        <p:spPr>
          <a:xfrm>
            <a:off x="-56321" y="1351781"/>
            <a:ext cx="1115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292929"/>
                </a:solidFill>
                <a:latin typeface="charter"/>
              </a:rPr>
              <a:t>2 avec 3</a:t>
            </a:r>
            <a:endParaRPr lang="fr-MA" sz="1600" b="1" dirty="0">
              <a:solidFill>
                <a:srgbClr val="292929"/>
              </a:solidFill>
              <a:latin typeface="charter"/>
            </a:endParaRPr>
          </a:p>
        </p:txBody>
      </p:sp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0B1F8832-504B-43B6-8CD2-7AB1C9A94A89}"/>
              </a:ext>
            </a:extLst>
          </p:cNvPr>
          <p:cNvGraphicFramePr>
            <a:graphicFrameLocks noGrp="1"/>
          </p:cNvGraphicFramePr>
          <p:nvPr/>
        </p:nvGraphicFramePr>
        <p:xfrm>
          <a:off x="43073" y="384569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3FAFC835-4319-458C-8BC6-031B037D7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96545"/>
              </p:ext>
            </p:extLst>
          </p:nvPr>
        </p:nvGraphicFramePr>
        <p:xfrm>
          <a:off x="43073" y="791755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1EA7027-61DB-4C97-8754-DE8F6867430C}"/>
              </a:ext>
            </a:extLst>
          </p:cNvPr>
          <p:cNvCxnSpPr>
            <a:cxnSpLocks/>
          </p:cNvCxnSpPr>
          <p:nvPr/>
        </p:nvCxnSpPr>
        <p:spPr>
          <a:xfrm>
            <a:off x="1338473" y="232169"/>
            <a:ext cx="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au 7">
            <a:extLst>
              <a:ext uri="{FF2B5EF4-FFF2-40B4-BE49-F238E27FC236}">
                <a16:creationId xmlns:a16="http://schemas.microsoft.com/office/drawing/2014/main" id="{3DF0BD71-C42A-4D2E-90A4-920316FA0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38537"/>
              </p:ext>
            </p:extLst>
          </p:nvPr>
        </p:nvGraphicFramePr>
        <p:xfrm>
          <a:off x="2710073" y="534429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1A57ECFB-5F1C-49E0-932C-C6EB595A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18478"/>
              </p:ext>
            </p:extLst>
          </p:nvPr>
        </p:nvGraphicFramePr>
        <p:xfrm>
          <a:off x="59636" y="1697487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841B4418-F205-44C5-A273-0FA4A610A60F}"/>
              </a:ext>
            </a:extLst>
          </p:cNvPr>
          <p:cNvGraphicFramePr>
            <a:graphicFrameLocks noGrp="1"/>
          </p:cNvGraphicFramePr>
          <p:nvPr/>
        </p:nvGraphicFramePr>
        <p:xfrm>
          <a:off x="59636" y="2115440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4" name="Tableau 7">
            <a:extLst>
              <a:ext uri="{FF2B5EF4-FFF2-40B4-BE49-F238E27FC236}">
                <a16:creationId xmlns:a16="http://schemas.microsoft.com/office/drawing/2014/main" id="{5238C644-F14F-478F-933C-56E6B4A83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24027"/>
              </p:ext>
            </p:extLst>
          </p:nvPr>
        </p:nvGraphicFramePr>
        <p:xfrm>
          <a:off x="2726636" y="1847347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E6C4F0B-0379-4B1F-8684-B092970DBC68}"/>
              </a:ext>
            </a:extLst>
          </p:cNvPr>
          <p:cNvCxnSpPr>
            <a:cxnSpLocks/>
          </p:cNvCxnSpPr>
          <p:nvPr/>
        </p:nvCxnSpPr>
        <p:spPr>
          <a:xfrm>
            <a:off x="1345097" y="1521058"/>
            <a:ext cx="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635EF5C-2989-471E-9696-A5F50D8739CC}"/>
              </a:ext>
            </a:extLst>
          </p:cNvPr>
          <p:cNvSpPr txBox="1"/>
          <p:nvPr/>
        </p:nvSpPr>
        <p:spPr>
          <a:xfrm>
            <a:off x="-33126" y="27777"/>
            <a:ext cx="1115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292929"/>
                </a:solidFill>
                <a:latin typeface="charter"/>
              </a:rPr>
              <a:t>1 avec 4</a:t>
            </a:r>
            <a:endParaRPr lang="fr-MA" sz="1600" b="1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60752FA-17AF-41B6-83B2-6E86DB75EF90}"/>
              </a:ext>
            </a:extLst>
          </p:cNvPr>
          <p:cNvSpPr txBox="1"/>
          <p:nvPr/>
        </p:nvSpPr>
        <p:spPr>
          <a:xfrm>
            <a:off x="-56321" y="2506588"/>
            <a:ext cx="1115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92929"/>
                </a:solidFill>
                <a:latin typeface="charter"/>
              </a:rPr>
              <a:t>2 </a:t>
            </a:r>
            <a:r>
              <a:rPr lang="fr-FR" sz="1600" b="1" dirty="0">
                <a:solidFill>
                  <a:srgbClr val="292929"/>
                </a:solidFill>
                <a:latin typeface="charter"/>
              </a:rPr>
              <a:t>avec</a:t>
            </a:r>
            <a:r>
              <a:rPr lang="fr-FR" sz="1600" dirty="0">
                <a:solidFill>
                  <a:srgbClr val="292929"/>
                </a:solidFill>
                <a:latin typeface="charter"/>
              </a:rPr>
              <a:t> 4</a:t>
            </a:r>
            <a:endParaRPr lang="fr-MA" sz="1600" dirty="0">
              <a:solidFill>
                <a:srgbClr val="292929"/>
              </a:solidFill>
              <a:latin typeface="charter"/>
            </a:endParaRPr>
          </a:p>
        </p:txBody>
      </p:sp>
      <p:graphicFrame>
        <p:nvGraphicFramePr>
          <p:cNvPr id="19" name="Tableau 7">
            <a:extLst>
              <a:ext uri="{FF2B5EF4-FFF2-40B4-BE49-F238E27FC236}">
                <a16:creationId xmlns:a16="http://schemas.microsoft.com/office/drawing/2014/main" id="{DC8AE4E6-96F3-4DE7-A166-8F30DC251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07738"/>
              </p:ext>
            </p:extLst>
          </p:nvPr>
        </p:nvGraphicFramePr>
        <p:xfrm>
          <a:off x="49697" y="2877653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20" name="Tableau 7">
            <a:extLst>
              <a:ext uri="{FF2B5EF4-FFF2-40B4-BE49-F238E27FC236}">
                <a16:creationId xmlns:a16="http://schemas.microsoft.com/office/drawing/2014/main" id="{4112C0FB-DDE4-441C-8B39-59C620333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64965"/>
              </p:ext>
            </p:extLst>
          </p:nvPr>
        </p:nvGraphicFramePr>
        <p:xfrm>
          <a:off x="49697" y="3250028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6B6EBB-D21D-42BF-9087-677AB037F5E2}"/>
              </a:ext>
            </a:extLst>
          </p:cNvPr>
          <p:cNvCxnSpPr>
            <a:cxnSpLocks/>
          </p:cNvCxnSpPr>
          <p:nvPr/>
        </p:nvCxnSpPr>
        <p:spPr>
          <a:xfrm>
            <a:off x="1345097" y="2727583"/>
            <a:ext cx="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au 7">
            <a:extLst>
              <a:ext uri="{FF2B5EF4-FFF2-40B4-BE49-F238E27FC236}">
                <a16:creationId xmlns:a16="http://schemas.microsoft.com/office/drawing/2014/main" id="{D60B9894-0EBE-4372-A286-574B4AF5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45251"/>
              </p:ext>
            </p:extLst>
          </p:nvPr>
        </p:nvGraphicFramePr>
        <p:xfrm>
          <a:off x="2726636" y="3027513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sp>
        <p:nvSpPr>
          <p:cNvPr id="24" name="ZoneTexte 23">
            <a:extLst>
              <a:ext uri="{FF2B5EF4-FFF2-40B4-BE49-F238E27FC236}">
                <a16:creationId xmlns:a16="http://schemas.microsoft.com/office/drawing/2014/main" id="{46E083A3-4828-412E-AD85-68946E3FDC64}"/>
              </a:ext>
            </a:extLst>
          </p:cNvPr>
          <p:cNvSpPr txBox="1"/>
          <p:nvPr/>
        </p:nvSpPr>
        <p:spPr>
          <a:xfrm>
            <a:off x="-56321" y="3691758"/>
            <a:ext cx="1115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292929"/>
                </a:solidFill>
                <a:latin typeface="charter"/>
              </a:rPr>
              <a:t>3 avec 4</a:t>
            </a:r>
            <a:endParaRPr lang="fr-MA" sz="1600" b="1" dirty="0">
              <a:solidFill>
                <a:srgbClr val="292929"/>
              </a:solidFill>
              <a:latin typeface="charter"/>
            </a:endParaRPr>
          </a:p>
        </p:txBody>
      </p: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5C141544-60C8-4C14-BDF3-988D2E869C6D}"/>
              </a:ext>
            </a:extLst>
          </p:cNvPr>
          <p:cNvGraphicFramePr>
            <a:graphicFrameLocks noGrp="1"/>
          </p:cNvGraphicFramePr>
          <p:nvPr/>
        </p:nvGraphicFramePr>
        <p:xfrm>
          <a:off x="43073" y="4003677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26" name="Tableau 7">
            <a:extLst>
              <a:ext uri="{FF2B5EF4-FFF2-40B4-BE49-F238E27FC236}">
                <a16:creationId xmlns:a16="http://schemas.microsoft.com/office/drawing/2014/main" id="{16B656F8-20AD-41AD-833E-1494E532F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53098"/>
              </p:ext>
            </p:extLst>
          </p:nvPr>
        </p:nvGraphicFramePr>
        <p:xfrm>
          <a:off x="43073" y="4359044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6A1920F-9474-4B4B-A803-44F3379B81A7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>
            <a:off x="1338473" y="4003677"/>
            <a:ext cx="0" cy="660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FE6CAC25-B8D3-4F5D-8D4B-ABB3517C0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60037"/>
              </p:ext>
            </p:extLst>
          </p:nvPr>
        </p:nvGraphicFramePr>
        <p:xfrm>
          <a:off x="2726636" y="4140585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sp>
        <p:nvSpPr>
          <p:cNvPr id="31" name="ZoneTexte 30">
            <a:extLst>
              <a:ext uri="{FF2B5EF4-FFF2-40B4-BE49-F238E27FC236}">
                <a16:creationId xmlns:a16="http://schemas.microsoft.com/office/drawing/2014/main" id="{1E7E2C45-A593-49EA-A3CC-97E916881A45}"/>
              </a:ext>
            </a:extLst>
          </p:cNvPr>
          <p:cNvSpPr txBox="1"/>
          <p:nvPr/>
        </p:nvSpPr>
        <p:spPr>
          <a:xfrm>
            <a:off x="6019800" y="197054"/>
            <a:ext cx="1115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292929"/>
                </a:solidFill>
                <a:latin typeface="charter"/>
              </a:rPr>
              <a:t>3 avec 1</a:t>
            </a:r>
            <a:endParaRPr lang="fr-MA" sz="1600" b="1" dirty="0">
              <a:solidFill>
                <a:srgbClr val="292929"/>
              </a:solidFill>
              <a:latin typeface="charter"/>
            </a:endParaRPr>
          </a:p>
        </p:txBody>
      </p:sp>
      <p:graphicFrame>
        <p:nvGraphicFramePr>
          <p:cNvPr id="32" name="Tableau 7">
            <a:extLst>
              <a:ext uri="{FF2B5EF4-FFF2-40B4-BE49-F238E27FC236}">
                <a16:creationId xmlns:a16="http://schemas.microsoft.com/office/drawing/2014/main" id="{399A99C1-A4FF-4B99-B723-81BC54A9BEC7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992797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4F8875F4-F4B7-4A33-B1DD-8E39F0FB1801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597993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0CBCE94-E924-462A-BE4B-00DE60790E50}"/>
              </a:ext>
            </a:extLst>
          </p:cNvPr>
          <p:cNvCxnSpPr>
            <a:cxnSpLocks/>
          </p:cNvCxnSpPr>
          <p:nvPr/>
        </p:nvCxnSpPr>
        <p:spPr>
          <a:xfrm>
            <a:off x="7467600" y="454258"/>
            <a:ext cx="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009BFC7F-C7EA-49EF-B10A-7C9A712929FB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1615085"/>
          <a:ext cx="2590800" cy="2997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37" name="Tableau 7">
            <a:extLst>
              <a:ext uri="{FF2B5EF4-FFF2-40B4-BE49-F238E27FC236}">
                <a16:creationId xmlns:a16="http://schemas.microsoft.com/office/drawing/2014/main" id="{6359176E-002A-4C3D-97D7-121DE48FD7B9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3189871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18462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99698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38" name="Tableau 7">
            <a:extLst>
              <a:ext uri="{FF2B5EF4-FFF2-40B4-BE49-F238E27FC236}">
                <a16:creationId xmlns:a16="http://schemas.microsoft.com/office/drawing/2014/main" id="{C4BC9672-32DD-4119-8F0C-0F8FC3090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10638"/>
              </p:ext>
            </p:extLst>
          </p:nvPr>
        </p:nvGraphicFramePr>
        <p:xfrm>
          <a:off x="6165574" y="2800580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2ED91C8E-6DD1-43EE-B165-BFF38C727285}"/>
              </a:ext>
            </a:extLst>
          </p:cNvPr>
          <p:cNvCxnSpPr>
            <a:cxnSpLocks/>
          </p:cNvCxnSpPr>
          <p:nvPr/>
        </p:nvCxnSpPr>
        <p:spPr>
          <a:xfrm>
            <a:off x="7467600" y="2617479"/>
            <a:ext cx="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9F3232E0-1EC9-4F63-A2DC-FB16E7374284}"/>
              </a:ext>
            </a:extLst>
          </p:cNvPr>
          <p:cNvSpPr txBox="1"/>
          <p:nvPr/>
        </p:nvSpPr>
        <p:spPr>
          <a:xfrm>
            <a:off x="6066181" y="2448202"/>
            <a:ext cx="1115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292929"/>
                </a:solidFill>
                <a:latin typeface="charter"/>
              </a:rPr>
              <a:t>2 avec 1</a:t>
            </a:r>
            <a:endParaRPr lang="fr-MA" sz="1600" b="1" dirty="0">
              <a:solidFill>
                <a:srgbClr val="292929"/>
              </a:solidFill>
              <a:latin typeface="charter"/>
            </a:endParaRPr>
          </a:p>
        </p:txBody>
      </p:sp>
      <p:graphicFrame>
        <p:nvGraphicFramePr>
          <p:cNvPr id="41" name="Tableau 7">
            <a:extLst>
              <a:ext uri="{FF2B5EF4-FFF2-40B4-BE49-F238E27FC236}">
                <a16:creationId xmlns:a16="http://schemas.microsoft.com/office/drawing/2014/main" id="{2F8AB95A-DD15-4F88-BD39-BE3141880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47252"/>
              </p:ext>
            </p:extLst>
          </p:nvPr>
        </p:nvGraphicFramePr>
        <p:xfrm>
          <a:off x="6172200" y="3827399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6AD0-4302-47BE-9BE7-DECC73F1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lang="fr-MA" smtClean="0"/>
              <a:pPr marL="38100">
                <a:lnSpc>
                  <a:spcPts val="1145"/>
                </a:lnSpc>
              </a:pPr>
              <a:t>18</a:t>
            </a:fld>
            <a:endParaRPr lang="fr-MA" sz="1100" b="1" dirty="0"/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60211540-2750-4A67-A5AD-0CAC903C267C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18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7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24" grpId="0"/>
      <p:bldP spid="31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42E317C5-A864-495F-8802-071259EFF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91013"/>
              </p:ext>
            </p:extLst>
          </p:nvPr>
        </p:nvGraphicFramePr>
        <p:xfrm>
          <a:off x="327991" y="2528572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D0E6B30-2753-48A9-A649-708F5719D2F9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070145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AE27A204-49B0-4672-B172-A21B97E05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78361"/>
              </p:ext>
            </p:extLst>
          </p:nvPr>
        </p:nvGraphicFramePr>
        <p:xfrm>
          <a:off x="327991" y="958909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4520623F-6BF4-44FD-9493-3FF436E5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81054"/>
              </p:ext>
            </p:extLst>
          </p:nvPr>
        </p:nvGraphicFramePr>
        <p:xfrm>
          <a:off x="327991" y="1502967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FB27ED5-00F1-4474-8DD9-2015633E2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98926"/>
              </p:ext>
            </p:extLst>
          </p:nvPr>
        </p:nvGraphicFramePr>
        <p:xfrm>
          <a:off x="304800" y="2044540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238A36AF-C846-408C-A7BA-AE7DDE28C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46173"/>
              </p:ext>
            </p:extLst>
          </p:nvPr>
        </p:nvGraphicFramePr>
        <p:xfrm>
          <a:off x="304800" y="3591449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B53814A3-65A0-48D2-988C-3E71C1570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15748"/>
              </p:ext>
            </p:extLst>
          </p:nvPr>
        </p:nvGraphicFramePr>
        <p:xfrm>
          <a:off x="327991" y="465290"/>
          <a:ext cx="2590800" cy="29972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51712E51-8E25-40D9-A8DD-D3F03C3D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13406"/>
              </p:ext>
            </p:extLst>
          </p:nvPr>
        </p:nvGraphicFramePr>
        <p:xfrm>
          <a:off x="304800" y="4095750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3" name="Tableau 7">
            <a:extLst>
              <a:ext uri="{FF2B5EF4-FFF2-40B4-BE49-F238E27FC236}">
                <a16:creationId xmlns:a16="http://schemas.microsoft.com/office/drawing/2014/main" id="{F95CDEBA-F06A-4542-91BA-C42ED9C82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12895"/>
              </p:ext>
            </p:extLst>
          </p:nvPr>
        </p:nvGraphicFramePr>
        <p:xfrm>
          <a:off x="5280991" y="2528572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C19C65C-5BC7-49E1-8A26-5E65F1F4D688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070145"/>
          <a:ext cx="2590800" cy="30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5" name="Tableau 7">
            <a:extLst>
              <a:ext uri="{FF2B5EF4-FFF2-40B4-BE49-F238E27FC236}">
                <a16:creationId xmlns:a16="http://schemas.microsoft.com/office/drawing/2014/main" id="{7CF1DD3B-E01B-4240-9BC6-5B3D102E7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29756"/>
              </p:ext>
            </p:extLst>
          </p:nvPr>
        </p:nvGraphicFramePr>
        <p:xfrm>
          <a:off x="5280991" y="958909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6" name="Tableau 7">
            <a:extLst>
              <a:ext uri="{FF2B5EF4-FFF2-40B4-BE49-F238E27FC236}">
                <a16:creationId xmlns:a16="http://schemas.microsoft.com/office/drawing/2014/main" id="{6B13F4AE-A89F-4ACF-8E3A-752AB066E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66247"/>
              </p:ext>
            </p:extLst>
          </p:nvPr>
        </p:nvGraphicFramePr>
        <p:xfrm>
          <a:off x="5280991" y="1502967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0E181107-8C19-4DD0-B603-26626CF02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39468"/>
              </p:ext>
            </p:extLst>
          </p:nvPr>
        </p:nvGraphicFramePr>
        <p:xfrm>
          <a:off x="5257800" y="2044540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1800DA42-2D09-4193-873E-CCC5EC954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95317"/>
              </p:ext>
            </p:extLst>
          </p:nvPr>
        </p:nvGraphicFramePr>
        <p:xfrm>
          <a:off x="5257800" y="3591449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ECD3D208-76AD-49FB-AA1F-521993405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79506"/>
              </p:ext>
            </p:extLst>
          </p:nvPr>
        </p:nvGraphicFramePr>
        <p:xfrm>
          <a:off x="5280991" y="465290"/>
          <a:ext cx="2590800" cy="29972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20" name="Tableau 7">
            <a:extLst>
              <a:ext uri="{FF2B5EF4-FFF2-40B4-BE49-F238E27FC236}">
                <a16:creationId xmlns:a16="http://schemas.microsoft.com/office/drawing/2014/main" id="{86C98AF0-FEA8-4C08-98B4-50C74525A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51858"/>
              </p:ext>
            </p:extLst>
          </p:nvPr>
        </p:nvGraphicFramePr>
        <p:xfrm>
          <a:off x="5257800" y="4095750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sp>
        <p:nvSpPr>
          <p:cNvPr id="21" name="Ellipse 20">
            <a:extLst>
              <a:ext uri="{FF2B5EF4-FFF2-40B4-BE49-F238E27FC236}">
                <a16:creationId xmlns:a16="http://schemas.microsoft.com/office/drawing/2014/main" id="{4F1ED05C-5A73-4CA0-9CDF-84AC684C2A3E}"/>
              </a:ext>
            </a:extLst>
          </p:cNvPr>
          <p:cNvSpPr/>
          <p:nvPr/>
        </p:nvSpPr>
        <p:spPr>
          <a:xfrm>
            <a:off x="7086600" y="439037"/>
            <a:ext cx="228599" cy="3476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BC3907E-ACDB-4F51-978E-01CA7C6D0906}"/>
              </a:ext>
            </a:extLst>
          </p:cNvPr>
          <p:cNvSpPr/>
          <p:nvPr/>
        </p:nvSpPr>
        <p:spPr>
          <a:xfrm>
            <a:off x="6347792" y="936171"/>
            <a:ext cx="228599" cy="3476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81B5F9D-3A00-441B-B2D5-4F9F6F99D760}"/>
              </a:ext>
            </a:extLst>
          </p:cNvPr>
          <p:cNvSpPr/>
          <p:nvPr/>
        </p:nvSpPr>
        <p:spPr>
          <a:xfrm>
            <a:off x="7391400" y="1482066"/>
            <a:ext cx="228599" cy="3476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31AE765-FF15-4C49-97FE-13F47C870875}"/>
              </a:ext>
            </a:extLst>
          </p:cNvPr>
          <p:cNvSpPr/>
          <p:nvPr/>
        </p:nvSpPr>
        <p:spPr>
          <a:xfrm>
            <a:off x="6569764" y="2021802"/>
            <a:ext cx="228599" cy="3476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9C2068A-1065-43C1-A77E-E5AD6FEF617D}"/>
              </a:ext>
            </a:extLst>
          </p:cNvPr>
          <p:cNvSpPr/>
          <p:nvPr/>
        </p:nvSpPr>
        <p:spPr>
          <a:xfrm>
            <a:off x="5791200" y="2496520"/>
            <a:ext cx="228600" cy="3476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B49E4E4-FC6A-45DB-8035-1DBA1F3D6884}"/>
              </a:ext>
            </a:extLst>
          </p:cNvPr>
          <p:cNvSpPr/>
          <p:nvPr/>
        </p:nvSpPr>
        <p:spPr>
          <a:xfrm>
            <a:off x="5287617" y="3068996"/>
            <a:ext cx="228600" cy="34768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A363E95-26D3-4178-BECA-9B3E8DBEEAF0}"/>
              </a:ext>
            </a:extLst>
          </p:cNvPr>
          <p:cNvSpPr/>
          <p:nvPr/>
        </p:nvSpPr>
        <p:spPr>
          <a:xfrm>
            <a:off x="7603434" y="3591449"/>
            <a:ext cx="228600" cy="3476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2A86B23-09D0-4C92-A737-91914F30268E}"/>
              </a:ext>
            </a:extLst>
          </p:cNvPr>
          <p:cNvSpPr/>
          <p:nvPr/>
        </p:nvSpPr>
        <p:spPr>
          <a:xfrm>
            <a:off x="5542721" y="4071769"/>
            <a:ext cx="228600" cy="3476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1670FC0B-8FCC-49CA-A602-15B6E452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lang="fr-MA" smtClean="0"/>
              <a:pPr marL="38100">
                <a:lnSpc>
                  <a:spcPts val="1145"/>
                </a:lnSpc>
              </a:pPr>
              <a:t>19</a:t>
            </a:fld>
            <a:endParaRPr lang="fr-MA" b="1" dirty="0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314707F8-1754-4286-BEA2-386A6C1BBA1E}"/>
              </a:ext>
            </a:extLst>
          </p:cNvPr>
          <p:cNvSpPr/>
          <p:nvPr/>
        </p:nvSpPr>
        <p:spPr>
          <a:xfrm>
            <a:off x="3190262" y="2117101"/>
            <a:ext cx="1388364" cy="550783"/>
          </a:xfrm>
          <a:prstGeom prst="right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/>
              <a:t>Mutation</a:t>
            </a: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AB4D57C3-42AB-45E7-BC07-8A87C34E6A4F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19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603170" y="1555730"/>
            <a:ext cx="2933214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353" name="Google Shape;4353;p35"/>
          <p:cNvSpPr txBox="1">
            <a:spLocks noGrp="1"/>
          </p:cNvSpPr>
          <p:nvPr>
            <p:ph type="title" idx="3"/>
          </p:nvPr>
        </p:nvSpPr>
        <p:spPr>
          <a:xfrm>
            <a:off x="3810062" y="429012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Conclusion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1601444" y="2721038"/>
            <a:ext cx="2768675" cy="108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>
                <a:solidFill>
                  <a:schemeClr val="bg1">
                    <a:lumMod val="25000"/>
                  </a:schemeClr>
                </a:solidFill>
              </a:rPr>
              <a:t>Présentation du problème à résoudre</a:t>
            </a:r>
          </a:p>
        </p:txBody>
      </p:sp>
      <p:sp>
        <p:nvSpPr>
          <p:cNvPr id="4357" name="Google Shape;4357;p35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>
                <a:solidFill>
                  <a:schemeClr val="bg1">
                    <a:lumMod val="25000"/>
                  </a:schemeClr>
                </a:solidFill>
              </a:rPr>
              <a:t>La modélisation et résolution du problème</a:t>
            </a:r>
            <a:endParaRPr lang="fr-MA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>
                    <a:lumMod val="25000"/>
                  </a:schemeClr>
                </a:solidFill>
              </a:rPr>
              <a:t>01</a:t>
            </a:r>
            <a:endParaRPr sz="28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2976062" y="4203789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>
                <a:solidFill>
                  <a:schemeClr val="bg1">
                    <a:lumMod val="25000"/>
                  </a:schemeClr>
                </a:solidFill>
              </a:rPr>
              <a:t>05</a:t>
            </a:r>
            <a:endParaRPr sz="28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67250" y="2890042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>
                    <a:lumMod val="25000"/>
                  </a:schemeClr>
                </a:solidFill>
              </a:rPr>
              <a:t>02</a:t>
            </a:r>
            <a:endParaRPr sz="28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03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4365" name="Google Shape;4365;p35"/>
          <p:cNvSpPr txBox="1">
            <a:spLocks noGrp="1"/>
          </p:cNvSpPr>
          <p:nvPr>
            <p:ph type="title" idx="18"/>
          </p:nvPr>
        </p:nvSpPr>
        <p:spPr>
          <a:xfrm>
            <a:off x="5750237" y="2721038"/>
            <a:ext cx="2626500" cy="1352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>
                <a:solidFill>
                  <a:schemeClr val="bg1">
                    <a:lumMod val="25000"/>
                  </a:schemeClr>
                </a:solidFill>
                <a:sym typeface="ABeeZee"/>
              </a:rPr>
              <a:t>Implémentation et exécution de la méthode en python</a:t>
            </a:r>
          </a:p>
        </p:txBody>
      </p:sp>
      <p:sp>
        <p:nvSpPr>
          <p:cNvPr id="4368" name="Google Shape;4368;p35"/>
          <p:cNvSpPr txBox="1">
            <a:spLocks noGrp="1"/>
          </p:cNvSpPr>
          <p:nvPr>
            <p:ph type="title" idx="21"/>
          </p:nvPr>
        </p:nvSpPr>
        <p:spPr>
          <a:xfrm>
            <a:off x="4916088" y="2884082"/>
            <a:ext cx="834000" cy="64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>
                <a:solidFill>
                  <a:schemeClr val="bg1">
                    <a:lumMod val="25000"/>
                  </a:schemeClr>
                </a:solidFill>
              </a:rPr>
              <a:t>04</a:t>
            </a:r>
            <a:endParaRPr sz="28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1" grpId="0"/>
      <p:bldP spid="4353" grpId="0"/>
      <p:bldP spid="4355" grpId="0"/>
      <p:bldP spid="4357" grpId="0"/>
      <p:bldP spid="4359" grpId="0"/>
      <p:bldP spid="4360" grpId="0"/>
      <p:bldP spid="4361" grpId="0"/>
      <p:bldP spid="4362" grpId="0"/>
      <p:bldP spid="4365" grpId="0"/>
      <p:bldP spid="43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7">
            <a:extLst>
              <a:ext uri="{FF2B5EF4-FFF2-40B4-BE49-F238E27FC236}">
                <a16:creationId xmlns:a16="http://schemas.microsoft.com/office/drawing/2014/main" id="{E55DE475-A87D-4DBC-B314-64986C4B1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30357"/>
              </p:ext>
            </p:extLst>
          </p:nvPr>
        </p:nvGraphicFramePr>
        <p:xfrm>
          <a:off x="861391" y="2528572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93A5264-3844-49F9-BB01-26C7C456A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12699"/>
              </p:ext>
            </p:extLst>
          </p:nvPr>
        </p:nvGraphicFramePr>
        <p:xfrm>
          <a:off x="838200" y="3070145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714850B6-5F38-4B3A-B1D4-B4712948D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92589"/>
              </p:ext>
            </p:extLst>
          </p:nvPr>
        </p:nvGraphicFramePr>
        <p:xfrm>
          <a:off x="861391" y="958909"/>
          <a:ext cx="2590800" cy="29972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0228175E-E723-408D-A5D1-C95F71A7B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65156"/>
              </p:ext>
            </p:extLst>
          </p:nvPr>
        </p:nvGraphicFramePr>
        <p:xfrm>
          <a:off x="861391" y="1502967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MA" sz="1350" b="1" i="0" u="none" strike="noStrike" kern="1200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3974A6D-C771-4812-99C5-B1C50F444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72486"/>
              </p:ext>
            </p:extLst>
          </p:nvPr>
        </p:nvGraphicFramePr>
        <p:xfrm>
          <a:off x="838200" y="2044540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2B1BC242-298A-4C39-B162-BA6D4FEE2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20508"/>
              </p:ext>
            </p:extLst>
          </p:nvPr>
        </p:nvGraphicFramePr>
        <p:xfrm>
          <a:off x="838200" y="3591449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4A3A664-DAD0-4E82-B379-5599E8B20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68200"/>
              </p:ext>
            </p:extLst>
          </p:nvPr>
        </p:nvGraphicFramePr>
        <p:xfrm>
          <a:off x="861391" y="465290"/>
          <a:ext cx="2590800" cy="29972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fr-MA" sz="1350" b="1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MA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C485F94B-BEE4-42A2-AE74-77AAE2F3E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96477"/>
              </p:ext>
            </p:extLst>
          </p:nvPr>
        </p:nvGraphicFramePr>
        <p:xfrm>
          <a:off x="838200" y="4095750"/>
          <a:ext cx="2590800" cy="304800"/>
        </p:xfrm>
        <a:graphic>
          <a:graphicData uri="http://schemas.openxmlformats.org/drawingml/2006/table">
            <a:tbl>
              <a:tblPr firstRow="1" bandRow="1">
                <a:tableStyleId>{88993A36-1BD6-48AB-9F54-78EA1862096D}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6843381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03959726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5772304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7037488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8509461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67895015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65667497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98687013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259782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85849459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37813"/>
                  </a:ext>
                </a:extLst>
              </a:tr>
            </a:tbl>
          </a:graphicData>
        </a:graphic>
      </p:graphicFrame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0A0CE327-952D-4FB8-BEED-B5F014827942}"/>
              </a:ext>
            </a:extLst>
          </p:cNvPr>
          <p:cNvSpPr/>
          <p:nvPr/>
        </p:nvSpPr>
        <p:spPr>
          <a:xfrm>
            <a:off x="407836" y="285750"/>
            <a:ext cx="381000" cy="4392460"/>
          </a:xfrm>
          <a:prstGeom prst="lef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C292B2D-3954-47FE-A094-EE42A4BA27FA}"/>
              </a:ext>
            </a:extLst>
          </p:cNvPr>
          <p:cNvSpPr txBox="1"/>
          <p:nvPr/>
        </p:nvSpPr>
        <p:spPr>
          <a:xfrm>
            <a:off x="1217964" y="4415385"/>
            <a:ext cx="1465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b="1" spc="-5" dirty="0">
                <a:latin typeface="Courier New"/>
                <a:cs typeface="Courier New"/>
              </a:rPr>
              <a:t>Génération 1</a:t>
            </a:r>
          </a:p>
        </p:txBody>
      </p:sp>
      <p:graphicFrame>
        <p:nvGraphicFramePr>
          <p:cNvPr id="14" name="Tableau 26">
            <a:extLst>
              <a:ext uri="{FF2B5EF4-FFF2-40B4-BE49-F238E27FC236}">
                <a16:creationId xmlns:a16="http://schemas.microsoft.com/office/drawing/2014/main" id="{C7C81651-635C-4311-99F3-72C1C0C37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9898"/>
              </p:ext>
            </p:extLst>
          </p:nvPr>
        </p:nvGraphicFramePr>
        <p:xfrm>
          <a:off x="5562600" y="1152729"/>
          <a:ext cx="3429000" cy="28380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40649044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46360658"/>
                    </a:ext>
                  </a:extLst>
                </a:gridCol>
              </a:tblGrid>
              <a:tr h="315338">
                <a:tc>
                  <a:txBody>
                    <a:bodyPr/>
                    <a:lstStyle/>
                    <a:p>
                      <a:pPr algn="ctr"/>
                      <a:r>
                        <a:rPr lang="fr-FR" sz="1400" spc="-5" dirty="0"/>
                        <a:t>chromosome</a:t>
                      </a:r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Fitness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03982"/>
                  </a:ext>
                </a:extLst>
              </a:tr>
              <a:tr h="31533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74220"/>
                  </a:ext>
                </a:extLst>
              </a:tr>
              <a:tr h="31533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88587"/>
                  </a:ext>
                </a:extLst>
              </a:tr>
              <a:tr h="31533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0746"/>
                  </a:ext>
                </a:extLst>
              </a:tr>
              <a:tr h="31533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1862"/>
                  </a:ext>
                </a:extLst>
              </a:tr>
              <a:tr h="31533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4682"/>
                  </a:ext>
                </a:extLst>
              </a:tr>
              <a:tr h="31533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77913"/>
                  </a:ext>
                </a:extLst>
              </a:tr>
              <a:tr h="31533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3259"/>
                  </a:ext>
                </a:extLst>
              </a:tr>
              <a:tr h="31533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01550"/>
                  </a:ext>
                </a:extLst>
              </a:tr>
            </a:tbl>
          </a:graphicData>
        </a:graphic>
      </p:graphicFrame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937E40D-DD29-436F-AD18-45540C0E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lang="fr-MA" smtClean="0"/>
              <a:pPr marL="38100">
                <a:lnSpc>
                  <a:spcPts val="1145"/>
                </a:lnSpc>
              </a:pPr>
              <a:t>20</a:t>
            </a:fld>
            <a:endParaRPr lang="fr-MA" b="1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B9506E3E-9A30-4C4B-8DF3-616731D59BDA}"/>
              </a:ext>
            </a:extLst>
          </p:cNvPr>
          <p:cNvSpPr/>
          <p:nvPr/>
        </p:nvSpPr>
        <p:spPr>
          <a:xfrm>
            <a:off x="3644297" y="2296358"/>
            <a:ext cx="1726196" cy="550783"/>
          </a:xfrm>
          <a:prstGeom prst="right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/>
              <a:t>Calcul Fitness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C13FC5D3-ECE4-4F97-BE2D-684827F0BA36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20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50C2F5E8-8B4F-4358-984B-7398BD192E24}"/>
              </a:ext>
            </a:extLst>
          </p:cNvPr>
          <p:cNvSpPr txBox="1"/>
          <p:nvPr/>
        </p:nvSpPr>
        <p:spPr>
          <a:xfrm>
            <a:off x="2697379" y="329262"/>
            <a:ext cx="759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Algorithme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97A758-AE8C-48EB-A2CC-B56B86A1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77" y="1088382"/>
            <a:ext cx="4038600" cy="393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229C3C-AEDD-4BB5-826C-363EE2F4D3D0}"/>
              </a:ext>
            </a:extLst>
          </p:cNvPr>
          <p:cNvSpPr txBox="1"/>
          <p:nvPr/>
        </p:nvSpPr>
        <p:spPr>
          <a:xfrm>
            <a:off x="4619078" y="2114550"/>
            <a:ext cx="40995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292929"/>
                </a:solidFill>
                <a:latin typeface="charter"/>
              </a:rPr>
              <a:t>Lorsqu'il n'y a pas eu d'amélioration de la population pour X itérations.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292929"/>
                </a:solidFill>
                <a:latin typeface="charter"/>
              </a:rPr>
              <a:t>Lorsque nous atteignons un nombre absolu de générations.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292929"/>
                </a:solidFill>
                <a:latin typeface="charter"/>
              </a:rPr>
              <a:t>Lorsque la valeur de la fonction objectif a atteint une certaine valeur prédéfinie.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699875A-EDD9-414A-B451-6BB45F4DB8F8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21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Google Shape;4490;p43"/>
          <p:cNvSpPr txBox="1">
            <a:spLocks noGrp="1"/>
          </p:cNvSpPr>
          <p:nvPr>
            <p:ph type="title"/>
          </p:nvPr>
        </p:nvSpPr>
        <p:spPr>
          <a:xfrm>
            <a:off x="363557" y="1127548"/>
            <a:ext cx="4943031" cy="3830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3200" spc="-15" dirty="0"/>
              <a:t>Implémentation et exécution de la méthode en python</a:t>
            </a:r>
            <a:br>
              <a:rPr lang="fr-FR" sz="3200" spc="-15" dirty="0"/>
            </a:br>
            <a:endParaRPr sz="3200" dirty="0"/>
          </a:p>
        </p:txBody>
      </p:sp>
      <p:sp>
        <p:nvSpPr>
          <p:cNvPr id="4493" name="Google Shape;4493;p43"/>
          <p:cNvSpPr/>
          <p:nvPr/>
        </p:nvSpPr>
        <p:spPr>
          <a:xfrm>
            <a:off x="530658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Qu&amp;#39;est-ce que l&amp;#39;Optimisation Combinatoire ? - G-SCOP">
            <a:extLst>
              <a:ext uri="{FF2B5EF4-FFF2-40B4-BE49-F238E27FC236}">
                <a16:creationId xmlns:a16="http://schemas.microsoft.com/office/drawing/2014/main" id="{7D6E173E-C826-4EDF-B6E1-CBB0926E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1583"/>
            <a:ext cx="4073474" cy="20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BE03F0C-2E2B-4ABD-95F9-044CBA58A69A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22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8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ython Logo - Marques et logos: histoire et signification | PNG">
            <a:extLst>
              <a:ext uri="{FF2B5EF4-FFF2-40B4-BE49-F238E27FC236}">
                <a16:creationId xmlns:a16="http://schemas.microsoft.com/office/drawing/2014/main" id="{450F2B9E-ECAF-4773-8C45-5265D16F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03261"/>
            <a:ext cx="2133600" cy="120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B1D970D7-A54D-407D-A53E-BC22A05BD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47816"/>
            <a:ext cx="22859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omment utiliser Visual Studio Code afin de créer une application ? -">
            <a:extLst>
              <a:ext uri="{FF2B5EF4-FFF2-40B4-BE49-F238E27FC236}">
                <a16:creationId xmlns:a16="http://schemas.microsoft.com/office/drawing/2014/main" id="{4A54F40D-E889-44E5-A313-440B22C2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852331"/>
            <a:ext cx="1966911" cy="110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784F0D36-3184-4343-A1AB-FA58CF9D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84" y="2721613"/>
            <a:ext cx="4136315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latin typeface="Courier New" panose="02070309020205020404" pitchFamily="49" charset="0"/>
              </a:rPr>
              <a:t>python -m </a:t>
            </a:r>
            <a:r>
              <a:rPr lang="fr-FR" altLang="fr-FR" sz="1200" b="1" dirty="0" err="1">
                <a:latin typeface="Courier New" panose="02070309020205020404" pitchFamily="49" charset="0"/>
              </a:rPr>
              <a:t>pip</a:t>
            </a:r>
            <a:r>
              <a:rPr lang="fr-FR" altLang="fr-FR" sz="1200" b="1" dirty="0">
                <a:latin typeface="Courier New" panose="02070309020205020404" pitchFamily="49" charset="0"/>
              </a:rPr>
              <a:t> </a:t>
            </a:r>
            <a:r>
              <a:rPr lang="fr-FR" altLang="fr-FR" sz="1200" b="1" dirty="0" err="1">
                <a:latin typeface="Courier New" panose="02070309020205020404" pitchFamily="49" charset="0"/>
              </a:rPr>
              <a:t>install</a:t>
            </a:r>
            <a:r>
              <a:rPr lang="fr-FR" altLang="fr-FR" sz="1200" b="1" dirty="0">
                <a:latin typeface="Courier New" panose="02070309020205020404" pitchFamily="49" charset="0"/>
              </a:rPr>
              <a:t> </a:t>
            </a:r>
            <a:r>
              <a:rPr lang="fr-FR" altLang="fr-FR" sz="1200" b="1" dirty="0" err="1">
                <a:latin typeface="Courier New" panose="02070309020205020404" pitchFamily="49" charset="0"/>
              </a:rPr>
              <a:t>numpy</a:t>
            </a:r>
            <a:r>
              <a:rPr lang="fr-FR" altLang="fr-FR" sz="1200" b="1" dirty="0">
                <a:latin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8" descr="Matplotlib · Initiation à Python pour le traitement de données">
            <a:extLst>
              <a:ext uri="{FF2B5EF4-FFF2-40B4-BE49-F238E27FC236}">
                <a16:creationId xmlns:a16="http://schemas.microsoft.com/office/drawing/2014/main" id="{11E40E00-7AFA-470D-840F-82C1DC16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2874410"/>
            <a:ext cx="2362200" cy="43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2">
            <a:extLst>
              <a:ext uri="{FF2B5EF4-FFF2-40B4-BE49-F238E27FC236}">
                <a16:creationId xmlns:a16="http://schemas.microsoft.com/office/drawing/2014/main" id="{4AB25A7B-042D-4CD1-B1B0-C5754BEA2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470" y="3358020"/>
            <a:ext cx="4136315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b="1" dirty="0">
                <a:latin typeface="Courier New" panose="02070309020205020404" pitchFamily="49" charset="0"/>
              </a:rPr>
              <a:t>python -m </a:t>
            </a:r>
            <a:r>
              <a:rPr lang="fr-FR" altLang="fr-FR" sz="1200" b="1" dirty="0" err="1">
                <a:latin typeface="Courier New" panose="02070309020205020404" pitchFamily="49" charset="0"/>
              </a:rPr>
              <a:t>pip</a:t>
            </a:r>
            <a:r>
              <a:rPr lang="fr-FR" altLang="fr-FR" sz="1200" b="1" dirty="0">
                <a:latin typeface="Courier New" panose="02070309020205020404" pitchFamily="49" charset="0"/>
              </a:rPr>
              <a:t> </a:t>
            </a:r>
            <a:r>
              <a:rPr lang="fr-FR" altLang="fr-FR" sz="1200" b="1" dirty="0" err="1">
                <a:latin typeface="Courier New" panose="02070309020205020404" pitchFamily="49" charset="0"/>
              </a:rPr>
              <a:t>install</a:t>
            </a:r>
            <a:r>
              <a:rPr lang="fr-FR" altLang="fr-FR" sz="1200" b="1" dirty="0">
                <a:latin typeface="Courier New" panose="02070309020205020404" pitchFamily="49" charset="0"/>
              </a:rPr>
              <a:t> </a:t>
            </a:r>
            <a:r>
              <a:rPr lang="fr-FR" altLang="fr-FR" sz="1200" b="1" dirty="0" err="1">
                <a:latin typeface="Courier New" panose="02070309020205020404" pitchFamily="49" charset="0"/>
              </a:rPr>
              <a:t>matplotlib</a:t>
            </a:r>
            <a:r>
              <a:rPr lang="fr-FR" altLang="fr-FR" sz="1200" b="1" dirty="0">
                <a:latin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space réservé du numéro de diapositive 10">
            <a:extLst>
              <a:ext uri="{FF2B5EF4-FFF2-40B4-BE49-F238E27FC236}">
                <a16:creationId xmlns:a16="http://schemas.microsoft.com/office/drawing/2014/main" id="{9ACE34F3-3A4C-438F-ABBA-19D4B176E198}"/>
              </a:ext>
            </a:extLst>
          </p:cNvPr>
          <p:cNvSpPr txBox="1">
            <a:spLocks/>
          </p:cNvSpPr>
          <p:nvPr/>
        </p:nvSpPr>
        <p:spPr>
          <a:xfrm>
            <a:off x="7425344" y="4205861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88" b="0" i="0" u="none" strike="noStrike" kern="1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lang="fr-MA" smtClean="0"/>
              <a:pPr marL="38100">
                <a:lnSpc>
                  <a:spcPts val="1145"/>
                </a:lnSpc>
              </a:pPr>
              <a:t>23</a:t>
            </a:fld>
            <a:endParaRPr lang="fr-MA" sz="1100" b="1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F909C52-6AAE-4555-85AF-A3E5FC358A45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23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Google Shape;4490;p43"/>
          <p:cNvSpPr txBox="1">
            <a:spLocks noGrp="1"/>
          </p:cNvSpPr>
          <p:nvPr>
            <p:ph type="title"/>
          </p:nvPr>
        </p:nvSpPr>
        <p:spPr>
          <a:xfrm>
            <a:off x="1465244" y="1127550"/>
            <a:ext cx="4943031" cy="3830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3200" spc="-15" dirty="0"/>
              <a:t>Conclusion</a:t>
            </a:r>
            <a:endParaRPr sz="3200" dirty="0"/>
          </a:p>
        </p:txBody>
      </p:sp>
      <p:sp>
        <p:nvSpPr>
          <p:cNvPr id="4493" name="Google Shape;4493;p43"/>
          <p:cNvSpPr/>
          <p:nvPr/>
        </p:nvSpPr>
        <p:spPr>
          <a:xfrm>
            <a:off x="530658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Qu&amp;#39;est-ce que l&amp;#39;Optimisation Combinatoire ? - G-SCOP">
            <a:extLst>
              <a:ext uri="{FF2B5EF4-FFF2-40B4-BE49-F238E27FC236}">
                <a16:creationId xmlns:a16="http://schemas.microsoft.com/office/drawing/2014/main" id="{7D6E173E-C826-4EDF-B6E1-CBB0926E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1583"/>
            <a:ext cx="4073474" cy="20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33483959-3B25-4465-8EB5-75716C6168E0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24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8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Google Shape;4490;p43"/>
          <p:cNvSpPr txBox="1">
            <a:spLocks noGrp="1"/>
          </p:cNvSpPr>
          <p:nvPr>
            <p:ph type="title"/>
          </p:nvPr>
        </p:nvSpPr>
        <p:spPr>
          <a:xfrm>
            <a:off x="1443211" y="1865680"/>
            <a:ext cx="6742322" cy="3830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3200" spc="-15" dirty="0"/>
              <a:t>Merci pour votre attention</a:t>
            </a:r>
            <a:endParaRPr sz="32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0860EB0-1DCE-435C-85BB-83312021200D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25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Google Shape;4490;p43"/>
          <p:cNvSpPr txBox="1">
            <a:spLocks noGrp="1"/>
          </p:cNvSpPr>
          <p:nvPr>
            <p:ph type="title"/>
          </p:nvPr>
        </p:nvSpPr>
        <p:spPr>
          <a:xfrm>
            <a:off x="787437" y="1127549"/>
            <a:ext cx="4519151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493" name="Google Shape;4493;p43"/>
          <p:cNvSpPr/>
          <p:nvPr/>
        </p:nvSpPr>
        <p:spPr>
          <a:xfrm>
            <a:off x="530658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Qu&amp;#39;est-ce que l&amp;#39;Optimisation Combinatoire ? - G-SCOP">
            <a:extLst>
              <a:ext uri="{FF2B5EF4-FFF2-40B4-BE49-F238E27FC236}">
                <a16:creationId xmlns:a16="http://schemas.microsoft.com/office/drawing/2014/main" id="{7D6E173E-C826-4EDF-B6E1-CBB0926E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1583"/>
            <a:ext cx="4073474" cy="20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064209C5-11C1-42B7-A1EA-0FD7EE7B03BB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3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Google Shape;4490;p43"/>
          <p:cNvSpPr txBox="1">
            <a:spLocks noGrp="1"/>
          </p:cNvSpPr>
          <p:nvPr>
            <p:ph type="title"/>
          </p:nvPr>
        </p:nvSpPr>
        <p:spPr>
          <a:xfrm>
            <a:off x="761900" y="730941"/>
            <a:ext cx="4667610" cy="2607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spc="-15" dirty="0"/>
              <a:t>Présentation du problème à résoudre</a:t>
            </a:r>
            <a:endParaRPr sz="4000" b="1" dirty="0"/>
          </a:p>
        </p:txBody>
      </p:sp>
      <p:sp>
        <p:nvSpPr>
          <p:cNvPr id="4493" name="Google Shape;4493;p43"/>
          <p:cNvSpPr/>
          <p:nvPr/>
        </p:nvSpPr>
        <p:spPr>
          <a:xfrm>
            <a:off x="4689644" y="1491108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Qu&amp;#39;est-ce que l&amp;#39;Optimisation Combinatoire ? - G-SCOP">
            <a:extLst>
              <a:ext uri="{FF2B5EF4-FFF2-40B4-BE49-F238E27FC236}">
                <a16:creationId xmlns:a16="http://schemas.microsoft.com/office/drawing/2014/main" id="{7D6E173E-C826-4EDF-B6E1-CBB0926E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66" y="1935141"/>
            <a:ext cx="3215963" cy="15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8CC8A45-A5CA-44A4-B16B-E2849A6BABC9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4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8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C3F19A38-02C2-4247-AA05-B5285B3FC884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5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4" name="Picture 2" descr="Problème du sac à dos — Wikipédia">
            <a:extLst>
              <a:ext uri="{FF2B5EF4-FFF2-40B4-BE49-F238E27FC236}">
                <a16:creationId xmlns:a16="http://schemas.microsoft.com/office/drawing/2014/main" id="{9ADCF3BE-DA3E-4FFE-9146-796483043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41" t="-7718" r="-3478" b="-2380"/>
          <a:stretch/>
        </p:blipFill>
        <p:spPr bwMode="auto">
          <a:xfrm>
            <a:off x="5818910" y="1840675"/>
            <a:ext cx="3218212" cy="254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1" name="Google Shape;5731;p61"/>
          <p:cNvSpPr txBox="1">
            <a:spLocks noGrp="1"/>
          </p:cNvSpPr>
          <p:nvPr>
            <p:ph type="subTitle" idx="1"/>
          </p:nvPr>
        </p:nvSpPr>
        <p:spPr>
          <a:xfrm>
            <a:off x="375615" y="1995653"/>
            <a:ext cx="5134535" cy="283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indent="0" algn="just">
              <a:spcBef>
                <a:spcPts val="100"/>
              </a:spcBef>
              <a:buNone/>
            </a:pPr>
            <a:r>
              <a:rPr lang="fr-FR" dirty="0"/>
              <a:t>Considérons n objets, notés i = 1...n, apportant chacun un bénéfice ci mais possédant un poids ai .</a:t>
            </a:r>
          </a:p>
          <a:p>
            <a:pPr marL="0" marR="5080" indent="0" algn="just">
              <a:spcBef>
                <a:spcPts val="100"/>
              </a:spcBef>
              <a:buNone/>
            </a:pPr>
            <a:endParaRPr lang="fr-FR" dirty="0"/>
          </a:p>
          <a:p>
            <a:pPr marL="0" marR="5080" indent="0" algn="just">
              <a:spcBef>
                <a:spcPts val="100"/>
              </a:spcBef>
              <a:buNone/>
            </a:pPr>
            <a:r>
              <a:rPr lang="fr-FR" dirty="0"/>
              <a:t>On veut ranger ces objets dans un sac que l’on veut au maximum de poids b. Le problème de sac-à-dos (</a:t>
            </a:r>
            <a:r>
              <a:rPr lang="fr-FR" dirty="0" err="1"/>
              <a:t>knapsack</a:t>
            </a:r>
            <a:r>
              <a:rPr lang="fr-FR" dirty="0"/>
              <a:t>) consiste à choisir les objets à prendre parmi les n objets de manière à avoir un bénéfice maximal et respecter la contrainte du poids à ne pas dépasser.</a:t>
            </a:r>
          </a:p>
          <a:p>
            <a:pPr marL="12700" marR="5080" algn="just">
              <a:spcBef>
                <a:spcPts val="100"/>
              </a:spcBef>
            </a:pPr>
            <a:endParaRPr lang="fr-M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F68BC5B-1287-4AAF-B673-3C623DBE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11974"/>
            <a:ext cx="7704000" cy="572700"/>
          </a:xfrm>
        </p:spPr>
        <p:txBody>
          <a:bodyPr/>
          <a:lstStyle/>
          <a:p>
            <a:r>
              <a:rPr lang="fr-FR" dirty="0"/>
              <a:t>Problème du sac à 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1" name="Google Shape;5731;p61"/>
          <p:cNvSpPr txBox="1">
            <a:spLocks noGrp="1"/>
          </p:cNvSpPr>
          <p:nvPr>
            <p:ph type="subTitle" idx="1"/>
          </p:nvPr>
        </p:nvSpPr>
        <p:spPr>
          <a:xfrm>
            <a:off x="375615" y="2018805"/>
            <a:ext cx="5134536" cy="2816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indent="0" algn="just">
              <a:spcBef>
                <a:spcPts val="100"/>
              </a:spcBef>
              <a:buNone/>
            </a:pPr>
            <a:r>
              <a:rPr lang="fr-FR" dirty="0"/>
              <a:t>Un voleur entre dans une boutique portant un sac à dos pouvant supporter 35 </a:t>
            </a:r>
            <a:r>
              <a:rPr lang="fr-FR" dirty="0" err="1"/>
              <a:t>kgs</a:t>
            </a:r>
            <a:r>
              <a:rPr lang="fr-FR" dirty="0"/>
              <a:t> de poids. La boutique propose 10 articles, chacun avec un poids et un prix spécifiques. Maintenant, le dilemme du voleur est de faire une sélection d'articles telle qu'elle maximise la valeur (c'est-à-dire le prix total) sans dépasser le poids du sac à dos. Nous devons aider le voleur à faire la sélection.</a:t>
            </a:r>
          </a:p>
          <a:p>
            <a:pPr marL="12700" marR="5080" algn="just">
              <a:spcBef>
                <a:spcPts val="100"/>
              </a:spcBef>
            </a:pPr>
            <a:endParaRPr lang="fr-MA" dirty="0"/>
          </a:p>
        </p:txBody>
      </p:sp>
      <p:sp>
        <p:nvSpPr>
          <p:cNvPr id="5732" name="Google Shape;5732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3200" dirty="0"/>
              <a:t>Problème du sac à dos</a:t>
            </a:r>
            <a:endParaRPr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227F76-71E6-4A3F-A9D0-EC0213F86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513" y="1813571"/>
            <a:ext cx="300295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8A7AB233-C24B-43AB-8D48-B3F6A138FFA6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6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2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2" name="Google Shape;5732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3200" dirty="0"/>
              <a:t>Problème du sac à dos</a:t>
            </a:r>
            <a:endParaRPr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227F76-71E6-4A3F-A9D0-EC0213F86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1" y="1920447"/>
            <a:ext cx="300295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au 3">
            <a:extLst>
              <a:ext uri="{FF2B5EF4-FFF2-40B4-BE49-F238E27FC236}">
                <a16:creationId xmlns:a16="http://schemas.microsoft.com/office/drawing/2014/main" id="{0FDAB1D9-03AB-45E9-AF72-8A694A3B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29302"/>
              </p:ext>
            </p:extLst>
          </p:nvPr>
        </p:nvGraphicFramePr>
        <p:xfrm>
          <a:off x="4263242" y="1587676"/>
          <a:ext cx="4263240" cy="335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1080">
                  <a:extLst>
                    <a:ext uri="{9D8B030D-6E8A-4147-A177-3AD203B41FA5}">
                      <a16:colId xmlns:a16="http://schemas.microsoft.com/office/drawing/2014/main" val="943348804"/>
                    </a:ext>
                  </a:extLst>
                </a:gridCol>
                <a:gridCol w="1421080">
                  <a:extLst>
                    <a:ext uri="{9D8B030D-6E8A-4147-A177-3AD203B41FA5}">
                      <a16:colId xmlns:a16="http://schemas.microsoft.com/office/drawing/2014/main" val="2202441567"/>
                    </a:ext>
                  </a:extLst>
                </a:gridCol>
                <a:gridCol w="1421080">
                  <a:extLst>
                    <a:ext uri="{9D8B030D-6E8A-4147-A177-3AD203B41FA5}">
                      <a16:colId xmlns:a16="http://schemas.microsoft.com/office/drawing/2014/main" val="2348401849"/>
                    </a:ext>
                  </a:extLst>
                </a:gridCol>
              </a:tblGrid>
              <a:tr h="28827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Article 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poids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Prix ( valeur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28550"/>
                  </a:ext>
                </a:extLst>
              </a:tr>
              <a:tr h="28827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64852"/>
                  </a:ext>
                </a:extLst>
              </a:tr>
              <a:tr h="28827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44651"/>
                  </a:ext>
                </a:extLst>
              </a:tr>
              <a:tr h="28827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6599"/>
                  </a:ext>
                </a:extLst>
              </a:tr>
              <a:tr h="28827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78055"/>
                  </a:ext>
                </a:extLst>
              </a:tr>
              <a:tr h="28827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3875"/>
                  </a:ext>
                </a:extLst>
              </a:tr>
              <a:tr h="28827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96538"/>
                  </a:ext>
                </a:extLst>
              </a:tr>
              <a:tr h="28827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83644"/>
                  </a:ext>
                </a:extLst>
              </a:tr>
              <a:tr h="28827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39509"/>
                  </a:ext>
                </a:extLst>
              </a:tr>
              <a:tr h="28827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11920"/>
                  </a:ext>
                </a:extLst>
              </a:tr>
              <a:tr h="288278"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dirty="0"/>
                        <a:t>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98143"/>
                  </a:ext>
                </a:extLst>
              </a:tr>
            </a:tbl>
          </a:graphicData>
        </a:graphic>
      </p:graphicFrame>
      <p:sp>
        <p:nvSpPr>
          <p:cNvPr id="6" name="object 3">
            <a:extLst>
              <a:ext uri="{FF2B5EF4-FFF2-40B4-BE49-F238E27FC236}">
                <a16:creationId xmlns:a16="http://schemas.microsoft.com/office/drawing/2014/main" id="{1B80F37E-8121-42CB-8370-13FC0EA1DF61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7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2" name="Google Shape;5732;p61"/>
          <p:cNvSpPr txBox="1">
            <a:spLocks noGrp="1"/>
          </p:cNvSpPr>
          <p:nvPr>
            <p:ph type="title"/>
          </p:nvPr>
        </p:nvSpPr>
        <p:spPr>
          <a:xfrm>
            <a:off x="808124" y="2512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spc="-15" dirty="0"/>
              <a:t>Les méthodes de résolution</a:t>
            </a:r>
            <a:endParaRPr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5D47BF1-7A64-4F5C-AD0F-97D5AE750358}"/>
              </a:ext>
            </a:extLst>
          </p:cNvPr>
          <p:cNvSpPr/>
          <p:nvPr/>
        </p:nvSpPr>
        <p:spPr>
          <a:xfrm>
            <a:off x="2218252" y="1473822"/>
            <a:ext cx="3978234" cy="306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ABeeZee" panose="020B0604020202020204" charset="0"/>
              </a:rPr>
              <a:t>Méthodes d’optimisation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DB13935-BC54-49A8-8FDC-86373D550EB7}"/>
              </a:ext>
            </a:extLst>
          </p:cNvPr>
          <p:cNvSpPr/>
          <p:nvPr/>
        </p:nvSpPr>
        <p:spPr>
          <a:xfrm>
            <a:off x="641272" y="2386243"/>
            <a:ext cx="2622468" cy="306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Méthodes exactes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F76433B-334D-4C46-80EE-EA32DE111220}"/>
              </a:ext>
            </a:extLst>
          </p:cNvPr>
          <p:cNvSpPr/>
          <p:nvPr/>
        </p:nvSpPr>
        <p:spPr>
          <a:xfrm>
            <a:off x="5028719" y="2386243"/>
            <a:ext cx="2622468" cy="306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Méthodes approchées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824CEEE-806C-41BC-A386-A335B67510DA}"/>
              </a:ext>
            </a:extLst>
          </p:cNvPr>
          <p:cNvSpPr/>
          <p:nvPr/>
        </p:nvSpPr>
        <p:spPr>
          <a:xfrm>
            <a:off x="808124" y="3475078"/>
            <a:ext cx="2293912" cy="306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Le Branch &amp; Bound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D3E1AE3-5EB3-4C94-8523-E4C6B40B82D9}"/>
              </a:ext>
            </a:extLst>
          </p:cNvPr>
          <p:cNvSpPr/>
          <p:nvPr/>
        </p:nvSpPr>
        <p:spPr>
          <a:xfrm>
            <a:off x="808124" y="3099814"/>
            <a:ext cx="2293912" cy="306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La programmation dynamique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B75911A-4262-4E4E-B54E-667F21D3255B}"/>
              </a:ext>
            </a:extLst>
          </p:cNvPr>
          <p:cNvSpPr/>
          <p:nvPr/>
        </p:nvSpPr>
        <p:spPr>
          <a:xfrm>
            <a:off x="808124" y="3854372"/>
            <a:ext cx="2293912" cy="306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Les méthodes polyédrales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AC3AABF-7FCB-4011-B657-A430ABDFD4DB}"/>
              </a:ext>
            </a:extLst>
          </p:cNvPr>
          <p:cNvSpPr/>
          <p:nvPr/>
        </p:nvSpPr>
        <p:spPr>
          <a:xfrm rot="5400000">
            <a:off x="1817786" y="2770144"/>
            <a:ext cx="255908" cy="24614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EBC5C7C-1AC5-480F-879A-A92F34371B40}"/>
              </a:ext>
            </a:extLst>
          </p:cNvPr>
          <p:cNvCxnSpPr>
            <a:cxnSpLocks/>
          </p:cNvCxnSpPr>
          <p:nvPr/>
        </p:nvCxnSpPr>
        <p:spPr>
          <a:xfrm flipH="1">
            <a:off x="1952506" y="1779822"/>
            <a:ext cx="2254863" cy="60642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68074FF-4277-4DE5-B446-D2C3F375FB07}"/>
              </a:ext>
            </a:extLst>
          </p:cNvPr>
          <p:cNvCxnSpPr>
            <a:cxnSpLocks/>
          </p:cNvCxnSpPr>
          <p:nvPr/>
        </p:nvCxnSpPr>
        <p:spPr>
          <a:xfrm>
            <a:off x="4207369" y="1779822"/>
            <a:ext cx="2132584" cy="60642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80866B7-FA3B-4501-8CD2-801D08E39B72}"/>
              </a:ext>
            </a:extLst>
          </p:cNvPr>
          <p:cNvSpPr/>
          <p:nvPr/>
        </p:nvSpPr>
        <p:spPr>
          <a:xfrm>
            <a:off x="4616067" y="2886414"/>
            <a:ext cx="1720467" cy="27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Les heuristiques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0BD25FC-B9FF-4C5C-8C95-0B2F33670801}"/>
              </a:ext>
            </a:extLst>
          </p:cNvPr>
          <p:cNvSpPr/>
          <p:nvPr/>
        </p:nvSpPr>
        <p:spPr>
          <a:xfrm>
            <a:off x="6498117" y="2886414"/>
            <a:ext cx="1720467" cy="27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Les métaheuristiques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FE2C6B8-6D65-44A4-A063-EEEF199A0313}"/>
              </a:ext>
            </a:extLst>
          </p:cNvPr>
          <p:cNvCxnSpPr>
            <a:cxnSpLocks/>
          </p:cNvCxnSpPr>
          <p:nvPr/>
        </p:nvCxnSpPr>
        <p:spPr>
          <a:xfrm flipH="1">
            <a:off x="5354198" y="2693023"/>
            <a:ext cx="985755" cy="19339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7BF9B6-2AFF-4563-B481-5F5DB50C3DEA}"/>
              </a:ext>
            </a:extLst>
          </p:cNvPr>
          <p:cNvCxnSpPr>
            <a:cxnSpLocks/>
          </p:cNvCxnSpPr>
          <p:nvPr/>
        </p:nvCxnSpPr>
        <p:spPr>
          <a:xfrm>
            <a:off x="6339953" y="2693023"/>
            <a:ext cx="1018398" cy="19339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5BB94D5-4320-4C0C-9AF6-3190CB1FDC00}"/>
              </a:ext>
            </a:extLst>
          </p:cNvPr>
          <p:cNvSpPr/>
          <p:nvPr/>
        </p:nvSpPr>
        <p:spPr>
          <a:xfrm>
            <a:off x="5173211" y="3358300"/>
            <a:ext cx="1720467" cy="4235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Métaheuristiques à solution unique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55D96EA-37EC-4FCE-8F92-08CA73E71EE6}"/>
              </a:ext>
            </a:extLst>
          </p:cNvPr>
          <p:cNvSpPr/>
          <p:nvPr/>
        </p:nvSpPr>
        <p:spPr>
          <a:xfrm>
            <a:off x="7080173" y="3358301"/>
            <a:ext cx="1931628" cy="4235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Métaheuristiques à population des solutions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84A0E4A-EDCD-4994-B804-0DAC63CEAC4D}"/>
              </a:ext>
            </a:extLst>
          </p:cNvPr>
          <p:cNvCxnSpPr>
            <a:cxnSpLocks/>
          </p:cNvCxnSpPr>
          <p:nvPr/>
        </p:nvCxnSpPr>
        <p:spPr>
          <a:xfrm flipH="1">
            <a:off x="6033445" y="3162386"/>
            <a:ext cx="1324906" cy="19591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04B9B48-61E7-484F-8610-24110755DFFA}"/>
              </a:ext>
            </a:extLst>
          </p:cNvPr>
          <p:cNvCxnSpPr>
            <a:cxnSpLocks/>
          </p:cNvCxnSpPr>
          <p:nvPr/>
        </p:nvCxnSpPr>
        <p:spPr>
          <a:xfrm>
            <a:off x="7358351" y="3162386"/>
            <a:ext cx="687636" cy="19591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B98A3F5-3233-422E-B483-71A4FD37C539}"/>
              </a:ext>
            </a:extLst>
          </p:cNvPr>
          <p:cNvSpPr/>
          <p:nvPr/>
        </p:nvSpPr>
        <p:spPr>
          <a:xfrm>
            <a:off x="5173211" y="3984430"/>
            <a:ext cx="1720467" cy="27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Recherche locale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A7DA2018-6E48-48BE-B916-DA89316A1A47}"/>
              </a:ext>
            </a:extLst>
          </p:cNvPr>
          <p:cNvSpPr/>
          <p:nvPr/>
        </p:nvSpPr>
        <p:spPr>
          <a:xfrm>
            <a:off x="5173211" y="4345089"/>
            <a:ext cx="1720467" cy="27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Recuite simulé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A6A677E-A3E8-4C4C-9AB9-96EE2136CF96}"/>
              </a:ext>
            </a:extLst>
          </p:cNvPr>
          <p:cNvSpPr/>
          <p:nvPr/>
        </p:nvSpPr>
        <p:spPr>
          <a:xfrm>
            <a:off x="5173211" y="4690915"/>
            <a:ext cx="1720467" cy="27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Recherche Taboue</a:t>
            </a:r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514C6707-F1D8-41E2-94A6-087849A93FF3}"/>
              </a:ext>
            </a:extLst>
          </p:cNvPr>
          <p:cNvSpPr/>
          <p:nvPr/>
        </p:nvSpPr>
        <p:spPr>
          <a:xfrm rot="5400000">
            <a:off x="5942773" y="3794606"/>
            <a:ext cx="130058" cy="1834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69FDCF33-11B0-4FCE-A7FD-AF86DBB01710}"/>
              </a:ext>
            </a:extLst>
          </p:cNvPr>
          <p:cNvSpPr/>
          <p:nvPr/>
        </p:nvSpPr>
        <p:spPr>
          <a:xfrm>
            <a:off x="7231530" y="3993609"/>
            <a:ext cx="1780271" cy="27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Algorithmes génétiques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08454A54-B8F1-4296-AEFA-445A00786F9B}"/>
              </a:ext>
            </a:extLst>
          </p:cNvPr>
          <p:cNvSpPr/>
          <p:nvPr/>
        </p:nvSpPr>
        <p:spPr>
          <a:xfrm>
            <a:off x="7231530" y="4345089"/>
            <a:ext cx="1720467" cy="27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>
                    <a:lumMod val="25000"/>
                  </a:schemeClr>
                </a:solidFill>
                <a:latin typeface="ABeeZee" panose="020B0604020202020204" charset="0"/>
              </a:rPr>
              <a:t>Colonies de Fourmis</a:t>
            </a:r>
          </a:p>
        </p:txBody>
      </p:sp>
      <p:sp>
        <p:nvSpPr>
          <p:cNvPr id="73" name="Flèche : droite 72">
            <a:extLst>
              <a:ext uri="{FF2B5EF4-FFF2-40B4-BE49-F238E27FC236}">
                <a16:creationId xmlns:a16="http://schemas.microsoft.com/office/drawing/2014/main" id="{337DEB77-B53B-455B-A6A2-DCBC752AD8AC}"/>
              </a:ext>
            </a:extLst>
          </p:cNvPr>
          <p:cNvSpPr/>
          <p:nvPr/>
        </p:nvSpPr>
        <p:spPr>
          <a:xfrm rot="5400000">
            <a:off x="8001092" y="3803785"/>
            <a:ext cx="130058" cy="18348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05D4C683-A5AD-4876-9A63-450E5DC16035}"/>
              </a:ext>
            </a:extLst>
          </p:cNvPr>
          <p:cNvSpPr/>
          <p:nvPr/>
        </p:nvSpPr>
        <p:spPr>
          <a:xfrm>
            <a:off x="8667334" y="4835132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8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1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3" grpId="0" animBg="1"/>
      <p:bldP spid="14" grpId="0" animBg="1"/>
      <p:bldP spid="15" grpId="0" animBg="1"/>
      <p:bldP spid="16" grpId="0" animBg="1"/>
      <p:bldP spid="4" grpId="0" animBg="1"/>
      <p:bldP spid="22" grpId="0" animBg="1"/>
      <p:bldP spid="23" grpId="0" animBg="1"/>
      <p:bldP spid="33" grpId="0" animBg="1"/>
      <p:bldP spid="34" grpId="0" animBg="1"/>
      <p:bldP spid="61" grpId="0" animBg="1"/>
      <p:bldP spid="62" grpId="0" animBg="1"/>
      <p:bldP spid="63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6" name="Google Shape;5106;p58"/>
          <p:cNvSpPr txBox="1">
            <a:spLocks noGrp="1"/>
          </p:cNvSpPr>
          <p:nvPr>
            <p:ph type="title" idx="2"/>
          </p:nvPr>
        </p:nvSpPr>
        <p:spPr>
          <a:xfrm>
            <a:off x="743970" y="3671548"/>
            <a:ext cx="25827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Variation</a:t>
            </a:r>
            <a:endParaRPr dirty="0"/>
          </a:p>
        </p:txBody>
      </p:sp>
      <p:sp>
        <p:nvSpPr>
          <p:cNvPr id="5108" name="Google Shape;5108;p58"/>
          <p:cNvSpPr txBox="1">
            <a:spLocks noGrp="1"/>
          </p:cNvSpPr>
          <p:nvPr>
            <p:ph type="title" idx="3"/>
          </p:nvPr>
        </p:nvSpPr>
        <p:spPr>
          <a:xfrm>
            <a:off x="3326769" y="3671548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Adaptation</a:t>
            </a:r>
            <a:endParaRPr dirty="0"/>
          </a:p>
        </p:txBody>
      </p:sp>
      <p:sp>
        <p:nvSpPr>
          <p:cNvPr id="5110" name="Google Shape;5110;p58"/>
          <p:cNvSpPr txBox="1">
            <a:spLocks noGrp="1"/>
          </p:cNvSpPr>
          <p:nvPr>
            <p:ph type="title" idx="5"/>
          </p:nvPr>
        </p:nvSpPr>
        <p:spPr>
          <a:xfrm>
            <a:off x="5993653" y="3671548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Hérédité</a:t>
            </a:r>
            <a:endParaRPr dirty="0"/>
          </a:p>
        </p:txBody>
      </p:sp>
      <p:sp>
        <p:nvSpPr>
          <p:cNvPr id="5113" name="Google Shape;5113;p58"/>
          <p:cNvSpPr/>
          <p:nvPr/>
        </p:nvSpPr>
        <p:spPr>
          <a:xfrm>
            <a:off x="1249600" y="2170903"/>
            <a:ext cx="1558200" cy="1558200"/>
          </a:xfrm>
          <a:prstGeom prst="arc">
            <a:avLst>
              <a:gd name="adj1" fmla="val 16200000"/>
              <a:gd name="adj2" fmla="val 21018366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4" name="Google Shape;5114;p58"/>
          <p:cNvSpPr/>
          <p:nvPr/>
        </p:nvSpPr>
        <p:spPr>
          <a:xfrm>
            <a:off x="3881111" y="2170903"/>
            <a:ext cx="1558200" cy="15582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5" name="Google Shape;5115;p58"/>
          <p:cNvSpPr/>
          <p:nvPr/>
        </p:nvSpPr>
        <p:spPr>
          <a:xfrm>
            <a:off x="6336350" y="2170903"/>
            <a:ext cx="1558200" cy="15582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7EC7640-91CE-4CC0-A416-39DA8263E440}"/>
              </a:ext>
            </a:extLst>
          </p:cNvPr>
          <p:cNvSpPr txBox="1"/>
          <p:nvPr/>
        </p:nvSpPr>
        <p:spPr>
          <a:xfrm>
            <a:off x="2895682" y="1208102"/>
            <a:ext cx="759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Principes</a:t>
            </a:r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D7FA263C-8F59-4647-B77D-738F5398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51" y="415488"/>
            <a:ext cx="7704000" cy="572700"/>
          </a:xfrm>
        </p:spPr>
        <p:txBody>
          <a:bodyPr/>
          <a:lstStyle/>
          <a:p>
            <a:r>
              <a:rPr lang="fr-FR" sz="3600" spc="-15" dirty="0"/>
              <a:t>L’algorithme génétique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38DBC71-7D6D-4211-8736-305D40825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50" y="2382311"/>
            <a:ext cx="1238651" cy="111269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6B0BB04-D884-4995-9CA6-AF1F45565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831" y="2325727"/>
            <a:ext cx="1282976" cy="124855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30BB5AA-E7F7-4BA3-B366-65EFC8461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732" y="2307931"/>
            <a:ext cx="1262381" cy="1187074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22CD112B-2348-491B-B13B-83371DD5CDDE}"/>
              </a:ext>
            </a:extLst>
          </p:cNvPr>
          <p:cNvSpPr/>
          <p:nvPr/>
        </p:nvSpPr>
        <p:spPr>
          <a:xfrm>
            <a:off x="8569753" y="4548693"/>
            <a:ext cx="327660" cy="276081"/>
          </a:xfrm>
          <a:custGeom>
            <a:avLst/>
            <a:gdLst/>
            <a:ahLst/>
            <a:cxnLst/>
            <a:rect l="l" t="t" r="r" b="b"/>
            <a:pathLst>
              <a:path w="327659" h="393700">
                <a:moveTo>
                  <a:pt x="163624" y="393599"/>
                </a:moveTo>
                <a:lnTo>
                  <a:pt x="0" y="314874"/>
                </a:lnTo>
                <a:lnTo>
                  <a:pt x="0" y="0"/>
                </a:lnTo>
                <a:lnTo>
                  <a:pt x="327274" y="0"/>
                </a:lnTo>
                <a:lnTo>
                  <a:pt x="327274" y="314874"/>
                </a:lnTo>
                <a:lnTo>
                  <a:pt x="163624" y="393599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pPr algn="ctr"/>
            <a:r>
              <a:rPr lang="fr-MA" dirty="0">
                <a:solidFill>
                  <a:schemeClr val="bg2"/>
                </a:solidFill>
              </a:rPr>
              <a:t>9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5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6" grpId="0"/>
      <p:bldP spid="5108" grpId="0"/>
      <p:bldP spid="5110" grpId="0"/>
      <p:bldP spid="5113" grpId="0" animBg="1"/>
      <p:bldP spid="5114" grpId="0" animBg="1"/>
      <p:bldP spid="5115" grpId="0" animBg="1"/>
    </p:bldLst>
  </p:timing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1497</Words>
  <Application>Microsoft Office PowerPoint</Application>
  <PresentationFormat>Affichage à l'écran (16:9)</PresentationFormat>
  <Paragraphs>826</Paragraphs>
  <Slides>25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Amasis MT Pro Black</vt:lpstr>
      <vt:lpstr>charter</vt:lpstr>
      <vt:lpstr>ABeeZee</vt:lpstr>
      <vt:lpstr>Arial</vt:lpstr>
      <vt:lpstr>Black Han Sans</vt:lpstr>
      <vt:lpstr>Courier New</vt:lpstr>
      <vt:lpstr>Open Sans</vt:lpstr>
      <vt:lpstr>Wingdings</vt:lpstr>
      <vt:lpstr>Smart Home Project Proposal by Slidesgo</vt:lpstr>
      <vt:lpstr>Résolution d’un problème de sac à dos par algorithme génétique</vt:lpstr>
      <vt:lpstr>Plan</vt:lpstr>
      <vt:lpstr>Introduction</vt:lpstr>
      <vt:lpstr>Présentation du problème à résoudre</vt:lpstr>
      <vt:lpstr>Problème du sac à dos</vt:lpstr>
      <vt:lpstr>Problème du sac à dos</vt:lpstr>
      <vt:lpstr>Problème du sac à dos</vt:lpstr>
      <vt:lpstr>Les méthodes de résolution</vt:lpstr>
      <vt:lpstr>Variation</vt:lpstr>
      <vt:lpstr>Présentation PowerPoint</vt:lpstr>
      <vt:lpstr>Selection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Implémentation et exécution de la méthode en python </vt:lpstr>
      <vt:lpstr>Présentation PowerPoint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Résolution d’un problème de sac à dos par algorithme génétique</dc:title>
  <dc:creator>Administrateur</dc:creator>
  <cp:lastModifiedBy>mohamed walid hajoub</cp:lastModifiedBy>
  <cp:revision>9</cp:revision>
  <dcterms:modified xsi:type="dcterms:W3CDTF">2022-03-04T17:59:47Z</dcterms:modified>
</cp:coreProperties>
</file>