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271" r:id="rId5"/>
    <p:sldId id="293" r:id="rId6"/>
    <p:sldId id="296" r:id="rId7"/>
    <p:sldId id="259" r:id="rId8"/>
    <p:sldId id="269" r:id="rId9"/>
    <p:sldId id="278" r:id="rId10"/>
    <p:sldId id="282" r:id="rId11"/>
    <p:sldId id="283" r:id="rId12"/>
    <p:sldId id="284" r:id="rId13"/>
    <p:sldId id="265" r:id="rId14"/>
    <p:sldId id="270" r:id="rId15"/>
    <p:sldId id="272" r:id="rId16"/>
    <p:sldId id="273" r:id="rId17"/>
    <p:sldId id="274" r:id="rId18"/>
    <p:sldId id="275" r:id="rId19"/>
    <p:sldId id="276" r:id="rId20"/>
    <p:sldId id="300" r:id="rId21"/>
    <p:sldId id="298" r:id="rId22"/>
    <p:sldId id="299" r:id="rId23"/>
    <p:sldId id="280" r:id="rId24"/>
    <p:sldId id="266" r:id="rId25"/>
    <p:sldId id="281" r:id="rId26"/>
    <p:sldId id="286" r:id="rId27"/>
    <p:sldId id="291" r:id="rId28"/>
    <p:sldId id="279" r:id="rId29"/>
    <p:sldId id="288" r:id="rId30"/>
    <p:sldId id="285" r:id="rId31"/>
    <p:sldId id="289" r:id="rId32"/>
    <p:sldId id="287" r:id="rId33"/>
    <p:sldId id="267" r:id="rId34"/>
    <p:sldId id="29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édéric GODEFROY" initials="FG" lastIdx="2" clrIdx="0">
    <p:extLst>
      <p:ext uri="{19B8F6BF-5375-455C-9EA6-DF929625EA0E}">
        <p15:presenceInfo xmlns:p15="http://schemas.microsoft.com/office/powerpoint/2012/main" userId="S::sereneo.user3@sereneo.onmicrosoft.com::849699c2-add2-4167-ba38-982bbcbb1e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7940" autoAdjust="0"/>
  </p:normalViewPr>
  <p:slideViewPr>
    <p:cSldViewPr snapToGrid="0">
      <p:cViewPr varScale="1">
        <p:scale>
          <a:sx n="75" d="100"/>
          <a:sy n="75" d="100"/>
        </p:scale>
        <p:origin x="744" y="62"/>
      </p:cViewPr>
      <p:guideLst/>
    </p:cSldViewPr>
  </p:slideViewPr>
  <p:notesTextViewPr>
    <p:cViewPr>
      <p:scale>
        <a:sx n="1" d="1"/>
        <a:sy n="1" d="1"/>
      </p:scale>
      <p:origin x="0" y="0"/>
    </p:cViewPr>
  </p:notesTextViewPr>
  <p:sorterViewPr>
    <p:cViewPr>
      <p:scale>
        <a:sx n="100" d="100"/>
        <a:sy n="100" d="100"/>
      </p:scale>
      <p:origin x="0" y="-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3A555-B5E2-446C-8DD9-AC31D643D9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EA0EC7-D5AD-44FC-B924-54FADAA556D1}">
      <dgm:prSet/>
      <dgm:spPr/>
      <dgm:t>
        <a:bodyPr/>
        <a:lstStyle/>
        <a:p>
          <a:r>
            <a:rPr lang="fr-FR" dirty="0"/>
            <a:t>1- Idée d’application</a:t>
          </a:r>
        </a:p>
      </dgm:t>
    </dgm:pt>
    <dgm:pt modelId="{81ECA6FA-21A0-40C8-AF8A-F3BA757458CB}" type="parTrans" cxnId="{B02072F5-233C-4CC9-8AD3-C545B9D1B542}">
      <dgm:prSet/>
      <dgm:spPr/>
      <dgm:t>
        <a:bodyPr/>
        <a:lstStyle/>
        <a:p>
          <a:endParaRPr lang="en-US"/>
        </a:p>
      </dgm:t>
    </dgm:pt>
    <dgm:pt modelId="{546EDE2E-0D59-4281-8BDD-511994777152}" type="sibTrans" cxnId="{B02072F5-233C-4CC9-8AD3-C545B9D1B542}">
      <dgm:prSet/>
      <dgm:spPr/>
      <dgm:t>
        <a:bodyPr/>
        <a:lstStyle/>
        <a:p>
          <a:endParaRPr lang="en-US"/>
        </a:p>
      </dgm:t>
    </dgm:pt>
    <dgm:pt modelId="{AFCDB340-A466-46AD-BF67-982E57214394}">
      <dgm:prSet/>
      <dgm:spPr/>
      <dgm:t>
        <a:bodyPr/>
        <a:lstStyle/>
        <a:p>
          <a:r>
            <a:rPr lang="fr-FR" dirty="0"/>
            <a:t>2- Jeu de données </a:t>
          </a:r>
          <a:r>
            <a:rPr lang="fr-FR" dirty="0" err="1"/>
            <a:t>OpenFoodFacts</a:t>
          </a:r>
          <a:endParaRPr lang="en-US" dirty="0"/>
        </a:p>
      </dgm:t>
    </dgm:pt>
    <dgm:pt modelId="{BF5E8530-E86B-4A6D-9B28-B1AD196E3697}" type="parTrans" cxnId="{2F310A9E-AB3F-4C31-877D-4F159857553D}">
      <dgm:prSet/>
      <dgm:spPr/>
      <dgm:t>
        <a:bodyPr/>
        <a:lstStyle/>
        <a:p>
          <a:endParaRPr lang="en-US"/>
        </a:p>
      </dgm:t>
    </dgm:pt>
    <dgm:pt modelId="{3B761D41-C8BC-4135-A2AC-E9C8A37E1895}" type="sibTrans" cxnId="{2F310A9E-AB3F-4C31-877D-4F159857553D}">
      <dgm:prSet/>
      <dgm:spPr/>
      <dgm:t>
        <a:bodyPr/>
        <a:lstStyle/>
        <a:p>
          <a:endParaRPr lang="en-US"/>
        </a:p>
      </dgm:t>
    </dgm:pt>
    <dgm:pt modelId="{6A56DDD8-082B-4B0B-B2F4-AEC85DF8A939}">
      <dgm:prSet/>
      <dgm:spPr/>
      <dgm:t>
        <a:bodyPr/>
        <a:lstStyle/>
        <a:p>
          <a:r>
            <a:rPr lang="fr-FR" dirty="0"/>
            <a:t>4- Explorations de données</a:t>
          </a:r>
          <a:endParaRPr lang="en-US" dirty="0"/>
        </a:p>
      </dgm:t>
    </dgm:pt>
    <dgm:pt modelId="{DE8FC709-4EE7-4F66-A481-696F4ABEE3FD}" type="parTrans" cxnId="{48A2D11A-183B-492B-8BC6-8D16C9D295C2}">
      <dgm:prSet/>
      <dgm:spPr/>
      <dgm:t>
        <a:bodyPr/>
        <a:lstStyle/>
        <a:p>
          <a:endParaRPr lang="en-US"/>
        </a:p>
      </dgm:t>
    </dgm:pt>
    <dgm:pt modelId="{981B472D-9EA4-4BF0-9867-56E6FE808EBF}" type="sibTrans" cxnId="{48A2D11A-183B-492B-8BC6-8D16C9D295C2}">
      <dgm:prSet/>
      <dgm:spPr/>
      <dgm:t>
        <a:bodyPr/>
        <a:lstStyle/>
        <a:p>
          <a:endParaRPr lang="en-US"/>
        </a:p>
      </dgm:t>
    </dgm:pt>
    <dgm:pt modelId="{2A4A0EFB-E7D9-4881-95D6-17E3300795FF}">
      <dgm:prSet/>
      <dgm:spPr/>
      <dgm:t>
        <a:bodyPr/>
        <a:lstStyle/>
        <a:p>
          <a:r>
            <a:rPr lang="fr-FR" dirty="0"/>
            <a:t>5- NLP : Moteur de recommandation</a:t>
          </a:r>
          <a:endParaRPr lang="en-US" dirty="0"/>
        </a:p>
      </dgm:t>
    </dgm:pt>
    <dgm:pt modelId="{C7C44E34-D4D9-493B-9257-5FA93684C8E7}" type="parTrans" cxnId="{282B24C6-FEEF-4AC1-B39E-7F5006535217}">
      <dgm:prSet/>
      <dgm:spPr/>
      <dgm:t>
        <a:bodyPr/>
        <a:lstStyle/>
        <a:p>
          <a:endParaRPr lang="en-US"/>
        </a:p>
      </dgm:t>
    </dgm:pt>
    <dgm:pt modelId="{4D3FD87D-E6CD-4003-A406-8BC4459CDA33}" type="sibTrans" cxnId="{282B24C6-FEEF-4AC1-B39E-7F5006535217}">
      <dgm:prSet/>
      <dgm:spPr/>
      <dgm:t>
        <a:bodyPr/>
        <a:lstStyle/>
        <a:p>
          <a:endParaRPr lang="en-US"/>
        </a:p>
      </dgm:t>
    </dgm:pt>
    <dgm:pt modelId="{2E98EE16-8C62-412B-86FC-504285783B7F}">
      <dgm:prSet/>
      <dgm:spPr/>
      <dgm:t>
        <a:bodyPr/>
        <a:lstStyle/>
        <a:p>
          <a:r>
            <a:rPr lang="fr-FR" dirty="0"/>
            <a:t>6- Conclusion</a:t>
          </a:r>
          <a:endParaRPr lang="en-US" dirty="0"/>
        </a:p>
      </dgm:t>
    </dgm:pt>
    <dgm:pt modelId="{E2C07787-FD88-452A-B165-65A86B42C53C}" type="parTrans" cxnId="{AD406664-ED01-4DAC-945B-6CBE2F383685}">
      <dgm:prSet/>
      <dgm:spPr/>
      <dgm:t>
        <a:bodyPr/>
        <a:lstStyle/>
        <a:p>
          <a:endParaRPr lang="en-US"/>
        </a:p>
      </dgm:t>
    </dgm:pt>
    <dgm:pt modelId="{4D33FEBA-9133-419A-99BA-816F21B69C0F}" type="sibTrans" cxnId="{AD406664-ED01-4DAC-945B-6CBE2F383685}">
      <dgm:prSet/>
      <dgm:spPr/>
      <dgm:t>
        <a:bodyPr/>
        <a:lstStyle/>
        <a:p>
          <a:endParaRPr lang="en-US"/>
        </a:p>
      </dgm:t>
    </dgm:pt>
    <dgm:pt modelId="{EE081B7C-6F72-4736-A872-1BE2DE27B9F7}">
      <dgm:prSet/>
      <dgm:spPr/>
      <dgm:t>
        <a:bodyPr/>
        <a:lstStyle/>
        <a:p>
          <a:r>
            <a:rPr lang="fr-FR" dirty="0"/>
            <a:t>3- Nettoyage et traitements des données</a:t>
          </a:r>
        </a:p>
      </dgm:t>
    </dgm:pt>
    <dgm:pt modelId="{0C9A814E-D30D-4E74-9782-9D822C34B2AF}" type="parTrans" cxnId="{C67F00D5-C96E-43D6-A62C-A7AE8624868A}">
      <dgm:prSet/>
      <dgm:spPr/>
      <dgm:t>
        <a:bodyPr/>
        <a:lstStyle/>
        <a:p>
          <a:endParaRPr lang="en-US"/>
        </a:p>
      </dgm:t>
    </dgm:pt>
    <dgm:pt modelId="{58B5FAA7-1037-4AEE-AF98-C2EF508821B2}" type="sibTrans" cxnId="{C67F00D5-C96E-43D6-A62C-A7AE8624868A}">
      <dgm:prSet/>
      <dgm:spPr/>
      <dgm:t>
        <a:bodyPr/>
        <a:lstStyle/>
        <a:p>
          <a:endParaRPr lang="en-US"/>
        </a:p>
      </dgm:t>
    </dgm:pt>
    <dgm:pt modelId="{CFB66A1E-1562-4093-9553-F519A9766394}" type="pres">
      <dgm:prSet presAssocID="{5F43A555-B5E2-446C-8DD9-AC31D643D978}" presName="linear" presStyleCnt="0">
        <dgm:presLayoutVars>
          <dgm:animLvl val="lvl"/>
          <dgm:resizeHandles val="exact"/>
        </dgm:presLayoutVars>
      </dgm:prSet>
      <dgm:spPr/>
    </dgm:pt>
    <dgm:pt modelId="{95D5FB5A-82DC-4431-A10F-7BC257147D2E}" type="pres">
      <dgm:prSet presAssocID="{F0EA0EC7-D5AD-44FC-B924-54FADAA556D1}" presName="parentText" presStyleLbl="node1" presStyleIdx="0" presStyleCnt="6" custLinFactNeighborY="11879">
        <dgm:presLayoutVars>
          <dgm:chMax val="0"/>
          <dgm:bulletEnabled val="1"/>
        </dgm:presLayoutVars>
      </dgm:prSet>
      <dgm:spPr/>
    </dgm:pt>
    <dgm:pt modelId="{19290F2E-0D86-44C5-808E-1F1E1B91744B}" type="pres">
      <dgm:prSet presAssocID="{546EDE2E-0D59-4281-8BDD-511994777152}" presName="spacer" presStyleCnt="0"/>
      <dgm:spPr/>
    </dgm:pt>
    <dgm:pt modelId="{F503D853-9C98-4921-BF6B-618A47C7B7A2}" type="pres">
      <dgm:prSet presAssocID="{EE081B7C-6F72-4736-A872-1BE2DE27B9F7}" presName="parentText" presStyleLbl="node1" presStyleIdx="1" presStyleCnt="6" custLinFactY="100000" custLinFactNeighborY="135290">
        <dgm:presLayoutVars>
          <dgm:chMax val="0"/>
          <dgm:bulletEnabled val="1"/>
        </dgm:presLayoutVars>
      </dgm:prSet>
      <dgm:spPr/>
    </dgm:pt>
    <dgm:pt modelId="{00A2A560-BC76-4DAE-8B92-D73D5601F481}" type="pres">
      <dgm:prSet presAssocID="{58B5FAA7-1037-4AEE-AF98-C2EF508821B2}" presName="spacer" presStyleCnt="0"/>
      <dgm:spPr/>
    </dgm:pt>
    <dgm:pt modelId="{20591A8B-F09E-406F-B97C-6F80F44BEFEC}" type="pres">
      <dgm:prSet presAssocID="{AFCDB340-A466-46AD-BF67-982E57214394}" presName="parentText" presStyleLbl="node1" presStyleIdx="2" presStyleCnt="6" custLinFactY="-98496" custLinFactNeighborY="-100000">
        <dgm:presLayoutVars>
          <dgm:chMax val="0"/>
          <dgm:bulletEnabled val="1"/>
        </dgm:presLayoutVars>
      </dgm:prSet>
      <dgm:spPr/>
    </dgm:pt>
    <dgm:pt modelId="{8F27BFFB-FC8B-4B2A-8818-415BD606A252}" type="pres">
      <dgm:prSet presAssocID="{3B761D41-C8BC-4135-A2AC-E9C8A37E1895}" presName="spacer" presStyleCnt="0"/>
      <dgm:spPr/>
    </dgm:pt>
    <dgm:pt modelId="{DEEE21B5-935C-4696-8DD9-FC4729B19616}" type="pres">
      <dgm:prSet presAssocID="{6A56DDD8-082B-4B0B-B2F4-AEC85DF8A939}" presName="parentText" presStyleLbl="node1" presStyleIdx="3" presStyleCnt="6">
        <dgm:presLayoutVars>
          <dgm:chMax val="0"/>
          <dgm:bulletEnabled val="1"/>
        </dgm:presLayoutVars>
      </dgm:prSet>
      <dgm:spPr/>
    </dgm:pt>
    <dgm:pt modelId="{F9041518-C543-43E3-82D8-87E5F6846660}" type="pres">
      <dgm:prSet presAssocID="{981B472D-9EA4-4BF0-9867-56E6FE808EBF}" presName="spacer" presStyleCnt="0"/>
      <dgm:spPr/>
    </dgm:pt>
    <dgm:pt modelId="{AE738BE0-902B-4738-B8A9-C604CFB6F337}" type="pres">
      <dgm:prSet presAssocID="{2A4A0EFB-E7D9-4881-95D6-17E3300795FF}" presName="parentText" presStyleLbl="node1" presStyleIdx="4" presStyleCnt="6">
        <dgm:presLayoutVars>
          <dgm:chMax val="0"/>
          <dgm:bulletEnabled val="1"/>
        </dgm:presLayoutVars>
      </dgm:prSet>
      <dgm:spPr/>
    </dgm:pt>
    <dgm:pt modelId="{B972AC5E-9A2F-41BE-8BFF-07841DAF0707}" type="pres">
      <dgm:prSet presAssocID="{4D3FD87D-E6CD-4003-A406-8BC4459CDA33}" presName="spacer" presStyleCnt="0"/>
      <dgm:spPr/>
    </dgm:pt>
    <dgm:pt modelId="{CCD21C3D-20E6-42B8-ADDE-BC65EE364947}" type="pres">
      <dgm:prSet presAssocID="{2E98EE16-8C62-412B-86FC-504285783B7F}" presName="parentText" presStyleLbl="node1" presStyleIdx="5" presStyleCnt="6">
        <dgm:presLayoutVars>
          <dgm:chMax val="0"/>
          <dgm:bulletEnabled val="1"/>
        </dgm:presLayoutVars>
      </dgm:prSet>
      <dgm:spPr/>
    </dgm:pt>
  </dgm:ptLst>
  <dgm:cxnLst>
    <dgm:cxn modelId="{BFB81917-A1CF-4A1B-8933-79B11E257417}" type="presOf" srcId="{6A56DDD8-082B-4B0B-B2F4-AEC85DF8A939}" destId="{DEEE21B5-935C-4696-8DD9-FC4729B19616}" srcOrd="0" destOrd="0" presId="urn:microsoft.com/office/officeart/2005/8/layout/vList2"/>
    <dgm:cxn modelId="{48A2D11A-183B-492B-8BC6-8D16C9D295C2}" srcId="{5F43A555-B5E2-446C-8DD9-AC31D643D978}" destId="{6A56DDD8-082B-4B0B-B2F4-AEC85DF8A939}" srcOrd="3" destOrd="0" parTransId="{DE8FC709-4EE7-4F66-A481-696F4ABEE3FD}" sibTransId="{981B472D-9EA4-4BF0-9867-56E6FE808EBF}"/>
    <dgm:cxn modelId="{13D8A939-B5FF-43CF-A35D-EB33E3D40BE7}" type="presOf" srcId="{5F43A555-B5E2-446C-8DD9-AC31D643D978}" destId="{CFB66A1E-1562-4093-9553-F519A9766394}" srcOrd="0" destOrd="0" presId="urn:microsoft.com/office/officeart/2005/8/layout/vList2"/>
    <dgm:cxn modelId="{AD406664-ED01-4DAC-945B-6CBE2F383685}" srcId="{5F43A555-B5E2-446C-8DD9-AC31D643D978}" destId="{2E98EE16-8C62-412B-86FC-504285783B7F}" srcOrd="5" destOrd="0" parTransId="{E2C07787-FD88-452A-B165-65A86B42C53C}" sibTransId="{4D33FEBA-9133-419A-99BA-816F21B69C0F}"/>
    <dgm:cxn modelId="{F2BD2345-3D7F-47BB-95D2-F4DE7849958A}" type="presOf" srcId="{F0EA0EC7-D5AD-44FC-B924-54FADAA556D1}" destId="{95D5FB5A-82DC-4431-A10F-7BC257147D2E}" srcOrd="0" destOrd="0" presId="urn:microsoft.com/office/officeart/2005/8/layout/vList2"/>
    <dgm:cxn modelId="{AB70C34C-F509-4A34-980D-59B459BCFB78}" type="presOf" srcId="{AFCDB340-A466-46AD-BF67-982E57214394}" destId="{20591A8B-F09E-406F-B97C-6F80F44BEFEC}" srcOrd="0" destOrd="0" presId="urn:microsoft.com/office/officeart/2005/8/layout/vList2"/>
    <dgm:cxn modelId="{365F6079-212E-4B00-AC3D-2395E19B83B5}" type="presOf" srcId="{2A4A0EFB-E7D9-4881-95D6-17E3300795FF}" destId="{AE738BE0-902B-4738-B8A9-C604CFB6F337}" srcOrd="0" destOrd="0" presId="urn:microsoft.com/office/officeart/2005/8/layout/vList2"/>
    <dgm:cxn modelId="{C06AA982-F36A-42A0-888F-F797D6CFE4B2}" type="presOf" srcId="{EE081B7C-6F72-4736-A872-1BE2DE27B9F7}" destId="{F503D853-9C98-4921-BF6B-618A47C7B7A2}" srcOrd="0" destOrd="0" presId="urn:microsoft.com/office/officeart/2005/8/layout/vList2"/>
    <dgm:cxn modelId="{2F310A9E-AB3F-4C31-877D-4F159857553D}" srcId="{5F43A555-B5E2-446C-8DD9-AC31D643D978}" destId="{AFCDB340-A466-46AD-BF67-982E57214394}" srcOrd="2" destOrd="0" parTransId="{BF5E8530-E86B-4A6D-9B28-B1AD196E3697}" sibTransId="{3B761D41-C8BC-4135-A2AC-E9C8A37E1895}"/>
    <dgm:cxn modelId="{D9B8E8B3-FD2F-4774-8D55-6DAD16A5A102}" type="presOf" srcId="{2E98EE16-8C62-412B-86FC-504285783B7F}" destId="{CCD21C3D-20E6-42B8-ADDE-BC65EE364947}" srcOrd="0" destOrd="0" presId="urn:microsoft.com/office/officeart/2005/8/layout/vList2"/>
    <dgm:cxn modelId="{282B24C6-FEEF-4AC1-B39E-7F5006535217}" srcId="{5F43A555-B5E2-446C-8DD9-AC31D643D978}" destId="{2A4A0EFB-E7D9-4881-95D6-17E3300795FF}" srcOrd="4" destOrd="0" parTransId="{C7C44E34-D4D9-493B-9257-5FA93684C8E7}" sibTransId="{4D3FD87D-E6CD-4003-A406-8BC4459CDA33}"/>
    <dgm:cxn modelId="{C67F00D5-C96E-43D6-A62C-A7AE8624868A}" srcId="{5F43A555-B5E2-446C-8DD9-AC31D643D978}" destId="{EE081B7C-6F72-4736-A872-1BE2DE27B9F7}" srcOrd="1" destOrd="0" parTransId="{0C9A814E-D30D-4E74-9782-9D822C34B2AF}" sibTransId="{58B5FAA7-1037-4AEE-AF98-C2EF508821B2}"/>
    <dgm:cxn modelId="{B02072F5-233C-4CC9-8AD3-C545B9D1B542}" srcId="{5F43A555-B5E2-446C-8DD9-AC31D643D978}" destId="{F0EA0EC7-D5AD-44FC-B924-54FADAA556D1}" srcOrd="0" destOrd="0" parTransId="{81ECA6FA-21A0-40C8-AF8A-F3BA757458CB}" sibTransId="{546EDE2E-0D59-4281-8BDD-511994777152}"/>
    <dgm:cxn modelId="{E8736CC8-50D4-4410-AB37-56A4980464A2}" type="presParOf" srcId="{CFB66A1E-1562-4093-9553-F519A9766394}" destId="{95D5FB5A-82DC-4431-A10F-7BC257147D2E}" srcOrd="0" destOrd="0" presId="urn:microsoft.com/office/officeart/2005/8/layout/vList2"/>
    <dgm:cxn modelId="{4FC7019B-FD09-409D-B485-E3789DD6138D}" type="presParOf" srcId="{CFB66A1E-1562-4093-9553-F519A9766394}" destId="{19290F2E-0D86-44C5-808E-1F1E1B91744B}" srcOrd="1" destOrd="0" presId="urn:microsoft.com/office/officeart/2005/8/layout/vList2"/>
    <dgm:cxn modelId="{93CC9CDA-B5AA-443F-A4FA-F071F281AF0C}" type="presParOf" srcId="{CFB66A1E-1562-4093-9553-F519A9766394}" destId="{F503D853-9C98-4921-BF6B-618A47C7B7A2}" srcOrd="2" destOrd="0" presId="urn:microsoft.com/office/officeart/2005/8/layout/vList2"/>
    <dgm:cxn modelId="{A0F669FB-7AEF-4082-B033-40482C3D78AE}" type="presParOf" srcId="{CFB66A1E-1562-4093-9553-F519A9766394}" destId="{00A2A560-BC76-4DAE-8B92-D73D5601F481}" srcOrd="3" destOrd="0" presId="urn:microsoft.com/office/officeart/2005/8/layout/vList2"/>
    <dgm:cxn modelId="{F8E711E9-F78E-40FC-834A-61B1A8558574}" type="presParOf" srcId="{CFB66A1E-1562-4093-9553-F519A9766394}" destId="{20591A8B-F09E-406F-B97C-6F80F44BEFEC}" srcOrd="4" destOrd="0" presId="urn:microsoft.com/office/officeart/2005/8/layout/vList2"/>
    <dgm:cxn modelId="{7CBB7E0E-2308-499B-847E-3C21418FE554}" type="presParOf" srcId="{CFB66A1E-1562-4093-9553-F519A9766394}" destId="{8F27BFFB-FC8B-4B2A-8818-415BD606A252}" srcOrd="5" destOrd="0" presId="urn:microsoft.com/office/officeart/2005/8/layout/vList2"/>
    <dgm:cxn modelId="{7307F926-419F-4F35-A696-A67A6ADA77DF}" type="presParOf" srcId="{CFB66A1E-1562-4093-9553-F519A9766394}" destId="{DEEE21B5-935C-4696-8DD9-FC4729B19616}" srcOrd="6" destOrd="0" presId="urn:microsoft.com/office/officeart/2005/8/layout/vList2"/>
    <dgm:cxn modelId="{BFEB89DD-8499-4988-9B24-4F381F0C42E8}" type="presParOf" srcId="{CFB66A1E-1562-4093-9553-F519A9766394}" destId="{F9041518-C543-43E3-82D8-87E5F6846660}" srcOrd="7" destOrd="0" presId="urn:microsoft.com/office/officeart/2005/8/layout/vList2"/>
    <dgm:cxn modelId="{1A03D7CF-B71D-43AF-B665-32E389E0F50D}" type="presParOf" srcId="{CFB66A1E-1562-4093-9553-F519A9766394}" destId="{AE738BE0-902B-4738-B8A9-C604CFB6F337}" srcOrd="8" destOrd="0" presId="urn:microsoft.com/office/officeart/2005/8/layout/vList2"/>
    <dgm:cxn modelId="{2E356B3A-6B5E-43AC-A3B8-A953A05E4512}" type="presParOf" srcId="{CFB66A1E-1562-4093-9553-F519A9766394}" destId="{B972AC5E-9A2F-41BE-8BFF-07841DAF0707}" srcOrd="9" destOrd="0" presId="urn:microsoft.com/office/officeart/2005/8/layout/vList2"/>
    <dgm:cxn modelId="{75B92490-D686-46AC-A619-3DAA03C5E982}" type="presParOf" srcId="{CFB66A1E-1562-4093-9553-F519A9766394}" destId="{CCD21C3D-20E6-42B8-ADDE-BC65EE36494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0C833-A818-4AC5-8563-E2CBCD53DBC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EF7D832-4272-4927-AB14-406132C44D96}">
      <dgm:prSet/>
      <dgm:spPr/>
      <dgm:t>
        <a:bodyPr/>
        <a:lstStyle/>
        <a:p>
          <a:r>
            <a:rPr lang="fr-FR" dirty="0"/>
            <a:t>Concaténation</a:t>
          </a:r>
          <a:endParaRPr lang="en-US" dirty="0"/>
        </a:p>
      </dgm:t>
    </dgm:pt>
    <dgm:pt modelId="{07DA0BD2-9CA4-403E-A7BC-F656F709A91C}" type="parTrans" cxnId="{0F549BC3-BE7C-4994-82F4-5372583700B4}">
      <dgm:prSet/>
      <dgm:spPr/>
      <dgm:t>
        <a:bodyPr/>
        <a:lstStyle/>
        <a:p>
          <a:endParaRPr lang="en-US"/>
        </a:p>
      </dgm:t>
    </dgm:pt>
    <dgm:pt modelId="{095CC9CC-C733-419C-B963-9C9C80092B46}" type="sibTrans" cxnId="{0F549BC3-BE7C-4994-82F4-5372583700B4}">
      <dgm:prSet/>
      <dgm:spPr/>
      <dgm:t>
        <a:bodyPr/>
        <a:lstStyle/>
        <a:p>
          <a:endParaRPr lang="en-US"/>
        </a:p>
      </dgm:t>
    </dgm:pt>
    <dgm:pt modelId="{41791C33-95E2-4A1E-9872-0518CBA11EAC}">
      <dgm:prSet custT="1"/>
      <dgm:spPr/>
      <dgm:t>
        <a:bodyPr/>
        <a:lstStyle/>
        <a:p>
          <a:r>
            <a:rPr lang="fr-FR" sz="1600" dirty="0"/>
            <a:t>Concaténation des colonnes textes</a:t>
          </a:r>
          <a:endParaRPr lang="en-US" sz="1600" dirty="0"/>
        </a:p>
      </dgm:t>
    </dgm:pt>
    <dgm:pt modelId="{CE09822B-FA3F-440D-B78D-D1E85D3F2ED6}" type="parTrans" cxnId="{7C708AEB-5E5E-48DE-816C-76B48C10B3AB}">
      <dgm:prSet/>
      <dgm:spPr/>
      <dgm:t>
        <a:bodyPr/>
        <a:lstStyle/>
        <a:p>
          <a:endParaRPr lang="en-US"/>
        </a:p>
      </dgm:t>
    </dgm:pt>
    <dgm:pt modelId="{393F2DA9-954C-4C7E-BF38-6C9CBB1ED9F4}" type="sibTrans" cxnId="{7C708AEB-5E5E-48DE-816C-76B48C10B3AB}">
      <dgm:prSet/>
      <dgm:spPr/>
      <dgm:t>
        <a:bodyPr/>
        <a:lstStyle/>
        <a:p>
          <a:endParaRPr lang="en-US"/>
        </a:p>
      </dgm:t>
    </dgm:pt>
    <dgm:pt modelId="{71AEF54F-02B0-4C89-A751-22F28471218F}">
      <dgm:prSet custT="1"/>
      <dgm:spPr/>
      <dgm:t>
        <a:bodyPr/>
        <a:lstStyle/>
        <a:p>
          <a:r>
            <a:rPr lang="fr-FR" sz="1600" dirty="0"/>
            <a:t>Transformation des données dans un format qui est adéquat pour appliquer les méthode NLP</a:t>
          </a:r>
          <a:endParaRPr lang="en-US" sz="1600" dirty="0"/>
        </a:p>
      </dgm:t>
    </dgm:pt>
    <dgm:pt modelId="{B966515C-E9FC-4932-B55B-735F48065856}" type="parTrans" cxnId="{C47651E0-D5EA-4335-8E9C-A0348ADC1A4B}">
      <dgm:prSet/>
      <dgm:spPr/>
      <dgm:t>
        <a:bodyPr/>
        <a:lstStyle/>
        <a:p>
          <a:endParaRPr lang="en-US"/>
        </a:p>
      </dgm:t>
    </dgm:pt>
    <dgm:pt modelId="{EE18FF07-E68A-4665-975B-52C68A7A6ACE}" type="sibTrans" cxnId="{C47651E0-D5EA-4335-8E9C-A0348ADC1A4B}">
      <dgm:prSet/>
      <dgm:spPr/>
      <dgm:t>
        <a:bodyPr/>
        <a:lstStyle/>
        <a:p>
          <a:endParaRPr lang="en-US"/>
        </a:p>
      </dgm:t>
    </dgm:pt>
    <dgm:pt modelId="{FCF7EC71-8A75-4057-90BE-9318EB52203E}">
      <dgm:prSet/>
      <dgm:spPr/>
      <dgm:t>
        <a:bodyPr/>
        <a:lstStyle/>
        <a:p>
          <a:r>
            <a:rPr lang="fr-FR" dirty="0" err="1"/>
            <a:t>Stopword</a:t>
          </a:r>
          <a:endParaRPr lang="en-US" dirty="0"/>
        </a:p>
      </dgm:t>
    </dgm:pt>
    <dgm:pt modelId="{73A39B96-4A28-4ED2-83E7-487947FAAF14}" type="parTrans" cxnId="{4401A270-707B-476D-80E2-387687CB3AFF}">
      <dgm:prSet/>
      <dgm:spPr/>
      <dgm:t>
        <a:bodyPr/>
        <a:lstStyle/>
        <a:p>
          <a:endParaRPr lang="en-US"/>
        </a:p>
      </dgm:t>
    </dgm:pt>
    <dgm:pt modelId="{6CAEEDCB-EFC0-4AB4-8316-46A4706A2B8B}" type="sibTrans" cxnId="{4401A270-707B-476D-80E2-387687CB3AFF}">
      <dgm:prSet/>
      <dgm:spPr/>
      <dgm:t>
        <a:bodyPr/>
        <a:lstStyle/>
        <a:p>
          <a:endParaRPr lang="en-US"/>
        </a:p>
      </dgm:t>
    </dgm:pt>
    <dgm:pt modelId="{10E56E7F-5840-45A2-8585-A3B2EC3DE0AE}">
      <dgm:prSet custT="1"/>
      <dgm:spPr/>
      <dgm:t>
        <a:bodyPr/>
        <a:lstStyle/>
        <a:p>
          <a:r>
            <a:rPr lang="fr-FR" sz="1600" dirty="0"/>
            <a:t>Suppression des mots inutiles</a:t>
          </a:r>
          <a:endParaRPr lang="en-US" sz="1600" dirty="0"/>
        </a:p>
      </dgm:t>
    </dgm:pt>
    <dgm:pt modelId="{65AE6124-9C33-4A42-BF20-C0B1E6D087BA}" type="parTrans" cxnId="{B514D48D-144E-4B0C-918C-1D9E2417B183}">
      <dgm:prSet/>
      <dgm:spPr/>
      <dgm:t>
        <a:bodyPr/>
        <a:lstStyle/>
        <a:p>
          <a:endParaRPr lang="en-US"/>
        </a:p>
      </dgm:t>
    </dgm:pt>
    <dgm:pt modelId="{729A1EC6-8979-4EF1-9290-82E9E6325C06}" type="sibTrans" cxnId="{B514D48D-144E-4B0C-918C-1D9E2417B183}">
      <dgm:prSet/>
      <dgm:spPr/>
      <dgm:t>
        <a:bodyPr/>
        <a:lstStyle/>
        <a:p>
          <a:endParaRPr lang="en-US"/>
        </a:p>
      </dgm:t>
    </dgm:pt>
    <dgm:pt modelId="{16EA90C2-CAA7-4F8D-9C34-A05F935E5FEF}">
      <dgm:prSet/>
      <dgm:spPr/>
      <dgm:t>
        <a:bodyPr/>
        <a:lstStyle/>
        <a:p>
          <a:r>
            <a:rPr lang="fr-FR" dirty="0"/>
            <a:t>TF-IDF</a:t>
          </a:r>
          <a:endParaRPr lang="en-US" dirty="0"/>
        </a:p>
      </dgm:t>
    </dgm:pt>
    <dgm:pt modelId="{EC2FDF8F-6905-4BB9-8A9E-906E5800D4F7}" type="parTrans" cxnId="{A871F42E-A235-4C92-9A0F-DB9DB5D7A3A1}">
      <dgm:prSet/>
      <dgm:spPr/>
      <dgm:t>
        <a:bodyPr/>
        <a:lstStyle/>
        <a:p>
          <a:endParaRPr lang="en-US"/>
        </a:p>
      </dgm:t>
    </dgm:pt>
    <dgm:pt modelId="{0C1D81C1-4945-42FF-BCEC-470CF9F3505A}" type="sibTrans" cxnId="{A871F42E-A235-4C92-9A0F-DB9DB5D7A3A1}">
      <dgm:prSet/>
      <dgm:spPr/>
      <dgm:t>
        <a:bodyPr/>
        <a:lstStyle/>
        <a:p>
          <a:endParaRPr lang="en-US"/>
        </a:p>
      </dgm:t>
    </dgm:pt>
    <dgm:pt modelId="{0FF9829C-25DB-4AB5-9C89-398AE96799EC}">
      <dgm:prSet/>
      <dgm:spPr/>
      <dgm:t>
        <a:bodyPr/>
        <a:lstStyle/>
        <a:p>
          <a:r>
            <a:rPr lang="fr-FR" dirty="0"/>
            <a:t>Compte le nombre de fois ou le mot est mentionné</a:t>
          </a:r>
          <a:endParaRPr lang="en-US" dirty="0"/>
        </a:p>
      </dgm:t>
    </dgm:pt>
    <dgm:pt modelId="{6452B83A-01FC-43BA-9E12-387DF71C5095}" type="parTrans" cxnId="{BAB72BE8-068D-4829-B662-5736ECD346EE}">
      <dgm:prSet/>
      <dgm:spPr/>
      <dgm:t>
        <a:bodyPr/>
        <a:lstStyle/>
        <a:p>
          <a:endParaRPr lang="en-US"/>
        </a:p>
      </dgm:t>
    </dgm:pt>
    <dgm:pt modelId="{5478FDCF-CC0B-44D4-BBB1-45DF9D28FB9D}" type="sibTrans" cxnId="{BAB72BE8-068D-4829-B662-5736ECD346EE}">
      <dgm:prSet/>
      <dgm:spPr/>
      <dgm:t>
        <a:bodyPr/>
        <a:lstStyle/>
        <a:p>
          <a:endParaRPr lang="en-US"/>
        </a:p>
      </dgm:t>
    </dgm:pt>
    <dgm:pt modelId="{6A41F7F1-7C05-4F1C-9A58-06ABB717423A}">
      <dgm:prSet/>
      <dgm:spPr/>
      <dgm:t>
        <a:bodyPr/>
        <a:lstStyle/>
        <a:p>
          <a:r>
            <a:rPr lang="fr-FR" dirty="0"/>
            <a:t>Convertit une collection de lignes des documents en matrice TF-IDF</a:t>
          </a:r>
          <a:endParaRPr lang="en-US" dirty="0"/>
        </a:p>
      </dgm:t>
    </dgm:pt>
    <dgm:pt modelId="{B7273C3D-0CCA-4530-BEFF-4E25BC6CDBA9}" type="parTrans" cxnId="{A3B54B56-70DF-4AAD-9ECC-2866F76C9244}">
      <dgm:prSet/>
      <dgm:spPr/>
      <dgm:t>
        <a:bodyPr/>
        <a:lstStyle/>
        <a:p>
          <a:endParaRPr lang="en-US"/>
        </a:p>
      </dgm:t>
    </dgm:pt>
    <dgm:pt modelId="{4B690CDB-5037-4633-8416-F4F0AAFADE7E}" type="sibTrans" cxnId="{A3B54B56-70DF-4AAD-9ECC-2866F76C9244}">
      <dgm:prSet/>
      <dgm:spPr/>
      <dgm:t>
        <a:bodyPr/>
        <a:lstStyle/>
        <a:p>
          <a:endParaRPr lang="en-US"/>
        </a:p>
      </dgm:t>
    </dgm:pt>
    <dgm:pt modelId="{A6663788-D3FC-4F69-A38F-917990EB0490}">
      <dgm:prSet/>
      <dgm:spPr/>
      <dgm:t>
        <a:bodyPr/>
        <a:lstStyle/>
        <a:p>
          <a:r>
            <a:rPr lang="fr-FR" dirty="0"/>
            <a:t>Normalisation des vecteurs</a:t>
          </a:r>
          <a:endParaRPr lang="en-US" dirty="0"/>
        </a:p>
      </dgm:t>
    </dgm:pt>
    <dgm:pt modelId="{5CEC28DA-EA87-4FDF-94C7-43B1A786F445}" type="parTrans" cxnId="{80484BF6-4570-449C-B36F-7F07708B56E1}">
      <dgm:prSet/>
      <dgm:spPr/>
      <dgm:t>
        <a:bodyPr/>
        <a:lstStyle/>
        <a:p>
          <a:endParaRPr lang="en-US"/>
        </a:p>
      </dgm:t>
    </dgm:pt>
    <dgm:pt modelId="{D7A84B1F-6019-4FA2-90EC-9F13A50F1F73}" type="sibTrans" cxnId="{80484BF6-4570-449C-B36F-7F07708B56E1}">
      <dgm:prSet/>
      <dgm:spPr/>
      <dgm:t>
        <a:bodyPr/>
        <a:lstStyle/>
        <a:p>
          <a:endParaRPr lang="en-US"/>
        </a:p>
      </dgm:t>
    </dgm:pt>
    <dgm:pt modelId="{CC8E842F-ECC6-4A45-A991-080C61AA8F4B}">
      <dgm:prSet/>
      <dgm:spPr/>
      <dgm:t>
        <a:bodyPr/>
        <a:lstStyle/>
        <a:p>
          <a:r>
            <a:rPr lang="en-US" dirty="0"/>
            <a:t>Cosine </a:t>
          </a:r>
          <a:r>
            <a:rPr lang="en-US" dirty="0" err="1"/>
            <a:t>similarité</a:t>
          </a:r>
          <a:endParaRPr lang="en-US" dirty="0"/>
        </a:p>
      </dgm:t>
    </dgm:pt>
    <dgm:pt modelId="{1C24E874-AD36-4940-8545-C8C7BB12A7C0}" type="parTrans" cxnId="{13C602B2-E57A-476C-BFC2-F775ECB888D6}">
      <dgm:prSet/>
      <dgm:spPr/>
      <dgm:t>
        <a:bodyPr/>
        <a:lstStyle/>
        <a:p>
          <a:endParaRPr lang="en-US"/>
        </a:p>
      </dgm:t>
    </dgm:pt>
    <dgm:pt modelId="{962928EB-E101-4DE5-A960-0164EBB75FAD}" type="sibTrans" cxnId="{13C602B2-E57A-476C-BFC2-F775ECB888D6}">
      <dgm:prSet/>
      <dgm:spPr/>
      <dgm:t>
        <a:bodyPr/>
        <a:lstStyle/>
        <a:p>
          <a:endParaRPr lang="en-US"/>
        </a:p>
      </dgm:t>
    </dgm:pt>
    <dgm:pt modelId="{625F4BC8-BED1-40E2-B0AB-0969797FB636}">
      <dgm:prSet custT="1"/>
      <dgm:spPr/>
      <dgm:t>
        <a:bodyPr/>
        <a:lstStyle/>
        <a:p>
          <a:r>
            <a:rPr lang="en-US" sz="1600" dirty="0" err="1"/>
            <a:t>Calcul</a:t>
          </a:r>
          <a:r>
            <a:rPr lang="en-US" sz="1600" dirty="0"/>
            <a:t> du </a:t>
          </a:r>
          <a:r>
            <a:rPr lang="en-US" sz="1600" dirty="0" err="1"/>
            <a:t>produit</a:t>
          </a:r>
          <a:r>
            <a:rPr lang="en-US" sz="1600" dirty="0"/>
            <a:t> </a:t>
          </a:r>
          <a:r>
            <a:rPr lang="en-US" sz="1600" dirty="0" err="1"/>
            <a:t>scalaire</a:t>
          </a:r>
          <a:r>
            <a:rPr lang="en-US" sz="1600" dirty="0"/>
            <a:t> entre le </a:t>
          </a:r>
          <a:r>
            <a:rPr lang="en-US" sz="1600" dirty="0" err="1"/>
            <a:t>vecteur</a:t>
          </a:r>
          <a:r>
            <a:rPr lang="en-US" sz="1600" dirty="0"/>
            <a:t> et </a:t>
          </a:r>
          <a:r>
            <a:rPr lang="en-US" sz="1600" dirty="0" err="1"/>
            <a:t>tous</a:t>
          </a:r>
          <a:r>
            <a:rPr lang="en-US" sz="1600" dirty="0"/>
            <a:t> les </a:t>
          </a:r>
          <a:r>
            <a:rPr lang="en-US" sz="1600" dirty="0" err="1"/>
            <a:t>vecteurs</a:t>
          </a:r>
          <a:r>
            <a:rPr lang="en-US" sz="1600" dirty="0"/>
            <a:t> de la </a:t>
          </a:r>
          <a:r>
            <a:rPr lang="en-US" sz="1600" dirty="0" err="1"/>
            <a:t>matrice</a:t>
          </a:r>
          <a:r>
            <a:rPr lang="en-US" sz="1600" dirty="0"/>
            <a:t> TF-IDF</a:t>
          </a:r>
        </a:p>
      </dgm:t>
    </dgm:pt>
    <dgm:pt modelId="{976EB5D3-7862-4826-B9C1-216ABCCC7B55}" type="parTrans" cxnId="{89F4410F-19F5-4A02-B29A-ADF919C1B218}">
      <dgm:prSet/>
      <dgm:spPr/>
      <dgm:t>
        <a:bodyPr/>
        <a:lstStyle/>
        <a:p>
          <a:endParaRPr lang="en-US"/>
        </a:p>
      </dgm:t>
    </dgm:pt>
    <dgm:pt modelId="{9552F324-0F86-489B-B868-D57D987F5737}" type="sibTrans" cxnId="{89F4410F-19F5-4A02-B29A-ADF919C1B218}">
      <dgm:prSet/>
      <dgm:spPr/>
      <dgm:t>
        <a:bodyPr/>
        <a:lstStyle/>
        <a:p>
          <a:endParaRPr lang="en-US"/>
        </a:p>
      </dgm:t>
    </dgm:pt>
    <dgm:pt modelId="{AC496799-4E19-4C7D-816C-A691FFDDDB5F}" type="pres">
      <dgm:prSet presAssocID="{38A0C833-A818-4AC5-8563-E2CBCD53DBC0}" presName="linearFlow" presStyleCnt="0">
        <dgm:presLayoutVars>
          <dgm:dir/>
          <dgm:animLvl val="lvl"/>
          <dgm:resizeHandles val="exact"/>
        </dgm:presLayoutVars>
      </dgm:prSet>
      <dgm:spPr/>
    </dgm:pt>
    <dgm:pt modelId="{D4BB9642-0393-48BB-8B36-26534FD87807}" type="pres">
      <dgm:prSet presAssocID="{9EF7D832-4272-4927-AB14-406132C44D96}" presName="composite" presStyleCnt="0"/>
      <dgm:spPr/>
    </dgm:pt>
    <dgm:pt modelId="{AA7B767A-981D-45F0-BCDF-854A459150B8}" type="pres">
      <dgm:prSet presAssocID="{9EF7D832-4272-4927-AB14-406132C44D96}" presName="parentText" presStyleLbl="alignNode1" presStyleIdx="0" presStyleCnt="4">
        <dgm:presLayoutVars>
          <dgm:chMax val="1"/>
          <dgm:bulletEnabled val="1"/>
        </dgm:presLayoutVars>
      </dgm:prSet>
      <dgm:spPr/>
    </dgm:pt>
    <dgm:pt modelId="{FFD11942-3A1E-4749-9A28-AB8278079E9A}" type="pres">
      <dgm:prSet presAssocID="{9EF7D832-4272-4927-AB14-406132C44D96}" presName="descendantText" presStyleLbl="alignAcc1" presStyleIdx="0" presStyleCnt="4">
        <dgm:presLayoutVars>
          <dgm:bulletEnabled val="1"/>
        </dgm:presLayoutVars>
      </dgm:prSet>
      <dgm:spPr/>
    </dgm:pt>
    <dgm:pt modelId="{FE89BD37-1FBA-4F09-AF0D-232C7140D57C}" type="pres">
      <dgm:prSet presAssocID="{095CC9CC-C733-419C-B963-9C9C80092B46}" presName="sp" presStyleCnt="0"/>
      <dgm:spPr/>
    </dgm:pt>
    <dgm:pt modelId="{C432BA6E-E428-4AE6-B49B-5F36AE833958}" type="pres">
      <dgm:prSet presAssocID="{FCF7EC71-8A75-4057-90BE-9318EB52203E}" presName="composite" presStyleCnt="0"/>
      <dgm:spPr/>
    </dgm:pt>
    <dgm:pt modelId="{459E8B3A-BB05-48B2-8F65-B7B9E8B2BB0A}" type="pres">
      <dgm:prSet presAssocID="{FCF7EC71-8A75-4057-90BE-9318EB52203E}" presName="parentText" presStyleLbl="alignNode1" presStyleIdx="1" presStyleCnt="4">
        <dgm:presLayoutVars>
          <dgm:chMax val="1"/>
          <dgm:bulletEnabled val="1"/>
        </dgm:presLayoutVars>
      </dgm:prSet>
      <dgm:spPr/>
    </dgm:pt>
    <dgm:pt modelId="{15E7915B-8CDD-4CAA-97D1-B55136E64BA6}" type="pres">
      <dgm:prSet presAssocID="{FCF7EC71-8A75-4057-90BE-9318EB52203E}" presName="descendantText" presStyleLbl="alignAcc1" presStyleIdx="1" presStyleCnt="4">
        <dgm:presLayoutVars>
          <dgm:bulletEnabled val="1"/>
        </dgm:presLayoutVars>
      </dgm:prSet>
      <dgm:spPr/>
    </dgm:pt>
    <dgm:pt modelId="{4F9D7D0C-F13C-444B-81B6-EB7FDBF035FE}" type="pres">
      <dgm:prSet presAssocID="{6CAEEDCB-EFC0-4AB4-8316-46A4706A2B8B}" presName="sp" presStyleCnt="0"/>
      <dgm:spPr/>
    </dgm:pt>
    <dgm:pt modelId="{729E9322-BB44-4939-9BE6-3A8740F3969A}" type="pres">
      <dgm:prSet presAssocID="{16EA90C2-CAA7-4F8D-9C34-A05F935E5FEF}" presName="composite" presStyleCnt="0"/>
      <dgm:spPr/>
    </dgm:pt>
    <dgm:pt modelId="{AFD2833D-C463-477F-9F75-28704A392225}" type="pres">
      <dgm:prSet presAssocID="{16EA90C2-CAA7-4F8D-9C34-A05F935E5FEF}" presName="parentText" presStyleLbl="alignNode1" presStyleIdx="2" presStyleCnt="4">
        <dgm:presLayoutVars>
          <dgm:chMax val="1"/>
          <dgm:bulletEnabled val="1"/>
        </dgm:presLayoutVars>
      </dgm:prSet>
      <dgm:spPr/>
    </dgm:pt>
    <dgm:pt modelId="{6B27DA70-0B79-473A-9BE0-B0CA74D0581D}" type="pres">
      <dgm:prSet presAssocID="{16EA90C2-CAA7-4F8D-9C34-A05F935E5FEF}" presName="descendantText" presStyleLbl="alignAcc1" presStyleIdx="2" presStyleCnt="4">
        <dgm:presLayoutVars>
          <dgm:bulletEnabled val="1"/>
        </dgm:presLayoutVars>
      </dgm:prSet>
      <dgm:spPr/>
    </dgm:pt>
    <dgm:pt modelId="{86C87E53-8FC5-4A10-A514-888AB1353CC3}" type="pres">
      <dgm:prSet presAssocID="{0C1D81C1-4945-42FF-BCEC-470CF9F3505A}" presName="sp" presStyleCnt="0"/>
      <dgm:spPr/>
    </dgm:pt>
    <dgm:pt modelId="{C6990A4C-86C2-4669-AE31-862B02B435A1}" type="pres">
      <dgm:prSet presAssocID="{CC8E842F-ECC6-4A45-A991-080C61AA8F4B}" presName="composite" presStyleCnt="0"/>
      <dgm:spPr/>
    </dgm:pt>
    <dgm:pt modelId="{615FA7CD-9CB9-481B-B3BD-A2A9B9C31049}" type="pres">
      <dgm:prSet presAssocID="{CC8E842F-ECC6-4A45-A991-080C61AA8F4B}" presName="parentText" presStyleLbl="alignNode1" presStyleIdx="3" presStyleCnt="4">
        <dgm:presLayoutVars>
          <dgm:chMax val="1"/>
          <dgm:bulletEnabled val="1"/>
        </dgm:presLayoutVars>
      </dgm:prSet>
      <dgm:spPr/>
    </dgm:pt>
    <dgm:pt modelId="{97A4114A-2E24-4FE3-AF01-F518FF11B248}" type="pres">
      <dgm:prSet presAssocID="{CC8E842F-ECC6-4A45-A991-080C61AA8F4B}" presName="descendantText" presStyleLbl="alignAcc1" presStyleIdx="3" presStyleCnt="4">
        <dgm:presLayoutVars>
          <dgm:bulletEnabled val="1"/>
        </dgm:presLayoutVars>
      </dgm:prSet>
      <dgm:spPr/>
    </dgm:pt>
  </dgm:ptLst>
  <dgm:cxnLst>
    <dgm:cxn modelId="{A6792E06-4E79-4BC0-9282-A11D21F30018}" type="presOf" srcId="{CC8E842F-ECC6-4A45-A991-080C61AA8F4B}" destId="{615FA7CD-9CB9-481B-B3BD-A2A9B9C31049}" srcOrd="0" destOrd="0" presId="urn:microsoft.com/office/officeart/2005/8/layout/chevron2"/>
    <dgm:cxn modelId="{89F4410F-19F5-4A02-B29A-ADF919C1B218}" srcId="{CC8E842F-ECC6-4A45-A991-080C61AA8F4B}" destId="{625F4BC8-BED1-40E2-B0AB-0969797FB636}" srcOrd="0" destOrd="0" parTransId="{976EB5D3-7862-4826-B9C1-216ABCCC7B55}" sibTransId="{9552F324-0F86-489B-B868-D57D987F5737}"/>
    <dgm:cxn modelId="{3D0D0218-769C-4C8D-8E8E-4B029063CAD2}" type="presOf" srcId="{A6663788-D3FC-4F69-A38F-917990EB0490}" destId="{6B27DA70-0B79-473A-9BE0-B0CA74D0581D}" srcOrd="0" destOrd="2" presId="urn:microsoft.com/office/officeart/2005/8/layout/chevron2"/>
    <dgm:cxn modelId="{A871F42E-A235-4C92-9A0F-DB9DB5D7A3A1}" srcId="{38A0C833-A818-4AC5-8563-E2CBCD53DBC0}" destId="{16EA90C2-CAA7-4F8D-9C34-A05F935E5FEF}" srcOrd="2" destOrd="0" parTransId="{EC2FDF8F-6905-4BB9-8A9E-906E5800D4F7}" sibTransId="{0C1D81C1-4945-42FF-BCEC-470CF9F3505A}"/>
    <dgm:cxn modelId="{19BB5C44-3A02-4A9D-A3CA-2B2C6E9382E3}" type="presOf" srcId="{625F4BC8-BED1-40E2-B0AB-0969797FB636}" destId="{97A4114A-2E24-4FE3-AF01-F518FF11B248}" srcOrd="0" destOrd="0" presId="urn:microsoft.com/office/officeart/2005/8/layout/chevron2"/>
    <dgm:cxn modelId="{2AF3124C-97B9-45A4-B8E3-E7B70233E138}" type="presOf" srcId="{FCF7EC71-8A75-4057-90BE-9318EB52203E}" destId="{459E8B3A-BB05-48B2-8F65-B7B9E8B2BB0A}" srcOrd="0" destOrd="0" presId="urn:microsoft.com/office/officeart/2005/8/layout/chevron2"/>
    <dgm:cxn modelId="{4401A270-707B-476D-80E2-387687CB3AFF}" srcId="{38A0C833-A818-4AC5-8563-E2CBCD53DBC0}" destId="{FCF7EC71-8A75-4057-90BE-9318EB52203E}" srcOrd="1" destOrd="0" parTransId="{73A39B96-4A28-4ED2-83E7-487947FAAF14}" sibTransId="{6CAEEDCB-EFC0-4AB4-8316-46A4706A2B8B}"/>
    <dgm:cxn modelId="{A3B54B56-70DF-4AAD-9ECC-2866F76C9244}" srcId="{16EA90C2-CAA7-4F8D-9C34-A05F935E5FEF}" destId="{6A41F7F1-7C05-4F1C-9A58-06ABB717423A}" srcOrd="1" destOrd="0" parTransId="{B7273C3D-0CCA-4530-BEFF-4E25BC6CDBA9}" sibTransId="{4B690CDB-5037-4633-8416-F4F0AAFADE7E}"/>
    <dgm:cxn modelId="{7FEDE580-514B-44D8-8331-B97D7DB914BB}" type="presOf" srcId="{41791C33-95E2-4A1E-9872-0518CBA11EAC}" destId="{FFD11942-3A1E-4749-9A28-AB8278079E9A}" srcOrd="0" destOrd="0" presId="urn:microsoft.com/office/officeart/2005/8/layout/chevron2"/>
    <dgm:cxn modelId="{D2A09484-8D0D-42FF-AAF3-E60D23E73D1C}" type="presOf" srcId="{9EF7D832-4272-4927-AB14-406132C44D96}" destId="{AA7B767A-981D-45F0-BCDF-854A459150B8}" srcOrd="0" destOrd="0" presId="urn:microsoft.com/office/officeart/2005/8/layout/chevron2"/>
    <dgm:cxn modelId="{B514D48D-144E-4B0C-918C-1D9E2417B183}" srcId="{FCF7EC71-8A75-4057-90BE-9318EB52203E}" destId="{10E56E7F-5840-45A2-8585-A3B2EC3DE0AE}" srcOrd="0" destOrd="0" parTransId="{65AE6124-9C33-4A42-BF20-C0B1E6D087BA}" sibTransId="{729A1EC6-8979-4EF1-9290-82E9E6325C06}"/>
    <dgm:cxn modelId="{A6F8C58F-F40F-4075-9BB9-3F76BA94017A}" type="presOf" srcId="{0FF9829C-25DB-4AB5-9C89-398AE96799EC}" destId="{6B27DA70-0B79-473A-9BE0-B0CA74D0581D}" srcOrd="0" destOrd="0" presId="urn:microsoft.com/office/officeart/2005/8/layout/chevron2"/>
    <dgm:cxn modelId="{3AA67995-09A5-4F70-9AC8-AA8381CCDA75}" type="presOf" srcId="{16EA90C2-CAA7-4F8D-9C34-A05F935E5FEF}" destId="{AFD2833D-C463-477F-9F75-28704A392225}" srcOrd="0" destOrd="0" presId="urn:microsoft.com/office/officeart/2005/8/layout/chevron2"/>
    <dgm:cxn modelId="{2A94D69A-5E09-4D52-AA85-464064CF32EF}" type="presOf" srcId="{6A41F7F1-7C05-4F1C-9A58-06ABB717423A}" destId="{6B27DA70-0B79-473A-9BE0-B0CA74D0581D}" srcOrd="0" destOrd="1" presId="urn:microsoft.com/office/officeart/2005/8/layout/chevron2"/>
    <dgm:cxn modelId="{13C602B2-E57A-476C-BFC2-F775ECB888D6}" srcId="{38A0C833-A818-4AC5-8563-E2CBCD53DBC0}" destId="{CC8E842F-ECC6-4A45-A991-080C61AA8F4B}" srcOrd="3" destOrd="0" parTransId="{1C24E874-AD36-4940-8545-C8C7BB12A7C0}" sibTransId="{962928EB-E101-4DE5-A960-0164EBB75FAD}"/>
    <dgm:cxn modelId="{613B82B5-478F-4AA2-972B-E15DBF1B6913}" type="presOf" srcId="{38A0C833-A818-4AC5-8563-E2CBCD53DBC0}" destId="{AC496799-4E19-4C7D-816C-A691FFDDDB5F}" srcOrd="0" destOrd="0" presId="urn:microsoft.com/office/officeart/2005/8/layout/chevron2"/>
    <dgm:cxn modelId="{8D53C6BA-FEE3-4F0B-A37C-7F5283D7BCC0}" type="presOf" srcId="{71AEF54F-02B0-4C89-A751-22F28471218F}" destId="{FFD11942-3A1E-4749-9A28-AB8278079E9A}" srcOrd="0" destOrd="1" presId="urn:microsoft.com/office/officeart/2005/8/layout/chevron2"/>
    <dgm:cxn modelId="{0F549BC3-BE7C-4994-82F4-5372583700B4}" srcId="{38A0C833-A818-4AC5-8563-E2CBCD53DBC0}" destId="{9EF7D832-4272-4927-AB14-406132C44D96}" srcOrd="0" destOrd="0" parTransId="{07DA0BD2-9CA4-403E-A7BC-F656F709A91C}" sibTransId="{095CC9CC-C733-419C-B963-9C9C80092B46}"/>
    <dgm:cxn modelId="{C6076BD1-9B59-4E12-A7D1-E162A0A17CDD}" type="presOf" srcId="{10E56E7F-5840-45A2-8585-A3B2EC3DE0AE}" destId="{15E7915B-8CDD-4CAA-97D1-B55136E64BA6}" srcOrd="0" destOrd="0" presId="urn:microsoft.com/office/officeart/2005/8/layout/chevron2"/>
    <dgm:cxn modelId="{C47651E0-D5EA-4335-8E9C-A0348ADC1A4B}" srcId="{9EF7D832-4272-4927-AB14-406132C44D96}" destId="{71AEF54F-02B0-4C89-A751-22F28471218F}" srcOrd="1" destOrd="0" parTransId="{B966515C-E9FC-4932-B55B-735F48065856}" sibTransId="{EE18FF07-E68A-4665-975B-52C68A7A6ACE}"/>
    <dgm:cxn modelId="{BAB72BE8-068D-4829-B662-5736ECD346EE}" srcId="{16EA90C2-CAA7-4F8D-9C34-A05F935E5FEF}" destId="{0FF9829C-25DB-4AB5-9C89-398AE96799EC}" srcOrd="0" destOrd="0" parTransId="{6452B83A-01FC-43BA-9E12-387DF71C5095}" sibTransId="{5478FDCF-CC0B-44D4-BBB1-45DF9D28FB9D}"/>
    <dgm:cxn modelId="{7C708AEB-5E5E-48DE-816C-76B48C10B3AB}" srcId="{9EF7D832-4272-4927-AB14-406132C44D96}" destId="{41791C33-95E2-4A1E-9872-0518CBA11EAC}" srcOrd="0" destOrd="0" parTransId="{CE09822B-FA3F-440D-B78D-D1E85D3F2ED6}" sibTransId="{393F2DA9-954C-4C7E-BF38-6C9CBB1ED9F4}"/>
    <dgm:cxn modelId="{80484BF6-4570-449C-B36F-7F07708B56E1}" srcId="{16EA90C2-CAA7-4F8D-9C34-A05F935E5FEF}" destId="{A6663788-D3FC-4F69-A38F-917990EB0490}" srcOrd="2" destOrd="0" parTransId="{5CEC28DA-EA87-4FDF-94C7-43B1A786F445}" sibTransId="{D7A84B1F-6019-4FA2-90EC-9F13A50F1F73}"/>
    <dgm:cxn modelId="{863AF74A-3952-4E8F-9470-56036F16C47C}" type="presParOf" srcId="{AC496799-4E19-4C7D-816C-A691FFDDDB5F}" destId="{D4BB9642-0393-48BB-8B36-26534FD87807}" srcOrd="0" destOrd="0" presId="urn:microsoft.com/office/officeart/2005/8/layout/chevron2"/>
    <dgm:cxn modelId="{9C72681C-5E45-4110-92B5-346ABBF31E11}" type="presParOf" srcId="{D4BB9642-0393-48BB-8B36-26534FD87807}" destId="{AA7B767A-981D-45F0-BCDF-854A459150B8}" srcOrd="0" destOrd="0" presId="urn:microsoft.com/office/officeart/2005/8/layout/chevron2"/>
    <dgm:cxn modelId="{2E37AA74-D78C-4624-AF96-726C59245527}" type="presParOf" srcId="{D4BB9642-0393-48BB-8B36-26534FD87807}" destId="{FFD11942-3A1E-4749-9A28-AB8278079E9A}" srcOrd="1" destOrd="0" presId="urn:microsoft.com/office/officeart/2005/8/layout/chevron2"/>
    <dgm:cxn modelId="{5F701793-FC97-4414-BF29-413A6E65F0F9}" type="presParOf" srcId="{AC496799-4E19-4C7D-816C-A691FFDDDB5F}" destId="{FE89BD37-1FBA-4F09-AF0D-232C7140D57C}" srcOrd="1" destOrd="0" presId="urn:microsoft.com/office/officeart/2005/8/layout/chevron2"/>
    <dgm:cxn modelId="{51FE162F-75F9-46D9-B9AB-EFE9CB9186B0}" type="presParOf" srcId="{AC496799-4E19-4C7D-816C-A691FFDDDB5F}" destId="{C432BA6E-E428-4AE6-B49B-5F36AE833958}" srcOrd="2" destOrd="0" presId="urn:microsoft.com/office/officeart/2005/8/layout/chevron2"/>
    <dgm:cxn modelId="{FB0F49AE-2B93-443D-968C-0CD32A319AE8}" type="presParOf" srcId="{C432BA6E-E428-4AE6-B49B-5F36AE833958}" destId="{459E8B3A-BB05-48B2-8F65-B7B9E8B2BB0A}" srcOrd="0" destOrd="0" presId="urn:microsoft.com/office/officeart/2005/8/layout/chevron2"/>
    <dgm:cxn modelId="{5AA59034-1579-46D3-B537-F2C674982D70}" type="presParOf" srcId="{C432BA6E-E428-4AE6-B49B-5F36AE833958}" destId="{15E7915B-8CDD-4CAA-97D1-B55136E64BA6}" srcOrd="1" destOrd="0" presId="urn:microsoft.com/office/officeart/2005/8/layout/chevron2"/>
    <dgm:cxn modelId="{234CD0EB-06F9-47F0-AC35-31D8E92AE584}" type="presParOf" srcId="{AC496799-4E19-4C7D-816C-A691FFDDDB5F}" destId="{4F9D7D0C-F13C-444B-81B6-EB7FDBF035FE}" srcOrd="3" destOrd="0" presId="urn:microsoft.com/office/officeart/2005/8/layout/chevron2"/>
    <dgm:cxn modelId="{7CAEC5B5-CA5E-402C-ABA1-523837F59DFD}" type="presParOf" srcId="{AC496799-4E19-4C7D-816C-A691FFDDDB5F}" destId="{729E9322-BB44-4939-9BE6-3A8740F3969A}" srcOrd="4" destOrd="0" presId="urn:microsoft.com/office/officeart/2005/8/layout/chevron2"/>
    <dgm:cxn modelId="{42106E7E-02D6-444A-A98D-5F67B18B0D95}" type="presParOf" srcId="{729E9322-BB44-4939-9BE6-3A8740F3969A}" destId="{AFD2833D-C463-477F-9F75-28704A392225}" srcOrd="0" destOrd="0" presId="urn:microsoft.com/office/officeart/2005/8/layout/chevron2"/>
    <dgm:cxn modelId="{727C9D9C-D13E-4C5F-9711-1D90ABEBD30D}" type="presParOf" srcId="{729E9322-BB44-4939-9BE6-3A8740F3969A}" destId="{6B27DA70-0B79-473A-9BE0-B0CA74D0581D}" srcOrd="1" destOrd="0" presId="urn:microsoft.com/office/officeart/2005/8/layout/chevron2"/>
    <dgm:cxn modelId="{FE6FEB62-EF49-4768-8980-72E7B1D5B80D}" type="presParOf" srcId="{AC496799-4E19-4C7D-816C-A691FFDDDB5F}" destId="{86C87E53-8FC5-4A10-A514-888AB1353CC3}" srcOrd="5" destOrd="0" presId="urn:microsoft.com/office/officeart/2005/8/layout/chevron2"/>
    <dgm:cxn modelId="{D0D8A7CB-3E10-4076-B2AA-55CD04DE1576}" type="presParOf" srcId="{AC496799-4E19-4C7D-816C-A691FFDDDB5F}" destId="{C6990A4C-86C2-4669-AE31-862B02B435A1}" srcOrd="6" destOrd="0" presId="urn:microsoft.com/office/officeart/2005/8/layout/chevron2"/>
    <dgm:cxn modelId="{8B86F8E0-2A73-4937-AB38-6E0566A23670}" type="presParOf" srcId="{C6990A4C-86C2-4669-AE31-862B02B435A1}" destId="{615FA7CD-9CB9-481B-B3BD-A2A9B9C31049}" srcOrd="0" destOrd="0" presId="urn:microsoft.com/office/officeart/2005/8/layout/chevron2"/>
    <dgm:cxn modelId="{432022E2-62D2-4B23-9C8E-F8200944C301}" type="presParOf" srcId="{C6990A4C-86C2-4669-AE31-862B02B435A1}" destId="{97A4114A-2E24-4FE3-AF01-F518FF11B2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75B8FD-7726-4EA9-83DC-1554CD3ECE4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A6AEA052-397A-42A4-9DDF-5FA52016FC93}">
      <dgm:prSet/>
      <dgm:spPr/>
      <dgm:t>
        <a:bodyPr/>
        <a:lstStyle/>
        <a:p>
          <a:r>
            <a:rPr lang="fr-FR"/>
            <a:t>Analyse et nettoyage des données en lien avec le nutriscore</a:t>
          </a:r>
          <a:endParaRPr lang="en-US"/>
        </a:p>
      </dgm:t>
    </dgm:pt>
    <dgm:pt modelId="{332AA96F-3A2A-4FD6-A76D-B6EF831CE3D6}" type="parTrans" cxnId="{436E0529-671A-4DAF-9A20-71435382AE90}">
      <dgm:prSet/>
      <dgm:spPr/>
      <dgm:t>
        <a:bodyPr/>
        <a:lstStyle/>
        <a:p>
          <a:endParaRPr lang="en-US"/>
        </a:p>
      </dgm:t>
    </dgm:pt>
    <dgm:pt modelId="{1207B91F-FF2F-4169-A1B9-73D36F0463EB}" type="sibTrans" cxnId="{436E0529-671A-4DAF-9A20-71435382AE90}">
      <dgm:prSet/>
      <dgm:spPr/>
      <dgm:t>
        <a:bodyPr/>
        <a:lstStyle/>
        <a:p>
          <a:endParaRPr lang="en-US"/>
        </a:p>
      </dgm:t>
    </dgm:pt>
    <dgm:pt modelId="{16BF3D23-6D33-4449-9886-8E7525C1FB2E}">
      <dgm:prSet/>
      <dgm:spPr/>
      <dgm:t>
        <a:bodyPr/>
        <a:lstStyle/>
        <a:p>
          <a:r>
            <a:rPr lang="fr-FR"/>
            <a:t>Analyse des données textuelles « nom_produits » et « ingrédients »</a:t>
          </a:r>
          <a:endParaRPr lang="en-US"/>
        </a:p>
      </dgm:t>
    </dgm:pt>
    <dgm:pt modelId="{108BDBB8-2282-493C-8504-3117C6EF220C}" type="parTrans" cxnId="{AD689117-E27F-45A7-92EE-864DF00B15C2}">
      <dgm:prSet/>
      <dgm:spPr/>
      <dgm:t>
        <a:bodyPr/>
        <a:lstStyle/>
        <a:p>
          <a:endParaRPr lang="en-US"/>
        </a:p>
      </dgm:t>
    </dgm:pt>
    <dgm:pt modelId="{7AF7F441-A323-4680-9293-8603988AF183}" type="sibTrans" cxnId="{AD689117-E27F-45A7-92EE-864DF00B15C2}">
      <dgm:prSet/>
      <dgm:spPr/>
      <dgm:t>
        <a:bodyPr/>
        <a:lstStyle/>
        <a:p>
          <a:endParaRPr lang="en-US"/>
        </a:p>
      </dgm:t>
    </dgm:pt>
    <dgm:pt modelId="{0C898570-27C5-42D4-A261-8A743C77401E}">
      <dgm:prSet/>
      <dgm:spPr/>
      <dgm:t>
        <a:bodyPr/>
        <a:lstStyle/>
        <a:p>
          <a:r>
            <a:rPr lang="fr-FR" dirty="0"/>
            <a:t>Création d’un moteur de recommandation basé sur le contenu de l’utilisateur pour afficher des plats préparés avec :</a:t>
          </a:r>
          <a:endParaRPr lang="en-US" dirty="0"/>
        </a:p>
      </dgm:t>
    </dgm:pt>
    <dgm:pt modelId="{D9310579-6D83-4BE2-9020-8A52CBE6841B}" type="parTrans" cxnId="{1E9B2103-A413-4E0A-9C3E-0B291EA06B48}">
      <dgm:prSet/>
      <dgm:spPr/>
      <dgm:t>
        <a:bodyPr/>
        <a:lstStyle/>
        <a:p>
          <a:endParaRPr lang="en-US"/>
        </a:p>
      </dgm:t>
    </dgm:pt>
    <dgm:pt modelId="{A6F764F3-5E4E-4919-9BCE-0E42A0448993}" type="sibTrans" cxnId="{1E9B2103-A413-4E0A-9C3E-0B291EA06B48}">
      <dgm:prSet/>
      <dgm:spPr/>
      <dgm:t>
        <a:bodyPr/>
        <a:lstStyle/>
        <a:p>
          <a:endParaRPr lang="en-US"/>
        </a:p>
      </dgm:t>
    </dgm:pt>
    <dgm:pt modelId="{0A0D1182-8062-4076-B042-0E7AF33DB271}">
      <dgm:prSet/>
      <dgm:spPr/>
      <dgm:t>
        <a:bodyPr/>
        <a:lstStyle/>
        <a:p>
          <a:r>
            <a:rPr lang="fr-FR"/>
            <a:t>Le taux de fibres et protéines</a:t>
          </a:r>
          <a:endParaRPr lang="en-US"/>
        </a:p>
      </dgm:t>
    </dgm:pt>
    <dgm:pt modelId="{7A2E87E3-5CB3-414E-A78D-823F86E28E3F}" type="parTrans" cxnId="{E5BFC2C4-22A9-4953-A40B-73A5E11DD95C}">
      <dgm:prSet/>
      <dgm:spPr/>
      <dgm:t>
        <a:bodyPr/>
        <a:lstStyle/>
        <a:p>
          <a:endParaRPr lang="en-US"/>
        </a:p>
      </dgm:t>
    </dgm:pt>
    <dgm:pt modelId="{D4779DB0-DAAD-4DF8-AC49-3BB4455C98EA}" type="sibTrans" cxnId="{E5BFC2C4-22A9-4953-A40B-73A5E11DD95C}">
      <dgm:prSet/>
      <dgm:spPr/>
      <dgm:t>
        <a:bodyPr/>
        <a:lstStyle/>
        <a:p>
          <a:endParaRPr lang="en-US"/>
        </a:p>
      </dgm:t>
    </dgm:pt>
    <dgm:pt modelId="{F449F156-458F-4AD5-A76F-41E41D2389F6}">
      <dgm:prSet/>
      <dgm:spPr/>
      <dgm:t>
        <a:bodyPr/>
        <a:lstStyle/>
        <a:p>
          <a:r>
            <a:rPr lang="fr-FR"/>
            <a:t>Le taux de graisses saturées, calories, sel, sucre</a:t>
          </a:r>
          <a:endParaRPr lang="en-US"/>
        </a:p>
      </dgm:t>
    </dgm:pt>
    <dgm:pt modelId="{813147CB-BA01-4786-92F8-921B4EC7BDF8}" type="parTrans" cxnId="{FD0F9BA0-1B98-4F31-A889-B99412C46E31}">
      <dgm:prSet/>
      <dgm:spPr/>
      <dgm:t>
        <a:bodyPr/>
        <a:lstStyle/>
        <a:p>
          <a:endParaRPr lang="en-US"/>
        </a:p>
      </dgm:t>
    </dgm:pt>
    <dgm:pt modelId="{D5EA3BD5-9F4E-413D-BD0F-18AE5ECAC373}" type="sibTrans" cxnId="{FD0F9BA0-1B98-4F31-A889-B99412C46E31}">
      <dgm:prSet/>
      <dgm:spPr/>
      <dgm:t>
        <a:bodyPr/>
        <a:lstStyle/>
        <a:p>
          <a:endParaRPr lang="en-US"/>
        </a:p>
      </dgm:t>
    </dgm:pt>
    <dgm:pt modelId="{4C73E495-AFF6-4DD6-A414-C10C094B6B0D}">
      <dgm:prSet/>
      <dgm:spPr/>
      <dgm:t>
        <a:bodyPr/>
        <a:lstStyle/>
        <a:p>
          <a:r>
            <a:rPr lang="fr-FR"/>
            <a:t>Le grade nutriscore : a, b, c, d ou e</a:t>
          </a:r>
          <a:endParaRPr lang="en-US"/>
        </a:p>
      </dgm:t>
    </dgm:pt>
    <dgm:pt modelId="{BB430F64-215E-4233-A0C8-596A4F12B838}" type="parTrans" cxnId="{772EEDC1-4CD9-4441-AE9E-3748B3668495}">
      <dgm:prSet/>
      <dgm:spPr/>
      <dgm:t>
        <a:bodyPr/>
        <a:lstStyle/>
        <a:p>
          <a:endParaRPr lang="en-US"/>
        </a:p>
      </dgm:t>
    </dgm:pt>
    <dgm:pt modelId="{50A4CA74-3935-4312-98BD-D859A1AD32D6}" type="sibTrans" cxnId="{772EEDC1-4CD9-4441-AE9E-3748B3668495}">
      <dgm:prSet/>
      <dgm:spPr/>
      <dgm:t>
        <a:bodyPr/>
        <a:lstStyle/>
        <a:p>
          <a:endParaRPr lang="en-US"/>
        </a:p>
      </dgm:t>
    </dgm:pt>
    <dgm:pt modelId="{E9E25530-65FB-43A4-B00A-8E1139681DC1}" type="pres">
      <dgm:prSet presAssocID="{7275B8FD-7726-4EA9-83DC-1554CD3ECE47}" presName="Name0" presStyleCnt="0">
        <dgm:presLayoutVars>
          <dgm:dir/>
          <dgm:resizeHandles val="exact"/>
        </dgm:presLayoutVars>
      </dgm:prSet>
      <dgm:spPr/>
    </dgm:pt>
    <dgm:pt modelId="{38CB8ABA-CFAE-4B8F-8242-F49EDFE8C861}" type="pres">
      <dgm:prSet presAssocID="{7275B8FD-7726-4EA9-83DC-1554CD3ECE47}" presName="arrow" presStyleLbl="bgShp" presStyleIdx="0" presStyleCnt="1"/>
      <dgm:spPr/>
    </dgm:pt>
    <dgm:pt modelId="{42427100-F32C-445D-B9FF-3048A44A0815}" type="pres">
      <dgm:prSet presAssocID="{7275B8FD-7726-4EA9-83DC-1554CD3ECE47}" presName="points" presStyleCnt="0"/>
      <dgm:spPr/>
    </dgm:pt>
    <dgm:pt modelId="{9022360A-1D17-4FBA-8AD6-79AABE6E75E8}" type="pres">
      <dgm:prSet presAssocID="{A6AEA052-397A-42A4-9DDF-5FA52016FC93}" presName="compositeA" presStyleCnt="0"/>
      <dgm:spPr/>
    </dgm:pt>
    <dgm:pt modelId="{768062F7-13E1-4F1B-8AEE-42A2FCDF52D3}" type="pres">
      <dgm:prSet presAssocID="{A6AEA052-397A-42A4-9DDF-5FA52016FC93}" presName="textA" presStyleLbl="revTx" presStyleIdx="0" presStyleCnt="3">
        <dgm:presLayoutVars>
          <dgm:bulletEnabled val="1"/>
        </dgm:presLayoutVars>
      </dgm:prSet>
      <dgm:spPr/>
    </dgm:pt>
    <dgm:pt modelId="{EE3EA8D5-2144-4CD7-9D45-9E36A789A3BB}" type="pres">
      <dgm:prSet presAssocID="{A6AEA052-397A-42A4-9DDF-5FA52016FC93}" presName="circleA" presStyleLbl="node1" presStyleIdx="0" presStyleCnt="3"/>
      <dgm:spPr/>
    </dgm:pt>
    <dgm:pt modelId="{877895E1-D92C-4002-8BA4-2369AF5EEF97}" type="pres">
      <dgm:prSet presAssocID="{A6AEA052-397A-42A4-9DDF-5FA52016FC93}" presName="spaceA" presStyleCnt="0"/>
      <dgm:spPr/>
    </dgm:pt>
    <dgm:pt modelId="{6D763720-4E9F-4812-AA7E-E896E2D3211A}" type="pres">
      <dgm:prSet presAssocID="{1207B91F-FF2F-4169-A1B9-73D36F0463EB}" presName="space" presStyleCnt="0"/>
      <dgm:spPr/>
    </dgm:pt>
    <dgm:pt modelId="{DE7690D2-94D5-4F37-94FD-641DFC575943}" type="pres">
      <dgm:prSet presAssocID="{16BF3D23-6D33-4449-9886-8E7525C1FB2E}" presName="compositeB" presStyleCnt="0"/>
      <dgm:spPr/>
    </dgm:pt>
    <dgm:pt modelId="{454BAA83-0700-4B52-B083-C1558A25DEF0}" type="pres">
      <dgm:prSet presAssocID="{16BF3D23-6D33-4449-9886-8E7525C1FB2E}" presName="textB" presStyleLbl="revTx" presStyleIdx="1" presStyleCnt="3">
        <dgm:presLayoutVars>
          <dgm:bulletEnabled val="1"/>
        </dgm:presLayoutVars>
      </dgm:prSet>
      <dgm:spPr/>
    </dgm:pt>
    <dgm:pt modelId="{919A44FE-9306-4482-ABBF-1C9559DEA6C9}" type="pres">
      <dgm:prSet presAssocID="{16BF3D23-6D33-4449-9886-8E7525C1FB2E}" presName="circleB" presStyleLbl="node1" presStyleIdx="1" presStyleCnt="3"/>
      <dgm:spPr/>
    </dgm:pt>
    <dgm:pt modelId="{E250AEE5-BF73-4428-A860-DC09E6B8FC7F}" type="pres">
      <dgm:prSet presAssocID="{16BF3D23-6D33-4449-9886-8E7525C1FB2E}" presName="spaceB" presStyleCnt="0"/>
      <dgm:spPr/>
    </dgm:pt>
    <dgm:pt modelId="{A151BB40-D65E-4610-B6D7-C00AD8C9651E}" type="pres">
      <dgm:prSet presAssocID="{7AF7F441-A323-4680-9293-8603988AF183}" presName="space" presStyleCnt="0"/>
      <dgm:spPr/>
    </dgm:pt>
    <dgm:pt modelId="{C373D0C8-BC9E-46AC-880A-27ED19863AD7}" type="pres">
      <dgm:prSet presAssocID="{0C898570-27C5-42D4-A261-8A743C77401E}" presName="compositeA" presStyleCnt="0"/>
      <dgm:spPr/>
    </dgm:pt>
    <dgm:pt modelId="{09371EC6-6294-430E-8F64-690ED4A58048}" type="pres">
      <dgm:prSet presAssocID="{0C898570-27C5-42D4-A261-8A743C77401E}" presName="textA" presStyleLbl="revTx" presStyleIdx="2" presStyleCnt="3">
        <dgm:presLayoutVars>
          <dgm:bulletEnabled val="1"/>
        </dgm:presLayoutVars>
      </dgm:prSet>
      <dgm:spPr/>
    </dgm:pt>
    <dgm:pt modelId="{6786F222-6CFB-4809-ABEA-CE7340BE43C5}" type="pres">
      <dgm:prSet presAssocID="{0C898570-27C5-42D4-A261-8A743C77401E}" presName="circleA" presStyleLbl="node1" presStyleIdx="2" presStyleCnt="3"/>
      <dgm:spPr/>
    </dgm:pt>
    <dgm:pt modelId="{656EDD9D-11D7-49E9-A4EA-1D3845ABEF3C}" type="pres">
      <dgm:prSet presAssocID="{0C898570-27C5-42D4-A261-8A743C77401E}" presName="spaceA" presStyleCnt="0"/>
      <dgm:spPr/>
    </dgm:pt>
  </dgm:ptLst>
  <dgm:cxnLst>
    <dgm:cxn modelId="{1E9B2103-A413-4E0A-9C3E-0B291EA06B48}" srcId="{7275B8FD-7726-4EA9-83DC-1554CD3ECE47}" destId="{0C898570-27C5-42D4-A261-8A743C77401E}" srcOrd="2" destOrd="0" parTransId="{D9310579-6D83-4BE2-9020-8A52CBE6841B}" sibTransId="{A6F764F3-5E4E-4919-9BCE-0E42A0448993}"/>
    <dgm:cxn modelId="{AD689117-E27F-45A7-92EE-864DF00B15C2}" srcId="{7275B8FD-7726-4EA9-83DC-1554CD3ECE47}" destId="{16BF3D23-6D33-4449-9886-8E7525C1FB2E}" srcOrd="1" destOrd="0" parTransId="{108BDBB8-2282-493C-8504-3117C6EF220C}" sibTransId="{7AF7F441-A323-4680-9293-8603988AF183}"/>
    <dgm:cxn modelId="{436E0529-671A-4DAF-9A20-71435382AE90}" srcId="{7275B8FD-7726-4EA9-83DC-1554CD3ECE47}" destId="{A6AEA052-397A-42A4-9DDF-5FA52016FC93}" srcOrd="0" destOrd="0" parTransId="{332AA96F-3A2A-4FD6-A76D-B6EF831CE3D6}" sibTransId="{1207B91F-FF2F-4169-A1B9-73D36F0463EB}"/>
    <dgm:cxn modelId="{1B434669-4C22-4709-AA4F-AD738D39198B}" type="presOf" srcId="{16BF3D23-6D33-4449-9886-8E7525C1FB2E}" destId="{454BAA83-0700-4B52-B083-C1558A25DEF0}" srcOrd="0" destOrd="0" presId="urn:microsoft.com/office/officeart/2005/8/layout/hProcess11"/>
    <dgm:cxn modelId="{F36F9D83-8FCE-435B-99AC-8ECB2D5E6FCB}" type="presOf" srcId="{0C898570-27C5-42D4-A261-8A743C77401E}" destId="{09371EC6-6294-430E-8F64-690ED4A58048}" srcOrd="0" destOrd="0" presId="urn:microsoft.com/office/officeart/2005/8/layout/hProcess11"/>
    <dgm:cxn modelId="{FD0F9BA0-1B98-4F31-A889-B99412C46E31}" srcId="{0C898570-27C5-42D4-A261-8A743C77401E}" destId="{F449F156-458F-4AD5-A76F-41E41D2389F6}" srcOrd="1" destOrd="0" parTransId="{813147CB-BA01-4786-92F8-921B4EC7BDF8}" sibTransId="{D5EA3BD5-9F4E-413D-BD0F-18AE5ECAC373}"/>
    <dgm:cxn modelId="{986A89A1-7824-4818-859D-EFE20B702399}" type="presOf" srcId="{A6AEA052-397A-42A4-9DDF-5FA52016FC93}" destId="{768062F7-13E1-4F1B-8AEE-42A2FCDF52D3}" srcOrd="0" destOrd="0" presId="urn:microsoft.com/office/officeart/2005/8/layout/hProcess11"/>
    <dgm:cxn modelId="{EA1F59BD-F82D-4496-8679-D517F8E1CFA0}" type="presOf" srcId="{7275B8FD-7726-4EA9-83DC-1554CD3ECE47}" destId="{E9E25530-65FB-43A4-B00A-8E1139681DC1}" srcOrd="0" destOrd="0" presId="urn:microsoft.com/office/officeart/2005/8/layout/hProcess11"/>
    <dgm:cxn modelId="{772EEDC1-4CD9-4441-AE9E-3748B3668495}" srcId="{0C898570-27C5-42D4-A261-8A743C77401E}" destId="{4C73E495-AFF6-4DD6-A414-C10C094B6B0D}" srcOrd="2" destOrd="0" parTransId="{BB430F64-215E-4233-A0C8-596A4F12B838}" sibTransId="{50A4CA74-3935-4312-98BD-D859A1AD32D6}"/>
    <dgm:cxn modelId="{E5BFC2C4-22A9-4953-A40B-73A5E11DD95C}" srcId="{0C898570-27C5-42D4-A261-8A743C77401E}" destId="{0A0D1182-8062-4076-B042-0E7AF33DB271}" srcOrd="0" destOrd="0" parTransId="{7A2E87E3-5CB3-414E-A78D-823F86E28E3F}" sibTransId="{D4779DB0-DAAD-4DF8-AC49-3BB4455C98EA}"/>
    <dgm:cxn modelId="{A30D96C8-6DE6-409B-97A0-BFBDDECFDA93}" type="presOf" srcId="{4C73E495-AFF6-4DD6-A414-C10C094B6B0D}" destId="{09371EC6-6294-430E-8F64-690ED4A58048}" srcOrd="0" destOrd="3" presId="urn:microsoft.com/office/officeart/2005/8/layout/hProcess11"/>
    <dgm:cxn modelId="{8993E5FB-3E0D-4D21-80FF-E2AC07270E40}" type="presOf" srcId="{0A0D1182-8062-4076-B042-0E7AF33DB271}" destId="{09371EC6-6294-430E-8F64-690ED4A58048}" srcOrd="0" destOrd="1" presId="urn:microsoft.com/office/officeart/2005/8/layout/hProcess11"/>
    <dgm:cxn modelId="{ABB6A1FD-EDDA-40DF-BF0E-EF20E708FBBD}" type="presOf" srcId="{F449F156-458F-4AD5-A76F-41E41D2389F6}" destId="{09371EC6-6294-430E-8F64-690ED4A58048}" srcOrd="0" destOrd="2" presId="urn:microsoft.com/office/officeart/2005/8/layout/hProcess11"/>
    <dgm:cxn modelId="{7177EF46-F993-4902-80F6-F7115096C261}" type="presParOf" srcId="{E9E25530-65FB-43A4-B00A-8E1139681DC1}" destId="{38CB8ABA-CFAE-4B8F-8242-F49EDFE8C861}" srcOrd="0" destOrd="0" presId="urn:microsoft.com/office/officeart/2005/8/layout/hProcess11"/>
    <dgm:cxn modelId="{1E1B2F33-8CE6-4576-B66D-A1C19F8AC4B6}" type="presParOf" srcId="{E9E25530-65FB-43A4-B00A-8E1139681DC1}" destId="{42427100-F32C-445D-B9FF-3048A44A0815}" srcOrd="1" destOrd="0" presId="urn:microsoft.com/office/officeart/2005/8/layout/hProcess11"/>
    <dgm:cxn modelId="{66FB0DA5-6224-44FD-8AC5-4D5AACA7AAD3}" type="presParOf" srcId="{42427100-F32C-445D-B9FF-3048A44A0815}" destId="{9022360A-1D17-4FBA-8AD6-79AABE6E75E8}" srcOrd="0" destOrd="0" presId="urn:microsoft.com/office/officeart/2005/8/layout/hProcess11"/>
    <dgm:cxn modelId="{DD8F1EBD-F855-4685-BFE4-C22EE8EBC265}" type="presParOf" srcId="{9022360A-1D17-4FBA-8AD6-79AABE6E75E8}" destId="{768062F7-13E1-4F1B-8AEE-42A2FCDF52D3}" srcOrd="0" destOrd="0" presId="urn:microsoft.com/office/officeart/2005/8/layout/hProcess11"/>
    <dgm:cxn modelId="{4A72C4FC-6829-4235-8A15-FDBDE68A359E}" type="presParOf" srcId="{9022360A-1D17-4FBA-8AD6-79AABE6E75E8}" destId="{EE3EA8D5-2144-4CD7-9D45-9E36A789A3BB}" srcOrd="1" destOrd="0" presId="urn:microsoft.com/office/officeart/2005/8/layout/hProcess11"/>
    <dgm:cxn modelId="{CFC19159-6320-4727-A1FB-AB2813C5FD1F}" type="presParOf" srcId="{9022360A-1D17-4FBA-8AD6-79AABE6E75E8}" destId="{877895E1-D92C-4002-8BA4-2369AF5EEF97}" srcOrd="2" destOrd="0" presId="urn:microsoft.com/office/officeart/2005/8/layout/hProcess11"/>
    <dgm:cxn modelId="{F5E063F8-4470-4736-AF52-FA06E8CAB861}" type="presParOf" srcId="{42427100-F32C-445D-B9FF-3048A44A0815}" destId="{6D763720-4E9F-4812-AA7E-E896E2D3211A}" srcOrd="1" destOrd="0" presId="urn:microsoft.com/office/officeart/2005/8/layout/hProcess11"/>
    <dgm:cxn modelId="{AA33D59E-C47D-4A6C-9794-A8BC4E883CDA}" type="presParOf" srcId="{42427100-F32C-445D-B9FF-3048A44A0815}" destId="{DE7690D2-94D5-4F37-94FD-641DFC575943}" srcOrd="2" destOrd="0" presId="urn:microsoft.com/office/officeart/2005/8/layout/hProcess11"/>
    <dgm:cxn modelId="{6E5E5608-C211-43CC-A926-F855037AA39C}" type="presParOf" srcId="{DE7690D2-94D5-4F37-94FD-641DFC575943}" destId="{454BAA83-0700-4B52-B083-C1558A25DEF0}" srcOrd="0" destOrd="0" presId="urn:microsoft.com/office/officeart/2005/8/layout/hProcess11"/>
    <dgm:cxn modelId="{A2F99FEB-A796-4A8D-8D67-27305B5D4BF6}" type="presParOf" srcId="{DE7690D2-94D5-4F37-94FD-641DFC575943}" destId="{919A44FE-9306-4482-ABBF-1C9559DEA6C9}" srcOrd="1" destOrd="0" presId="urn:microsoft.com/office/officeart/2005/8/layout/hProcess11"/>
    <dgm:cxn modelId="{A6AB03BF-49E9-4ACB-B9EB-B73BAFB90898}" type="presParOf" srcId="{DE7690D2-94D5-4F37-94FD-641DFC575943}" destId="{E250AEE5-BF73-4428-A860-DC09E6B8FC7F}" srcOrd="2" destOrd="0" presId="urn:microsoft.com/office/officeart/2005/8/layout/hProcess11"/>
    <dgm:cxn modelId="{2CF0DBB3-2262-424D-915E-57EC4593592C}" type="presParOf" srcId="{42427100-F32C-445D-B9FF-3048A44A0815}" destId="{A151BB40-D65E-4610-B6D7-C00AD8C9651E}" srcOrd="3" destOrd="0" presId="urn:microsoft.com/office/officeart/2005/8/layout/hProcess11"/>
    <dgm:cxn modelId="{FC379D90-7B8B-4E37-87AE-E7014D3A390B}" type="presParOf" srcId="{42427100-F32C-445D-B9FF-3048A44A0815}" destId="{C373D0C8-BC9E-46AC-880A-27ED19863AD7}" srcOrd="4" destOrd="0" presId="urn:microsoft.com/office/officeart/2005/8/layout/hProcess11"/>
    <dgm:cxn modelId="{2EAFCFA5-9872-4DD1-9445-47F61CBED0E8}" type="presParOf" srcId="{C373D0C8-BC9E-46AC-880A-27ED19863AD7}" destId="{09371EC6-6294-430E-8F64-690ED4A58048}" srcOrd="0" destOrd="0" presId="urn:microsoft.com/office/officeart/2005/8/layout/hProcess11"/>
    <dgm:cxn modelId="{316018A9-5DF0-44C9-9F5E-6DB320A41EB3}" type="presParOf" srcId="{C373D0C8-BC9E-46AC-880A-27ED19863AD7}" destId="{6786F222-6CFB-4809-ABEA-CE7340BE43C5}" srcOrd="1" destOrd="0" presId="urn:microsoft.com/office/officeart/2005/8/layout/hProcess11"/>
    <dgm:cxn modelId="{3EAC005F-403F-4052-919E-6593746B4855}" type="presParOf" srcId="{C373D0C8-BC9E-46AC-880A-27ED19863AD7}" destId="{656EDD9D-11D7-49E9-A4EA-1D3845ABEF3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5FB5A-82DC-4431-A10F-7BC257147D2E}">
      <dsp:nvSpPr>
        <dsp:cNvPr id="0" name=""/>
        <dsp:cNvSpPr/>
      </dsp:nvSpPr>
      <dsp:spPr>
        <a:xfrm>
          <a:off x="0" y="4772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1- Idée d’application</a:t>
          </a:r>
        </a:p>
      </dsp:txBody>
      <dsp:txXfrm>
        <a:off x="31613" y="79334"/>
        <a:ext cx="10452374" cy="584369"/>
      </dsp:txXfrm>
    </dsp:sp>
    <dsp:sp modelId="{F503D853-9C98-4921-BF6B-618A47C7B7A2}">
      <dsp:nvSpPr>
        <dsp:cNvPr id="0" name=""/>
        <dsp:cNvSpPr/>
      </dsp:nvSpPr>
      <dsp:spPr>
        <a:xfrm>
          <a:off x="0" y="1516635"/>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3- Nettoyage et traitements des données</a:t>
          </a:r>
        </a:p>
      </dsp:txBody>
      <dsp:txXfrm>
        <a:off x="31613" y="1548248"/>
        <a:ext cx="10452374" cy="584369"/>
      </dsp:txXfrm>
    </dsp:sp>
    <dsp:sp modelId="{20591A8B-F09E-406F-B97C-6F80F44BEFEC}">
      <dsp:nvSpPr>
        <dsp:cNvPr id="0" name=""/>
        <dsp:cNvSpPr/>
      </dsp:nvSpPr>
      <dsp:spPr>
        <a:xfrm>
          <a:off x="0" y="773578"/>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2- Jeu de données </a:t>
          </a:r>
          <a:r>
            <a:rPr lang="fr-FR" sz="2700" kern="1200" dirty="0" err="1"/>
            <a:t>OpenFoodFacts</a:t>
          </a:r>
          <a:endParaRPr lang="en-US" sz="2700" kern="1200" dirty="0"/>
        </a:p>
      </dsp:txBody>
      <dsp:txXfrm>
        <a:off x="31613" y="805191"/>
        <a:ext cx="10452374" cy="584369"/>
      </dsp:txXfrm>
    </dsp:sp>
    <dsp:sp modelId="{DEEE21B5-935C-4696-8DD9-FC4729B19616}">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4- Explorations de données</a:t>
          </a:r>
          <a:endParaRPr lang="en-US" sz="2700" kern="1200" dirty="0"/>
        </a:p>
      </dsp:txBody>
      <dsp:txXfrm>
        <a:off x="31613" y="2246162"/>
        <a:ext cx="10452374" cy="584369"/>
      </dsp:txXfrm>
    </dsp:sp>
    <dsp:sp modelId="{AE738BE0-902B-4738-B8A9-C604CFB6F337}">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5- NLP : Moteur de recommandation</a:t>
          </a:r>
          <a:endParaRPr lang="en-US" sz="2700" kern="1200" dirty="0"/>
        </a:p>
      </dsp:txBody>
      <dsp:txXfrm>
        <a:off x="31613" y="2971517"/>
        <a:ext cx="10452374" cy="584369"/>
      </dsp:txXfrm>
    </dsp:sp>
    <dsp:sp modelId="{CCD21C3D-20E6-42B8-ADDE-BC65EE364947}">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6- Conclusion</a:t>
          </a:r>
          <a:endParaRPr lang="en-US" sz="2700" kern="1200" dirty="0"/>
        </a:p>
      </dsp:txBody>
      <dsp:txXfrm>
        <a:off x="31613" y="3696872"/>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B767A-981D-45F0-BCDF-854A459150B8}">
      <dsp:nvSpPr>
        <dsp:cNvPr id="0" name=""/>
        <dsp:cNvSpPr/>
      </dsp:nvSpPr>
      <dsp:spPr>
        <a:xfrm rot="5400000">
          <a:off x="-191365" y="192374"/>
          <a:ext cx="1275766" cy="8930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Concaténation</a:t>
          </a:r>
          <a:endParaRPr lang="en-US" sz="1100" kern="1200" dirty="0"/>
        </a:p>
      </dsp:txBody>
      <dsp:txXfrm rot="-5400000">
        <a:off x="0" y="447527"/>
        <a:ext cx="893036" cy="382730"/>
      </dsp:txXfrm>
    </dsp:sp>
    <dsp:sp modelId="{FFD11942-3A1E-4749-9A28-AB8278079E9A}">
      <dsp:nvSpPr>
        <dsp:cNvPr id="0" name=""/>
        <dsp:cNvSpPr/>
      </dsp:nvSpPr>
      <dsp:spPr>
        <a:xfrm rot="5400000">
          <a:off x="5466083" y="-4572036"/>
          <a:ext cx="829248" cy="99753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Concaténation des colonnes textes</a:t>
          </a:r>
          <a:endParaRPr lang="en-US" sz="1600" kern="1200" dirty="0"/>
        </a:p>
        <a:p>
          <a:pPr marL="171450" lvl="1" indent="-171450" algn="l" defTabSz="711200">
            <a:lnSpc>
              <a:spcPct val="90000"/>
            </a:lnSpc>
            <a:spcBef>
              <a:spcPct val="0"/>
            </a:spcBef>
            <a:spcAft>
              <a:spcPct val="15000"/>
            </a:spcAft>
            <a:buChar char="•"/>
          </a:pPr>
          <a:r>
            <a:rPr lang="fr-FR" sz="1600" kern="1200" dirty="0"/>
            <a:t>Transformation des données dans un format qui est adéquat pour appliquer les méthode NLP</a:t>
          </a:r>
          <a:endParaRPr lang="en-US" sz="1600" kern="1200" dirty="0"/>
        </a:p>
      </dsp:txBody>
      <dsp:txXfrm rot="-5400000">
        <a:off x="893037" y="41491"/>
        <a:ext cx="9934860" cy="748286"/>
      </dsp:txXfrm>
    </dsp:sp>
    <dsp:sp modelId="{459E8B3A-BB05-48B2-8F65-B7B9E8B2BB0A}">
      <dsp:nvSpPr>
        <dsp:cNvPr id="0" name=""/>
        <dsp:cNvSpPr/>
      </dsp:nvSpPr>
      <dsp:spPr>
        <a:xfrm rot="5400000">
          <a:off x="-191365" y="1321666"/>
          <a:ext cx="1275766" cy="8930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err="1"/>
            <a:t>Stopword</a:t>
          </a:r>
          <a:endParaRPr lang="en-US" sz="1100" kern="1200" dirty="0"/>
        </a:p>
      </dsp:txBody>
      <dsp:txXfrm rot="-5400000">
        <a:off x="0" y="1576819"/>
        <a:ext cx="893036" cy="382730"/>
      </dsp:txXfrm>
    </dsp:sp>
    <dsp:sp modelId="{15E7915B-8CDD-4CAA-97D1-B55136E64BA6}">
      <dsp:nvSpPr>
        <dsp:cNvPr id="0" name=""/>
        <dsp:cNvSpPr/>
      </dsp:nvSpPr>
      <dsp:spPr>
        <a:xfrm rot="5400000">
          <a:off x="5466083" y="-3442745"/>
          <a:ext cx="829248" cy="99753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Suppression des mots inutiles</a:t>
          </a:r>
          <a:endParaRPr lang="en-US" sz="1600" kern="1200" dirty="0"/>
        </a:p>
      </dsp:txBody>
      <dsp:txXfrm rot="-5400000">
        <a:off x="893037" y="1170782"/>
        <a:ext cx="9934860" cy="748286"/>
      </dsp:txXfrm>
    </dsp:sp>
    <dsp:sp modelId="{AFD2833D-C463-477F-9F75-28704A392225}">
      <dsp:nvSpPr>
        <dsp:cNvPr id="0" name=""/>
        <dsp:cNvSpPr/>
      </dsp:nvSpPr>
      <dsp:spPr>
        <a:xfrm rot="5400000">
          <a:off x="-191365" y="2450958"/>
          <a:ext cx="1275766" cy="8930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TF-IDF</a:t>
          </a:r>
          <a:endParaRPr lang="en-US" sz="1100" kern="1200" dirty="0"/>
        </a:p>
      </dsp:txBody>
      <dsp:txXfrm rot="-5400000">
        <a:off x="0" y="2706111"/>
        <a:ext cx="893036" cy="382730"/>
      </dsp:txXfrm>
    </dsp:sp>
    <dsp:sp modelId="{6B27DA70-0B79-473A-9BE0-B0CA74D0581D}">
      <dsp:nvSpPr>
        <dsp:cNvPr id="0" name=""/>
        <dsp:cNvSpPr/>
      </dsp:nvSpPr>
      <dsp:spPr>
        <a:xfrm rot="5400000">
          <a:off x="5466083" y="-2313453"/>
          <a:ext cx="829248" cy="99753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kern="1200" dirty="0"/>
            <a:t>Compte le nombre de fois ou le mot est mentionné</a:t>
          </a:r>
          <a:endParaRPr lang="en-US" sz="1500" kern="1200" dirty="0"/>
        </a:p>
        <a:p>
          <a:pPr marL="114300" lvl="1" indent="-114300" algn="l" defTabSz="666750">
            <a:lnSpc>
              <a:spcPct val="90000"/>
            </a:lnSpc>
            <a:spcBef>
              <a:spcPct val="0"/>
            </a:spcBef>
            <a:spcAft>
              <a:spcPct val="15000"/>
            </a:spcAft>
            <a:buChar char="•"/>
          </a:pPr>
          <a:r>
            <a:rPr lang="fr-FR" sz="1500" kern="1200" dirty="0"/>
            <a:t>Convertit une collection de lignes des documents en matrice TF-IDF</a:t>
          </a:r>
          <a:endParaRPr lang="en-US" sz="1500" kern="1200" dirty="0"/>
        </a:p>
        <a:p>
          <a:pPr marL="114300" lvl="1" indent="-114300" algn="l" defTabSz="666750">
            <a:lnSpc>
              <a:spcPct val="90000"/>
            </a:lnSpc>
            <a:spcBef>
              <a:spcPct val="0"/>
            </a:spcBef>
            <a:spcAft>
              <a:spcPct val="15000"/>
            </a:spcAft>
            <a:buChar char="•"/>
          </a:pPr>
          <a:r>
            <a:rPr lang="fr-FR" sz="1500" kern="1200" dirty="0"/>
            <a:t>Normalisation des vecteurs</a:t>
          </a:r>
          <a:endParaRPr lang="en-US" sz="1500" kern="1200" dirty="0"/>
        </a:p>
      </dsp:txBody>
      <dsp:txXfrm rot="-5400000">
        <a:off x="893037" y="2300074"/>
        <a:ext cx="9934860" cy="748286"/>
      </dsp:txXfrm>
    </dsp:sp>
    <dsp:sp modelId="{615FA7CD-9CB9-481B-B3BD-A2A9B9C31049}">
      <dsp:nvSpPr>
        <dsp:cNvPr id="0" name=""/>
        <dsp:cNvSpPr/>
      </dsp:nvSpPr>
      <dsp:spPr>
        <a:xfrm rot="5400000">
          <a:off x="-191365" y="3580249"/>
          <a:ext cx="1275766" cy="8930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Cosine </a:t>
          </a:r>
          <a:r>
            <a:rPr lang="en-US" sz="1100" kern="1200" dirty="0" err="1"/>
            <a:t>similarité</a:t>
          </a:r>
          <a:endParaRPr lang="en-US" sz="1100" kern="1200" dirty="0"/>
        </a:p>
      </dsp:txBody>
      <dsp:txXfrm rot="-5400000">
        <a:off x="0" y="3835402"/>
        <a:ext cx="893036" cy="382730"/>
      </dsp:txXfrm>
    </dsp:sp>
    <dsp:sp modelId="{97A4114A-2E24-4FE3-AF01-F518FF11B248}">
      <dsp:nvSpPr>
        <dsp:cNvPr id="0" name=""/>
        <dsp:cNvSpPr/>
      </dsp:nvSpPr>
      <dsp:spPr>
        <a:xfrm rot="5400000">
          <a:off x="5466083" y="-1184161"/>
          <a:ext cx="829248" cy="99753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t>Calcul</a:t>
          </a:r>
          <a:r>
            <a:rPr lang="en-US" sz="1600" kern="1200" dirty="0"/>
            <a:t> du </a:t>
          </a:r>
          <a:r>
            <a:rPr lang="en-US" sz="1600" kern="1200" dirty="0" err="1"/>
            <a:t>produit</a:t>
          </a:r>
          <a:r>
            <a:rPr lang="en-US" sz="1600" kern="1200" dirty="0"/>
            <a:t> </a:t>
          </a:r>
          <a:r>
            <a:rPr lang="en-US" sz="1600" kern="1200" dirty="0" err="1"/>
            <a:t>scalaire</a:t>
          </a:r>
          <a:r>
            <a:rPr lang="en-US" sz="1600" kern="1200" dirty="0"/>
            <a:t> entre le </a:t>
          </a:r>
          <a:r>
            <a:rPr lang="en-US" sz="1600" kern="1200" dirty="0" err="1"/>
            <a:t>vecteur</a:t>
          </a:r>
          <a:r>
            <a:rPr lang="en-US" sz="1600" kern="1200" dirty="0"/>
            <a:t> et </a:t>
          </a:r>
          <a:r>
            <a:rPr lang="en-US" sz="1600" kern="1200" dirty="0" err="1"/>
            <a:t>tous</a:t>
          </a:r>
          <a:r>
            <a:rPr lang="en-US" sz="1600" kern="1200" dirty="0"/>
            <a:t> les </a:t>
          </a:r>
          <a:r>
            <a:rPr lang="en-US" sz="1600" kern="1200" dirty="0" err="1"/>
            <a:t>vecteurs</a:t>
          </a:r>
          <a:r>
            <a:rPr lang="en-US" sz="1600" kern="1200" dirty="0"/>
            <a:t> de la </a:t>
          </a:r>
          <a:r>
            <a:rPr lang="en-US" sz="1600" kern="1200" dirty="0" err="1"/>
            <a:t>matrice</a:t>
          </a:r>
          <a:r>
            <a:rPr lang="en-US" sz="1600" kern="1200" dirty="0"/>
            <a:t> TF-IDF</a:t>
          </a:r>
        </a:p>
      </dsp:txBody>
      <dsp:txXfrm rot="-5400000">
        <a:off x="893037" y="3429366"/>
        <a:ext cx="9934860" cy="748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B8ABA-CFAE-4B8F-8242-F49EDFE8C861}">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062F7-13E1-4F1B-8AEE-42A2FCDF52D3}">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fr-FR" sz="1400" kern="1200"/>
            <a:t>Analyse et nettoyage des données en lien avec le nutriscore</a:t>
          </a:r>
          <a:endParaRPr lang="en-US" sz="1400" kern="1200"/>
        </a:p>
      </dsp:txBody>
      <dsp:txXfrm>
        <a:off x="4621" y="0"/>
        <a:ext cx="3049934" cy="1740535"/>
      </dsp:txXfrm>
    </dsp:sp>
    <dsp:sp modelId="{EE3EA8D5-2144-4CD7-9D45-9E36A789A3BB}">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4BAA83-0700-4B52-B083-C1558A25DEF0}">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fr-FR" sz="1400" kern="1200"/>
            <a:t>Analyse des données textuelles « nom_produits » et « ingrédients »</a:t>
          </a:r>
          <a:endParaRPr lang="en-US" sz="1400" kern="1200"/>
        </a:p>
      </dsp:txBody>
      <dsp:txXfrm>
        <a:off x="3207052" y="2610802"/>
        <a:ext cx="3049934" cy="1740535"/>
      </dsp:txXfrm>
    </dsp:sp>
    <dsp:sp modelId="{919A44FE-9306-4482-ABBF-1C9559DEA6C9}">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71EC6-6294-430E-8F64-690ED4A58048}">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r>
            <a:rPr lang="fr-FR" sz="1400" kern="1200" dirty="0"/>
            <a:t>Création d’un moteur de recommandation basé sur le contenu de l’utilisateur pour afficher des plats préparés avec :</a:t>
          </a:r>
          <a:endParaRPr lang="en-US" sz="1400" kern="1200" dirty="0"/>
        </a:p>
        <a:p>
          <a:pPr marL="57150" lvl="1" indent="-57150" algn="l" defTabSz="488950">
            <a:lnSpc>
              <a:spcPct val="90000"/>
            </a:lnSpc>
            <a:spcBef>
              <a:spcPct val="0"/>
            </a:spcBef>
            <a:spcAft>
              <a:spcPct val="15000"/>
            </a:spcAft>
            <a:buChar char="•"/>
          </a:pPr>
          <a:r>
            <a:rPr lang="fr-FR" sz="1100" kern="1200"/>
            <a:t>Le taux de fibres et protéines</a:t>
          </a:r>
          <a:endParaRPr lang="en-US" sz="1100" kern="1200"/>
        </a:p>
        <a:p>
          <a:pPr marL="57150" lvl="1" indent="-57150" algn="l" defTabSz="488950">
            <a:lnSpc>
              <a:spcPct val="90000"/>
            </a:lnSpc>
            <a:spcBef>
              <a:spcPct val="0"/>
            </a:spcBef>
            <a:spcAft>
              <a:spcPct val="15000"/>
            </a:spcAft>
            <a:buChar char="•"/>
          </a:pPr>
          <a:r>
            <a:rPr lang="fr-FR" sz="1100" kern="1200"/>
            <a:t>Le taux de graisses saturées, calories, sel, sucre</a:t>
          </a:r>
          <a:endParaRPr lang="en-US" sz="1100" kern="1200"/>
        </a:p>
        <a:p>
          <a:pPr marL="57150" lvl="1" indent="-57150" algn="l" defTabSz="488950">
            <a:lnSpc>
              <a:spcPct val="90000"/>
            </a:lnSpc>
            <a:spcBef>
              <a:spcPct val="0"/>
            </a:spcBef>
            <a:spcAft>
              <a:spcPct val="15000"/>
            </a:spcAft>
            <a:buChar char="•"/>
          </a:pPr>
          <a:r>
            <a:rPr lang="fr-FR" sz="1100" kern="1200"/>
            <a:t>Le grade nutriscore : a, b, c, d ou e</a:t>
          </a:r>
          <a:endParaRPr lang="en-US" sz="1100" kern="1200"/>
        </a:p>
      </dsp:txBody>
      <dsp:txXfrm>
        <a:off x="6409484" y="0"/>
        <a:ext cx="3049934" cy="1740535"/>
      </dsp:txXfrm>
    </dsp:sp>
    <dsp:sp modelId="{6786F222-6CFB-4809-ABEA-CE7340BE43C5}">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77650-0B4A-446F-A701-56C38229C19C}" type="datetimeFigureOut">
              <a:rPr lang="en-US" smtClean="0"/>
              <a:t>1/27/2021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62C58-4F4B-4A01-A3C6-23991B676E00}" type="slidenum">
              <a:rPr lang="en-US" smtClean="0"/>
              <a:t>‹N°›</a:t>
            </a:fld>
            <a:endParaRPr lang="en-US"/>
          </a:p>
        </p:txBody>
      </p:sp>
    </p:spTree>
    <p:extLst>
      <p:ext uri="{BB962C8B-B14F-4D97-AF65-F5344CB8AC3E}">
        <p14:creationId xmlns:p14="http://schemas.microsoft.com/office/powerpoint/2010/main" val="67413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cadre de ma formation, je vais présenter le 3 </a:t>
            </a:r>
            <a:r>
              <a:rPr lang="fr-FR" dirty="0" err="1"/>
              <a:t>eme</a:t>
            </a:r>
            <a:r>
              <a:rPr lang="fr-FR" dirty="0"/>
              <a:t> projet : concevoir une application au service de la santé publique</a:t>
            </a:r>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a:t>
            </a:fld>
            <a:endParaRPr lang="en-US"/>
          </a:p>
        </p:txBody>
      </p:sp>
    </p:spTree>
    <p:extLst>
      <p:ext uri="{BB962C8B-B14F-4D97-AF65-F5344CB8AC3E}">
        <p14:creationId xmlns:p14="http://schemas.microsoft.com/office/powerpoint/2010/main" val="1898163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effectuer également l’analyse bivariée entre le score du </a:t>
            </a:r>
            <a:r>
              <a:rPr lang="fr-FR" dirty="0" err="1"/>
              <a:t>nutriscore</a:t>
            </a:r>
            <a:r>
              <a:rPr lang="fr-FR" dirty="0"/>
              <a:t> et les différentes variables nutritionnelles et les résultats reflète bien l’image juste du dessus.</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18</a:t>
            </a:fld>
            <a:endParaRPr lang="en-US"/>
          </a:p>
        </p:txBody>
      </p:sp>
    </p:spTree>
    <p:extLst>
      <p:ext uri="{BB962C8B-B14F-4D97-AF65-F5344CB8AC3E}">
        <p14:creationId xmlns:p14="http://schemas.microsoft.com/office/powerpoint/2010/main" val="350016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matrice de corrélation indique les valeurs de corrélation, qui mesurent le degré de relation linéaire entre chaque paire de variables. Les valeurs de corrélation peuvent être comprises entre -1 et +1.</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19</a:t>
            </a:fld>
            <a:endParaRPr lang="en-US"/>
          </a:p>
        </p:txBody>
      </p:sp>
    </p:spTree>
    <p:extLst>
      <p:ext uri="{BB962C8B-B14F-4D97-AF65-F5344CB8AC3E}">
        <p14:creationId xmlns:p14="http://schemas.microsoft.com/office/powerpoint/2010/main" val="3022027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22</a:t>
            </a:fld>
            <a:endParaRPr lang="en-US"/>
          </a:p>
        </p:txBody>
      </p:sp>
    </p:spTree>
    <p:extLst>
      <p:ext uri="{BB962C8B-B14F-4D97-AF65-F5344CB8AC3E}">
        <p14:creationId xmlns:p14="http://schemas.microsoft.com/office/powerpoint/2010/main" val="180505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28</a:t>
            </a:fld>
            <a:endParaRPr lang="en-US"/>
          </a:p>
        </p:txBody>
      </p:sp>
    </p:spTree>
    <p:extLst>
      <p:ext uri="{BB962C8B-B14F-4D97-AF65-F5344CB8AC3E}">
        <p14:creationId xmlns:p14="http://schemas.microsoft.com/office/powerpoint/2010/main" val="72601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 présentation s’articulera en 6 points : je vais présenter tout d’abord mon idée d’application puis la base de donnée qui alimentera l’application. Puis je vais montrer comment j’ai nettoyer et analyser ce jeu de donnée afin de pouvoir construire grâce au traitement de langage naturel un  moteur de recommandation. Je terminerai par un conclusion du projet</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2</a:t>
            </a:fld>
            <a:endParaRPr lang="en-US"/>
          </a:p>
        </p:txBody>
      </p:sp>
    </p:spTree>
    <p:extLst>
      <p:ext uri="{BB962C8B-B14F-4D97-AF65-F5344CB8AC3E}">
        <p14:creationId xmlns:p14="http://schemas.microsoft.com/office/powerpoint/2010/main" val="23736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3</a:t>
            </a:fld>
            <a:endParaRPr lang="en-US"/>
          </a:p>
        </p:txBody>
      </p:sp>
    </p:spTree>
    <p:extLst>
      <p:ext uri="{BB962C8B-B14F-4D97-AF65-F5344CB8AC3E}">
        <p14:creationId xmlns:p14="http://schemas.microsoft.com/office/powerpoint/2010/main" val="223091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est de trouver une application en lien avec l’alimentation et la santé. Mon idée est de laisser le choix à l’utilisateur de rentrer dans l’application un nom de produits alimentaire et l’application recommandera à l’utilisateur tous les plats préparé contenant cette aliment.  En plus du choix des noms de produits de plat préparé, l’utilisateur pourra se référer aux informations nutritionnel et au </a:t>
            </a:r>
            <a:r>
              <a:rPr lang="fr-FR" dirty="0" err="1"/>
              <a:t>nutriscore</a:t>
            </a:r>
            <a:r>
              <a:rPr lang="fr-FR" dirty="0"/>
              <a:t> pour prendre le plat le plus sain possible.</a:t>
            </a:r>
          </a:p>
          <a:p>
            <a:endParaRPr lang="fr-FR" dirty="0"/>
          </a:p>
          <a:p>
            <a:r>
              <a:rPr lang="fr-FR" dirty="0"/>
              <a:t>Le but étant de faciliter le choix des produits aux consommateurs en leur fournissant des informations sur la qualité du produit</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4</a:t>
            </a:fld>
            <a:endParaRPr lang="en-US"/>
          </a:p>
        </p:txBody>
      </p:sp>
    </p:spTree>
    <p:extLst>
      <p:ext uri="{BB962C8B-B14F-4D97-AF65-F5344CB8AC3E}">
        <p14:creationId xmlns:p14="http://schemas.microsoft.com/office/powerpoint/2010/main" val="3209805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5</a:t>
            </a:fld>
            <a:endParaRPr lang="en-US"/>
          </a:p>
        </p:txBody>
      </p:sp>
    </p:spTree>
    <p:extLst>
      <p:ext uri="{BB962C8B-B14F-4D97-AF65-F5344CB8AC3E}">
        <p14:creationId xmlns:p14="http://schemas.microsoft.com/office/powerpoint/2010/main" val="366558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se faire une idée de la répartition des différentes catégories du jeu de donnée et la répartition des </a:t>
            </a:r>
            <a:r>
              <a:rPr lang="fr-FR" dirty="0" err="1"/>
              <a:t>nutriscore</a:t>
            </a:r>
            <a:r>
              <a:rPr lang="fr-FR" dirty="0"/>
              <a:t> qui concerne les plats préparé, j’ai effectué une analyse univariée avec des digramme en camembert. On distingue donc 13 catégories de produits dont 5% sont des plats préparés et les grades de </a:t>
            </a:r>
            <a:r>
              <a:rPr lang="fr-FR" dirty="0" err="1"/>
              <a:t>nutriscore</a:t>
            </a:r>
            <a:r>
              <a:rPr lang="fr-FR" dirty="0"/>
              <a:t> les plus élevées sont les plats préparés noté  b et c.</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14</a:t>
            </a:fld>
            <a:endParaRPr lang="en-US"/>
          </a:p>
        </p:txBody>
      </p:sp>
    </p:spTree>
    <p:extLst>
      <p:ext uri="{BB962C8B-B14F-4D97-AF65-F5344CB8AC3E}">
        <p14:creationId xmlns:p14="http://schemas.microsoft.com/office/powerpoint/2010/main" val="57311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effectué une analyse univariée de la variable </a:t>
            </a:r>
            <a:r>
              <a:rPr lang="fr-FR" dirty="0" err="1"/>
              <a:t>nutriscore_score</a:t>
            </a:r>
            <a:r>
              <a:rPr lang="fr-FR" dirty="0"/>
              <a:t>.  La représentation graphique de la distribution des données grâce a la boite a moustache et a l’histogramme indique que les données sont légèrement </a:t>
            </a:r>
            <a:r>
              <a:rPr lang="fr-FR" dirty="0" err="1"/>
              <a:t>asymétriqee</a:t>
            </a:r>
            <a:r>
              <a:rPr lang="fr-FR" dirty="0"/>
              <a:t> à droite . De plus la distribution du </a:t>
            </a:r>
            <a:r>
              <a:rPr lang="fr-FR" dirty="0" err="1"/>
              <a:t>nutriscore</a:t>
            </a:r>
            <a:r>
              <a:rPr lang="fr-FR" dirty="0"/>
              <a:t> d’après l’histogramme présente deux bosses comme si il y avait deux tendance ou deux groupes à identifier</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15</a:t>
            </a:fld>
            <a:endParaRPr lang="en-US"/>
          </a:p>
        </p:txBody>
      </p:sp>
    </p:spTree>
    <p:extLst>
      <p:ext uri="{BB962C8B-B14F-4D97-AF65-F5344CB8AC3E}">
        <p14:creationId xmlns:p14="http://schemas.microsoft.com/office/powerpoint/2010/main" val="298985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effectué également l’analyse univariée des variables nutritionnelles censé influer sur le </a:t>
            </a:r>
            <a:r>
              <a:rPr lang="fr-FR" dirty="0" err="1"/>
              <a:t>nutriscore</a:t>
            </a:r>
            <a:r>
              <a:rPr lang="fr-FR" dirty="0"/>
              <a:t>. Les distributions des variables graisses saturée , sucre, sel protéine et fibre sont décalées à gauche avec une queue qui s’étalent vers la droite. Ces résultats indiquent que la majorité des valeurs des données sont donc inférieurs à la moyenne.</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16</a:t>
            </a:fld>
            <a:endParaRPr lang="en-US"/>
          </a:p>
        </p:txBody>
      </p:sp>
    </p:spTree>
    <p:extLst>
      <p:ext uri="{BB962C8B-B14F-4D97-AF65-F5344CB8AC3E}">
        <p14:creationId xmlns:p14="http://schemas.microsoft.com/office/powerpoint/2010/main" val="111822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l’analyse bivariée entre la variable catégorielle </a:t>
            </a:r>
            <a:r>
              <a:rPr lang="fr-FR" dirty="0" err="1"/>
              <a:t>nutriscore_grade</a:t>
            </a:r>
            <a:r>
              <a:rPr lang="fr-FR" dirty="0"/>
              <a:t> et les différentes variable quantitatives nutritionnelle. On remarque que les plats préparé classé dans la catégorie a ont un faible taux en graisses saturée, seul, sucre et calories. En revanche, on remarque une légère tendance inverse pour le taux de fibre. En ce qui concerne les protéines , on ne peut pas se prononcer au vu du graphique. On peut relevé également beaucoup de données atypiques avec des valeurs excessives de ces taux nutritionnels.</a:t>
            </a:r>
            <a:endParaRPr lang="en-US" dirty="0"/>
          </a:p>
        </p:txBody>
      </p:sp>
      <p:sp>
        <p:nvSpPr>
          <p:cNvPr id="4" name="Espace réservé du numéro de diapositive 3"/>
          <p:cNvSpPr>
            <a:spLocks noGrp="1"/>
          </p:cNvSpPr>
          <p:nvPr>
            <p:ph type="sldNum" sz="quarter" idx="5"/>
          </p:nvPr>
        </p:nvSpPr>
        <p:spPr/>
        <p:txBody>
          <a:bodyPr/>
          <a:lstStyle/>
          <a:p>
            <a:fld id="{8A862C58-4F4B-4A01-A3C6-23991B676E00}" type="slidenum">
              <a:rPr lang="en-US" smtClean="0"/>
              <a:t>17</a:t>
            </a:fld>
            <a:endParaRPr lang="en-US"/>
          </a:p>
        </p:txBody>
      </p:sp>
    </p:spTree>
    <p:extLst>
      <p:ext uri="{BB962C8B-B14F-4D97-AF65-F5344CB8AC3E}">
        <p14:creationId xmlns:p14="http://schemas.microsoft.com/office/powerpoint/2010/main" val="3760455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4368A-265D-4FEA-823E-37B583F1EB11}"/>
              </a:ext>
            </a:extLst>
          </p:cNvPr>
          <p:cNvSpPr>
            <a:spLocks noGrp="1"/>
          </p:cNvSpPr>
          <p:nvPr>
            <p:ph type="ctrTitle" hasCustomPrompt="1"/>
          </p:nvPr>
        </p:nvSpPr>
        <p:spPr>
          <a:xfrm>
            <a:off x="1524000" y="1417927"/>
            <a:ext cx="9144000" cy="2387600"/>
          </a:xfrm>
        </p:spPr>
        <p:style>
          <a:lnRef idx="3">
            <a:schemeClr val="lt1"/>
          </a:lnRef>
          <a:fillRef idx="1">
            <a:schemeClr val="accent1"/>
          </a:fillRef>
          <a:effectRef idx="1">
            <a:schemeClr val="accent1"/>
          </a:effectRef>
          <a:fontRef idx="minor">
            <a:schemeClr val="lt1"/>
          </a:fontRef>
        </p:style>
        <p:txBody>
          <a:bodyPr anchor="ctr" anchorCtr="0"/>
          <a:lstStyle>
            <a:lvl1pPr algn="ctr">
              <a:defRPr sz="6000">
                <a:solidFill>
                  <a:schemeClr val="tx1"/>
                </a:solidFill>
                <a:latin typeface="+mj-lt"/>
              </a:defRPr>
            </a:lvl1pPr>
          </a:lstStyle>
          <a:p>
            <a:r>
              <a:rPr lang="fr-FR" dirty="0"/>
              <a:t>Concevez une application au service de la santé publique</a:t>
            </a:r>
            <a:endParaRPr lang="en-US" dirty="0"/>
          </a:p>
        </p:txBody>
      </p:sp>
      <p:sp>
        <p:nvSpPr>
          <p:cNvPr id="3" name="Sous-titre 2">
            <a:extLst>
              <a:ext uri="{FF2B5EF4-FFF2-40B4-BE49-F238E27FC236}">
                <a16:creationId xmlns:a16="http://schemas.microsoft.com/office/drawing/2014/main" id="{FE1AFCCA-DC62-410C-B6C1-DF87F8BE4663}"/>
              </a:ext>
            </a:extLst>
          </p:cNvPr>
          <p:cNvSpPr>
            <a:spLocks noGrp="1"/>
          </p:cNvSpPr>
          <p:nvPr>
            <p:ph type="subTitle" idx="1" hasCustomPrompt="1"/>
          </p:nvPr>
        </p:nvSpPr>
        <p:spPr>
          <a:xfrm>
            <a:off x="1524000" y="4522066"/>
            <a:ext cx="9144000" cy="822180"/>
          </a:xfrm>
        </p:spPr>
        <p:style>
          <a:lnRef idx="1">
            <a:schemeClr val="accent1"/>
          </a:lnRef>
          <a:fillRef idx="2">
            <a:schemeClr val="accent1"/>
          </a:fillRef>
          <a:effectRef idx="1">
            <a:schemeClr val="accent1"/>
          </a:effectRef>
          <a:fontRef idx="minor">
            <a:schemeClr val="dk1"/>
          </a:fontRef>
        </p:style>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Système de recommandation de produits alimentaires préparés en fonction du </a:t>
            </a:r>
            <a:r>
              <a:rPr lang="fr-FR" dirty="0" err="1"/>
              <a:t>nutriscore</a:t>
            </a:r>
            <a:endParaRPr lang="en-US" dirty="0"/>
          </a:p>
        </p:txBody>
      </p:sp>
      <p:pic>
        <p:nvPicPr>
          <p:cNvPr id="1028" name="Picture 4" descr="Agence nationale de santé publique — Wikipédia">
            <a:extLst>
              <a:ext uri="{FF2B5EF4-FFF2-40B4-BE49-F238E27FC236}">
                <a16:creationId xmlns:a16="http://schemas.microsoft.com/office/drawing/2014/main" id="{7BB3A878-03C0-4E6D-B406-3011B606E7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437" y="113579"/>
            <a:ext cx="24765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s parcours diplômants et des cours gratuits 100% en ligne - OpenClassrooms">
            <a:extLst>
              <a:ext uri="{FF2B5EF4-FFF2-40B4-BE49-F238E27FC236}">
                <a16:creationId xmlns:a16="http://schemas.microsoft.com/office/drawing/2014/main" id="{D3A4C58C-39FD-407B-80A9-E9A6BDC2461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71703" y="5536913"/>
            <a:ext cx="4020993" cy="550717"/>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FDDCF6BA-DF06-4E36-91B4-20B37E7AF935}"/>
              </a:ext>
            </a:extLst>
          </p:cNvPr>
          <p:cNvSpPr>
            <a:spLocks noGrp="1"/>
          </p:cNvSpPr>
          <p:nvPr>
            <p:ph type="sldNum" sz="quarter" idx="12"/>
          </p:nvPr>
        </p:nvSpPr>
        <p:spPr>
          <a:xfrm>
            <a:off x="8906164" y="6356350"/>
            <a:ext cx="2743200" cy="365125"/>
          </a:xfrm>
        </p:spPr>
        <p:txBody>
          <a:bodyPr/>
          <a:lstStyle>
            <a:lvl1pPr>
              <a:defRPr>
                <a:solidFill>
                  <a:schemeClr val="tx1"/>
                </a:solidFill>
              </a:defRPr>
            </a:lvl1pPr>
          </a:lstStyle>
          <a:p>
            <a:fld id="{3D3A1CA9-C19E-4C26-9C07-14719ED06407}" type="slidenum">
              <a:rPr lang="en-US" smtClean="0"/>
              <a:pPr/>
              <a:t>‹N°›</a:t>
            </a:fld>
            <a:endParaRPr lang="en-US" dirty="0">
              <a:solidFill>
                <a:schemeClr val="tx1"/>
              </a:solidFill>
            </a:endParaRPr>
          </a:p>
        </p:txBody>
      </p:sp>
      <p:sp>
        <p:nvSpPr>
          <p:cNvPr id="4" name="Espace réservé de la date 3">
            <a:extLst>
              <a:ext uri="{FF2B5EF4-FFF2-40B4-BE49-F238E27FC236}">
                <a16:creationId xmlns:a16="http://schemas.microsoft.com/office/drawing/2014/main" id="{B4A943BF-41F7-412E-B14B-73B91F14B54F}"/>
              </a:ext>
            </a:extLst>
          </p:cNvPr>
          <p:cNvSpPr>
            <a:spLocks noGrp="1"/>
          </p:cNvSpPr>
          <p:nvPr>
            <p:ph type="dt" sz="half" idx="10"/>
          </p:nvPr>
        </p:nvSpPr>
        <p:spPr/>
        <p:txBody>
          <a:bodyPr/>
          <a:lstStyle>
            <a:lvl1pPr>
              <a:defRPr>
                <a:solidFill>
                  <a:schemeClr val="tx1"/>
                </a:solidFill>
              </a:defRPr>
            </a:lvl1pPr>
          </a:lstStyle>
          <a:p>
            <a:fld id="{97873CAD-183D-4A1A-8EBE-B53F5C9DBD77}" type="datetime1">
              <a:rPr lang="en-US" smtClean="0"/>
              <a:t>1/27/2021</a:t>
            </a:fld>
            <a:endParaRPr lang="en-US" dirty="0"/>
          </a:p>
        </p:txBody>
      </p:sp>
      <p:sp>
        <p:nvSpPr>
          <p:cNvPr id="5" name="Espace réservé du pied de page 4">
            <a:extLst>
              <a:ext uri="{FF2B5EF4-FFF2-40B4-BE49-F238E27FC236}">
                <a16:creationId xmlns:a16="http://schemas.microsoft.com/office/drawing/2014/main" id="{98891030-9614-49DB-BD1D-B6D990E8883C}"/>
              </a:ext>
            </a:extLst>
          </p:cNvPr>
          <p:cNvSpPr>
            <a:spLocks noGrp="1"/>
          </p:cNvSpPr>
          <p:nvPr>
            <p:ph type="ftr" sz="quarter" idx="11"/>
          </p:nvPr>
        </p:nvSpPr>
        <p:spPr/>
        <p:txBody>
          <a:bodyPr/>
          <a:lstStyle>
            <a:lvl1pPr>
              <a:defRPr>
                <a:ln>
                  <a:noFill/>
                </a:ln>
                <a:solidFill>
                  <a:schemeClr val="tx1">
                    <a:alpha val="74000"/>
                  </a:schemeClr>
                </a:solidFill>
              </a:defRPr>
            </a:lvl1pPr>
          </a:lstStyle>
          <a:p>
            <a:endParaRPr lang="en-US" dirty="0"/>
          </a:p>
        </p:txBody>
      </p:sp>
    </p:spTree>
    <p:extLst>
      <p:ext uri="{BB962C8B-B14F-4D97-AF65-F5344CB8AC3E}">
        <p14:creationId xmlns:p14="http://schemas.microsoft.com/office/powerpoint/2010/main" val="16432108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0AB81-B640-4939-8BA6-6542FF49D8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528C6B2-50C2-42F8-816A-3D09879B7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B94B0676-0AD8-4797-8E03-B9C9FFF5C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F0499D9-C61F-4E3B-9505-1D78C637BF4F}"/>
              </a:ext>
            </a:extLst>
          </p:cNvPr>
          <p:cNvSpPr>
            <a:spLocks noGrp="1"/>
          </p:cNvSpPr>
          <p:nvPr>
            <p:ph type="dt" sz="half" idx="10"/>
          </p:nvPr>
        </p:nvSpPr>
        <p:spPr/>
        <p:txBody>
          <a:bodyPr/>
          <a:lstStyle/>
          <a:p>
            <a:fld id="{214B0518-0854-4503-8C90-7A9F4522EA54}" type="datetime1">
              <a:rPr lang="en-US" smtClean="0"/>
              <a:t>1/27/2021</a:t>
            </a:fld>
            <a:endParaRPr lang="en-US"/>
          </a:p>
        </p:txBody>
      </p:sp>
      <p:sp>
        <p:nvSpPr>
          <p:cNvPr id="6" name="Espace réservé du pied de page 5">
            <a:extLst>
              <a:ext uri="{FF2B5EF4-FFF2-40B4-BE49-F238E27FC236}">
                <a16:creationId xmlns:a16="http://schemas.microsoft.com/office/drawing/2014/main" id="{38310BD1-9D41-4924-B0B8-95C25857D41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379606C-18E6-42A4-B4B5-0B377CFCA902}"/>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100605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7297F-24DA-4412-B6F2-0D93F250F3B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8BAD3BA-D70E-4469-99FD-891F47289A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7A71EC7-F81D-4861-98C1-14AADA339B16}"/>
              </a:ext>
            </a:extLst>
          </p:cNvPr>
          <p:cNvSpPr>
            <a:spLocks noGrp="1"/>
          </p:cNvSpPr>
          <p:nvPr>
            <p:ph type="dt" sz="half" idx="10"/>
          </p:nvPr>
        </p:nvSpPr>
        <p:spPr/>
        <p:txBody>
          <a:bodyPr/>
          <a:lstStyle/>
          <a:p>
            <a:fld id="{22F677A0-7858-4F43-A5B2-8AB53B8A483E}" type="datetime1">
              <a:rPr lang="en-US" smtClean="0"/>
              <a:t>1/27/2021</a:t>
            </a:fld>
            <a:endParaRPr lang="en-US"/>
          </a:p>
        </p:txBody>
      </p:sp>
      <p:sp>
        <p:nvSpPr>
          <p:cNvPr id="5" name="Espace réservé du pied de page 4">
            <a:extLst>
              <a:ext uri="{FF2B5EF4-FFF2-40B4-BE49-F238E27FC236}">
                <a16:creationId xmlns:a16="http://schemas.microsoft.com/office/drawing/2014/main" id="{D1483541-A002-4A0F-BE28-DD7FEF12212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F8C3C48-15A3-47E1-8456-351E0607612D}"/>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247539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EA1A64-9C25-4D98-B129-90F66DB79DD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1D1797D-E9C4-460A-A108-140C156E13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D59133B-7D46-49C4-BD99-C87F3DD4E7D7}"/>
              </a:ext>
            </a:extLst>
          </p:cNvPr>
          <p:cNvSpPr>
            <a:spLocks noGrp="1"/>
          </p:cNvSpPr>
          <p:nvPr>
            <p:ph type="dt" sz="half" idx="10"/>
          </p:nvPr>
        </p:nvSpPr>
        <p:spPr/>
        <p:txBody>
          <a:bodyPr/>
          <a:lstStyle/>
          <a:p>
            <a:fld id="{701A93E2-F910-4E83-AB8F-236E142501B7}" type="datetime1">
              <a:rPr lang="en-US" smtClean="0"/>
              <a:t>1/27/2021</a:t>
            </a:fld>
            <a:endParaRPr lang="en-US"/>
          </a:p>
        </p:txBody>
      </p:sp>
      <p:sp>
        <p:nvSpPr>
          <p:cNvPr id="5" name="Espace réservé du pied de page 4">
            <a:extLst>
              <a:ext uri="{FF2B5EF4-FFF2-40B4-BE49-F238E27FC236}">
                <a16:creationId xmlns:a16="http://schemas.microsoft.com/office/drawing/2014/main" id="{6085503A-607B-4183-8FC4-6337C0F689D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07F1008-A5D0-4DA0-8A35-689CE0181283}"/>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117044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F1CC8-81F3-4BC6-9BD5-209B470DAA4B}"/>
              </a:ext>
            </a:extLst>
          </p:cNvPr>
          <p:cNvSpPr>
            <a:spLocks noGrp="1"/>
          </p:cNvSpPr>
          <p:nvPr>
            <p:ph type="title" hasCustomPrompt="1"/>
          </p:nvPr>
        </p:nvSpPr>
        <p:spPr/>
        <p:style>
          <a:lnRef idx="1">
            <a:schemeClr val="accent1"/>
          </a:lnRef>
          <a:fillRef idx="2">
            <a:schemeClr val="accent1"/>
          </a:fillRef>
          <a:effectRef idx="1">
            <a:schemeClr val="accent1"/>
          </a:effectRef>
          <a:fontRef idx="minor">
            <a:schemeClr val="dk1"/>
          </a:fontRef>
        </p:style>
        <p:txBody>
          <a:bodyPr/>
          <a:lstStyle>
            <a:lvl1pPr algn="ctr">
              <a:defRPr>
                <a:solidFill>
                  <a:schemeClr val="bg1"/>
                </a:solidFill>
              </a:defRPr>
            </a:lvl1pPr>
          </a:lstStyle>
          <a:p>
            <a:r>
              <a:rPr lang="fr-FR" dirty="0"/>
              <a:t>Application : système de recommandations</a:t>
            </a:r>
            <a:endParaRPr lang="en-US" dirty="0"/>
          </a:p>
        </p:txBody>
      </p:sp>
      <p:sp>
        <p:nvSpPr>
          <p:cNvPr id="3" name="Espace réservé du contenu 2">
            <a:extLst>
              <a:ext uri="{FF2B5EF4-FFF2-40B4-BE49-F238E27FC236}">
                <a16:creationId xmlns:a16="http://schemas.microsoft.com/office/drawing/2014/main" id="{15C1504C-606C-4B75-B130-2AC7DAC6CAA4}"/>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a:extLst>
              <a:ext uri="{FF2B5EF4-FFF2-40B4-BE49-F238E27FC236}">
                <a16:creationId xmlns:a16="http://schemas.microsoft.com/office/drawing/2014/main" id="{66E4F095-7276-42AA-8414-BF90EE6C7851}"/>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4DF5CEBB-2F11-47E4-9C6F-7AB538D039DE}"/>
              </a:ext>
            </a:extLst>
          </p:cNvPr>
          <p:cNvSpPr>
            <a:spLocks noGrp="1"/>
          </p:cNvSpPr>
          <p:nvPr>
            <p:ph type="ftr" sz="quarter" idx="11"/>
          </p:nvPr>
        </p:nvSpPr>
        <p:spPr/>
        <p:txBody>
          <a:bodyPr/>
          <a:lstStyle/>
          <a:p>
            <a:r>
              <a:rPr lang="fr-FR" dirty="0"/>
              <a:t>Agar </a:t>
            </a:r>
            <a:r>
              <a:rPr lang="fr-FR" dirty="0" err="1"/>
              <a:t>Blohorn</a:t>
            </a:r>
            <a:endParaRPr lang="en-US" dirty="0"/>
          </a:p>
        </p:txBody>
      </p:sp>
      <p:sp>
        <p:nvSpPr>
          <p:cNvPr id="6" name="Espace réservé du numéro de diapositive 5">
            <a:extLst>
              <a:ext uri="{FF2B5EF4-FFF2-40B4-BE49-F238E27FC236}">
                <a16:creationId xmlns:a16="http://schemas.microsoft.com/office/drawing/2014/main" id="{9646F16B-36A8-4FBB-B05B-08F80FF1FD4C}"/>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228458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F1CC8-81F3-4BC6-9BD5-209B470DAA4B}"/>
              </a:ext>
            </a:extLst>
          </p:cNvPr>
          <p:cNvSpPr>
            <a:spLocks noGrp="1"/>
          </p:cNvSpPr>
          <p:nvPr>
            <p:ph type="title" hasCustomPrompt="1"/>
          </p:nvPr>
        </p:nvSpPr>
        <p:spPr/>
        <p:style>
          <a:lnRef idx="1">
            <a:schemeClr val="accent1"/>
          </a:lnRef>
          <a:fillRef idx="2">
            <a:schemeClr val="accent1"/>
          </a:fillRef>
          <a:effectRef idx="1">
            <a:schemeClr val="accent1"/>
          </a:effectRef>
          <a:fontRef idx="minor">
            <a:schemeClr val="dk1"/>
          </a:fontRef>
        </p:style>
        <p:txBody>
          <a:bodyPr/>
          <a:lstStyle>
            <a:lvl1pPr algn="ctr">
              <a:defRPr>
                <a:solidFill>
                  <a:schemeClr val="bg1"/>
                </a:solidFill>
              </a:defRPr>
            </a:lvl1pPr>
          </a:lstStyle>
          <a:p>
            <a:r>
              <a:rPr lang="fr-FR" dirty="0"/>
              <a:t>Jeu de donnée de Open </a:t>
            </a:r>
            <a:r>
              <a:rPr lang="fr-FR" dirty="0" err="1"/>
              <a:t>food</a:t>
            </a:r>
            <a:r>
              <a:rPr lang="fr-FR" dirty="0"/>
              <a:t> </a:t>
            </a:r>
            <a:r>
              <a:rPr lang="fr-FR" dirty="0" err="1"/>
              <a:t>facts</a:t>
            </a:r>
            <a:endParaRPr lang="en-US" dirty="0"/>
          </a:p>
        </p:txBody>
      </p:sp>
      <p:sp>
        <p:nvSpPr>
          <p:cNvPr id="3" name="Espace réservé du contenu 2">
            <a:extLst>
              <a:ext uri="{FF2B5EF4-FFF2-40B4-BE49-F238E27FC236}">
                <a16:creationId xmlns:a16="http://schemas.microsoft.com/office/drawing/2014/main" id="{15C1504C-606C-4B75-B130-2AC7DAC6CAA4}"/>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lvl1pPr>
              <a:buNone/>
              <a:defRPr sz="1200"/>
            </a:lvl1pPr>
          </a:lstStyle>
          <a:p>
            <a:pPr lvl="0"/>
            <a:endParaRPr lang="en-US" dirty="0"/>
          </a:p>
        </p:txBody>
      </p:sp>
      <p:sp>
        <p:nvSpPr>
          <p:cNvPr id="4" name="Espace réservé de la date 3">
            <a:extLst>
              <a:ext uri="{FF2B5EF4-FFF2-40B4-BE49-F238E27FC236}">
                <a16:creationId xmlns:a16="http://schemas.microsoft.com/office/drawing/2014/main" id="{66E4F095-7276-42AA-8414-BF90EE6C7851}"/>
              </a:ext>
            </a:extLst>
          </p:cNvPr>
          <p:cNvSpPr>
            <a:spLocks noGrp="1"/>
          </p:cNvSpPr>
          <p:nvPr>
            <p:ph type="dt" sz="half" idx="10"/>
          </p:nvPr>
        </p:nvSpPr>
        <p:spPr/>
        <p:txBody>
          <a:bodyPr/>
          <a:lstStyle/>
          <a:p>
            <a:fld id="{3E39CC6F-D012-473D-A857-79703FECBE38}" type="datetime1">
              <a:rPr lang="en-US" smtClean="0"/>
              <a:t>1/27/2021</a:t>
            </a:fld>
            <a:endParaRPr lang="en-US" dirty="0"/>
          </a:p>
        </p:txBody>
      </p:sp>
      <p:sp>
        <p:nvSpPr>
          <p:cNvPr id="5" name="Espace réservé du pied de page 4">
            <a:extLst>
              <a:ext uri="{FF2B5EF4-FFF2-40B4-BE49-F238E27FC236}">
                <a16:creationId xmlns:a16="http://schemas.microsoft.com/office/drawing/2014/main" id="{4DF5CEBB-2F11-47E4-9C6F-7AB538D039D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9646F16B-36A8-4FBB-B05B-08F80FF1FD4C}"/>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65801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7A258-29D5-47C9-B19C-19F636F679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970841C-DC36-44FC-BA2D-5A9DB8568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03C7CA-7D78-4539-9FF8-D3679346C4C3}"/>
              </a:ext>
            </a:extLst>
          </p:cNvPr>
          <p:cNvSpPr>
            <a:spLocks noGrp="1"/>
          </p:cNvSpPr>
          <p:nvPr>
            <p:ph type="dt" sz="half" idx="10"/>
          </p:nvPr>
        </p:nvSpPr>
        <p:spPr/>
        <p:txBody>
          <a:bodyPr/>
          <a:lstStyle/>
          <a:p>
            <a:fld id="{BCE593D6-53BB-41E2-AF46-E37A244E0333}" type="datetime1">
              <a:rPr lang="en-US" smtClean="0"/>
              <a:t>1/27/2021</a:t>
            </a:fld>
            <a:endParaRPr lang="en-US"/>
          </a:p>
        </p:txBody>
      </p:sp>
      <p:sp>
        <p:nvSpPr>
          <p:cNvPr id="5" name="Espace réservé du pied de page 4">
            <a:extLst>
              <a:ext uri="{FF2B5EF4-FFF2-40B4-BE49-F238E27FC236}">
                <a16:creationId xmlns:a16="http://schemas.microsoft.com/office/drawing/2014/main" id="{F207C755-6375-4CD3-BF67-F9F21849DBC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8BD48AD-F5D3-4723-BAC1-D739EAAFB39E}"/>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312463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C0FE3-4CF6-4897-995E-A9B8C0B442A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2FBCDC6-B538-44BD-8AEC-3D1F44CB6F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25D8F8F-02BD-4FCE-B420-1C2FC13FD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432D8826-2133-40AC-A759-5F7580276213}"/>
              </a:ext>
            </a:extLst>
          </p:cNvPr>
          <p:cNvSpPr>
            <a:spLocks noGrp="1"/>
          </p:cNvSpPr>
          <p:nvPr>
            <p:ph type="dt" sz="half" idx="10"/>
          </p:nvPr>
        </p:nvSpPr>
        <p:spPr/>
        <p:txBody>
          <a:bodyPr/>
          <a:lstStyle/>
          <a:p>
            <a:fld id="{3AF5C536-9464-4AD7-9F38-0701681C7A56}" type="datetime1">
              <a:rPr lang="en-US" smtClean="0"/>
              <a:t>1/27/2021</a:t>
            </a:fld>
            <a:endParaRPr lang="en-US"/>
          </a:p>
        </p:txBody>
      </p:sp>
      <p:sp>
        <p:nvSpPr>
          <p:cNvPr id="6" name="Espace réservé du pied de page 5">
            <a:extLst>
              <a:ext uri="{FF2B5EF4-FFF2-40B4-BE49-F238E27FC236}">
                <a16:creationId xmlns:a16="http://schemas.microsoft.com/office/drawing/2014/main" id="{78D22A86-5D6A-48AA-8A2A-64BF5079B4C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935F2CE-7A9A-4E23-BC85-4F2D0A93A6D9}"/>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840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8F9A1-122B-44E7-AD20-0888718007D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403B8BB-0551-4471-91AE-64D8A226D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46E900-AA49-42F2-B74F-94460FAAFAE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0AAC13E-B9D1-42CC-817C-FBB4C74A4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5F7648-CA3E-4FAF-868D-A8ECB6F23B0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9B2E989-EB4D-49FD-8C7F-C814182532D7}"/>
              </a:ext>
            </a:extLst>
          </p:cNvPr>
          <p:cNvSpPr>
            <a:spLocks noGrp="1"/>
          </p:cNvSpPr>
          <p:nvPr>
            <p:ph type="dt" sz="half" idx="10"/>
          </p:nvPr>
        </p:nvSpPr>
        <p:spPr/>
        <p:txBody>
          <a:bodyPr/>
          <a:lstStyle/>
          <a:p>
            <a:fld id="{DD847E9E-4334-4EFF-A8B7-2AD95C982232}" type="datetime1">
              <a:rPr lang="en-US" smtClean="0"/>
              <a:t>1/27/2021</a:t>
            </a:fld>
            <a:endParaRPr lang="en-US"/>
          </a:p>
        </p:txBody>
      </p:sp>
      <p:sp>
        <p:nvSpPr>
          <p:cNvPr id="8" name="Espace réservé du pied de page 7">
            <a:extLst>
              <a:ext uri="{FF2B5EF4-FFF2-40B4-BE49-F238E27FC236}">
                <a16:creationId xmlns:a16="http://schemas.microsoft.com/office/drawing/2014/main" id="{124E8A70-C2A1-4B9A-ACEA-C6297B2DAC59}"/>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3043266F-2B3A-44F5-B0C0-E877F63DDBA7}"/>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387672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96CC7290-70FD-4514-B2A5-DE3F85F47D8E}"/>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4" name="Espace réservé du pied de page 3">
            <a:extLst>
              <a:ext uri="{FF2B5EF4-FFF2-40B4-BE49-F238E27FC236}">
                <a16:creationId xmlns:a16="http://schemas.microsoft.com/office/drawing/2014/main" id="{290AB21E-2D72-4EDF-AA4C-DFC30293A5A4}"/>
              </a:ext>
            </a:extLst>
          </p:cNvPr>
          <p:cNvSpPr>
            <a:spLocks noGrp="1"/>
          </p:cNvSpPr>
          <p:nvPr>
            <p:ph type="ftr" sz="quarter" idx="11"/>
          </p:nvPr>
        </p:nvSpPr>
        <p:spPr/>
        <p:txBody>
          <a:bodyPr/>
          <a:lstStyle/>
          <a:p>
            <a:r>
              <a:rPr lang="fr-FR" dirty="0"/>
              <a:t>Agar </a:t>
            </a:r>
            <a:r>
              <a:rPr lang="fr-FR" dirty="0" err="1"/>
              <a:t>Blohorn</a:t>
            </a:r>
            <a:endParaRPr lang="en-US" dirty="0"/>
          </a:p>
        </p:txBody>
      </p:sp>
      <p:sp>
        <p:nvSpPr>
          <p:cNvPr id="5" name="Espace réservé du numéro de diapositive 4">
            <a:extLst>
              <a:ext uri="{FF2B5EF4-FFF2-40B4-BE49-F238E27FC236}">
                <a16:creationId xmlns:a16="http://schemas.microsoft.com/office/drawing/2014/main" id="{7EA82DB6-A255-4CBE-AC82-C6C8E149F423}"/>
              </a:ext>
            </a:extLst>
          </p:cNvPr>
          <p:cNvSpPr>
            <a:spLocks noGrp="1"/>
          </p:cNvSpPr>
          <p:nvPr>
            <p:ph type="sldNum" sz="quarter" idx="12"/>
          </p:nvPr>
        </p:nvSpPr>
        <p:spPr/>
        <p:txBody>
          <a:bodyPr/>
          <a:lstStyle/>
          <a:p>
            <a:fld id="{3D3A1CA9-C19E-4C26-9C07-14719ED06407}" type="slidenum">
              <a:rPr lang="en-US" smtClean="0"/>
              <a:t>‹N°›</a:t>
            </a:fld>
            <a:endParaRPr lang="en-US"/>
          </a:p>
        </p:txBody>
      </p:sp>
      <p:sp>
        <p:nvSpPr>
          <p:cNvPr id="7" name="Rectangle : coins arrondis 6">
            <a:extLst>
              <a:ext uri="{FF2B5EF4-FFF2-40B4-BE49-F238E27FC236}">
                <a16:creationId xmlns:a16="http://schemas.microsoft.com/office/drawing/2014/main" id="{0AEC6C8E-ADE6-4C88-ABFF-35F40B1D1912}"/>
              </a:ext>
            </a:extLst>
          </p:cNvPr>
          <p:cNvSpPr/>
          <p:nvPr userDrawn="1"/>
        </p:nvSpPr>
        <p:spPr>
          <a:xfrm>
            <a:off x="617682" y="2200563"/>
            <a:ext cx="10956636" cy="2456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3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BB1747A-41FC-4639-B29C-0E2551C16F1C}"/>
              </a:ext>
            </a:extLst>
          </p:cNvPr>
          <p:cNvSpPr>
            <a:spLocks noGrp="1"/>
          </p:cNvSpPr>
          <p:nvPr>
            <p:ph type="dt" sz="half" idx="10"/>
          </p:nvPr>
        </p:nvSpPr>
        <p:spPr/>
        <p:txBody>
          <a:bodyPr/>
          <a:lstStyle/>
          <a:p>
            <a:fld id="{2A05C9CD-DEA5-4A7A-8F0D-F3F321BB2895}" type="datetime1">
              <a:rPr lang="en-US" smtClean="0"/>
              <a:t>1/27/2021</a:t>
            </a:fld>
            <a:endParaRPr lang="en-US"/>
          </a:p>
        </p:txBody>
      </p:sp>
      <p:sp>
        <p:nvSpPr>
          <p:cNvPr id="3" name="Espace réservé du pied de page 2">
            <a:extLst>
              <a:ext uri="{FF2B5EF4-FFF2-40B4-BE49-F238E27FC236}">
                <a16:creationId xmlns:a16="http://schemas.microsoft.com/office/drawing/2014/main" id="{1E540B1A-8E7C-42B7-BE8B-B433EA8761A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A70C653-3C36-4B76-BB91-894F145B03E2}"/>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85882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D65DB2-C11A-407C-BA4E-A7B4938D5B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577A5A1D-4C47-4520-BF19-0E2FD6B6A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3F554B82-0624-46FF-9EA9-DB793E286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EB41FD2-76CC-4EC4-B5AF-7008F2FD6486}"/>
              </a:ext>
            </a:extLst>
          </p:cNvPr>
          <p:cNvSpPr>
            <a:spLocks noGrp="1"/>
          </p:cNvSpPr>
          <p:nvPr>
            <p:ph type="dt" sz="half" idx="10"/>
          </p:nvPr>
        </p:nvSpPr>
        <p:spPr/>
        <p:txBody>
          <a:bodyPr/>
          <a:lstStyle/>
          <a:p>
            <a:fld id="{37C5B041-282B-46E4-932C-B88AF67AD2FA}" type="datetime1">
              <a:rPr lang="en-US" smtClean="0"/>
              <a:t>1/27/2021</a:t>
            </a:fld>
            <a:endParaRPr lang="en-US"/>
          </a:p>
        </p:txBody>
      </p:sp>
      <p:sp>
        <p:nvSpPr>
          <p:cNvPr id="6" name="Espace réservé du pied de page 5">
            <a:extLst>
              <a:ext uri="{FF2B5EF4-FFF2-40B4-BE49-F238E27FC236}">
                <a16:creationId xmlns:a16="http://schemas.microsoft.com/office/drawing/2014/main" id="{20C52B34-9A1B-49AD-910B-01E909B545D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FE18E1B-B9B5-47E5-AC5C-AC0A01EF52B4}"/>
              </a:ext>
            </a:extLst>
          </p:cNvPr>
          <p:cNvSpPr>
            <a:spLocks noGrp="1"/>
          </p:cNvSpPr>
          <p:nvPr>
            <p:ph type="sldNum" sz="quarter" idx="12"/>
          </p:nvPr>
        </p:nvSpPr>
        <p:spPr/>
        <p:txBody>
          <a:bodyPr/>
          <a:lstStyle/>
          <a:p>
            <a:fld id="{3D3A1CA9-C19E-4C26-9C07-14719ED06407}" type="slidenum">
              <a:rPr lang="en-US" smtClean="0"/>
              <a:t>‹N°›</a:t>
            </a:fld>
            <a:endParaRPr lang="en-US"/>
          </a:p>
        </p:txBody>
      </p:sp>
    </p:spTree>
    <p:extLst>
      <p:ext uri="{BB962C8B-B14F-4D97-AF65-F5344CB8AC3E}">
        <p14:creationId xmlns:p14="http://schemas.microsoft.com/office/powerpoint/2010/main" val="420676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105855D-6371-4DE7-A61A-C618B7C26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8355B53-241B-4BA1-922C-27F3D058D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8DB394E-3A9A-48B3-8B1E-F048E690F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1F7A4-624B-4BBA-9AFA-DC5474CB5678}" type="datetime1">
              <a:rPr lang="en-US" smtClean="0"/>
              <a:t>1/27/2021</a:t>
            </a:fld>
            <a:endParaRPr lang="en-US"/>
          </a:p>
        </p:txBody>
      </p:sp>
      <p:sp>
        <p:nvSpPr>
          <p:cNvPr id="5" name="Espace réservé du pied de page 4">
            <a:extLst>
              <a:ext uri="{FF2B5EF4-FFF2-40B4-BE49-F238E27FC236}">
                <a16:creationId xmlns:a16="http://schemas.microsoft.com/office/drawing/2014/main" id="{72948CFC-F968-4889-A858-6ED0AEC9E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EEC725FE-052B-4B7A-8A7F-455BFB9B3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A1CA9-C19E-4C26-9C07-14719ED06407}" type="slidenum">
              <a:rPr lang="en-US" smtClean="0"/>
              <a:t>‹N°›</a:t>
            </a:fld>
            <a:endParaRPr lang="en-US"/>
          </a:p>
        </p:txBody>
      </p:sp>
    </p:spTree>
    <p:extLst>
      <p:ext uri="{BB962C8B-B14F-4D97-AF65-F5344CB8AC3E}">
        <p14:creationId xmlns:p14="http://schemas.microsoft.com/office/powerpoint/2010/main" val="307326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A6D6C-AE52-44B7-B729-C704C87409E8}"/>
              </a:ext>
            </a:extLst>
          </p:cNvPr>
          <p:cNvSpPr>
            <a:spLocks noGrp="1"/>
          </p:cNvSpPr>
          <p:nvPr>
            <p:ph type="ctrTitle"/>
          </p:nvPr>
        </p:nvSpPr>
        <p:spPr/>
        <p:txBody>
          <a:bodyPr/>
          <a:lstStyle/>
          <a:p>
            <a:r>
              <a:rPr lang="fr-FR" dirty="0">
                <a:solidFill>
                  <a:schemeClr val="bg1"/>
                </a:solidFill>
              </a:rPr>
              <a:t>Concevez une application au service de la santé publique</a:t>
            </a:r>
            <a:endParaRPr lang="en-US" dirty="0">
              <a:solidFill>
                <a:schemeClr val="bg1"/>
              </a:solidFill>
            </a:endParaRPr>
          </a:p>
        </p:txBody>
      </p:sp>
      <p:sp>
        <p:nvSpPr>
          <p:cNvPr id="3" name="Sous-titre 2">
            <a:extLst>
              <a:ext uri="{FF2B5EF4-FFF2-40B4-BE49-F238E27FC236}">
                <a16:creationId xmlns:a16="http://schemas.microsoft.com/office/drawing/2014/main" id="{E8ED848B-37D1-4C77-8740-C5FFB8DDF487}"/>
              </a:ext>
            </a:extLst>
          </p:cNvPr>
          <p:cNvSpPr>
            <a:spLocks noGrp="1"/>
          </p:cNvSpPr>
          <p:nvPr>
            <p:ph type="subTitle" idx="1"/>
          </p:nvPr>
        </p:nvSpPr>
        <p:spPr/>
        <p:txBody>
          <a:bodyPr anchor="ctr" anchorCtr="0"/>
          <a:lstStyle/>
          <a:p>
            <a:r>
              <a:rPr lang="fr-FR" dirty="0">
                <a:solidFill>
                  <a:schemeClr val="bg1"/>
                </a:solidFill>
              </a:rPr>
              <a:t>Moteur de recommandation de produits préparés</a:t>
            </a:r>
            <a:endParaRPr lang="en-US" dirty="0">
              <a:solidFill>
                <a:schemeClr val="bg1"/>
              </a:solidFill>
            </a:endParaRPr>
          </a:p>
        </p:txBody>
      </p:sp>
      <p:sp>
        <p:nvSpPr>
          <p:cNvPr id="4" name="Espace réservé de la date 3">
            <a:extLst>
              <a:ext uri="{FF2B5EF4-FFF2-40B4-BE49-F238E27FC236}">
                <a16:creationId xmlns:a16="http://schemas.microsoft.com/office/drawing/2014/main" id="{CAD2F4C3-91AF-43CB-87CA-BF74DDE6755B}"/>
              </a:ext>
            </a:extLst>
          </p:cNvPr>
          <p:cNvSpPr>
            <a:spLocks noGrp="1"/>
          </p:cNvSpPr>
          <p:nvPr>
            <p:ph type="dt" sz="half" idx="10"/>
          </p:nvPr>
        </p:nvSpPr>
        <p:spPr/>
        <p:txBody>
          <a:bodyPr/>
          <a:lstStyle/>
          <a:p>
            <a:fld id="{B734098C-515D-4DB7-9F03-9B0473F72679}" type="datetime1">
              <a:rPr lang="en-US" smtClean="0"/>
              <a:t>1/27/2021</a:t>
            </a:fld>
            <a:endParaRPr lang="en-US" dirty="0"/>
          </a:p>
        </p:txBody>
      </p:sp>
      <p:sp>
        <p:nvSpPr>
          <p:cNvPr id="5" name="Espace réservé du pied de page 4">
            <a:extLst>
              <a:ext uri="{FF2B5EF4-FFF2-40B4-BE49-F238E27FC236}">
                <a16:creationId xmlns:a16="http://schemas.microsoft.com/office/drawing/2014/main" id="{C0FB68E5-27A6-43A2-8BA5-C52A1009E0C3}"/>
              </a:ext>
            </a:extLst>
          </p:cNvPr>
          <p:cNvSpPr>
            <a:spLocks noGrp="1"/>
          </p:cNvSpPr>
          <p:nvPr>
            <p:ph type="ftr" sz="quarter" idx="11"/>
          </p:nvPr>
        </p:nvSpPr>
        <p:spPr/>
        <p:txBody>
          <a:bodyPr/>
          <a:lstStyle/>
          <a:p>
            <a:r>
              <a:rPr lang="fr-FR" dirty="0"/>
              <a:t>Agar </a:t>
            </a:r>
            <a:r>
              <a:rPr lang="fr-FR" dirty="0" err="1"/>
              <a:t>Blohorn</a:t>
            </a:r>
            <a:endParaRPr lang="en-US" dirty="0"/>
          </a:p>
        </p:txBody>
      </p:sp>
      <p:sp>
        <p:nvSpPr>
          <p:cNvPr id="6" name="Espace réservé du numéro de diapositive 5">
            <a:extLst>
              <a:ext uri="{FF2B5EF4-FFF2-40B4-BE49-F238E27FC236}">
                <a16:creationId xmlns:a16="http://schemas.microsoft.com/office/drawing/2014/main" id="{7BEAF455-7037-4A66-98F8-B8E400289634}"/>
              </a:ext>
            </a:extLst>
          </p:cNvPr>
          <p:cNvSpPr>
            <a:spLocks noGrp="1"/>
          </p:cNvSpPr>
          <p:nvPr>
            <p:ph type="sldNum" sz="quarter" idx="12"/>
          </p:nvPr>
        </p:nvSpPr>
        <p:spPr/>
        <p:txBody>
          <a:bodyPr/>
          <a:lstStyle/>
          <a:p>
            <a:fld id="{3D3A1CA9-C19E-4C26-9C07-14719ED06407}" type="slidenum">
              <a:rPr lang="en-US" smtClean="0"/>
              <a:pPr/>
              <a:t>1</a:t>
            </a:fld>
            <a:endParaRPr lang="en-US" dirty="0">
              <a:solidFill>
                <a:schemeClr val="tx1"/>
              </a:solidFill>
            </a:endParaRPr>
          </a:p>
        </p:txBody>
      </p:sp>
    </p:spTree>
    <p:extLst>
      <p:ext uri="{BB962C8B-B14F-4D97-AF65-F5344CB8AC3E}">
        <p14:creationId xmlns:p14="http://schemas.microsoft.com/office/powerpoint/2010/main" val="59764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59DE0FE-A546-4553-9D11-4DE800A1FC48}"/>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3" name="Espace réservé du pied de page 2">
            <a:extLst>
              <a:ext uri="{FF2B5EF4-FFF2-40B4-BE49-F238E27FC236}">
                <a16:creationId xmlns:a16="http://schemas.microsoft.com/office/drawing/2014/main" id="{CC931950-715F-4FFA-B8C2-E6956C26151E}"/>
              </a:ext>
            </a:extLst>
          </p:cNvPr>
          <p:cNvSpPr>
            <a:spLocks noGrp="1"/>
          </p:cNvSpPr>
          <p:nvPr>
            <p:ph type="ftr" sz="quarter" idx="11"/>
          </p:nvPr>
        </p:nvSpPr>
        <p:spPr/>
        <p:txBody>
          <a:bodyPr/>
          <a:lstStyle/>
          <a:p>
            <a:r>
              <a:rPr lang="fr-FR"/>
              <a:t>Agar Blohorn</a:t>
            </a:r>
            <a:endParaRPr lang="en-US" dirty="0"/>
          </a:p>
        </p:txBody>
      </p:sp>
      <p:sp>
        <p:nvSpPr>
          <p:cNvPr id="4" name="Espace réservé du numéro de diapositive 3">
            <a:extLst>
              <a:ext uri="{FF2B5EF4-FFF2-40B4-BE49-F238E27FC236}">
                <a16:creationId xmlns:a16="http://schemas.microsoft.com/office/drawing/2014/main" id="{756BD5C2-301D-4A21-9C4A-5D20052C2268}"/>
              </a:ext>
            </a:extLst>
          </p:cNvPr>
          <p:cNvSpPr>
            <a:spLocks noGrp="1"/>
          </p:cNvSpPr>
          <p:nvPr>
            <p:ph type="sldNum" sz="quarter" idx="12"/>
          </p:nvPr>
        </p:nvSpPr>
        <p:spPr/>
        <p:txBody>
          <a:bodyPr/>
          <a:lstStyle/>
          <a:p>
            <a:fld id="{3D3A1CA9-C19E-4C26-9C07-14719ED06407}" type="slidenum">
              <a:rPr lang="en-US" smtClean="0"/>
              <a:t>10</a:t>
            </a:fld>
            <a:endParaRPr lang="en-US"/>
          </a:p>
        </p:txBody>
      </p:sp>
      <p:sp>
        <p:nvSpPr>
          <p:cNvPr id="6" name="ZoneTexte 5">
            <a:extLst>
              <a:ext uri="{FF2B5EF4-FFF2-40B4-BE49-F238E27FC236}">
                <a16:creationId xmlns:a16="http://schemas.microsoft.com/office/drawing/2014/main" id="{8F958B3B-C49B-405B-8649-386A30C3F834}"/>
              </a:ext>
            </a:extLst>
          </p:cNvPr>
          <p:cNvSpPr txBox="1"/>
          <p:nvPr/>
        </p:nvSpPr>
        <p:spPr>
          <a:xfrm>
            <a:off x="3048000" y="3246643"/>
            <a:ext cx="6096000" cy="1200329"/>
          </a:xfrm>
          <a:prstGeom prst="rect">
            <a:avLst/>
          </a:prstGeom>
          <a:noFill/>
        </p:spPr>
        <p:txBody>
          <a:bodyPr wrap="square">
            <a:spAutoFit/>
          </a:bodyPr>
          <a:lstStyle/>
          <a:p>
            <a:pPr lvl="0" algn="ctr"/>
            <a:r>
              <a:rPr lang="fr-FR" sz="3600" dirty="0">
                <a:solidFill>
                  <a:schemeClr val="bg1"/>
                </a:solidFill>
              </a:rPr>
              <a:t>Nettoyage et traitements des données</a:t>
            </a:r>
          </a:p>
        </p:txBody>
      </p:sp>
    </p:spTree>
    <p:extLst>
      <p:ext uri="{BB962C8B-B14F-4D97-AF65-F5344CB8AC3E}">
        <p14:creationId xmlns:p14="http://schemas.microsoft.com/office/powerpoint/2010/main" val="26966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6609E-CB02-4C1D-9D57-932723FF17FC}"/>
              </a:ext>
            </a:extLst>
          </p:cNvPr>
          <p:cNvSpPr>
            <a:spLocks noGrp="1"/>
          </p:cNvSpPr>
          <p:nvPr>
            <p:ph type="title"/>
          </p:nvPr>
        </p:nvSpPr>
        <p:spPr/>
        <p:txBody>
          <a:bodyPr/>
          <a:lstStyle/>
          <a:p>
            <a:r>
              <a:rPr lang="fr-FR" dirty="0"/>
              <a:t>Traitements des valeurs manquantes</a:t>
            </a:r>
            <a:endParaRPr lang="en-US" dirty="0"/>
          </a:p>
        </p:txBody>
      </p:sp>
      <p:sp>
        <p:nvSpPr>
          <p:cNvPr id="3" name="Espace réservé du contenu 2">
            <a:extLst>
              <a:ext uri="{FF2B5EF4-FFF2-40B4-BE49-F238E27FC236}">
                <a16:creationId xmlns:a16="http://schemas.microsoft.com/office/drawing/2014/main" id="{150929F2-9845-4CB1-BDCC-368AA285E872}"/>
              </a:ext>
            </a:extLst>
          </p:cNvPr>
          <p:cNvSpPr>
            <a:spLocks noGrp="1"/>
          </p:cNvSpPr>
          <p:nvPr>
            <p:ph idx="1"/>
          </p:nvPr>
        </p:nvSpPr>
        <p:spPr>
          <a:xfrm>
            <a:off x="838200" y="1772356"/>
            <a:ext cx="10515600" cy="3793066"/>
          </a:xfrm>
        </p:spPr>
        <p:style>
          <a:lnRef idx="2">
            <a:schemeClr val="accent1"/>
          </a:lnRef>
          <a:fillRef idx="1">
            <a:schemeClr val="lt1"/>
          </a:fillRef>
          <a:effectRef idx="0">
            <a:schemeClr val="accent1"/>
          </a:effectRef>
          <a:fontRef idx="minor">
            <a:schemeClr val="dk1"/>
          </a:fontRef>
        </p:style>
        <p:txBody>
          <a:bodyPr anchor="ctr" anchorCtr="1">
            <a:normAutofit/>
          </a:bodyPr>
          <a:lstStyle/>
          <a:p>
            <a:pPr marL="514350" indent="-514350">
              <a:buFont typeface="+mj-lt"/>
              <a:buAutoNum type="arabicPeriod"/>
            </a:pPr>
            <a:r>
              <a:rPr lang="fr-FR" sz="2000" dirty="0"/>
              <a:t>Suppressions de tous les noms de produits manquants</a:t>
            </a:r>
          </a:p>
          <a:p>
            <a:pPr marL="514350" indent="-514350">
              <a:buFont typeface="+mj-lt"/>
              <a:buAutoNum type="arabicPeriod"/>
            </a:pPr>
            <a:r>
              <a:rPr lang="fr-FR" sz="2000" dirty="0"/>
              <a:t>Suppressions de toutes les colonnes ayant plus de 70% de valeurs manquantes</a:t>
            </a:r>
          </a:p>
          <a:p>
            <a:pPr marL="514350" indent="-514350">
              <a:buFont typeface="+mj-lt"/>
              <a:buAutoNum type="arabicPeriod"/>
            </a:pPr>
            <a:r>
              <a:rPr lang="fr-FR" sz="2000" dirty="0"/>
              <a:t>Suppressions des colonnes non utiles à l’élaboration de l’application :</a:t>
            </a:r>
          </a:p>
          <a:p>
            <a:pPr lvl="1"/>
            <a:r>
              <a:rPr lang="fr-FR" sz="2000" dirty="0"/>
              <a:t>les codes de pays </a:t>
            </a:r>
          </a:p>
          <a:p>
            <a:pPr lvl="1"/>
            <a:r>
              <a:rPr lang="fr-FR" sz="2000" dirty="0"/>
              <a:t>les tags des marques, catégories d'aliments</a:t>
            </a:r>
          </a:p>
          <a:p>
            <a:pPr lvl="1"/>
            <a:r>
              <a:rPr lang="fr-FR" sz="2000" dirty="0"/>
              <a:t>Les </a:t>
            </a:r>
            <a:r>
              <a:rPr lang="fr-FR" sz="2000" dirty="0" err="1"/>
              <a:t>Urls</a:t>
            </a:r>
            <a:r>
              <a:rPr lang="fr-FR" sz="2000" dirty="0"/>
              <a:t> des images des produits et images des ingrédients, </a:t>
            </a:r>
          </a:p>
          <a:p>
            <a:pPr lvl="1"/>
            <a:r>
              <a:rPr lang="fr-FR" sz="2000" dirty="0"/>
              <a:t>les additifs</a:t>
            </a:r>
          </a:p>
        </p:txBody>
      </p:sp>
      <p:sp>
        <p:nvSpPr>
          <p:cNvPr id="4" name="Espace réservé de la date 3">
            <a:extLst>
              <a:ext uri="{FF2B5EF4-FFF2-40B4-BE49-F238E27FC236}">
                <a16:creationId xmlns:a16="http://schemas.microsoft.com/office/drawing/2014/main" id="{9A9A3710-B1F1-48AB-B4EF-EC17A476E667}"/>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DD29E239-6B0C-411F-AAE3-BD2CF9DEECB6}"/>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C84C6BBB-C623-4123-88B5-65A6B88A3110}"/>
              </a:ext>
            </a:extLst>
          </p:cNvPr>
          <p:cNvSpPr>
            <a:spLocks noGrp="1"/>
          </p:cNvSpPr>
          <p:nvPr>
            <p:ph type="sldNum" sz="quarter" idx="12"/>
          </p:nvPr>
        </p:nvSpPr>
        <p:spPr/>
        <p:txBody>
          <a:bodyPr/>
          <a:lstStyle/>
          <a:p>
            <a:fld id="{3D3A1CA9-C19E-4C26-9C07-14719ED06407}" type="slidenum">
              <a:rPr lang="en-US" smtClean="0"/>
              <a:t>11</a:t>
            </a:fld>
            <a:endParaRPr lang="en-US"/>
          </a:p>
        </p:txBody>
      </p:sp>
    </p:spTree>
    <p:extLst>
      <p:ext uri="{BB962C8B-B14F-4D97-AF65-F5344CB8AC3E}">
        <p14:creationId xmlns:p14="http://schemas.microsoft.com/office/powerpoint/2010/main" val="279239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AB8D22-E675-4497-8DF6-86138ED1D1E0}"/>
              </a:ext>
            </a:extLst>
          </p:cNvPr>
          <p:cNvSpPr>
            <a:spLocks noGrp="1"/>
          </p:cNvSpPr>
          <p:nvPr>
            <p:ph type="title"/>
          </p:nvPr>
        </p:nvSpPr>
        <p:spPr/>
        <p:txBody>
          <a:bodyPr/>
          <a:lstStyle/>
          <a:p>
            <a:r>
              <a:rPr lang="fr-FR" dirty="0"/>
              <a:t>Traitements des valeurs aberrantes</a:t>
            </a:r>
            <a:endParaRPr lang="en-US" dirty="0"/>
          </a:p>
        </p:txBody>
      </p:sp>
      <p:sp>
        <p:nvSpPr>
          <p:cNvPr id="4" name="Espace réservé de la date 3">
            <a:extLst>
              <a:ext uri="{FF2B5EF4-FFF2-40B4-BE49-F238E27FC236}">
                <a16:creationId xmlns:a16="http://schemas.microsoft.com/office/drawing/2014/main" id="{896DBC16-B6FE-424A-B00D-CDD25D588DC8}"/>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BA97ABD7-A8FD-4D5A-8049-2EDDCB0FE6C4}"/>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BACD8E93-E4C8-4855-95B0-C256A7E79374}"/>
              </a:ext>
            </a:extLst>
          </p:cNvPr>
          <p:cNvSpPr>
            <a:spLocks noGrp="1"/>
          </p:cNvSpPr>
          <p:nvPr>
            <p:ph type="sldNum" sz="quarter" idx="12"/>
          </p:nvPr>
        </p:nvSpPr>
        <p:spPr/>
        <p:txBody>
          <a:bodyPr/>
          <a:lstStyle/>
          <a:p>
            <a:fld id="{3D3A1CA9-C19E-4C26-9C07-14719ED06407}" type="slidenum">
              <a:rPr lang="en-US" smtClean="0"/>
              <a:t>12</a:t>
            </a:fld>
            <a:endParaRPr lang="en-US"/>
          </a:p>
        </p:txBody>
      </p:sp>
      <p:pic>
        <p:nvPicPr>
          <p:cNvPr id="2050" name="Picture 2">
            <a:extLst>
              <a:ext uri="{FF2B5EF4-FFF2-40B4-BE49-F238E27FC236}">
                <a16:creationId xmlns:a16="http://schemas.microsoft.com/office/drawing/2014/main" id="{8555480F-2437-4138-9F62-1A601A323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3567"/>
            <a:ext cx="5311573" cy="372058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13C90D2-120E-4900-BD0B-CE70750BEEA8}"/>
              </a:ext>
            </a:extLst>
          </p:cNvPr>
          <p:cNvSpPr txBox="1"/>
          <p:nvPr/>
        </p:nvSpPr>
        <p:spPr>
          <a:xfrm>
            <a:off x="1320800" y="5634182"/>
            <a:ext cx="4378036" cy="369332"/>
          </a:xfrm>
          <a:prstGeom prst="rect">
            <a:avLst/>
          </a:prstGeom>
          <a:noFill/>
        </p:spPr>
        <p:txBody>
          <a:bodyPr wrap="square" rtlCol="0">
            <a:spAutoFit/>
          </a:bodyPr>
          <a:lstStyle/>
          <a:p>
            <a:r>
              <a:rPr lang="fr-FR" dirty="0"/>
              <a:t>Distribution de la teneur en fibre sur 100g</a:t>
            </a:r>
            <a:endParaRPr lang="en-US" dirty="0"/>
          </a:p>
        </p:txBody>
      </p:sp>
      <p:sp>
        <p:nvSpPr>
          <p:cNvPr id="8" name="ZoneTexte 7">
            <a:extLst>
              <a:ext uri="{FF2B5EF4-FFF2-40B4-BE49-F238E27FC236}">
                <a16:creationId xmlns:a16="http://schemas.microsoft.com/office/drawing/2014/main" id="{10D742B6-5C30-4569-B3F0-D570DB67E2D6}"/>
              </a:ext>
            </a:extLst>
          </p:cNvPr>
          <p:cNvSpPr txBox="1"/>
          <p:nvPr/>
        </p:nvSpPr>
        <p:spPr>
          <a:xfrm>
            <a:off x="6613236" y="2351199"/>
            <a:ext cx="474056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La distribution pour la teneur en fibre est biaisé par une valeur aberrante car elle est supérieure à 100g.</a:t>
            </a:r>
          </a:p>
          <a:p>
            <a:endParaRPr lang="fr-FR" dirty="0"/>
          </a:p>
          <a:p>
            <a:endParaRPr lang="fr-FR" dirty="0"/>
          </a:p>
          <a:p>
            <a:endParaRPr lang="fr-FR" dirty="0"/>
          </a:p>
          <a:p>
            <a:endParaRPr lang="fr-FR" dirty="0"/>
          </a:p>
          <a:p>
            <a:r>
              <a:rPr lang="fr-FR" dirty="0"/>
              <a:t>Imputation des valeurs nutritives au dessus de 100g par la valeur médiane.</a:t>
            </a:r>
          </a:p>
        </p:txBody>
      </p:sp>
      <p:sp>
        <p:nvSpPr>
          <p:cNvPr id="12" name="Flèche : bas 11">
            <a:extLst>
              <a:ext uri="{FF2B5EF4-FFF2-40B4-BE49-F238E27FC236}">
                <a16:creationId xmlns:a16="http://schemas.microsoft.com/office/drawing/2014/main" id="{64909F8B-9C96-41D9-873F-42C90B20F98E}"/>
              </a:ext>
            </a:extLst>
          </p:cNvPr>
          <p:cNvSpPr/>
          <p:nvPr/>
        </p:nvSpPr>
        <p:spPr>
          <a:xfrm>
            <a:off x="8610599" y="3251200"/>
            <a:ext cx="364067" cy="857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38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B0F258F-14B5-449A-846D-EFD585CA549D}"/>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3" name="Espace réservé du pied de page 2">
            <a:extLst>
              <a:ext uri="{FF2B5EF4-FFF2-40B4-BE49-F238E27FC236}">
                <a16:creationId xmlns:a16="http://schemas.microsoft.com/office/drawing/2014/main" id="{E4E97D70-3B50-4C3C-86A6-104D32D2E535}"/>
              </a:ext>
            </a:extLst>
          </p:cNvPr>
          <p:cNvSpPr>
            <a:spLocks noGrp="1"/>
          </p:cNvSpPr>
          <p:nvPr>
            <p:ph type="ftr" sz="quarter" idx="11"/>
          </p:nvPr>
        </p:nvSpPr>
        <p:spPr/>
        <p:txBody>
          <a:bodyPr/>
          <a:lstStyle/>
          <a:p>
            <a:r>
              <a:rPr lang="fr-FR"/>
              <a:t>Agar Blohorn</a:t>
            </a:r>
            <a:endParaRPr lang="en-US" dirty="0"/>
          </a:p>
        </p:txBody>
      </p:sp>
      <p:sp>
        <p:nvSpPr>
          <p:cNvPr id="4" name="Espace réservé du numéro de diapositive 3">
            <a:extLst>
              <a:ext uri="{FF2B5EF4-FFF2-40B4-BE49-F238E27FC236}">
                <a16:creationId xmlns:a16="http://schemas.microsoft.com/office/drawing/2014/main" id="{BC5F8FDF-17BB-41D2-8745-2A15FB6F8125}"/>
              </a:ext>
            </a:extLst>
          </p:cNvPr>
          <p:cNvSpPr>
            <a:spLocks noGrp="1"/>
          </p:cNvSpPr>
          <p:nvPr>
            <p:ph type="sldNum" sz="quarter" idx="12"/>
          </p:nvPr>
        </p:nvSpPr>
        <p:spPr/>
        <p:txBody>
          <a:bodyPr/>
          <a:lstStyle/>
          <a:p>
            <a:fld id="{3D3A1CA9-C19E-4C26-9C07-14719ED06407}" type="slidenum">
              <a:rPr lang="en-US" smtClean="0"/>
              <a:t>13</a:t>
            </a:fld>
            <a:endParaRPr lang="en-US"/>
          </a:p>
        </p:txBody>
      </p:sp>
      <p:sp>
        <p:nvSpPr>
          <p:cNvPr id="10" name="ZoneTexte 9">
            <a:extLst>
              <a:ext uri="{FF2B5EF4-FFF2-40B4-BE49-F238E27FC236}">
                <a16:creationId xmlns:a16="http://schemas.microsoft.com/office/drawing/2014/main" id="{25BFC200-C456-4621-886D-8E7C02A1ADFB}"/>
              </a:ext>
            </a:extLst>
          </p:cNvPr>
          <p:cNvSpPr txBox="1"/>
          <p:nvPr/>
        </p:nvSpPr>
        <p:spPr>
          <a:xfrm>
            <a:off x="3048000" y="3105835"/>
            <a:ext cx="60960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dirty="0">
                <a:solidFill>
                  <a:schemeClr val="bg1"/>
                </a:solidFill>
                <a:latin typeface="Calibri" panose="020F0502020204030204"/>
              </a:rPr>
              <a:t>Explorations des données</a:t>
            </a:r>
            <a:endParaRPr kumimoji="0" lang="fr-FR" sz="3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339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B6101-6BCC-4B1B-92A6-A72A3A6AD62B}"/>
              </a:ext>
            </a:extLst>
          </p:cNvPr>
          <p:cNvSpPr>
            <a:spLocks noGrp="1"/>
          </p:cNvSpPr>
          <p:nvPr>
            <p:ph type="title"/>
          </p:nvPr>
        </p:nvSpPr>
        <p:spPr/>
        <p:txBody>
          <a:bodyPr/>
          <a:lstStyle/>
          <a:p>
            <a:r>
              <a:rPr lang="fr-FR"/>
              <a:t>Analyse univariée : variables catégorielles</a:t>
            </a:r>
            <a:endParaRPr lang="en-US" dirty="0"/>
          </a:p>
        </p:txBody>
      </p:sp>
      <p:pic>
        <p:nvPicPr>
          <p:cNvPr id="7" name="Espace réservé du contenu 6">
            <a:extLst>
              <a:ext uri="{FF2B5EF4-FFF2-40B4-BE49-F238E27FC236}">
                <a16:creationId xmlns:a16="http://schemas.microsoft.com/office/drawing/2014/main" id="{BE018328-3E7A-4D3B-A1DE-D44E6BACFB8C}"/>
              </a:ext>
            </a:extLst>
          </p:cNvPr>
          <p:cNvPicPr>
            <a:picLocks noGrp="1" noChangeAspect="1"/>
          </p:cNvPicPr>
          <p:nvPr>
            <p:ph idx="1"/>
          </p:nvPr>
        </p:nvPicPr>
        <p:blipFill>
          <a:blip r:embed="rId3"/>
          <a:stretch>
            <a:fillRect/>
          </a:stretch>
        </p:blipFill>
        <p:spPr>
          <a:xfrm>
            <a:off x="1730" y="2054224"/>
            <a:ext cx="6094270" cy="3393007"/>
          </a:xfrm>
          <a:prstGeom prst="rect">
            <a:avLst/>
          </a:prstGeom>
          <a:ln>
            <a:solidFill>
              <a:schemeClr val="bg1"/>
            </a:solidFill>
          </a:ln>
          <a:effectLst/>
        </p:spPr>
      </p:pic>
      <p:sp>
        <p:nvSpPr>
          <p:cNvPr id="4" name="Espace réservé de la date 3">
            <a:extLst>
              <a:ext uri="{FF2B5EF4-FFF2-40B4-BE49-F238E27FC236}">
                <a16:creationId xmlns:a16="http://schemas.microsoft.com/office/drawing/2014/main" id="{3A6491B0-13DC-48B0-A79A-E70C32183C5D}"/>
              </a:ext>
            </a:extLst>
          </p:cNvPr>
          <p:cNvSpPr>
            <a:spLocks noGrp="1"/>
          </p:cNvSpPr>
          <p:nvPr>
            <p:ph type="dt" sz="half" idx="10"/>
          </p:nvPr>
        </p:nvSpPr>
        <p:spPr/>
        <p:txBody>
          <a:bodyPr/>
          <a:lstStyle/>
          <a:p>
            <a:fld id="{3E39CC6F-D012-473D-A857-79703FECBE38}" type="datetime1">
              <a:rPr lang="en-US" smtClean="0"/>
              <a:t>1/27/2021</a:t>
            </a:fld>
            <a:endParaRPr lang="en-US" dirty="0"/>
          </a:p>
        </p:txBody>
      </p:sp>
      <p:sp>
        <p:nvSpPr>
          <p:cNvPr id="5" name="Espace réservé du pied de page 4">
            <a:extLst>
              <a:ext uri="{FF2B5EF4-FFF2-40B4-BE49-F238E27FC236}">
                <a16:creationId xmlns:a16="http://schemas.microsoft.com/office/drawing/2014/main" id="{EBBD4F1C-A7BD-4EB4-9C54-2701A0A3DE43}"/>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23614195-EEE6-417C-BDB8-693632E0CE6F}"/>
              </a:ext>
            </a:extLst>
          </p:cNvPr>
          <p:cNvSpPr>
            <a:spLocks noGrp="1"/>
          </p:cNvSpPr>
          <p:nvPr>
            <p:ph type="sldNum" sz="quarter" idx="12"/>
          </p:nvPr>
        </p:nvSpPr>
        <p:spPr/>
        <p:txBody>
          <a:bodyPr/>
          <a:lstStyle/>
          <a:p>
            <a:fld id="{3D3A1CA9-C19E-4C26-9C07-14719ED06407}" type="slidenum">
              <a:rPr lang="en-US" smtClean="0"/>
              <a:t>14</a:t>
            </a:fld>
            <a:endParaRPr lang="en-US"/>
          </a:p>
        </p:txBody>
      </p:sp>
      <p:sp>
        <p:nvSpPr>
          <p:cNvPr id="3" name="ZoneTexte 2">
            <a:extLst>
              <a:ext uri="{FF2B5EF4-FFF2-40B4-BE49-F238E27FC236}">
                <a16:creationId xmlns:a16="http://schemas.microsoft.com/office/drawing/2014/main" id="{BFD8B4F2-7BBF-4BED-B34B-34377197CB0E}"/>
              </a:ext>
            </a:extLst>
          </p:cNvPr>
          <p:cNvSpPr txBox="1"/>
          <p:nvPr/>
        </p:nvSpPr>
        <p:spPr>
          <a:xfrm>
            <a:off x="838200" y="5193437"/>
            <a:ext cx="10515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fr-FR" b="1"/>
              <a:t>Diagramme en camembert de gauche : </a:t>
            </a:r>
            <a:r>
              <a:rPr lang="fr-FR"/>
              <a:t>13 catégories de produits et les snacks et les produits laitiers sont parmi les plus nombreux.</a:t>
            </a:r>
          </a:p>
          <a:p>
            <a:pPr marL="285750" indent="-285750">
              <a:buFont typeface="Arial" panose="020B0604020202020204" pitchFamily="34" charset="0"/>
              <a:buChar char="•"/>
            </a:pPr>
            <a:r>
              <a:rPr lang="en-US" b="1"/>
              <a:t>Diagramme en camembert de droite : </a:t>
            </a:r>
            <a:r>
              <a:rPr lang="en-US"/>
              <a:t>les produits plats préparés dont le nutriscore sont b et c sont les plus nombreux</a:t>
            </a:r>
            <a:endParaRPr lang="en-US" dirty="0"/>
          </a:p>
        </p:txBody>
      </p:sp>
      <p:pic>
        <p:nvPicPr>
          <p:cNvPr id="9" name="Image 8">
            <a:extLst>
              <a:ext uri="{FF2B5EF4-FFF2-40B4-BE49-F238E27FC236}">
                <a16:creationId xmlns:a16="http://schemas.microsoft.com/office/drawing/2014/main" id="{D723153C-D6AC-4922-9B54-74A794133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06010"/>
            <a:ext cx="5257800" cy="2860461"/>
          </a:xfrm>
          <a:prstGeom prst="rect">
            <a:avLst/>
          </a:prstGeom>
        </p:spPr>
      </p:pic>
    </p:spTree>
    <p:extLst>
      <p:ext uri="{BB962C8B-B14F-4D97-AF65-F5344CB8AC3E}">
        <p14:creationId xmlns:p14="http://schemas.microsoft.com/office/powerpoint/2010/main" val="39715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3CEA8-A8EF-47C0-BC93-C4661EA7903B}"/>
              </a:ext>
            </a:extLst>
          </p:cNvPr>
          <p:cNvSpPr>
            <a:spLocks noGrp="1"/>
          </p:cNvSpPr>
          <p:nvPr>
            <p:ph type="title"/>
          </p:nvPr>
        </p:nvSpPr>
        <p:spPr/>
        <p:txBody>
          <a:bodyPr/>
          <a:lstStyle/>
          <a:p>
            <a:r>
              <a:rPr lang="fr-FR" dirty="0"/>
              <a:t>Analyse univariée : variable </a:t>
            </a:r>
            <a:r>
              <a:rPr lang="fr-FR" dirty="0" err="1"/>
              <a:t>nutriscore_score</a:t>
            </a:r>
            <a:r>
              <a:rPr lang="fr-FR" dirty="0"/>
              <a:t> sur les données plats préparés</a:t>
            </a:r>
            <a:endParaRPr lang="en-US" dirty="0"/>
          </a:p>
        </p:txBody>
      </p:sp>
      <p:pic>
        <p:nvPicPr>
          <p:cNvPr id="7" name="Espace réservé du contenu 6">
            <a:extLst>
              <a:ext uri="{FF2B5EF4-FFF2-40B4-BE49-F238E27FC236}">
                <a16:creationId xmlns:a16="http://schemas.microsoft.com/office/drawing/2014/main" id="{A9C5BC43-DA91-4E28-8AD2-5010E4970C3B}"/>
              </a:ext>
            </a:extLst>
          </p:cNvPr>
          <p:cNvPicPr>
            <a:picLocks noGrp="1" noChangeAspect="1"/>
          </p:cNvPicPr>
          <p:nvPr>
            <p:ph idx="1"/>
          </p:nvPr>
        </p:nvPicPr>
        <p:blipFill>
          <a:blip r:embed="rId3"/>
          <a:stretch>
            <a:fillRect/>
          </a:stretch>
        </p:blipFill>
        <p:spPr>
          <a:xfrm>
            <a:off x="838200" y="1847850"/>
            <a:ext cx="4300810" cy="3523303"/>
          </a:xfrm>
          <a:prstGeom prst="rect">
            <a:avLst/>
          </a:prstGeom>
        </p:spPr>
      </p:pic>
      <p:sp>
        <p:nvSpPr>
          <p:cNvPr id="4" name="Espace réservé de la date 3">
            <a:extLst>
              <a:ext uri="{FF2B5EF4-FFF2-40B4-BE49-F238E27FC236}">
                <a16:creationId xmlns:a16="http://schemas.microsoft.com/office/drawing/2014/main" id="{0BE678C2-470B-4069-BCDC-6F34D3049EAF}"/>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122DA3D5-3EB9-4842-8F71-78700DC28CE1}"/>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7012FF89-9F41-4228-9943-1F9FF742C82C}"/>
              </a:ext>
            </a:extLst>
          </p:cNvPr>
          <p:cNvSpPr>
            <a:spLocks noGrp="1"/>
          </p:cNvSpPr>
          <p:nvPr>
            <p:ph type="sldNum" sz="quarter" idx="12"/>
          </p:nvPr>
        </p:nvSpPr>
        <p:spPr/>
        <p:txBody>
          <a:bodyPr/>
          <a:lstStyle/>
          <a:p>
            <a:fld id="{3D3A1CA9-C19E-4C26-9C07-14719ED06407}" type="slidenum">
              <a:rPr lang="en-US" smtClean="0"/>
              <a:t>15</a:t>
            </a:fld>
            <a:endParaRPr lang="en-US"/>
          </a:p>
        </p:txBody>
      </p:sp>
      <p:pic>
        <p:nvPicPr>
          <p:cNvPr id="2050" name="Picture 2">
            <a:extLst>
              <a:ext uri="{FF2B5EF4-FFF2-40B4-BE49-F238E27FC236}">
                <a16:creationId xmlns:a16="http://schemas.microsoft.com/office/drawing/2014/main" id="{D70E7AFB-24CA-4C68-9E7B-16F2778C7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2990" y="1847850"/>
            <a:ext cx="4300810" cy="352330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79C62877-756E-4383-8764-EFF165FBA2DB}"/>
              </a:ext>
            </a:extLst>
          </p:cNvPr>
          <p:cNvSpPr txBox="1"/>
          <p:nvPr/>
        </p:nvSpPr>
        <p:spPr>
          <a:xfrm>
            <a:off x="1020932" y="5637320"/>
            <a:ext cx="103328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La variable </a:t>
            </a:r>
            <a:r>
              <a:rPr lang="fr-FR" dirty="0" err="1"/>
              <a:t>nutriscore</a:t>
            </a:r>
            <a:r>
              <a:rPr lang="fr-FR" dirty="0"/>
              <a:t> présente une distribution avec deux bosses, les données sont légèrement étalées vers la droite.</a:t>
            </a:r>
            <a:endParaRPr lang="en-US" dirty="0"/>
          </a:p>
        </p:txBody>
      </p:sp>
    </p:spTree>
    <p:extLst>
      <p:ext uri="{BB962C8B-B14F-4D97-AF65-F5344CB8AC3E}">
        <p14:creationId xmlns:p14="http://schemas.microsoft.com/office/powerpoint/2010/main" val="365305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63A057-8B65-4040-B8D7-22E01C3F9F78}"/>
              </a:ext>
            </a:extLst>
          </p:cNvPr>
          <p:cNvSpPr>
            <a:spLocks noGrp="1"/>
          </p:cNvSpPr>
          <p:nvPr>
            <p:ph type="title"/>
          </p:nvPr>
        </p:nvSpPr>
        <p:spPr>
          <a:ln>
            <a:solidFill>
              <a:schemeClr val="accent1"/>
            </a:solidFill>
          </a:ln>
        </p:spPr>
        <p:txBody>
          <a:bodyPr/>
          <a:lstStyle/>
          <a:p>
            <a:r>
              <a:rPr lang="fr-FR" dirty="0"/>
              <a:t>Analyse univariée : variables caractéristiques du </a:t>
            </a:r>
            <a:r>
              <a:rPr lang="fr-FR" dirty="0" err="1"/>
              <a:t>nutriscore</a:t>
            </a:r>
            <a:r>
              <a:rPr lang="fr-FR" dirty="0"/>
              <a:t> sur les données plats préparés</a:t>
            </a:r>
            <a:endParaRPr lang="en-US" dirty="0"/>
          </a:p>
        </p:txBody>
      </p:sp>
      <p:pic>
        <p:nvPicPr>
          <p:cNvPr id="7" name="Espace réservé du contenu 6">
            <a:extLst>
              <a:ext uri="{FF2B5EF4-FFF2-40B4-BE49-F238E27FC236}">
                <a16:creationId xmlns:a16="http://schemas.microsoft.com/office/drawing/2014/main" id="{523EBCFD-A3EC-4BD3-BB1B-39F066621FDD}"/>
              </a:ext>
            </a:extLst>
          </p:cNvPr>
          <p:cNvPicPr>
            <a:picLocks noGrp="1" noChangeAspect="1"/>
          </p:cNvPicPr>
          <p:nvPr>
            <p:ph idx="1"/>
          </p:nvPr>
        </p:nvPicPr>
        <p:blipFill>
          <a:blip r:embed="rId3"/>
          <a:stretch>
            <a:fillRect/>
          </a:stretch>
        </p:blipFill>
        <p:spPr>
          <a:xfrm>
            <a:off x="838199" y="1762125"/>
            <a:ext cx="7227897" cy="4203669"/>
          </a:xfrm>
          <a:prstGeom prst="rect">
            <a:avLst/>
          </a:prstGeom>
        </p:spPr>
      </p:pic>
      <p:sp>
        <p:nvSpPr>
          <p:cNvPr id="4" name="Espace réservé de la date 3">
            <a:extLst>
              <a:ext uri="{FF2B5EF4-FFF2-40B4-BE49-F238E27FC236}">
                <a16:creationId xmlns:a16="http://schemas.microsoft.com/office/drawing/2014/main" id="{3219A0A4-8976-498A-8E31-11046B051605}"/>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49F3A6A8-27FB-4C60-B9E5-5534AA95186F}"/>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446ABC38-79B8-4D5D-83AD-C8D068D24854}"/>
              </a:ext>
            </a:extLst>
          </p:cNvPr>
          <p:cNvSpPr>
            <a:spLocks noGrp="1"/>
          </p:cNvSpPr>
          <p:nvPr>
            <p:ph type="sldNum" sz="quarter" idx="12"/>
          </p:nvPr>
        </p:nvSpPr>
        <p:spPr/>
        <p:txBody>
          <a:bodyPr/>
          <a:lstStyle/>
          <a:p>
            <a:fld id="{3D3A1CA9-C19E-4C26-9C07-14719ED06407}" type="slidenum">
              <a:rPr lang="en-US" smtClean="0"/>
              <a:t>16</a:t>
            </a:fld>
            <a:endParaRPr lang="en-US"/>
          </a:p>
        </p:txBody>
      </p:sp>
      <p:sp>
        <p:nvSpPr>
          <p:cNvPr id="8" name="ZoneTexte 7">
            <a:extLst>
              <a:ext uri="{FF2B5EF4-FFF2-40B4-BE49-F238E27FC236}">
                <a16:creationId xmlns:a16="http://schemas.microsoft.com/office/drawing/2014/main" id="{AD42D51D-17E4-4D41-881A-0E3CC99A29D4}"/>
              </a:ext>
            </a:extLst>
          </p:cNvPr>
          <p:cNvSpPr txBox="1"/>
          <p:nvPr/>
        </p:nvSpPr>
        <p:spPr>
          <a:xfrm>
            <a:off x="8267700" y="2360083"/>
            <a:ext cx="3086100" cy="2308324"/>
          </a:xfrm>
          <a:prstGeom prst="rect">
            <a:avLst/>
          </a:prstGeom>
          <a:noFill/>
          <a:ln>
            <a:solidFill>
              <a:schemeClr val="accent1"/>
            </a:solidFill>
          </a:ln>
        </p:spPr>
        <p:txBody>
          <a:bodyPr wrap="square" rtlCol="0">
            <a:spAutoFit/>
          </a:bodyPr>
          <a:lstStyle/>
          <a:p>
            <a:pPr algn="justLow"/>
            <a:r>
              <a:rPr lang="fr-FR" dirty="0"/>
              <a:t>Les distributions sont décalées à gauche de la médiane avec des queues qui s'étalent vers la droite. </a:t>
            </a:r>
          </a:p>
          <a:p>
            <a:pPr algn="justLow"/>
            <a:endParaRPr lang="fr-FR" dirty="0"/>
          </a:p>
          <a:p>
            <a:pPr algn="justLow"/>
            <a:r>
              <a:rPr lang="fr-FR" dirty="0"/>
              <a:t>La majorité des valeurs des données sont donc inférieurs à la moyenne.</a:t>
            </a:r>
            <a:endParaRPr lang="en-US" dirty="0"/>
          </a:p>
        </p:txBody>
      </p:sp>
      <p:sp>
        <p:nvSpPr>
          <p:cNvPr id="9" name="ZoneTexte 8">
            <a:extLst>
              <a:ext uri="{FF2B5EF4-FFF2-40B4-BE49-F238E27FC236}">
                <a16:creationId xmlns:a16="http://schemas.microsoft.com/office/drawing/2014/main" id="{682E7B7D-EFE6-4DDC-9C82-AE99A4608DD2}"/>
              </a:ext>
            </a:extLst>
          </p:cNvPr>
          <p:cNvSpPr txBox="1"/>
          <p:nvPr/>
        </p:nvSpPr>
        <p:spPr>
          <a:xfrm>
            <a:off x="1209676" y="6096000"/>
            <a:ext cx="6856420" cy="276999"/>
          </a:xfrm>
          <a:prstGeom prst="rect">
            <a:avLst/>
          </a:prstGeom>
          <a:noFill/>
        </p:spPr>
        <p:txBody>
          <a:bodyPr wrap="square" rtlCol="0">
            <a:spAutoFit/>
          </a:bodyPr>
          <a:lstStyle/>
          <a:p>
            <a:pPr algn="ctr"/>
            <a:r>
              <a:rPr lang="fr-FR" sz="1200" dirty="0"/>
              <a:t>Distribution des variables caractéristiques du nutriscore</a:t>
            </a:r>
            <a:endParaRPr lang="en-US" sz="1200" dirty="0"/>
          </a:p>
        </p:txBody>
      </p:sp>
    </p:spTree>
    <p:extLst>
      <p:ext uri="{BB962C8B-B14F-4D97-AF65-F5344CB8AC3E}">
        <p14:creationId xmlns:p14="http://schemas.microsoft.com/office/powerpoint/2010/main" val="54894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29F90-C158-47EA-ACC6-63D0017AE6F2}"/>
              </a:ext>
            </a:extLst>
          </p:cNvPr>
          <p:cNvSpPr>
            <a:spLocks noGrp="1"/>
          </p:cNvSpPr>
          <p:nvPr>
            <p:ph type="title"/>
          </p:nvPr>
        </p:nvSpPr>
        <p:spPr/>
        <p:txBody>
          <a:bodyPr/>
          <a:lstStyle/>
          <a:p>
            <a:r>
              <a:rPr lang="fr-FR" dirty="0"/>
              <a:t>Analyse bivariée</a:t>
            </a:r>
            <a:endParaRPr lang="en-US" dirty="0"/>
          </a:p>
        </p:txBody>
      </p:sp>
      <p:sp>
        <p:nvSpPr>
          <p:cNvPr id="4" name="Espace réservé de la date 3">
            <a:extLst>
              <a:ext uri="{FF2B5EF4-FFF2-40B4-BE49-F238E27FC236}">
                <a16:creationId xmlns:a16="http://schemas.microsoft.com/office/drawing/2014/main" id="{62141080-9F8E-4F6A-9E19-E21C28C62901}"/>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ACBE179A-C860-48EE-8352-D53A2886D51B}"/>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96056E7A-AAEF-4C82-B201-1E6ACE7A431C}"/>
              </a:ext>
            </a:extLst>
          </p:cNvPr>
          <p:cNvSpPr>
            <a:spLocks noGrp="1"/>
          </p:cNvSpPr>
          <p:nvPr>
            <p:ph type="sldNum" sz="quarter" idx="12"/>
          </p:nvPr>
        </p:nvSpPr>
        <p:spPr/>
        <p:txBody>
          <a:bodyPr/>
          <a:lstStyle/>
          <a:p>
            <a:fld id="{3D3A1CA9-C19E-4C26-9C07-14719ED06407}" type="slidenum">
              <a:rPr lang="en-US" smtClean="0"/>
              <a:t>17</a:t>
            </a:fld>
            <a:endParaRPr lang="en-US"/>
          </a:p>
        </p:txBody>
      </p:sp>
      <p:pic>
        <p:nvPicPr>
          <p:cNvPr id="3074" name="Picture 2">
            <a:extLst>
              <a:ext uri="{FF2B5EF4-FFF2-40B4-BE49-F238E27FC236}">
                <a16:creationId xmlns:a16="http://schemas.microsoft.com/office/drawing/2014/main" id="{AA424666-79D4-4CA9-9BBE-B634DC4CBC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825625"/>
            <a:ext cx="8204447" cy="425473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819DBE6-0255-404F-9E08-1A84BAB32483}"/>
              </a:ext>
            </a:extLst>
          </p:cNvPr>
          <p:cNvSpPr txBox="1"/>
          <p:nvPr/>
        </p:nvSpPr>
        <p:spPr>
          <a:xfrm>
            <a:off x="8966447" y="1917577"/>
            <a:ext cx="2387353"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fr-FR" dirty="0"/>
          </a:p>
          <a:p>
            <a:pPr marL="285750" indent="-285750">
              <a:buFont typeface="Arial" panose="020B0604020202020204" pitchFamily="34" charset="0"/>
              <a:buChar char="•"/>
            </a:pPr>
            <a:r>
              <a:rPr lang="fr-FR" dirty="0"/>
              <a:t>la qualité nutritionnelle est meilleure lorsque la teneur en fibre est élevée.</a:t>
            </a:r>
          </a:p>
          <a:p>
            <a:endParaRPr lang="fr-FR" dirty="0"/>
          </a:p>
          <a:p>
            <a:pPr marL="285750" indent="-285750">
              <a:buFont typeface="Arial" panose="020B0604020202020204" pitchFamily="34" charset="0"/>
              <a:buChar char="•"/>
            </a:pPr>
            <a:r>
              <a:rPr lang="fr-FR" dirty="0"/>
              <a:t>La qualité nutritionnelle est mauvaise lorsque la teneur en Graisse saturé, sel et sucre sont élevées</a:t>
            </a:r>
            <a:endParaRPr lang="en-US" dirty="0"/>
          </a:p>
        </p:txBody>
      </p:sp>
    </p:spTree>
    <p:extLst>
      <p:ext uri="{BB962C8B-B14F-4D97-AF65-F5344CB8AC3E}">
        <p14:creationId xmlns:p14="http://schemas.microsoft.com/office/powerpoint/2010/main" val="383041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3C225-36D0-4D19-BD70-EB5DA43E66E9}"/>
              </a:ext>
            </a:extLst>
          </p:cNvPr>
          <p:cNvSpPr>
            <a:spLocks noGrp="1"/>
          </p:cNvSpPr>
          <p:nvPr>
            <p:ph type="title"/>
          </p:nvPr>
        </p:nvSpPr>
        <p:spPr/>
        <p:txBody>
          <a:bodyPr/>
          <a:lstStyle/>
          <a:p>
            <a:r>
              <a:rPr lang="fr-FR" dirty="0"/>
              <a:t>Analyse bivariée</a:t>
            </a:r>
            <a:endParaRPr lang="en-US" dirty="0"/>
          </a:p>
        </p:txBody>
      </p:sp>
      <p:sp>
        <p:nvSpPr>
          <p:cNvPr id="4" name="Espace réservé de la date 3">
            <a:extLst>
              <a:ext uri="{FF2B5EF4-FFF2-40B4-BE49-F238E27FC236}">
                <a16:creationId xmlns:a16="http://schemas.microsoft.com/office/drawing/2014/main" id="{D96D89C6-8E7F-418B-83E9-367B20FA1785}"/>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C0555E64-EF92-42EB-9DA5-5CFD270A9863}"/>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87C32B77-0F52-4B39-A989-15839309D65A}"/>
              </a:ext>
            </a:extLst>
          </p:cNvPr>
          <p:cNvSpPr>
            <a:spLocks noGrp="1"/>
          </p:cNvSpPr>
          <p:nvPr>
            <p:ph type="sldNum" sz="quarter" idx="12"/>
          </p:nvPr>
        </p:nvSpPr>
        <p:spPr/>
        <p:txBody>
          <a:bodyPr/>
          <a:lstStyle/>
          <a:p>
            <a:fld id="{3D3A1CA9-C19E-4C26-9C07-14719ED06407}" type="slidenum">
              <a:rPr lang="en-US" smtClean="0"/>
              <a:t>18</a:t>
            </a:fld>
            <a:endParaRPr lang="en-US"/>
          </a:p>
        </p:txBody>
      </p:sp>
      <p:pic>
        <p:nvPicPr>
          <p:cNvPr id="4098" name="Picture 2">
            <a:extLst>
              <a:ext uri="{FF2B5EF4-FFF2-40B4-BE49-F238E27FC236}">
                <a16:creationId xmlns:a16="http://schemas.microsoft.com/office/drawing/2014/main" id="{09009281-EBFA-49E4-906F-00E02B928B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1881" y="1690688"/>
            <a:ext cx="8716555" cy="369549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9A6A78A7-FA74-42C2-A489-953E664F254A}"/>
              </a:ext>
            </a:extLst>
          </p:cNvPr>
          <p:cNvSpPr txBox="1"/>
          <p:nvPr/>
        </p:nvSpPr>
        <p:spPr>
          <a:xfrm>
            <a:off x="838200" y="5433020"/>
            <a:ext cx="10515600" cy="92333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Les graisses saturées, les calories , le sel et le sucre : le nutriscore a tendance à augmenter quand les teneurs sont élevées </a:t>
            </a:r>
          </a:p>
          <a:p>
            <a:pPr marL="285750" indent="-285750">
              <a:buFont typeface="Arial" panose="020B0604020202020204" pitchFamily="34" charset="0"/>
              <a:buChar char="•"/>
            </a:pPr>
            <a:r>
              <a:rPr lang="fr-FR" dirty="0"/>
              <a:t>Les fibres : le </a:t>
            </a:r>
            <a:r>
              <a:rPr lang="fr-FR" dirty="0" err="1"/>
              <a:t>nutriscore</a:t>
            </a:r>
            <a:r>
              <a:rPr lang="fr-FR" dirty="0"/>
              <a:t> a tendance à baisser quand la teneur en fibre augmente</a:t>
            </a:r>
            <a:endParaRPr lang="en-US" dirty="0"/>
          </a:p>
        </p:txBody>
      </p:sp>
    </p:spTree>
    <p:extLst>
      <p:ext uri="{BB962C8B-B14F-4D97-AF65-F5344CB8AC3E}">
        <p14:creationId xmlns:p14="http://schemas.microsoft.com/office/powerpoint/2010/main" val="16716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6AB3B3-057D-4AB6-9281-97FA3D418D22}"/>
              </a:ext>
            </a:extLst>
          </p:cNvPr>
          <p:cNvSpPr>
            <a:spLocks noGrp="1"/>
          </p:cNvSpPr>
          <p:nvPr>
            <p:ph type="title"/>
          </p:nvPr>
        </p:nvSpPr>
        <p:spPr/>
        <p:txBody>
          <a:bodyPr/>
          <a:lstStyle/>
          <a:p>
            <a:r>
              <a:rPr lang="fr-FR" dirty="0"/>
              <a:t>Visualisation matrice corrélation</a:t>
            </a:r>
            <a:endParaRPr lang="en-US" dirty="0"/>
          </a:p>
        </p:txBody>
      </p:sp>
      <p:sp>
        <p:nvSpPr>
          <p:cNvPr id="4" name="Espace réservé de la date 3">
            <a:extLst>
              <a:ext uri="{FF2B5EF4-FFF2-40B4-BE49-F238E27FC236}">
                <a16:creationId xmlns:a16="http://schemas.microsoft.com/office/drawing/2014/main" id="{77E4A8D8-146B-4D9E-A8CE-C0E076F1C87A}"/>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A223A3BA-8AF2-4BF9-8A5D-8C36CD7E271D}"/>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1E2CB3CB-F080-4536-8031-29BF0EEF3028}"/>
              </a:ext>
            </a:extLst>
          </p:cNvPr>
          <p:cNvSpPr>
            <a:spLocks noGrp="1"/>
          </p:cNvSpPr>
          <p:nvPr>
            <p:ph type="sldNum" sz="quarter" idx="12"/>
          </p:nvPr>
        </p:nvSpPr>
        <p:spPr/>
        <p:txBody>
          <a:bodyPr/>
          <a:lstStyle/>
          <a:p>
            <a:fld id="{3D3A1CA9-C19E-4C26-9C07-14719ED06407}" type="slidenum">
              <a:rPr lang="en-US" smtClean="0"/>
              <a:t>19</a:t>
            </a:fld>
            <a:endParaRPr lang="en-US"/>
          </a:p>
        </p:txBody>
      </p:sp>
      <p:pic>
        <p:nvPicPr>
          <p:cNvPr id="5122" name="Picture 2">
            <a:extLst>
              <a:ext uri="{FF2B5EF4-FFF2-40B4-BE49-F238E27FC236}">
                <a16:creationId xmlns:a16="http://schemas.microsoft.com/office/drawing/2014/main" id="{F7B5E46F-271F-4C00-B388-7E8F2F86E9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47850"/>
            <a:ext cx="5474804"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82ACF21F-E665-463E-973A-C92685F28DF0}"/>
              </a:ext>
            </a:extLst>
          </p:cNvPr>
          <p:cNvSpPr txBox="1"/>
          <p:nvPr/>
        </p:nvSpPr>
        <p:spPr>
          <a:xfrm>
            <a:off x="6471821" y="1926454"/>
            <a:ext cx="4962618"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Cette figure permet de visualiser la matrice de corrélations. </a:t>
            </a:r>
          </a:p>
          <a:p>
            <a:endParaRPr lang="fr-FR" dirty="0"/>
          </a:p>
          <a:p>
            <a:r>
              <a:rPr lang="fr-FR" b="1" dirty="0"/>
              <a:t>But de la matrice de corrélation : </a:t>
            </a:r>
          </a:p>
          <a:p>
            <a:endParaRPr lang="fr-FR" b="1" dirty="0"/>
          </a:p>
          <a:p>
            <a:r>
              <a:rPr lang="fr-FR" dirty="0"/>
              <a:t>Voir l’influence qu’ont les variables les unes avec les autres.</a:t>
            </a:r>
          </a:p>
          <a:p>
            <a:endParaRPr lang="fr-FR" dirty="0"/>
          </a:p>
          <a:p>
            <a:r>
              <a:rPr lang="en-US" b="1" dirty="0"/>
              <a:t>Variables les plus </a:t>
            </a:r>
            <a:r>
              <a:rPr lang="en-US" b="1" dirty="0" err="1"/>
              <a:t>corrélés</a:t>
            </a:r>
            <a:r>
              <a:rPr lang="en-US" b="1" dirty="0"/>
              <a:t> à la variable </a:t>
            </a:r>
            <a:r>
              <a:rPr lang="en-US" b="1" dirty="0" err="1"/>
              <a:t>nutriscore</a:t>
            </a:r>
            <a:r>
              <a:rPr lang="en-US" b="1" dirty="0"/>
              <a:t> :</a:t>
            </a:r>
          </a:p>
          <a:p>
            <a:endParaRPr lang="en-US" b="1" dirty="0"/>
          </a:p>
          <a:p>
            <a:r>
              <a:rPr lang="en-US" b="1" dirty="0"/>
              <a:t> </a:t>
            </a:r>
            <a:r>
              <a:rPr lang="en-US" dirty="0"/>
              <a:t>les calories, les </a:t>
            </a:r>
            <a:r>
              <a:rPr lang="en-US" dirty="0" err="1"/>
              <a:t>graisses</a:t>
            </a:r>
            <a:r>
              <a:rPr lang="en-US" dirty="0"/>
              <a:t> </a:t>
            </a:r>
            <a:r>
              <a:rPr lang="en-US" dirty="0" err="1"/>
              <a:t>saturés</a:t>
            </a:r>
            <a:r>
              <a:rPr lang="en-US" dirty="0"/>
              <a:t>, le sucre, le </a:t>
            </a:r>
            <a:r>
              <a:rPr lang="en-US" dirty="0" err="1"/>
              <a:t>sel</a:t>
            </a:r>
            <a:r>
              <a:rPr lang="en-US" dirty="0"/>
              <a:t>, les carbohydrates, les </a:t>
            </a:r>
            <a:r>
              <a:rPr lang="en-US" dirty="0" err="1"/>
              <a:t>proteines</a:t>
            </a:r>
            <a:r>
              <a:rPr lang="en-US" dirty="0"/>
              <a:t>.</a:t>
            </a:r>
          </a:p>
        </p:txBody>
      </p:sp>
    </p:spTree>
    <p:extLst>
      <p:ext uri="{BB962C8B-B14F-4D97-AF65-F5344CB8AC3E}">
        <p14:creationId xmlns:p14="http://schemas.microsoft.com/office/powerpoint/2010/main" val="27061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CDD44-D681-4A5A-AC6D-8949F71FD75F}"/>
              </a:ext>
            </a:extLst>
          </p:cNvPr>
          <p:cNvSpPr>
            <a:spLocks noGrp="1"/>
          </p:cNvSpPr>
          <p:nvPr>
            <p:ph type="title"/>
          </p:nvPr>
        </p:nvSpPr>
        <p:spPr/>
        <p:txBody>
          <a:bodyPr/>
          <a:lstStyle/>
          <a:p>
            <a:r>
              <a:rPr lang="fr-FR" dirty="0"/>
              <a:t>Plan</a:t>
            </a:r>
            <a:endParaRPr lang="en-US" dirty="0"/>
          </a:p>
        </p:txBody>
      </p:sp>
      <p:graphicFrame>
        <p:nvGraphicFramePr>
          <p:cNvPr id="8" name="Espace réservé du contenu 7">
            <a:extLst>
              <a:ext uri="{FF2B5EF4-FFF2-40B4-BE49-F238E27FC236}">
                <a16:creationId xmlns:a16="http://schemas.microsoft.com/office/drawing/2014/main" id="{B2E175E5-8EE1-47E1-9865-22559C6542E1}"/>
              </a:ext>
            </a:extLst>
          </p:cNvPr>
          <p:cNvGraphicFramePr>
            <a:graphicFrameLocks noGrp="1"/>
          </p:cNvGraphicFramePr>
          <p:nvPr>
            <p:ph idx="1"/>
            <p:extLst>
              <p:ext uri="{D42A27DB-BD31-4B8C-83A1-F6EECF244321}">
                <p14:modId xmlns:p14="http://schemas.microsoft.com/office/powerpoint/2010/main" val="4252857444"/>
              </p:ext>
            </p:extLst>
          </p:nvPr>
        </p:nvGraphicFramePr>
        <p:xfrm>
          <a:off x="838200" y="184785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a:extLst>
              <a:ext uri="{FF2B5EF4-FFF2-40B4-BE49-F238E27FC236}">
                <a16:creationId xmlns:a16="http://schemas.microsoft.com/office/drawing/2014/main" id="{EB5CDD66-770F-45AB-AB85-7856B0601523}"/>
              </a:ext>
            </a:extLst>
          </p:cNvPr>
          <p:cNvSpPr>
            <a:spLocks noGrp="1"/>
          </p:cNvSpPr>
          <p:nvPr>
            <p:ph type="dt" sz="half" idx="10"/>
          </p:nvPr>
        </p:nvSpPr>
        <p:spPr/>
        <p:txBody>
          <a:bodyPr/>
          <a:lstStyle/>
          <a:p>
            <a:fld id="{D83FE8CD-C27E-4465-ADE2-F9CEC1285081}" type="datetime1">
              <a:rPr lang="en-US" smtClean="0"/>
              <a:t>1/27/2021</a:t>
            </a:fld>
            <a:endParaRPr lang="en-US"/>
          </a:p>
        </p:txBody>
      </p:sp>
      <p:sp>
        <p:nvSpPr>
          <p:cNvPr id="5" name="Espace réservé du pied de page 4">
            <a:extLst>
              <a:ext uri="{FF2B5EF4-FFF2-40B4-BE49-F238E27FC236}">
                <a16:creationId xmlns:a16="http://schemas.microsoft.com/office/drawing/2014/main" id="{FCEB80A7-154A-4C2F-9063-FE005C311F03}"/>
              </a:ext>
            </a:extLst>
          </p:cNvPr>
          <p:cNvSpPr>
            <a:spLocks noGrp="1"/>
          </p:cNvSpPr>
          <p:nvPr>
            <p:ph type="ftr" sz="quarter" idx="11"/>
          </p:nvPr>
        </p:nvSpPr>
        <p:spPr/>
        <p:txBody>
          <a:bodyPr/>
          <a:lstStyle/>
          <a:p>
            <a:r>
              <a:rPr lang="fr-FR" dirty="0"/>
              <a:t>Agar </a:t>
            </a:r>
            <a:r>
              <a:rPr lang="fr-FR" dirty="0" err="1"/>
              <a:t>Blohorn</a:t>
            </a:r>
            <a:endParaRPr lang="fr-FR" dirty="0"/>
          </a:p>
        </p:txBody>
      </p:sp>
      <p:sp>
        <p:nvSpPr>
          <p:cNvPr id="6" name="Espace réservé du numéro de diapositive 5">
            <a:extLst>
              <a:ext uri="{FF2B5EF4-FFF2-40B4-BE49-F238E27FC236}">
                <a16:creationId xmlns:a16="http://schemas.microsoft.com/office/drawing/2014/main" id="{AA9C6F62-858C-4A66-8DF9-D6F15A4C15A1}"/>
              </a:ext>
            </a:extLst>
          </p:cNvPr>
          <p:cNvSpPr>
            <a:spLocks noGrp="1"/>
          </p:cNvSpPr>
          <p:nvPr>
            <p:ph type="sldNum" sz="quarter" idx="12"/>
          </p:nvPr>
        </p:nvSpPr>
        <p:spPr/>
        <p:txBody>
          <a:bodyPr/>
          <a:lstStyle/>
          <a:p>
            <a:fld id="{3D3A1CA9-C19E-4C26-9C07-14719ED06407}" type="slidenum">
              <a:rPr lang="en-US" smtClean="0"/>
              <a:t>2</a:t>
            </a:fld>
            <a:endParaRPr lang="en-US"/>
          </a:p>
        </p:txBody>
      </p:sp>
    </p:spTree>
    <p:extLst>
      <p:ext uri="{BB962C8B-B14F-4D97-AF65-F5344CB8AC3E}">
        <p14:creationId xmlns:p14="http://schemas.microsoft.com/office/powerpoint/2010/main" val="288267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0BE98D-3A13-4D3F-8C2D-D6CF8A010DFB}"/>
              </a:ext>
            </a:extLst>
          </p:cNvPr>
          <p:cNvSpPr>
            <a:spLocks noGrp="1"/>
          </p:cNvSpPr>
          <p:nvPr>
            <p:ph type="title"/>
          </p:nvPr>
        </p:nvSpPr>
        <p:spPr/>
        <p:txBody>
          <a:bodyPr/>
          <a:lstStyle/>
          <a:p>
            <a:r>
              <a:rPr lang="fr-FR" dirty="0"/>
              <a:t>Tests statistiques</a:t>
            </a:r>
            <a:endParaRPr lang="en-US" dirty="0"/>
          </a:p>
        </p:txBody>
      </p:sp>
      <p:sp>
        <p:nvSpPr>
          <p:cNvPr id="3" name="Espace réservé du contenu 2">
            <a:extLst>
              <a:ext uri="{FF2B5EF4-FFF2-40B4-BE49-F238E27FC236}">
                <a16:creationId xmlns:a16="http://schemas.microsoft.com/office/drawing/2014/main" id="{07A1E567-CD6E-4AFC-BE5E-1858D0310550}"/>
              </a:ext>
            </a:extLst>
          </p:cNvPr>
          <p:cNvSpPr>
            <a:spLocks noGrp="1"/>
          </p:cNvSpPr>
          <p:nvPr>
            <p:ph idx="1"/>
          </p:nvPr>
        </p:nvSpPr>
        <p:spPr/>
        <p:txBody>
          <a:bodyPr/>
          <a:lstStyle/>
          <a:p>
            <a:pPr marL="0" indent="0">
              <a:buNone/>
            </a:pPr>
            <a:endParaRPr lang="fr-FR" sz="1800" dirty="0"/>
          </a:p>
          <a:p>
            <a:pPr marL="0" indent="0">
              <a:buNone/>
            </a:pPr>
            <a:r>
              <a:rPr lang="fr-FR" sz="1800" dirty="0"/>
              <a:t>Un </a:t>
            </a:r>
            <a:r>
              <a:rPr lang="fr-FR" sz="1800" b="1" dirty="0"/>
              <a:t>test statistique </a:t>
            </a:r>
            <a:r>
              <a:rPr lang="fr-FR" sz="1800" dirty="0"/>
              <a:t>sert à :</a:t>
            </a:r>
          </a:p>
          <a:p>
            <a:r>
              <a:rPr lang="fr-FR" sz="1800" dirty="0"/>
              <a:t>Tester des hypothèses</a:t>
            </a:r>
          </a:p>
          <a:p>
            <a:r>
              <a:rPr lang="fr-FR" sz="1800" dirty="0"/>
              <a:t>Confirmer la significativité des données sur la corrélations des variables nutritionnelles et du </a:t>
            </a:r>
            <a:r>
              <a:rPr lang="fr-FR" sz="1800" dirty="0" err="1"/>
              <a:t>nutriscore</a:t>
            </a:r>
            <a:endParaRPr lang="fr-FR" sz="1800" dirty="0"/>
          </a:p>
          <a:p>
            <a:pPr marL="0" indent="0">
              <a:buNone/>
            </a:pPr>
            <a:endParaRPr lang="fr-FR" sz="1800" dirty="0"/>
          </a:p>
          <a:p>
            <a:pPr marL="0" indent="0">
              <a:buNone/>
            </a:pPr>
            <a:r>
              <a:rPr lang="fr-FR" sz="1800" dirty="0"/>
              <a:t>La </a:t>
            </a:r>
            <a:r>
              <a:rPr lang="fr-FR" sz="1800" b="1" dirty="0"/>
              <a:t>p-value </a:t>
            </a:r>
            <a:r>
              <a:rPr lang="fr-FR" sz="1800" dirty="0"/>
              <a:t>(vraisemblance de nos données) va m’aider à statuer avec plus ou moins de conviction le résultat du test</a:t>
            </a:r>
          </a:p>
          <a:p>
            <a:pPr marL="0" indent="0">
              <a:buNone/>
            </a:pPr>
            <a:endParaRPr lang="fr-FR" sz="1800" dirty="0"/>
          </a:p>
          <a:p>
            <a:pPr marL="0" indent="0">
              <a:buNone/>
            </a:pPr>
            <a:r>
              <a:rPr lang="fr-FR" sz="1800" u="sng" dirty="0"/>
              <a:t>Principe</a:t>
            </a:r>
            <a:r>
              <a:rPr lang="fr-FR" sz="1800" dirty="0"/>
              <a:t> : tester une « hypothèse nulle » : aucune corrélation entre les variables nutritionnelles et le </a:t>
            </a:r>
            <a:r>
              <a:rPr lang="fr-FR" sz="1800" dirty="0" err="1"/>
              <a:t>nutriscore</a:t>
            </a:r>
            <a:endParaRPr lang="fr-FR" sz="1800" dirty="0"/>
          </a:p>
          <a:p>
            <a:pPr marL="342900" indent="-342900">
              <a:buFont typeface="+mj-lt"/>
              <a:buAutoNum type="arabicPeriod"/>
            </a:pPr>
            <a:r>
              <a:rPr lang="fr-FR" sz="1800" dirty="0"/>
              <a:t>Si la p-value est inférieur à 0.01, on se propose d’invalider l’hypothèse</a:t>
            </a:r>
          </a:p>
          <a:p>
            <a:pPr marL="342900" indent="-342900">
              <a:buFont typeface="+mj-lt"/>
              <a:buAutoNum type="arabicPeriod"/>
            </a:pPr>
            <a:r>
              <a:rPr lang="fr-FR" sz="1800" dirty="0"/>
              <a:t>Si la p-value est supérieur à 0.1, on ne peut pas invalider l’hypothèse</a:t>
            </a:r>
          </a:p>
          <a:p>
            <a:pPr marL="342900" indent="-342900">
              <a:buFont typeface="+mj-lt"/>
              <a:buAutoNum type="arabicPeriod"/>
            </a:pPr>
            <a:endParaRPr lang="en-US" sz="1800" dirty="0"/>
          </a:p>
        </p:txBody>
      </p:sp>
      <p:sp>
        <p:nvSpPr>
          <p:cNvPr id="4" name="Espace réservé de la date 3">
            <a:extLst>
              <a:ext uri="{FF2B5EF4-FFF2-40B4-BE49-F238E27FC236}">
                <a16:creationId xmlns:a16="http://schemas.microsoft.com/office/drawing/2014/main" id="{CADB0E4F-B580-46F7-A004-7097F7C11298}"/>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A6490C9B-5608-49BD-9496-B54F4B7CB9B4}"/>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8FFB3BB3-EAF1-4340-8C7D-276BF8555B26}"/>
              </a:ext>
            </a:extLst>
          </p:cNvPr>
          <p:cNvSpPr>
            <a:spLocks noGrp="1"/>
          </p:cNvSpPr>
          <p:nvPr>
            <p:ph type="sldNum" sz="quarter" idx="12"/>
          </p:nvPr>
        </p:nvSpPr>
        <p:spPr/>
        <p:txBody>
          <a:bodyPr/>
          <a:lstStyle/>
          <a:p>
            <a:fld id="{3D3A1CA9-C19E-4C26-9C07-14719ED06407}" type="slidenum">
              <a:rPr lang="en-US" smtClean="0"/>
              <a:t>20</a:t>
            </a:fld>
            <a:endParaRPr lang="en-US"/>
          </a:p>
        </p:txBody>
      </p:sp>
    </p:spTree>
    <p:extLst>
      <p:ext uri="{BB962C8B-B14F-4D97-AF65-F5344CB8AC3E}">
        <p14:creationId xmlns:p14="http://schemas.microsoft.com/office/powerpoint/2010/main" val="240972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22962-93ED-4643-83ED-96DD0D038006}"/>
              </a:ext>
            </a:extLst>
          </p:cNvPr>
          <p:cNvSpPr>
            <a:spLocks noGrp="1"/>
          </p:cNvSpPr>
          <p:nvPr>
            <p:ph type="title"/>
          </p:nvPr>
        </p:nvSpPr>
        <p:spPr/>
        <p:txBody>
          <a:bodyPr/>
          <a:lstStyle/>
          <a:p>
            <a:r>
              <a:rPr lang="fr-FR" dirty="0"/>
              <a:t>Tests statistiques</a:t>
            </a:r>
            <a:endParaRPr lang="en-US" dirty="0"/>
          </a:p>
        </p:txBody>
      </p:sp>
      <p:sp>
        <p:nvSpPr>
          <p:cNvPr id="3" name="Espace réservé du contenu 2">
            <a:extLst>
              <a:ext uri="{FF2B5EF4-FFF2-40B4-BE49-F238E27FC236}">
                <a16:creationId xmlns:a16="http://schemas.microsoft.com/office/drawing/2014/main" id="{DBFEBDF0-80E6-4254-9F8A-00E1D9A4D16F}"/>
              </a:ext>
            </a:extLst>
          </p:cNvPr>
          <p:cNvSpPr>
            <a:spLocks noGrp="1"/>
          </p:cNvSpPr>
          <p:nvPr>
            <p:ph idx="1"/>
          </p:nvPr>
        </p:nvSpPr>
        <p:spPr>
          <a:xfrm>
            <a:off x="838200" y="1505416"/>
            <a:ext cx="10515600" cy="1824672"/>
          </a:xfrm>
        </p:spPr>
        <p:txBody>
          <a:bodyPr anchor="ctr" anchorCtr="1">
            <a:normAutofit/>
          </a:bodyPr>
          <a:lstStyle/>
          <a:p>
            <a:pPr marL="0" indent="0">
              <a:buNone/>
            </a:pPr>
            <a:endParaRPr lang="fr-FR" sz="1800" dirty="0"/>
          </a:p>
          <a:p>
            <a:pPr marL="0" indent="0">
              <a:buNone/>
            </a:pPr>
            <a:endParaRPr lang="fr-FR" sz="1800" dirty="0"/>
          </a:p>
          <a:p>
            <a:pPr marL="0" indent="0">
              <a:buNone/>
            </a:pPr>
            <a:r>
              <a:rPr lang="fr-FR" sz="1800" dirty="0"/>
              <a:t>Le test de Spearman nous donne le coefficient de corrélation pour analyser l’importance et la direction d’une relation entre 2 variables.</a:t>
            </a:r>
          </a:p>
          <a:p>
            <a:pPr marL="0" indent="0">
              <a:buNone/>
            </a:pPr>
            <a:endParaRPr lang="en-US" dirty="0"/>
          </a:p>
        </p:txBody>
      </p:sp>
      <p:sp>
        <p:nvSpPr>
          <p:cNvPr id="4" name="Espace réservé de la date 3">
            <a:extLst>
              <a:ext uri="{FF2B5EF4-FFF2-40B4-BE49-F238E27FC236}">
                <a16:creationId xmlns:a16="http://schemas.microsoft.com/office/drawing/2014/main" id="{DF55D282-07A1-45D5-BFA2-50CE57A24447}"/>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9C2AE0CA-C886-4A90-8D09-06E5170E8138}"/>
              </a:ext>
            </a:extLst>
          </p:cNvPr>
          <p:cNvSpPr>
            <a:spLocks noGrp="1"/>
          </p:cNvSpPr>
          <p:nvPr>
            <p:ph type="ftr" sz="quarter" idx="11"/>
          </p:nvPr>
        </p:nvSpPr>
        <p:spPr/>
        <p:txBody>
          <a:bodyPr/>
          <a:lstStyle/>
          <a:p>
            <a:r>
              <a:rPr lang="fr-FR" dirty="0"/>
              <a:t>Agar </a:t>
            </a:r>
            <a:r>
              <a:rPr lang="fr-FR" dirty="0" err="1"/>
              <a:t>Blohorn</a:t>
            </a:r>
            <a:endParaRPr lang="en-US" dirty="0"/>
          </a:p>
        </p:txBody>
      </p:sp>
      <p:sp>
        <p:nvSpPr>
          <p:cNvPr id="6" name="Espace réservé du numéro de diapositive 5">
            <a:extLst>
              <a:ext uri="{FF2B5EF4-FFF2-40B4-BE49-F238E27FC236}">
                <a16:creationId xmlns:a16="http://schemas.microsoft.com/office/drawing/2014/main" id="{F53B8F70-E717-4658-81A0-7572EFDC7C2B}"/>
              </a:ext>
            </a:extLst>
          </p:cNvPr>
          <p:cNvSpPr>
            <a:spLocks noGrp="1"/>
          </p:cNvSpPr>
          <p:nvPr>
            <p:ph type="sldNum" sz="quarter" idx="12"/>
          </p:nvPr>
        </p:nvSpPr>
        <p:spPr/>
        <p:txBody>
          <a:bodyPr/>
          <a:lstStyle/>
          <a:p>
            <a:fld id="{3D3A1CA9-C19E-4C26-9C07-14719ED06407}" type="slidenum">
              <a:rPr lang="en-US" smtClean="0"/>
              <a:t>21</a:t>
            </a:fld>
            <a:endParaRPr lang="en-US" dirty="0"/>
          </a:p>
        </p:txBody>
      </p:sp>
      <p:graphicFrame>
        <p:nvGraphicFramePr>
          <p:cNvPr id="9" name="Tableau 9">
            <a:extLst>
              <a:ext uri="{FF2B5EF4-FFF2-40B4-BE49-F238E27FC236}">
                <a16:creationId xmlns:a16="http://schemas.microsoft.com/office/drawing/2014/main" id="{C2CD94B4-7508-4939-9B3D-744DA399DB1C}"/>
              </a:ext>
            </a:extLst>
          </p:cNvPr>
          <p:cNvGraphicFramePr>
            <a:graphicFrameLocks noGrp="1"/>
          </p:cNvGraphicFramePr>
          <p:nvPr>
            <p:extLst>
              <p:ext uri="{D42A27DB-BD31-4B8C-83A1-F6EECF244321}">
                <p14:modId xmlns:p14="http://schemas.microsoft.com/office/powerpoint/2010/main" val="1356155023"/>
              </p:ext>
            </p:extLst>
          </p:nvPr>
        </p:nvGraphicFramePr>
        <p:xfrm>
          <a:off x="2967567" y="2915978"/>
          <a:ext cx="8386233" cy="2185860"/>
        </p:xfrm>
        <a:graphic>
          <a:graphicData uri="http://schemas.openxmlformats.org/drawingml/2006/table">
            <a:tbl>
              <a:tblPr firstRow="1" bandRow="1">
                <a:tableStyleId>{5C22544A-7EE6-4342-B048-85BDC9FD1C3A}</a:tableStyleId>
              </a:tblPr>
              <a:tblGrid>
                <a:gridCol w="2622499">
                  <a:extLst>
                    <a:ext uri="{9D8B030D-6E8A-4147-A177-3AD203B41FA5}">
                      <a16:colId xmlns:a16="http://schemas.microsoft.com/office/drawing/2014/main" val="193187963"/>
                    </a:ext>
                  </a:extLst>
                </a:gridCol>
                <a:gridCol w="2881867">
                  <a:extLst>
                    <a:ext uri="{9D8B030D-6E8A-4147-A177-3AD203B41FA5}">
                      <a16:colId xmlns:a16="http://schemas.microsoft.com/office/drawing/2014/main" val="66482681"/>
                    </a:ext>
                  </a:extLst>
                </a:gridCol>
                <a:gridCol w="2881867">
                  <a:extLst>
                    <a:ext uri="{9D8B030D-6E8A-4147-A177-3AD203B41FA5}">
                      <a16:colId xmlns:a16="http://schemas.microsoft.com/office/drawing/2014/main" val="2886072883"/>
                    </a:ext>
                  </a:extLst>
                </a:gridCol>
              </a:tblGrid>
              <a:tr h="988015">
                <a:tc>
                  <a:txBody>
                    <a:bodyPr/>
                    <a:lstStyle/>
                    <a:p>
                      <a:pPr algn="ctr"/>
                      <a:r>
                        <a:rPr lang="fr-FR" dirty="0"/>
                        <a:t>Graisses saturées</a:t>
                      </a:r>
                      <a:endParaRPr lang="en-US" dirty="0"/>
                    </a:p>
                  </a:txBody>
                  <a:tcPr anchor="ctr"/>
                </a:tc>
                <a:tc>
                  <a:txBody>
                    <a:bodyPr/>
                    <a:lstStyle/>
                    <a:p>
                      <a:pPr algn="ctr"/>
                      <a:r>
                        <a:rPr lang="fr-FR" dirty="0"/>
                        <a:t>Calories</a:t>
                      </a:r>
                      <a:endParaRPr lang="en-US" dirty="0"/>
                    </a:p>
                  </a:txBody>
                  <a:tcPr anchor="ctr"/>
                </a:tc>
                <a:tc>
                  <a:txBody>
                    <a:bodyPr/>
                    <a:lstStyle/>
                    <a:p>
                      <a:pPr algn="ctr"/>
                      <a:r>
                        <a:rPr lang="fr-FR" dirty="0"/>
                        <a:t>Fibres</a:t>
                      </a:r>
                      <a:endParaRPr lang="en-US" dirty="0"/>
                    </a:p>
                  </a:txBody>
                  <a:tcPr anchor="ctr"/>
                </a:tc>
                <a:extLst>
                  <a:ext uri="{0D108BD9-81ED-4DB2-BD59-A6C34878D82A}">
                    <a16:rowId xmlns:a16="http://schemas.microsoft.com/office/drawing/2014/main" val="532071789"/>
                  </a:ext>
                </a:extLst>
              </a:tr>
              <a:tr h="1197845">
                <a:tc>
                  <a:txBody>
                    <a:bodyPr/>
                    <a:lstStyle/>
                    <a:p>
                      <a:r>
                        <a:rPr lang="fr-FR" dirty="0"/>
                        <a:t>Corrélation : </a:t>
                      </a:r>
                      <a:r>
                        <a:rPr lang="en-US" dirty="0"/>
                        <a:t>0.59110 </a:t>
                      </a:r>
                      <a:endParaRPr lang="fr-FR" dirty="0"/>
                    </a:p>
                    <a:p>
                      <a:r>
                        <a:rPr lang="fr-FR" dirty="0"/>
                        <a:t>P-value :0.0   (faible)</a:t>
                      </a:r>
                    </a:p>
                    <a:p>
                      <a:endParaRPr lang="fr-FR" sz="3200" b="1" dirty="0">
                        <a:solidFill>
                          <a:schemeClr val="accent6"/>
                        </a:solidFill>
                      </a:endParaRPr>
                    </a:p>
                  </a:txBody>
                  <a:tcPr/>
                </a:tc>
                <a:tc>
                  <a:txBody>
                    <a:bodyPr/>
                    <a:lstStyle/>
                    <a:p>
                      <a:r>
                        <a:rPr lang="fr-FR" dirty="0"/>
                        <a:t>Corrélation : 0.62126      </a:t>
                      </a:r>
                    </a:p>
                    <a:p>
                      <a:r>
                        <a:rPr lang="fr-FR" dirty="0"/>
                        <a:t>P-value : 0.0    (faible)</a:t>
                      </a:r>
                      <a:endParaRPr lang="en-US" dirty="0"/>
                    </a:p>
                    <a:p>
                      <a:endParaRPr lang="en-US" dirty="0"/>
                    </a:p>
                  </a:txBody>
                  <a:tcPr/>
                </a:tc>
                <a:tc>
                  <a:txBody>
                    <a:bodyPr/>
                    <a:lstStyle/>
                    <a:p>
                      <a:r>
                        <a:rPr lang="fr-FR" dirty="0"/>
                        <a:t>Corrélation : -0.16872 </a:t>
                      </a:r>
                    </a:p>
                    <a:p>
                      <a:r>
                        <a:rPr lang="fr-FR" dirty="0"/>
                        <a:t>P-value : </a:t>
                      </a:r>
                      <a:r>
                        <a:rPr lang="en-US" dirty="0"/>
                        <a:t>7.3803652e-27 (</a:t>
                      </a:r>
                      <a:r>
                        <a:rPr lang="en-US" dirty="0" err="1"/>
                        <a:t>faible</a:t>
                      </a:r>
                      <a:r>
                        <a:rPr lang="en-US" dirty="0"/>
                        <a:t>)</a:t>
                      </a:r>
                    </a:p>
                    <a:p>
                      <a:endParaRPr lang="en-US" dirty="0"/>
                    </a:p>
                  </a:txBody>
                  <a:tcPr/>
                </a:tc>
                <a:extLst>
                  <a:ext uri="{0D108BD9-81ED-4DB2-BD59-A6C34878D82A}">
                    <a16:rowId xmlns:a16="http://schemas.microsoft.com/office/drawing/2014/main" val="1725439545"/>
                  </a:ext>
                </a:extLst>
              </a:tr>
            </a:tbl>
          </a:graphicData>
        </a:graphic>
      </p:graphicFrame>
      <p:graphicFrame>
        <p:nvGraphicFramePr>
          <p:cNvPr id="10" name="Tableau 9">
            <a:extLst>
              <a:ext uri="{FF2B5EF4-FFF2-40B4-BE49-F238E27FC236}">
                <a16:creationId xmlns:a16="http://schemas.microsoft.com/office/drawing/2014/main" id="{DBB3D133-FC68-47DB-9F9A-B76CE1250212}"/>
              </a:ext>
            </a:extLst>
          </p:cNvPr>
          <p:cNvGraphicFramePr>
            <a:graphicFrameLocks noGrp="1"/>
          </p:cNvGraphicFramePr>
          <p:nvPr>
            <p:extLst>
              <p:ext uri="{D42A27DB-BD31-4B8C-83A1-F6EECF244321}">
                <p14:modId xmlns:p14="http://schemas.microsoft.com/office/powerpoint/2010/main" val="2684639161"/>
              </p:ext>
            </p:extLst>
          </p:nvPr>
        </p:nvGraphicFramePr>
        <p:xfrm>
          <a:off x="838200" y="2759928"/>
          <a:ext cx="2129367" cy="2341910"/>
        </p:xfrm>
        <a:graphic>
          <a:graphicData uri="http://schemas.openxmlformats.org/drawingml/2006/table">
            <a:tbl>
              <a:tblPr firstRow="1" bandRow="1">
                <a:tableStyleId>{5C22544A-7EE6-4342-B048-85BDC9FD1C3A}</a:tableStyleId>
              </a:tblPr>
              <a:tblGrid>
                <a:gridCol w="2129367">
                  <a:extLst>
                    <a:ext uri="{9D8B030D-6E8A-4147-A177-3AD203B41FA5}">
                      <a16:colId xmlns:a16="http://schemas.microsoft.com/office/drawing/2014/main" val="193187963"/>
                    </a:ext>
                  </a:extLst>
                </a:gridCol>
              </a:tblGrid>
              <a:tr h="1170955">
                <a:tc>
                  <a:txBody>
                    <a:bodyPr/>
                    <a:lstStyle/>
                    <a:p>
                      <a:pPr algn="ctr"/>
                      <a:endParaRPr lang="en-US" dirty="0"/>
                    </a:p>
                  </a:txBody>
                  <a:tcPr anchor="ctr">
                    <a:noFill/>
                  </a:tcPr>
                </a:tc>
                <a:extLst>
                  <a:ext uri="{0D108BD9-81ED-4DB2-BD59-A6C34878D82A}">
                    <a16:rowId xmlns:a16="http://schemas.microsoft.com/office/drawing/2014/main" val="532071789"/>
                  </a:ext>
                </a:extLst>
              </a:tr>
              <a:tr h="1170955">
                <a:tc>
                  <a:txBody>
                    <a:bodyPr/>
                    <a:lstStyle/>
                    <a:p>
                      <a:r>
                        <a:rPr lang="fr-FR" dirty="0">
                          <a:solidFill>
                            <a:schemeClr val="bg1"/>
                          </a:solidFill>
                        </a:rPr>
                        <a:t>Score du </a:t>
                      </a:r>
                      <a:r>
                        <a:rPr lang="fr-FR" dirty="0" err="1">
                          <a:solidFill>
                            <a:schemeClr val="bg1"/>
                          </a:solidFill>
                        </a:rPr>
                        <a:t>Nutriscore</a:t>
                      </a:r>
                      <a:endParaRPr lang="en-US" dirty="0">
                        <a:solidFill>
                          <a:schemeClr val="bg1"/>
                        </a:solidFill>
                      </a:endParaRPr>
                    </a:p>
                  </a:txBody>
                  <a:tcPr anchor="ctr">
                    <a:solidFill>
                      <a:schemeClr val="accent1"/>
                    </a:solidFill>
                  </a:tcPr>
                </a:tc>
                <a:extLst>
                  <a:ext uri="{0D108BD9-81ED-4DB2-BD59-A6C34878D82A}">
                    <a16:rowId xmlns:a16="http://schemas.microsoft.com/office/drawing/2014/main" val="1725439545"/>
                  </a:ext>
                </a:extLst>
              </a:tr>
            </a:tbl>
          </a:graphicData>
        </a:graphic>
      </p:graphicFrame>
      <p:sp>
        <p:nvSpPr>
          <p:cNvPr id="12" name="Signe Plus 11">
            <a:extLst>
              <a:ext uri="{FF2B5EF4-FFF2-40B4-BE49-F238E27FC236}">
                <a16:creationId xmlns:a16="http://schemas.microsoft.com/office/drawing/2014/main" id="{6F034ECD-7C30-4D6B-9FCD-ECBDCA68BB02}"/>
              </a:ext>
            </a:extLst>
          </p:cNvPr>
          <p:cNvSpPr/>
          <p:nvPr/>
        </p:nvSpPr>
        <p:spPr>
          <a:xfrm>
            <a:off x="5163014" y="4004089"/>
            <a:ext cx="178420" cy="21187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igne Plus 12">
            <a:extLst>
              <a:ext uri="{FF2B5EF4-FFF2-40B4-BE49-F238E27FC236}">
                <a16:creationId xmlns:a16="http://schemas.microsoft.com/office/drawing/2014/main" id="{2FD34926-9FB4-489F-BBFF-8E301163C3FD}"/>
              </a:ext>
            </a:extLst>
          </p:cNvPr>
          <p:cNvSpPr/>
          <p:nvPr/>
        </p:nvSpPr>
        <p:spPr>
          <a:xfrm>
            <a:off x="7865673" y="3965213"/>
            <a:ext cx="178420" cy="21187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igne Moins 13">
            <a:extLst>
              <a:ext uri="{FF2B5EF4-FFF2-40B4-BE49-F238E27FC236}">
                <a16:creationId xmlns:a16="http://schemas.microsoft.com/office/drawing/2014/main" id="{B888524A-1ABF-45E0-833D-835104C39B3C}"/>
              </a:ext>
            </a:extLst>
          </p:cNvPr>
          <p:cNvSpPr/>
          <p:nvPr/>
        </p:nvSpPr>
        <p:spPr>
          <a:xfrm>
            <a:off x="10883591" y="3965213"/>
            <a:ext cx="178420" cy="21187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a:extLst>
              <a:ext uri="{FF2B5EF4-FFF2-40B4-BE49-F238E27FC236}">
                <a16:creationId xmlns:a16="http://schemas.microsoft.com/office/drawing/2014/main" id="{BA4DD4E7-0514-44C2-BF68-ABB0593985E4}"/>
              </a:ext>
            </a:extLst>
          </p:cNvPr>
          <p:cNvSpPr txBox="1"/>
          <p:nvPr/>
        </p:nvSpPr>
        <p:spPr>
          <a:xfrm>
            <a:off x="838200" y="5330283"/>
            <a:ext cx="10515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D’après les résultats et la p-value de chacun des tests, </a:t>
            </a:r>
            <a:r>
              <a:rPr lang="fr-FR" b="1" dirty="0"/>
              <a:t>on peut rejeter l’hypothèse d’absence de corrélation </a:t>
            </a:r>
            <a:r>
              <a:rPr lang="fr-FR" dirty="0"/>
              <a:t>entre les variables nutritionnelle et le </a:t>
            </a:r>
            <a:r>
              <a:rPr lang="fr-FR" dirty="0" err="1"/>
              <a:t>nutriscore</a:t>
            </a:r>
            <a:endParaRPr lang="en-US" dirty="0"/>
          </a:p>
        </p:txBody>
      </p:sp>
    </p:spTree>
    <p:extLst>
      <p:ext uri="{BB962C8B-B14F-4D97-AF65-F5344CB8AC3E}">
        <p14:creationId xmlns:p14="http://schemas.microsoft.com/office/powerpoint/2010/main" val="141659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8BC0239-1418-4994-AEA8-0331915C0365}"/>
              </a:ext>
            </a:extLst>
          </p:cNvPr>
          <p:cNvSpPr>
            <a:spLocks noGrp="1"/>
          </p:cNvSpPr>
          <p:nvPr>
            <p:ph type="title"/>
          </p:nvPr>
        </p:nvSpPr>
        <p:spPr>
          <a:xfrm>
            <a:off x="841248" y="510047"/>
            <a:ext cx="3300984" cy="1645920"/>
          </a:xfrm>
        </p:spPr>
        <p:txBody>
          <a:bodyPr vert="horz" lIns="91440" tIns="45720" rIns="91440" bIns="45720" rtlCol="0" anchor="ctr">
            <a:normAutofit/>
          </a:bodyPr>
          <a:lstStyle/>
          <a:p>
            <a:pPr algn="l"/>
            <a:r>
              <a:rPr lang="en-US" sz="2800" kern="1200" dirty="0">
                <a:solidFill>
                  <a:schemeClr val="tx1"/>
                </a:solidFill>
                <a:latin typeface="+mj-lt"/>
                <a:ea typeface="+mj-ea"/>
                <a:cs typeface="+mj-cs"/>
              </a:rPr>
              <a:t>ACP : </a:t>
            </a:r>
            <a:r>
              <a:rPr lang="en-US" sz="2800" kern="1200" dirty="0" err="1">
                <a:solidFill>
                  <a:schemeClr val="tx1"/>
                </a:solidFill>
                <a:latin typeface="+mj-lt"/>
                <a:ea typeface="+mj-ea"/>
                <a:cs typeface="+mj-cs"/>
              </a:rPr>
              <a:t>Analyse</a:t>
            </a:r>
            <a:r>
              <a:rPr lang="en-US" sz="2800" kern="1200" dirty="0">
                <a:solidFill>
                  <a:schemeClr val="tx1"/>
                </a:solidFill>
                <a:latin typeface="+mj-lt"/>
                <a:ea typeface="+mj-ea"/>
                <a:cs typeface="+mj-cs"/>
              </a:rPr>
              <a:t> </a:t>
            </a:r>
            <a:r>
              <a:rPr lang="en-US" sz="2800" kern="1200" dirty="0" err="1">
                <a:solidFill>
                  <a:schemeClr val="tx1"/>
                </a:solidFill>
                <a:latin typeface="+mj-lt"/>
                <a:ea typeface="+mj-ea"/>
                <a:cs typeface="+mj-cs"/>
              </a:rPr>
              <a:t>en</a:t>
            </a:r>
            <a:r>
              <a:rPr lang="en-US" sz="2800" kern="1200" dirty="0">
                <a:solidFill>
                  <a:schemeClr val="tx1"/>
                </a:solidFill>
                <a:latin typeface="+mj-lt"/>
                <a:ea typeface="+mj-ea"/>
                <a:cs typeface="+mj-cs"/>
              </a:rPr>
              <a:t> </a:t>
            </a:r>
            <a:r>
              <a:rPr lang="en-US" sz="2800" dirty="0" err="1">
                <a:solidFill>
                  <a:schemeClr val="tx1"/>
                </a:solidFill>
                <a:latin typeface="+mj-lt"/>
                <a:ea typeface="+mj-ea"/>
                <a:cs typeface="+mj-cs"/>
              </a:rPr>
              <a:t>C</a:t>
            </a:r>
            <a:r>
              <a:rPr lang="en-US" sz="2800" kern="1200" dirty="0" err="1">
                <a:solidFill>
                  <a:schemeClr val="tx1"/>
                </a:solidFill>
                <a:latin typeface="+mj-lt"/>
                <a:ea typeface="+mj-ea"/>
                <a:cs typeface="+mj-cs"/>
              </a:rPr>
              <a:t>omposante</a:t>
            </a:r>
            <a:r>
              <a:rPr lang="en-US" sz="2800" kern="1200" dirty="0">
                <a:solidFill>
                  <a:schemeClr val="tx1"/>
                </a:solidFill>
                <a:latin typeface="+mj-lt"/>
                <a:ea typeface="+mj-ea"/>
                <a:cs typeface="+mj-cs"/>
              </a:rPr>
              <a:t> Principal</a:t>
            </a:r>
          </a:p>
        </p:txBody>
      </p:sp>
      <p:sp>
        <p:nvSpPr>
          <p:cNvPr id="81" name="Rectangle 8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1BE4435D-47A7-497C-8048-3B37E656A5D4}"/>
              </a:ext>
            </a:extLst>
          </p:cNvPr>
          <p:cNvSpPr txBox="1"/>
          <p:nvPr/>
        </p:nvSpPr>
        <p:spPr>
          <a:xfrm>
            <a:off x="4581144" y="510047"/>
            <a:ext cx="6858000" cy="164592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1">
            <a:normAutofit/>
          </a:bodyPr>
          <a:lstStyle/>
          <a:p>
            <a:pPr>
              <a:lnSpc>
                <a:spcPct val="90000"/>
              </a:lnSpc>
              <a:spcAft>
                <a:spcPts val="600"/>
              </a:spcAft>
            </a:pPr>
            <a:endParaRPr lang="en-US" dirty="0">
              <a:solidFill>
                <a:schemeClr val="tx1"/>
              </a:solidFill>
            </a:endParaRPr>
          </a:p>
        </p:txBody>
      </p:sp>
      <p:sp>
        <p:nvSpPr>
          <p:cNvPr id="4" name="Espace réservé de la date 3">
            <a:extLst>
              <a:ext uri="{FF2B5EF4-FFF2-40B4-BE49-F238E27FC236}">
                <a16:creationId xmlns:a16="http://schemas.microsoft.com/office/drawing/2014/main" id="{54BC7ABB-602A-4035-B644-F129D1AF28B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85DBD430-FC7A-4ADF-91BC-F39CBF52022E}" type="datetime1">
              <a:rPr lang="en-US">
                <a:solidFill>
                  <a:schemeClr val="tx1">
                    <a:lumMod val="50000"/>
                    <a:lumOff val="50000"/>
                  </a:schemeClr>
                </a:solidFill>
              </a:rPr>
              <a:pPr>
                <a:spcAft>
                  <a:spcPts val="600"/>
                </a:spcAft>
              </a:pPr>
              <a:t>1/27/2021</a:t>
            </a:fld>
            <a:endParaRPr lang="en-US">
              <a:solidFill>
                <a:schemeClr val="tx1">
                  <a:lumMod val="50000"/>
                  <a:lumOff val="50000"/>
                </a:schemeClr>
              </a:solidFill>
            </a:endParaRPr>
          </a:p>
        </p:txBody>
      </p:sp>
      <p:sp>
        <p:nvSpPr>
          <p:cNvPr id="5" name="Espace réservé du pied de page 4">
            <a:extLst>
              <a:ext uri="{FF2B5EF4-FFF2-40B4-BE49-F238E27FC236}">
                <a16:creationId xmlns:a16="http://schemas.microsoft.com/office/drawing/2014/main" id="{76BF56CC-FA67-4EDE-8636-58995EDAFF4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Agar Blohorn</a:t>
            </a:r>
          </a:p>
        </p:txBody>
      </p:sp>
      <p:sp>
        <p:nvSpPr>
          <p:cNvPr id="6" name="Espace réservé du numéro de diapositive 5">
            <a:extLst>
              <a:ext uri="{FF2B5EF4-FFF2-40B4-BE49-F238E27FC236}">
                <a16:creationId xmlns:a16="http://schemas.microsoft.com/office/drawing/2014/main" id="{D1E3D791-435F-4F3D-8C67-8E2FD7F36CB4}"/>
              </a:ext>
            </a:extLst>
          </p:cNvPr>
          <p:cNvSpPr>
            <a:spLocks noGrp="1"/>
          </p:cNvSpPr>
          <p:nvPr>
            <p:ph type="sldNum" sz="quarter" idx="12"/>
          </p:nvPr>
        </p:nvSpPr>
        <p:spPr>
          <a:xfrm>
            <a:off x="8610600" y="6356350"/>
            <a:ext cx="2828544" cy="365125"/>
          </a:xfrm>
        </p:spPr>
        <p:txBody>
          <a:bodyPr vert="horz" lIns="91440" tIns="45720" rIns="91440" bIns="45720" rtlCol="0" anchor="ctr">
            <a:normAutofit/>
          </a:bodyPr>
          <a:lstStyle/>
          <a:p>
            <a:pPr>
              <a:spcAft>
                <a:spcPts val="600"/>
              </a:spcAft>
            </a:pPr>
            <a:fld id="{3D3A1CA9-C19E-4C26-9C07-14719ED06407}" type="slidenum">
              <a:rPr lang="en-US">
                <a:solidFill>
                  <a:schemeClr val="tx1">
                    <a:lumMod val="50000"/>
                    <a:lumOff val="50000"/>
                  </a:schemeClr>
                </a:solidFill>
              </a:rPr>
              <a:pPr>
                <a:spcAft>
                  <a:spcPts val="600"/>
                </a:spcAft>
              </a:pPr>
              <a:t>22</a:t>
            </a:fld>
            <a:endParaRPr lang="en-US">
              <a:solidFill>
                <a:schemeClr val="tx1">
                  <a:lumMod val="50000"/>
                  <a:lumOff val="50000"/>
                </a:schemeClr>
              </a:solidFill>
            </a:endParaRPr>
          </a:p>
        </p:txBody>
      </p:sp>
      <p:graphicFrame>
        <p:nvGraphicFramePr>
          <p:cNvPr id="10" name="Tableau 9">
            <a:extLst>
              <a:ext uri="{FF2B5EF4-FFF2-40B4-BE49-F238E27FC236}">
                <a16:creationId xmlns:a16="http://schemas.microsoft.com/office/drawing/2014/main" id="{9E1F3950-FC0A-4BD4-99C0-36AF8FA4D766}"/>
              </a:ext>
            </a:extLst>
          </p:cNvPr>
          <p:cNvGraphicFramePr>
            <a:graphicFrameLocks noGrp="1"/>
          </p:cNvGraphicFramePr>
          <p:nvPr>
            <p:extLst>
              <p:ext uri="{D42A27DB-BD31-4B8C-83A1-F6EECF244321}">
                <p14:modId xmlns:p14="http://schemas.microsoft.com/office/powerpoint/2010/main" val="3975272406"/>
              </p:ext>
            </p:extLst>
          </p:nvPr>
        </p:nvGraphicFramePr>
        <p:xfrm>
          <a:off x="4582160" y="497840"/>
          <a:ext cx="6856984" cy="1645920"/>
        </p:xfrm>
        <a:graphic>
          <a:graphicData uri="http://schemas.openxmlformats.org/drawingml/2006/table">
            <a:tbl>
              <a:tblPr/>
              <a:tblGrid>
                <a:gridCol w="6856984">
                  <a:extLst>
                    <a:ext uri="{9D8B030D-6E8A-4147-A177-3AD203B41FA5}">
                      <a16:colId xmlns:a16="http://schemas.microsoft.com/office/drawing/2014/main" val="3914965174"/>
                    </a:ext>
                  </a:extLst>
                </a:gridCol>
              </a:tblGrid>
              <a:tr h="1645920">
                <a:tc>
                  <a:txBody>
                    <a:bodyPr/>
                    <a:lstStyle/>
                    <a:p>
                      <a:r>
                        <a:rPr lang="fr-FR" dirty="0"/>
                        <a:t>Le 1er plan factoriel explique 59,3% de l’inertie totale</a:t>
                      </a:r>
                    </a:p>
                    <a:p>
                      <a:pPr marL="285750" indent="-285750">
                        <a:buFont typeface="Arial" panose="020B0604020202020204" pitchFamily="34" charset="0"/>
                        <a:buChar char="•"/>
                      </a:pPr>
                      <a:r>
                        <a:rPr lang="fr-FR" dirty="0"/>
                        <a:t>Les fibres, protéines et graisses saturés sont bien représenté</a:t>
                      </a:r>
                    </a:p>
                    <a:p>
                      <a:pPr marL="285750" indent="-285750">
                        <a:buFont typeface="Arial" panose="020B0604020202020204" pitchFamily="34" charset="0"/>
                        <a:buChar char="•"/>
                      </a:pPr>
                      <a:r>
                        <a:rPr lang="fr-FR" dirty="0"/>
                        <a:t>Les plats préparé avec beaucoup de fibres sont opposé aux plats avec beaucoup de calories et graisses saturées</a:t>
                      </a:r>
                    </a:p>
                    <a:p>
                      <a:pPr marL="285750" indent="-285750">
                        <a:buFont typeface="Arial" panose="020B0604020202020204" pitchFamily="34" charset="0"/>
                        <a:buChar char="•"/>
                      </a:pPr>
                      <a:r>
                        <a:rPr lang="fr-FR" dirty="0"/>
                        <a:t>Les plats avec des protéines peuvent être « sain » comme « gras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96992962"/>
                  </a:ext>
                </a:extLst>
              </a:tr>
            </a:tbl>
          </a:graphicData>
        </a:graphic>
      </p:graphicFrame>
      <p:pic>
        <p:nvPicPr>
          <p:cNvPr id="1028" name="Picture 4">
            <a:extLst>
              <a:ext uri="{FF2B5EF4-FFF2-40B4-BE49-F238E27FC236}">
                <a16:creationId xmlns:a16="http://schemas.microsoft.com/office/drawing/2014/main" id="{41D6EFC6-41B3-4942-B009-0AE1E0D60A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42204" y="2722600"/>
            <a:ext cx="4209288" cy="3497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06D05B3-DED8-49B4-BE2C-98330FA77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825" y="2722600"/>
            <a:ext cx="3995692" cy="3399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5053B5-872A-46EA-815D-1682EF9172BF}"/>
              </a:ext>
            </a:extLst>
          </p:cNvPr>
          <p:cNvSpPr>
            <a:spLocks noGrp="1"/>
          </p:cNvSpPr>
          <p:nvPr>
            <p:ph type="title"/>
          </p:nvPr>
        </p:nvSpPr>
        <p:spPr/>
        <p:txBody>
          <a:bodyPr/>
          <a:lstStyle/>
          <a:p>
            <a:r>
              <a:rPr lang="fr-FR" dirty="0"/>
              <a:t>Conclusion Analyse</a:t>
            </a:r>
            <a:endParaRPr lang="en-US" dirty="0"/>
          </a:p>
        </p:txBody>
      </p:sp>
      <p:sp>
        <p:nvSpPr>
          <p:cNvPr id="3" name="Espace réservé du contenu 2">
            <a:extLst>
              <a:ext uri="{FF2B5EF4-FFF2-40B4-BE49-F238E27FC236}">
                <a16:creationId xmlns:a16="http://schemas.microsoft.com/office/drawing/2014/main" id="{232DF6BC-8508-478A-AC00-94339E279FB4}"/>
              </a:ext>
            </a:extLst>
          </p:cNvPr>
          <p:cNvSpPr>
            <a:spLocks noGrp="1"/>
          </p:cNvSpPr>
          <p:nvPr>
            <p:ph idx="1"/>
          </p:nvPr>
        </p:nvSpPr>
        <p:spPr>
          <a:xfrm>
            <a:off x="842688" y="1761488"/>
            <a:ext cx="4353560" cy="3085640"/>
          </a:xfrm>
        </p:spPr>
        <p:style>
          <a:lnRef idx="2">
            <a:schemeClr val="accent1"/>
          </a:lnRef>
          <a:fillRef idx="1">
            <a:schemeClr val="lt1"/>
          </a:fillRef>
          <a:effectRef idx="0">
            <a:schemeClr val="accent1"/>
          </a:effectRef>
          <a:fontRef idx="minor">
            <a:schemeClr val="dk1"/>
          </a:fontRef>
        </p:style>
        <p:txBody>
          <a:bodyPr>
            <a:normAutofit/>
          </a:bodyPr>
          <a:lstStyle/>
          <a:p>
            <a:pPr algn="just"/>
            <a:endParaRPr lang="fr-FR" sz="1700" dirty="0"/>
          </a:p>
          <a:p>
            <a:pPr algn="just"/>
            <a:r>
              <a:rPr lang="fr-FR" sz="1700" dirty="0"/>
              <a:t>Une augmentation du </a:t>
            </a:r>
            <a:r>
              <a:rPr lang="fr-FR" sz="1700" dirty="0" err="1"/>
              <a:t>nutriscore</a:t>
            </a:r>
            <a:r>
              <a:rPr lang="fr-FR" sz="1700" dirty="0"/>
              <a:t> revient à une diminution de la qualité nutritionnelle de l’aliment</a:t>
            </a:r>
          </a:p>
        </p:txBody>
      </p:sp>
      <p:sp>
        <p:nvSpPr>
          <p:cNvPr id="4" name="Espace réservé de la date 3">
            <a:extLst>
              <a:ext uri="{FF2B5EF4-FFF2-40B4-BE49-F238E27FC236}">
                <a16:creationId xmlns:a16="http://schemas.microsoft.com/office/drawing/2014/main" id="{A3F6EBDB-FBC3-4A01-8B7F-CB22DBE5EAC1}"/>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7709E514-6A83-4ECA-8BA9-0C3B9D3D36BE}"/>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32E58CD7-7CB6-40C3-BE72-FCD335EA3D84}"/>
              </a:ext>
            </a:extLst>
          </p:cNvPr>
          <p:cNvSpPr>
            <a:spLocks noGrp="1"/>
          </p:cNvSpPr>
          <p:nvPr>
            <p:ph type="sldNum" sz="quarter" idx="12"/>
          </p:nvPr>
        </p:nvSpPr>
        <p:spPr/>
        <p:txBody>
          <a:bodyPr/>
          <a:lstStyle/>
          <a:p>
            <a:fld id="{3D3A1CA9-C19E-4C26-9C07-14719ED06407}" type="slidenum">
              <a:rPr lang="en-US" smtClean="0"/>
              <a:t>23</a:t>
            </a:fld>
            <a:endParaRPr lang="en-US"/>
          </a:p>
        </p:txBody>
      </p:sp>
      <p:grpSp>
        <p:nvGrpSpPr>
          <p:cNvPr id="14" name="Groupe 13">
            <a:extLst>
              <a:ext uri="{FF2B5EF4-FFF2-40B4-BE49-F238E27FC236}">
                <a16:creationId xmlns:a16="http://schemas.microsoft.com/office/drawing/2014/main" id="{60F6D1A3-603D-4700-B11C-08F10E007E0D}"/>
              </a:ext>
            </a:extLst>
          </p:cNvPr>
          <p:cNvGrpSpPr/>
          <p:nvPr/>
        </p:nvGrpSpPr>
        <p:grpSpPr>
          <a:xfrm>
            <a:off x="912197" y="3071297"/>
            <a:ext cx="3824566" cy="1703169"/>
            <a:chOff x="535062" y="3828563"/>
            <a:chExt cx="3824566" cy="1703169"/>
          </a:xfrm>
        </p:grpSpPr>
        <p:pic>
          <p:nvPicPr>
            <p:cNvPr id="10" name="Image 9">
              <a:extLst>
                <a:ext uri="{FF2B5EF4-FFF2-40B4-BE49-F238E27FC236}">
                  <a16:creationId xmlns:a16="http://schemas.microsoft.com/office/drawing/2014/main" id="{FF8EEB9C-7566-43CD-811C-F1D79DDA99F6}"/>
                </a:ext>
              </a:extLst>
            </p:cNvPr>
            <p:cNvPicPr>
              <a:picLocks noChangeAspect="1"/>
            </p:cNvPicPr>
            <p:nvPr/>
          </p:nvPicPr>
          <p:blipFill>
            <a:blip r:embed="rId2"/>
            <a:stretch>
              <a:fillRect/>
            </a:stretch>
          </p:blipFill>
          <p:spPr>
            <a:xfrm>
              <a:off x="535062" y="3828563"/>
              <a:ext cx="3824566" cy="1703169"/>
            </a:xfrm>
            <a:prstGeom prst="rect">
              <a:avLst/>
            </a:prstGeom>
          </p:spPr>
        </p:pic>
        <p:sp>
          <p:nvSpPr>
            <p:cNvPr id="11" name="ZoneTexte 10">
              <a:extLst>
                <a:ext uri="{FF2B5EF4-FFF2-40B4-BE49-F238E27FC236}">
                  <a16:creationId xmlns:a16="http://schemas.microsoft.com/office/drawing/2014/main" id="{80EACEB0-E546-487F-9C9F-937581521009}"/>
                </a:ext>
              </a:extLst>
            </p:cNvPr>
            <p:cNvSpPr txBox="1"/>
            <p:nvPr/>
          </p:nvSpPr>
          <p:spPr>
            <a:xfrm>
              <a:off x="2209800" y="3905426"/>
              <a:ext cx="1707444" cy="646331"/>
            </a:xfrm>
            <a:prstGeom prst="rect">
              <a:avLst/>
            </a:prstGeom>
            <a:noFill/>
          </p:spPr>
          <p:txBody>
            <a:bodyPr wrap="square" rtlCol="0">
              <a:spAutoFit/>
            </a:bodyPr>
            <a:lstStyle/>
            <a:p>
              <a:r>
                <a:rPr lang="fr-FR" dirty="0"/>
                <a:t>Fibres, </a:t>
              </a:r>
              <a:r>
                <a:rPr lang="fr-FR" dirty="0" err="1"/>
                <a:t>proteines</a:t>
              </a:r>
              <a:endParaRPr lang="en-US" dirty="0"/>
            </a:p>
          </p:txBody>
        </p:sp>
        <p:sp>
          <p:nvSpPr>
            <p:cNvPr id="12" name="ZoneTexte 11">
              <a:extLst>
                <a:ext uri="{FF2B5EF4-FFF2-40B4-BE49-F238E27FC236}">
                  <a16:creationId xmlns:a16="http://schemas.microsoft.com/office/drawing/2014/main" id="{1DEE46AA-8905-4BFD-8B02-57D5BF127BBE}"/>
                </a:ext>
              </a:extLst>
            </p:cNvPr>
            <p:cNvSpPr txBox="1"/>
            <p:nvPr/>
          </p:nvSpPr>
          <p:spPr>
            <a:xfrm>
              <a:off x="1166988" y="4827327"/>
              <a:ext cx="1896534" cy="646331"/>
            </a:xfrm>
            <a:prstGeom prst="rect">
              <a:avLst/>
            </a:prstGeom>
            <a:noFill/>
          </p:spPr>
          <p:txBody>
            <a:bodyPr wrap="square" rtlCol="0">
              <a:spAutoFit/>
            </a:bodyPr>
            <a:lstStyle/>
            <a:p>
              <a:r>
                <a:rPr lang="fr-FR" dirty="0"/>
                <a:t>Graisses saturés</a:t>
              </a:r>
            </a:p>
            <a:p>
              <a:r>
                <a:rPr lang="fr-FR" dirty="0"/>
                <a:t>Sel, </a:t>
              </a:r>
              <a:r>
                <a:rPr lang="fr-FR" dirty="0" err="1"/>
                <a:t>Sucre,Calories</a:t>
              </a:r>
              <a:endParaRPr lang="en-US" dirty="0"/>
            </a:p>
          </p:txBody>
        </p:sp>
      </p:grpSp>
      <p:sp>
        <p:nvSpPr>
          <p:cNvPr id="13" name="ZoneTexte 12">
            <a:extLst>
              <a:ext uri="{FF2B5EF4-FFF2-40B4-BE49-F238E27FC236}">
                <a16:creationId xmlns:a16="http://schemas.microsoft.com/office/drawing/2014/main" id="{ACC82739-5181-43CE-921B-8E54CA59041A}"/>
              </a:ext>
            </a:extLst>
          </p:cNvPr>
          <p:cNvSpPr txBox="1"/>
          <p:nvPr/>
        </p:nvSpPr>
        <p:spPr>
          <a:xfrm>
            <a:off x="5624579" y="1761488"/>
            <a:ext cx="5698067"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D’après l’ACP: </a:t>
            </a:r>
          </a:p>
          <a:p>
            <a:endParaRPr lang="fr-FR" dirty="0"/>
          </a:p>
          <a:p>
            <a:r>
              <a:rPr lang="fr-FR" dirty="0"/>
              <a:t>Il y a d’un côté les produits contenant des fibres (des plats préparés « sain » opposé au plats préparés contenant des graisses saturées (des plats gras)</a:t>
            </a:r>
          </a:p>
        </p:txBody>
      </p:sp>
      <p:sp>
        <p:nvSpPr>
          <p:cNvPr id="15" name="ZoneTexte 14">
            <a:extLst>
              <a:ext uri="{FF2B5EF4-FFF2-40B4-BE49-F238E27FC236}">
                <a16:creationId xmlns:a16="http://schemas.microsoft.com/office/drawing/2014/main" id="{92861D7E-477E-458A-A2F6-7E19AB8D5865}"/>
              </a:ext>
            </a:extLst>
          </p:cNvPr>
          <p:cNvSpPr txBox="1"/>
          <p:nvPr/>
        </p:nvSpPr>
        <p:spPr>
          <a:xfrm>
            <a:off x="5651245" y="3586614"/>
            <a:ext cx="5698067" cy="1477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fr-FR" dirty="0"/>
              <a:t>Normalement, on s’attend a ce que le sel soit opposé au sucre ou les protéines soient opposé au calories</a:t>
            </a:r>
          </a:p>
          <a:p>
            <a:pPr marL="285750" indent="-285750">
              <a:buFont typeface="Arial" panose="020B0604020202020204" pitchFamily="34" charset="0"/>
              <a:buChar char="•"/>
            </a:pPr>
            <a:r>
              <a:rPr lang="fr-FR" dirty="0"/>
              <a:t>Ajout de sucre -&gt; ajustement d’acidité</a:t>
            </a:r>
          </a:p>
          <a:p>
            <a:pPr marL="285750" indent="-285750">
              <a:buFont typeface="Arial" panose="020B0604020202020204" pitchFamily="34" charset="0"/>
              <a:buChar char="•"/>
            </a:pPr>
            <a:r>
              <a:rPr lang="fr-FR" dirty="0"/>
              <a:t>Ajout de sel -&gt; exhausteur de gout </a:t>
            </a:r>
          </a:p>
          <a:p>
            <a:pPr marL="285750" indent="-285750">
              <a:buFont typeface="Arial" panose="020B0604020202020204" pitchFamily="34" charset="0"/>
              <a:buChar char="•"/>
            </a:pPr>
            <a:r>
              <a:rPr lang="fr-FR" dirty="0"/>
              <a:t>Pallier à la transformation des aliments</a:t>
            </a:r>
            <a:endParaRPr lang="en-US" dirty="0"/>
          </a:p>
        </p:txBody>
      </p:sp>
      <p:sp>
        <p:nvSpPr>
          <p:cNvPr id="7" name="ZoneTexte 6">
            <a:extLst>
              <a:ext uri="{FF2B5EF4-FFF2-40B4-BE49-F238E27FC236}">
                <a16:creationId xmlns:a16="http://schemas.microsoft.com/office/drawing/2014/main" id="{7739AC5B-207A-4592-9C9B-2D9F548DC203}"/>
              </a:ext>
            </a:extLst>
          </p:cNvPr>
          <p:cNvSpPr txBox="1"/>
          <p:nvPr/>
        </p:nvSpPr>
        <p:spPr>
          <a:xfrm>
            <a:off x="838200" y="5506720"/>
            <a:ext cx="10515600" cy="369332"/>
          </a:xfrm>
          <a:prstGeom prst="rect">
            <a:avLst/>
          </a:prstGeom>
          <a:noFill/>
        </p:spPr>
        <p:txBody>
          <a:bodyPr wrap="square" rtlCol="0">
            <a:spAutoFit/>
          </a:bodyPr>
          <a:lstStyle/>
          <a:p>
            <a:pPr algn="ctr"/>
            <a:r>
              <a:rPr lang="fr-FR" dirty="0"/>
              <a:t>Les données sont analysées et cohérente, assez significatifs pour être utilisé dans mon application</a:t>
            </a:r>
            <a:endParaRPr lang="en-US" dirty="0"/>
          </a:p>
        </p:txBody>
      </p:sp>
    </p:spTree>
    <p:extLst>
      <p:ext uri="{BB962C8B-B14F-4D97-AF65-F5344CB8AC3E}">
        <p14:creationId xmlns:p14="http://schemas.microsoft.com/office/powerpoint/2010/main" val="48537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4B0CC6-7FC4-4306-8945-6B39D98D1DB9}"/>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3" name="Espace réservé du pied de page 2">
            <a:extLst>
              <a:ext uri="{FF2B5EF4-FFF2-40B4-BE49-F238E27FC236}">
                <a16:creationId xmlns:a16="http://schemas.microsoft.com/office/drawing/2014/main" id="{A493F98C-6B06-489C-8722-755197D230D7}"/>
              </a:ext>
            </a:extLst>
          </p:cNvPr>
          <p:cNvSpPr>
            <a:spLocks noGrp="1"/>
          </p:cNvSpPr>
          <p:nvPr>
            <p:ph type="ftr" sz="quarter" idx="11"/>
          </p:nvPr>
        </p:nvSpPr>
        <p:spPr/>
        <p:txBody>
          <a:bodyPr/>
          <a:lstStyle/>
          <a:p>
            <a:r>
              <a:rPr lang="fr-FR"/>
              <a:t>Agar Blohorn</a:t>
            </a:r>
            <a:endParaRPr lang="en-US" dirty="0"/>
          </a:p>
        </p:txBody>
      </p:sp>
      <p:sp>
        <p:nvSpPr>
          <p:cNvPr id="4" name="Espace réservé du numéro de diapositive 3">
            <a:extLst>
              <a:ext uri="{FF2B5EF4-FFF2-40B4-BE49-F238E27FC236}">
                <a16:creationId xmlns:a16="http://schemas.microsoft.com/office/drawing/2014/main" id="{22879030-F835-463E-BC67-E13D5E500DB9}"/>
              </a:ext>
            </a:extLst>
          </p:cNvPr>
          <p:cNvSpPr>
            <a:spLocks noGrp="1"/>
          </p:cNvSpPr>
          <p:nvPr>
            <p:ph type="sldNum" sz="quarter" idx="12"/>
          </p:nvPr>
        </p:nvSpPr>
        <p:spPr/>
        <p:txBody>
          <a:bodyPr/>
          <a:lstStyle/>
          <a:p>
            <a:fld id="{3D3A1CA9-C19E-4C26-9C07-14719ED06407}" type="slidenum">
              <a:rPr lang="en-US" smtClean="0"/>
              <a:t>24</a:t>
            </a:fld>
            <a:endParaRPr lang="en-US"/>
          </a:p>
        </p:txBody>
      </p:sp>
      <p:sp>
        <p:nvSpPr>
          <p:cNvPr id="6" name="ZoneTexte 5">
            <a:extLst>
              <a:ext uri="{FF2B5EF4-FFF2-40B4-BE49-F238E27FC236}">
                <a16:creationId xmlns:a16="http://schemas.microsoft.com/office/drawing/2014/main" id="{3FC19F55-2AD0-468B-AAAA-CBEBD9C6885F}"/>
              </a:ext>
            </a:extLst>
          </p:cNvPr>
          <p:cNvSpPr txBox="1"/>
          <p:nvPr/>
        </p:nvSpPr>
        <p:spPr>
          <a:xfrm>
            <a:off x="3048000" y="2828835"/>
            <a:ext cx="6096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dirty="0">
                <a:solidFill>
                  <a:schemeClr val="bg1"/>
                </a:solidFill>
                <a:latin typeface="Calibri" panose="020F0502020204030204"/>
              </a:rPr>
              <a:t>NLP : moteur de recommandation</a:t>
            </a:r>
            <a:endParaRPr kumimoji="0" lang="fr-FR" sz="3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757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DA4A3-C097-4244-9A04-9254A03BC2EB}"/>
              </a:ext>
            </a:extLst>
          </p:cNvPr>
          <p:cNvSpPr>
            <a:spLocks noGrp="1"/>
          </p:cNvSpPr>
          <p:nvPr>
            <p:ph type="title"/>
          </p:nvPr>
        </p:nvSpPr>
        <p:spPr/>
        <p:txBody>
          <a:bodyPr/>
          <a:lstStyle/>
          <a:p>
            <a:r>
              <a:rPr lang="fr-FR" dirty="0"/>
              <a:t>NLP : moteur de recommandation</a:t>
            </a:r>
            <a:endParaRPr lang="en-US" dirty="0"/>
          </a:p>
        </p:txBody>
      </p:sp>
      <p:sp>
        <p:nvSpPr>
          <p:cNvPr id="3" name="Espace réservé du contenu 2">
            <a:extLst>
              <a:ext uri="{FF2B5EF4-FFF2-40B4-BE49-F238E27FC236}">
                <a16:creationId xmlns:a16="http://schemas.microsoft.com/office/drawing/2014/main" id="{7B37A546-4FAF-406C-AC16-EAC682368EC2}"/>
              </a:ext>
            </a:extLst>
          </p:cNvPr>
          <p:cNvSpPr>
            <a:spLocks noGrp="1"/>
          </p:cNvSpPr>
          <p:nvPr>
            <p:ph idx="1"/>
          </p:nvPr>
        </p:nvSpPr>
        <p:spPr>
          <a:xfrm>
            <a:off x="5542844" y="2055106"/>
            <a:ext cx="5904089" cy="4176361"/>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lnSpc>
                <a:spcPct val="100000"/>
              </a:lnSpc>
              <a:buNone/>
            </a:pPr>
            <a:r>
              <a:rPr lang="fr-FR" sz="1800" b="1" dirty="0"/>
              <a:t>Le système de recommandation basé sur le contenu :</a:t>
            </a:r>
          </a:p>
        </p:txBody>
      </p:sp>
      <p:sp>
        <p:nvSpPr>
          <p:cNvPr id="4" name="Espace réservé de la date 3">
            <a:extLst>
              <a:ext uri="{FF2B5EF4-FFF2-40B4-BE49-F238E27FC236}">
                <a16:creationId xmlns:a16="http://schemas.microsoft.com/office/drawing/2014/main" id="{0EF7A4C6-17F1-4C43-963F-CB47A5BA4790}"/>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BFB96700-886F-43FA-A626-55D1A9393422}"/>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BB12E832-6B99-479D-9015-49F4BE5EBA8B}"/>
              </a:ext>
            </a:extLst>
          </p:cNvPr>
          <p:cNvSpPr>
            <a:spLocks noGrp="1"/>
          </p:cNvSpPr>
          <p:nvPr>
            <p:ph type="sldNum" sz="quarter" idx="12"/>
          </p:nvPr>
        </p:nvSpPr>
        <p:spPr/>
        <p:txBody>
          <a:bodyPr/>
          <a:lstStyle/>
          <a:p>
            <a:fld id="{3D3A1CA9-C19E-4C26-9C07-14719ED06407}" type="slidenum">
              <a:rPr lang="en-US" smtClean="0"/>
              <a:t>25</a:t>
            </a:fld>
            <a:endParaRPr lang="en-US" dirty="0"/>
          </a:p>
        </p:txBody>
      </p:sp>
      <p:sp>
        <p:nvSpPr>
          <p:cNvPr id="9" name="ZoneTexte 8">
            <a:extLst>
              <a:ext uri="{FF2B5EF4-FFF2-40B4-BE49-F238E27FC236}">
                <a16:creationId xmlns:a16="http://schemas.microsoft.com/office/drawing/2014/main" id="{4A1536EC-0EFA-4763-9F51-065B06009A3E}"/>
              </a:ext>
            </a:extLst>
          </p:cNvPr>
          <p:cNvSpPr txBox="1"/>
          <p:nvPr/>
        </p:nvSpPr>
        <p:spPr>
          <a:xfrm>
            <a:off x="887990" y="2773494"/>
            <a:ext cx="4547805" cy="28146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50000"/>
              </a:lnSpc>
            </a:pPr>
            <a:r>
              <a:rPr lang="fr-FR" sz="2000" b="1" dirty="0"/>
              <a:t>NLP (</a:t>
            </a:r>
            <a:r>
              <a:rPr lang="fr-FR" sz="2000" b="1" dirty="0" err="1"/>
              <a:t>natural</a:t>
            </a:r>
            <a:r>
              <a:rPr lang="fr-FR" sz="2000" b="1" dirty="0"/>
              <a:t> </a:t>
            </a:r>
            <a:r>
              <a:rPr lang="fr-FR" sz="2000" b="1" dirty="0" err="1"/>
              <a:t>language</a:t>
            </a:r>
            <a:r>
              <a:rPr lang="fr-FR" sz="2000" b="1" dirty="0"/>
              <a:t> </a:t>
            </a:r>
            <a:r>
              <a:rPr lang="fr-FR" sz="2000" b="1" dirty="0" err="1"/>
              <a:t>processing</a:t>
            </a:r>
            <a:r>
              <a:rPr lang="fr-FR" sz="2000" b="1" dirty="0"/>
              <a:t>) : </a:t>
            </a:r>
          </a:p>
          <a:p>
            <a:pPr algn="just">
              <a:lnSpc>
                <a:spcPct val="150000"/>
              </a:lnSpc>
            </a:pPr>
            <a:endParaRPr lang="fr-FR" sz="2000" b="1" dirty="0"/>
          </a:p>
          <a:p>
            <a:pPr algn="just">
              <a:lnSpc>
                <a:spcPct val="150000"/>
              </a:lnSpc>
            </a:pPr>
            <a:r>
              <a:rPr lang="fr-FR" sz="2000" dirty="0"/>
              <a:t>Branche de l'intelligence artificielle qui a pour but de faire comprendre à la machine le langage humain et de pouvoir l'interpréter.</a:t>
            </a:r>
            <a:endParaRPr lang="en-US" sz="2000" dirty="0"/>
          </a:p>
        </p:txBody>
      </p:sp>
      <p:grpSp>
        <p:nvGrpSpPr>
          <p:cNvPr id="10" name="Groupe 9">
            <a:extLst>
              <a:ext uri="{FF2B5EF4-FFF2-40B4-BE49-F238E27FC236}">
                <a16:creationId xmlns:a16="http://schemas.microsoft.com/office/drawing/2014/main" id="{A038AA7E-280F-46AB-A019-33FBFB75A077}"/>
              </a:ext>
            </a:extLst>
          </p:cNvPr>
          <p:cNvGrpSpPr/>
          <p:nvPr/>
        </p:nvGrpSpPr>
        <p:grpSpPr>
          <a:xfrm>
            <a:off x="5920810" y="2206280"/>
            <a:ext cx="5379579" cy="3043053"/>
            <a:chOff x="1377245" y="824625"/>
            <a:chExt cx="7859352" cy="3795475"/>
          </a:xfrm>
        </p:grpSpPr>
        <p:pic>
          <p:nvPicPr>
            <p:cNvPr id="11" name="Graphique 10" descr="Homme avec un remplissage uni">
              <a:extLst>
                <a:ext uri="{FF2B5EF4-FFF2-40B4-BE49-F238E27FC236}">
                  <a16:creationId xmlns:a16="http://schemas.microsoft.com/office/drawing/2014/main" id="{08B8229B-E033-419A-AA92-06BD56DCE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7245" y="1388533"/>
              <a:ext cx="1662289" cy="1662289"/>
            </a:xfrm>
            <a:prstGeom prst="rect">
              <a:avLst/>
            </a:prstGeom>
          </p:spPr>
        </p:pic>
        <p:cxnSp>
          <p:nvCxnSpPr>
            <p:cNvPr id="12" name="Connecteur droit avec flèche 11">
              <a:extLst>
                <a:ext uri="{FF2B5EF4-FFF2-40B4-BE49-F238E27FC236}">
                  <a16:creationId xmlns:a16="http://schemas.microsoft.com/office/drawing/2014/main" id="{B91A21C2-ACBC-4CEE-8333-57794CC7028E}"/>
                </a:ext>
              </a:extLst>
            </p:cNvPr>
            <p:cNvCxnSpPr/>
            <p:nvPr/>
          </p:nvCxnSpPr>
          <p:spPr>
            <a:xfrm>
              <a:off x="3149600" y="1907822"/>
              <a:ext cx="3691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aphique 12" descr="Un hamburger avec des frites">
              <a:extLst>
                <a:ext uri="{FF2B5EF4-FFF2-40B4-BE49-F238E27FC236}">
                  <a16:creationId xmlns:a16="http://schemas.microsoft.com/office/drawing/2014/main" id="{895A4EF1-56F2-4D99-A7F5-5D5490513A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0203" y="824625"/>
              <a:ext cx="2166394" cy="2166394"/>
            </a:xfrm>
            <a:prstGeom prst="rect">
              <a:avLst/>
            </a:prstGeom>
          </p:spPr>
        </p:pic>
        <p:sp>
          <p:nvSpPr>
            <p:cNvPr id="14" name="ZoneTexte 13">
              <a:extLst>
                <a:ext uri="{FF2B5EF4-FFF2-40B4-BE49-F238E27FC236}">
                  <a16:creationId xmlns:a16="http://schemas.microsoft.com/office/drawing/2014/main" id="{B28673C4-60DA-43EC-A83F-27425A4A7B54}"/>
                </a:ext>
              </a:extLst>
            </p:cNvPr>
            <p:cNvSpPr txBox="1"/>
            <p:nvPr/>
          </p:nvSpPr>
          <p:spPr>
            <a:xfrm>
              <a:off x="3581400" y="1162756"/>
              <a:ext cx="2743200" cy="369332"/>
            </a:xfrm>
            <a:prstGeom prst="rect">
              <a:avLst/>
            </a:prstGeom>
            <a:noFill/>
          </p:spPr>
          <p:txBody>
            <a:bodyPr wrap="square" rtlCol="0">
              <a:spAutoFit/>
            </a:bodyPr>
            <a:lstStyle/>
            <a:p>
              <a:pPr algn="ctr"/>
              <a:r>
                <a:rPr lang="fr-FR" dirty="0"/>
                <a:t>Choisit par l’utilisateur</a:t>
              </a:r>
              <a:endParaRPr lang="en-US" dirty="0"/>
            </a:p>
          </p:txBody>
        </p:sp>
        <p:cxnSp>
          <p:nvCxnSpPr>
            <p:cNvPr id="15" name="Connecteur droit avec flèche 14">
              <a:extLst>
                <a:ext uri="{FF2B5EF4-FFF2-40B4-BE49-F238E27FC236}">
                  <a16:creationId xmlns:a16="http://schemas.microsoft.com/office/drawing/2014/main" id="{34EB92D0-E1FD-4607-BEBB-6A02B71AF4D3}"/>
                </a:ext>
              </a:extLst>
            </p:cNvPr>
            <p:cNvCxnSpPr>
              <a:cxnSpLocks/>
            </p:cNvCxnSpPr>
            <p:nvPr/>
          </p:nvCxnSpPr>
          <p:spPr>
            <a:xfrm flipH="1">
              <a:off x="6248937" y="2877061"/>
              <a:ext cx="1404930" cy="99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3EBBF14-6805-4C22-AC9C-16B75F95E1D3}"/>
                </a:ext>
              </a:extLst>
            </p:cNvPr>
            <p:cNvSpPr txBox="1"/>
            <p:nvPr/>
          </p:nvSpPr>
          <p:spPr>
            <a:xfrm>
              <a:off x="4193822" y="3696770"/>
              <a:ext cx="2167467" cy="923330"/>
            </a:xfrm>
            <a:prstGeom prst="rect">
              <a:avLst/>
            </a:prstGeom>
            <a:noFill/>
          </p:spPr>
          <p:txBody>
            <a:bodyPr wrap="square" rtlCol="0">
              <a:spAutoFit/>
            </a:bodyPr>
            <a:lstStyle/>
            <a:p>
              <a:pPr marL="285750" indent="-285750">
                <a:buFont typeface="Wingdings" panose="05000000000000000000" pitchFamily="2" charset="2"/>
                <a:buChar char="Ø"/>
              </a:pPr>
              <a:r>
                <a:rPr lang="fr-FR" dirty="0" err="1"/>
                <a:t>Chesse</a:t>
              </a:r>
              <a:r>
                <a:rPr lang="fr-FR" dirty="0"/>
                <a:t> burger</a:t>
              </a:r>
            </a:p>
            <a:p>
              <a:pPr marL="285750" indent="-285750">
                <a:buFont typeface="Wingdings" panose="05000000000000000000" pitchFamily="2" charset="2"/>
                <a:buChar char="Ø"/>
              </a:pPr>
              <a:r>
                <a:rPr lang="fr-FR" dirty="0"/>
                <a:t>Chicken burger</a:t>
              </a:r>
            </a:p>
            <a:p>
              <a:pPr marL="285750" indent="-285750">
                <a:buFont typeface="Wingdings" panose="05000000000000000000" pitchFamily="2" charset="2"/>
                <a:buChar char="Ø"/>
              </a:pPr>
              <a:r>
                <a:rPr lang="fr-FR" dirty="0" err="1"/>
                <a:t>Veggie</a:t>
              </a:r>
              <a:r>
                <a:rPr lang="fr-FR" dirty="0"/>
                <a:t> Burger</a:t>
              </a:r>
              <a:endParaRPr lang="en-US" dirty="0"/>
            </a:p>
          </p:txBody>
        </p:sp>
        <p:cxnSp>
          <p:nvCxnSpPr>
            <p:cNvPr id="17" name="Connecteur droit avec flèche 16">
              <a:extLst>
                <a:ext uri="{FF2B5EF4-FFF2-40B4-BE49-F238E27FC236}">
                  <a16:creationId xmlns:a16="http://schemas.microsoft.com/office/drawing/2014/main" id="{5A043C22-09E0-48DD-94E0-63E3733851D9}"/>
                </a:ext>
              </a:extLst>
            </p:cNvPr>
            <p:cNvCxnSpPr>
              <a:cxnSpLocks/>
            </p:cNvCxnSpPr>
            <p:nvPr/>
          </p:nvCxnSpPr>
          <p:spPr>
            <a:xfrm flipH="1" flipV="1">
              <a:off x="2686758" y="2991021"/>
              <a:ext cx="1351842" cy="10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517E389-12A4-4544-A0E7-D87DA33118D6}"/>
                </a:ext>
              </a:extLst>
            </p:cNvPr>
            <p:cNvSpPr txBox="1"/>
            <p:nvPr/>
          </p:nvSpPr>
          <p:spPr>
            <a:xfrm>
              <a:off x="1823156" y="3478538"/>
              <a:ext cx="1851377" cy="646331"/>
            </a:xfrm>
            <a:prstGeom prst="rect">
              <a:avLst/>
            </a:prstGeom>
            <a:noFill/>
          </p:spPr>
          <p:txBody>
            <a:bodyPr wrap="square" rtlCol="0">
              <a:spAutoFit/>
            </a:bodyPr>
            <a:lstStyle/>
            <a:p>
              <a:r>
                <a:rPr lang="fr-FR" dirty="0"/>
                <a:t>Recommandé à l’utilisateur</a:t>
              </a:r>
              <a:endParaRPr lang="en-US" dirty="0"/>
            </a:p>
          </p:txBody>
        </p:sp>
      </p:grpSp>
    </p:spTree>
    <p:extLst>
      <p:ext uri="{BB962C8B-B14F-4D97-AF65-F5344CB8AC3E}">
        <p14:creationId xmlns:p14="http://schemas.microsoft.com/office/powerpoint/2010/main" val="3196464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E9C31-3A4B-484A-86DC-999E51FE36FF}"/>
              </a:ext>
            </a:extLst>
          </p:cNvPr>
          <p:cNvSpPr>
            <a:spLocks noGrp="1"/>
          </p:cNvSpPr>
          <p:nvPr>
            <p:ph type="title"/>
          </p:nvPr>
        </p:nvSpPr>
        <p:spPr/>
        <p:txBody>
          <a:bodyPr/>
          <a:lstStyle/>
          <a:p>
            <a:r>
              <a:rPr lang="fr-FR" dirty="0"/>
              <a:t>Visualisation</a:t>
            </a:r>
            <a:endParaRPr lang="en-US" dirty="0"/>
          </a:p>
        </p:txBody>
      </p:sp>
      <p:sp>
        <p:nvSpPr>
          <p:cNvPr id="4" name="Espace réservé de la date 3">
            <a:extLst>
              <a:ext uri="{FF2B5EF4-FFF2-40B4-BE49-F238E27FC236}">
                <a16:creationId xmlns:a16="http://schemas.microsoft.com/office/drawing/2014/main" id="{1014798A-9F3D-45C2-831D-3C5E82AD1365}"/>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15674052-E6D5-4895-BDDC-CA146D83C3AA}"/>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F6DBF4D6-EBF6-4DA9-BE68-CED68A92FD24}"/>
              </a:ext>
            </a:extLst>
          </p:cNvPr>
          <p:cNvSpPr>
            <a:spLocks noGrp="1"/>
          </p:cNvSpPr>
          <p:nvPr>
            <p:ph type="sldNum" sz="quarter" idx="12"/>
          </p:nvPr>
        </p:nvSpPr>
        <p:spPr/>
        <p:txBody>
          <a:bodyPr/>
          <a:lstStyle/>
          <a:p>
            <a:fld id="{3D3A1CA9-C19E-4C26-9C07-14719ED06407}" type="slidenum">
              <a:rPr lang="en-US" smtClean="0"/>
              <a:t>26</a:t>
            </a:fld>
            <a:endParaRPr lang="en-US"/>
          </a:p>
        </p:txBody>
      </p:sp>
      <p:pic>
        <p:nvPicPr>
          <p:cNvPr id="3074" name="Picture 2">
            <a:extLst>
              <a:ext uri="{FF2B5EF4-FFF2-40B4-BE49-F238E27FC236}">
                <a16:creationId xmlns:a16="http://schemas.microsoft.com/office/drawing/2014/main" id="{A61AE237-5B1D-463F-8923-AB185D6ACB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2033234"/>
            <a:ext cx="4704646" cy="30467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8B31BD5-E149-4925-9C82-F5F60E590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33234"/>
            <a:ext cx="5257801" cy="304676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BA10934-10CF-433B-957D-16F654FF8995}"/>
              </a:ext>
            </a:extLst>
          </p:cNvPr>
          <p:cNvSpPr txBox="1"/>
          <p:nvPr/>
        </p:nvSpPr>
        <p:spPr>
          <a:xfrm>
            <a:off x="1174044" y="5339644"/>
            <a:ext cx="4114800" cy="369332"/>
          </a:xfrm>
          <a:prstGeom prst="rect">
            <a:avLst/>
          </a:prstGeom>
          <a:noFill/>
        </p:spPr>
        <p:txBody>
          <a:bodyPr wrap="square" rtlCol="0">
            <a:spAutoFit/>
          </a:bodyPr>
          <a:lstStyle/>
          <a:p>
            <a:pPr algn="ctr"/>
            <a:r>
              <a:rPr lang="fr-FR" dirty="0"/>
              <a:t>Noms des produits</a:t>
            </a:r>
            <a:endParaRPr lang="en-US" dirty="0"/>
          </a:p>
        </p:txBody>
      </p:sp>
      <p:sp>
        <p:nvSpPr>
          <p:cNvPr id="9" name="ZoneTexte 8">
            <a:extLst>
              <a:ext uri="{FF2B5EF4-FFF2-40B4-BE49-F238E27FC236}">
                <a16:creationId xmlns:a16="http://schemas.microsoft.com/office/drawing/2014/main" id="{88B11F8F-F1C9-4EF2-9FC7-7340B8A8FE3C}"/>
              </a:ext>
            </a:extLst>
          </p:cNvPr>
          <p:cNvSpPr txBox="1"/>
          <p:nvPr/>
        </p:nvSpPr>
        <p:spPr>
          <a:xfrm>
            <a:off x="7191022" y="5339644"/>
            <a:ext cx="3499556" cy="369332"/>
          </a:xfrm>
          <a:prstGeom prst="rect">
            <a:avLst/>
          </a:prstGeom>
          <a:noFill/>
        </p:spPr>
        <p:txBody>
          <a:bodyPr wrap="square" rtlCol="0">
            <a:spAutoFit/>
          </a:bodyPr>
          <a:lstStyle/>
          <a:p>
            <a:pPr algn="ctr"/>
            <a:r>
              <a:rPr lang="fr-FR" dirty="0"/>
              <a:t>Ingrédients</a:t>
            </a:r>
            <a:endParaRPr lang="en-US" dirty="0"/>
          </a:p>
        </p:txBody>
      </p:sp>
    </p:spTree>
    <p:extLst>
      <p:ext uri="{BB962C8B-B14F-4D97-AF65-F5344CB8AC3E}">
        <p14:creationId xmlns:p14="http://schemas.microsoft.com/office/powerpoint/2010/main" val="1835487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D512F-65BC-441B-89B5-3F4A8E921930}"/>
              </a:ext>
            </a:extLst>
          </p:cNvPr>
          <p:cNvSpPr>
            <a:spLocks noGrp="1"/>
          </p:cNvSpPr>
          <p:nvPr>
            <p:ph type="title"/>
          </p:nvPr>
        </p:nvSpPr>
        <p:spPr/>
        <p:txBody>
          <a:bodyPr/>
          <a:lstStyle/>
          <a:p>
            <a:r>
              <a:rPr lang="fr-FR" dirty="0"/>
              <a:t>Etapes réalisées</a:t>
            </a:r>
            <a:endParaRPr lang="en-US" dirty="0"/>
          </a:p>
        </p:txBody>
      </p:sp>
      <p:sp>
        <p:nvSpPr>
          <p:cNvPr id="4" name="Espace réservé de la date 3">
            <a:extLst>
              <a:ext uri="{FF2B5EF4-FFF2-40B4-BE49-F238E27FC236}">
                <a16:creationId xmlns:a16="http://schemas.microsoft.com/office/drawing/2014/main" id="{F84C44B6-055C-4159-A164-F5003A01BC2E}"/>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EFCFCA2C-2EE7-413D-AA0E-333BD0C10BD3}"/>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F0EAA53C-C57F-4365-9805-521B0CC04CEA}"/>
              </a:ext>
            </a:extLst>
          </p:cNvPr>
          <p:cNvSpPr>
            <a:spLocks noGrp="1"/>
          </p:cNvSpPr>
          <p:nvPr>
            <p:ph type="sldNum" sz="quarter" idx="12"/>
          </p:nvPr>
        </p:nvSpPr>
        <p:spPr/>
        <p:txBody>
          <a:bodyPr/>
          <a:lstStyle/>
          <a:p>
            <a:fld id="{3D3A1CA9-C19E-4C26-9C07-14719ED06407}" type="slidenum">
              <a:rPr lang="en-US" smtClean="0"/>
              <a:t>27</a:t>
            </a:fld>
            <a:endParaRPr lang="en-US"/>
          </a:p>
        </p:txBody>
      </p:sp>
      <p:graphicFrame>
        <p:nvGraphicFramePr>
          <p:cNvPr id="17" name="Espace réservé du contenu 16">
            <a:extLst>
              <a:ext uri="{FF2B5EF4-FFF2-40B4-BE49-F238E27FC236}">
                <a16:creationId xmlns:a16="http://schemas.microsoft.com/office/drawing/2014/main" id="{1DB2DB88-B7E9-4E8D-B74D-20C73E2B0B65}"/>
              </a:ext>
            </a:extLst>
          </p:cNvPr>
          <p:cNvGraphicFramePr>
            <a:graphicFrameLocks noGrp="1"/>
          </p:cNvGraphicFramePr>
          <p:nvPr>
            <p:ph idx="1"/>
            <p:extLst>
              <p:ext uri="{D42A27DB-BD31-4B8C-83A1-F6EECF244321}">
                <p14:modId xmlns:p14="http://schemas.microsoft.com/office/powerpoint/2010/main" val="2930330947"/>
              </p:ext>
            </p:extLst>
          </p:nvPr>
        </p:nvGraphicFramePr>
        <p:xfrm>
          <a:off x="838200" y="1690688"/>
          <a:ext cx="10868378" cy="4665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34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C3CE594-EF0C-43DF-B880-E06F6E0B143C}"/>
              </a:ext>
            </a:extLst>
          </p:cNvPr>
          <p:cNvSpPr>
            <a:spLocks noGrp="1"/>
          </p:cNvSpPr>
          <p:nvPr>
            <p:ph type="title"/>
          </p:nvPr>
        </p:nvSpPr>
        <p:spPr>
          <a:xfrm>
            <a:off x="838200" y="176214"/>
            <a:ext cx="10515600" cy="1481188"/>
          </a:xfrm>
        </p:spPr>
        <p:txBody>
          <a:bodyPr>
            <a:normAutofit/>
          </a:bodyPr>
          <a:lstStyle/>
          <a:p>
            <a:r>
              <a:rPr lang="fr-FR" sz="4000"/>
              <a:t>Méthode TF-IDF</a:t>
            </a:r>
            <a:endParaRPr lang="en-US" sz="4000"/>
          </a:p>
        </p:txBody>
      </p:sp>
      <p:sp>
        <p:nvSpPr>
          <p:cNvPr id="9" name="Espace réservé du contenu 8">
            <a:extLst>
              <a:ext uri="{FF2B5EF4-FFF2-40B4-BE49-F238E27FC236}">
                <a16:creationId xmlns:a16="http://schemas.microsoft.com/office/drawing/2014/main" id="{D7228CE1-E344-4915-B491-4D57AD83C02D}"/>
              </a:ext>
            </a:extLst>
          </p:cNvPr>
          <p:cNvSpPr>
            <a:spLocks noGrp="1"/>
          </p:cNvSpPr>
          <p:nvPr>
            <p:ph idx="1"/>
          </p:nvPr>
        </p:nvSpPr>
        <p:spPr>
          <a:xfrm>
            <a:off x="838200" y="2912770"/>
            <a:ext cx="3990968" cy="2216872"/>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1800" dirty="0"/>
              <a:t> </a:t>
            </a:r>
            <a:r>
              <a:rPr lang="fr-FR" sz="1800" b="1" dirty="0"/>
              <a:t>Définition : TF-IDF (</a:t>
            </a:r>
            <a:r>
              <a:rPr lang="fr-FR" sz="1800" b="1" dirty="0" err="1"/>
              <a:t>term</a:t>
            </a:r>
            <a:r>
              <a:rPr lang="fr-FR" sz="1800" b="1" dirty="0"/>
              <a:t> </a:t>
            </a:r>
            <a:r>
              <a:rPr lang="fr-FR" sz="1800" b="1" dirty="0" err="1"/>
              <a:t>frequency</a:t>
            </a:r>
            <a:r>
              <a:rPr lang="fr-FR" sz="1800" b="1" dirty="0"/>
              <a:t>-inverse document </a:t>
            </a:r>
            <a:r>
              <a:rPr lang="fr-FR" sz="1800" b="1" dirty="0" err="1"/>
              <a:t>frequency</a:t>
            </a:r>
            <a:r>
              <a:rPr lang="fr-FR" sz="1800" b="1" dirty="0"/>
              <a:t>) : </a:t>
            </a:r>
          </a:p>
          <a:p>
            <a:r>
              <a:rPr lang="fr-FR" sz="1800" dirty="0"/>
              <a:t>Donner un poids élevé aux termes qui apparaissent souvent dans un document particulier.</a:t>
            </a:r>
          </a:p>
          <a:p>
            <a:r>
              <a:rPr lang="fr-FR" sz="1800" dirty="0"/>
              <a:t>Un score est donné à chaque mot de chaque document du corpus</a:t>
            </a:r>
          </a:p>
          <a:p>
            <a:pPr marL="0" indent="0">
              <a:buNone/>
            </a:pPr>
            <a:endParaRPr lang="fr-FR" sz="2000" dirty="0"/>
          </a:p>
          <a:p>
            <a:pPr lvl="1"/>
            <a:endParaRPr lang="en-US" sz="2000" dirty="0"/>
          </a:p>
        </p:txBody>
      </p:sp>
      <p:pic>
        <p:nvPicPr>
          <p:cNvPr id="12" name="Image 11">
            <a:extLst>
              <a:ext uri="{FF2B5EF4-FFF2-40B4-BE49-F238E27FC236}">
                <a16:creationId xmlns:a16="http://schemas.microsoft.com/office/drawing/2014/main" id="{C8CEDA45-698C-4676-9353-CAB655700076}"/>
              </a:ext>
            </a:extLst>
          </p:cNvPr>
          <p:cNvPicPr>
            <a:picLocks noChangeAspect="1"/>
          </p:cNvPicPr>
          <p:nvPr/>
        </p:nvPicPr>
        <p:blipFill rotWithShape="1">
          <a:blip r:embed="rId3"/>
          <a:srcRect l="9516" r="10073"/>
          <a:stretch/>
        </p:blipFill>
        <p:spPr>
          <a:xfrm>
            <a:off x="5191128" y="1847129"/>
            <a:ext cx="6162670" cy="4272677"/>
          </a:xfrm>
          <a:prstGeom prst="rect">
            <a:avLst/>
          </a:prstGeom>
        </p:spPr>
      </p:pic>
      <p:sp>
        <p:nvSpPr>
          <p:cNvPr id="4" name="Espace réservé de la date 3">
            <a:extLst>
              <a:ext uri="{FF2B5EF4-FFF2-40B4-BE49-F238E27FC236}">
                <a16:creationId xmlns:a16="http://schemas.microsoft.com/office/drawing/2014/main" id="{4895711D-92CD-4A69-8A68-BED9F3220BBC}"/>
              </a:ext>
            </a:extLst>
          </p:cNvPr>
          <p:cNvSpPr>
            <a:spLocks noGrp="1"/>
          </p:cNvSpPr>
          <p:nvPr>
            <p:ph type="dt" sz="half" idx="10"/>
          </p:nvPr>
        </p:nvSpPr>
        <p:spPr>
          <a:xfrm>
            <a:off x="838200" y="6356350"/>
            <a:ext cx="2743200" cy="365125"/>
          </a:xfrm>
        </p:spPr>
        <p:txBody>
          <a:bodyPr>
            <a:normAutofit/>
          </a:bodyPr>
          <a:lstStyle/>
          <a:p>
            <a:pPr>
              <a:spcAft>
                <a:spcPts val="600"/>
              </a:spcAft>
            </a:pPr>
            <a:fld id="{85DBD430-FC7A-4ADF-91BC-F39CBF52022E}" type="datetime1">
              <a:rPr lang="en-US" smtClean="0"/>
              <a:pPr>
                <a:spcAft>
                  <a:spcPts val="600"/>
                </a:spcAft>
              </a:pPr>
              <a:t>1/27/2021</a:t>
            </a:fld>
            <a:endParaRPr lang="en-US"/>
          </a:p>
        </p:txBody>
      </p:sp>
      <p:sp>
        <p:nvSpPr>
          <p:cNvPr id="5" name="Espace réservé du pied de page 4">
            <a:extLst>
              <a:ext uri="{FF2B5EF4-FFF2-40B4-BE49-F238E27FC236}">
                <a16:creationId xmlns:a16="http://schemas.microsoft.com/office/drawing/2014/main" id="{F8BE09D3-E5D8-46A9-9066-AEAF44739FC6}"/>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a:t>Agar Blohorn</a:t>
            </a:r>
            <a:endParaRPr lang="en-US"/>
          </a:p>
        </p:txBody>
      </p:sp>
      <p:sp>
        <p:nvSpPr>
          <p:cNvPr id="6" name="Espace réservé du numéro de diapositive 5">
            <a:extLst>
              <a:ext uri="{FF2B5EF4-FFF2-40B4-BE49-F238E27FC236}">
                <a16:creationId xmlns:a16="http://schemas.microsoft.com/office/drawing/2014/main" id="{F4B6BF05-D6E6-4707-B671-6AC3D08409D3}"/>
              </a:ext>
            </a:extLst>
          </p:cNvPr>
          <p:cNvSpPr>
            <a:spLocks noGrp="1"/>
          </p:cNvSpPr>
          <p:nvPr>
            <p:ph type="sldNum" sz="quarter" idx="12"/>
          </p:nvPr>
        </p:nvSpPr>
        <p:spPr>
          <a:xfrm>
            <a:off x="8610600" y="6356350"/>
            <a:ext cx="2743200" cy="365125"/>
          </a:xfrm>
        </p:spPr>
        <p:txBody>
          <a:bodyPr>
            <a:normAutofit/>
          </a:bodyPr>
          <a:lstStyle/>
          <a:p>
            <a:pPr>
              <a:spcAft>
                <a:spcPts val="600"/>
              </a:spcAft>
            </a:pPr>
            <a:fld id="{3D3A1CA9-C19E-4C26-9C07-14719ED06407}" type="slidenum">
              <a:rPr lang="en-US" smtClean="0"/>
              <a:pPr>
                <a:spcAft>
                  <a:spcPts val="600"/>
                </a:spcAft>
              </a:pPr>
              <a:t>28</a:t>
            </a:fld>
            <a:endParaRPr lang="en-US"/>
          </a:p>
        </p:txBody>
      </p:sp>
    </p:spTree>
    <p:extLst>
      <p:ext uri="{BB962C8B-B14F-4D97-AF65-F5344CB8AC3E}">
        <p14:creationId xmlns:p14="http://schemas.microsoft.com/office/powerpoint/2010/main" val="246353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D329DDE-7A97-41E0-96F5-5EED2C732BA4}"/>
              </a:ext>
            </a:extLst>
          </p:cNvPr>
          <p:cNvSpPr>
            <a:spLocks noGrp="1"/>
          </p:cNvSpPr>
          <p:nvPr>
            <p:ph type="title"/>
          </p:nvPr>
        </p:nvSpPr>
        <p:spPr>
          <a:xfrm>
            <a:off x="838200" y="176214"/>
            <a:ext cx="10515600" cy="1481188"/>
          </a:xfrm>
        </p:spPr>
        <p:txBody>
          <a:bodyPr>
            <a:normAutofit/>
          </a:bodyPr>
          <a:lstStyle/>
          <a:p>
            <a:r>
              <a:rPr lang="fr-FR" sz="4000"/>
              <a:t>Cosinus similarité</a:t>
            </a:r>
            <a:endParaRPr lang="en-US" sz="4000"/>
          </a:p>
        </p:txBody>
      </p:sp>
      <p:sp>
        <p:nvSpPr>
          <p:cNvPr id="3" name="Espace réservé du contenu 2">
            <a:extLst>
              <a:ext uri="{FF2B5EF4-FFF2-40B4-BE49-F238E27FC236}">
                <a16:creationId xmlns:a16="http://schemas.microsoft.com/office/drawing/2014/main" id="{7E3F4575-4986-459E-A020-1C35D096B230}"/>
              </a:ext>
            </a:extLst>
          </p:cNvPr>
          <p:cNvSpPr>
            <a:spLocks noGrp="1"/>
          </p:cNvSpPr>
          <p:nvPr>
            <p:ph idx="1"/>
          </p:nvPr>
        </p:nvSpPr>
        <p:spPr>
          <a:xfrm>
            <a:off x="838200" y="1833616"/>
            <a:ext cx="3990968" cy="4286193"/>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r>
              <a:rPr lang="fr-FR" sz="2000" b="1" dirty="0"/>
              <a:t>Le cosinus similarité:</a:t>
            </a:r>
          </a:p>
          <a:p>
            <a:pPr marL="0" indent="0" algn="ctr">
              <a:buNone/>
            </a:pPr>
            <a:r>
              <a:rPr lang="fr-FR" sz="2000" dirty="0"/>
              <a:t>Métrique pour mesurer l’angle cosinus entre deux vecteurs</a:t>
            </a:r>
            <a:endParaRPr lang="en-US" sz="2000" dirty="0"/>
          </a:p>
        </p:txBody>
      </p:sp>
      <p:pic>
        <p:nvPicPr>
          <p:cNvPr id="4098" name="Picture 2" descr="Afficher l’image source">
            <a:extLst>
              <a:ext uri="{FF2B5EF4-FFF2-40B4-BE49-F238E27FC236}">
                <a16:creationId xmlns:a16="http://schemas.microsoft.com/office/drawing/2014/main" id="{B49F8F93-6350-4D42-AF06-EBD5BE813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9372"/>
          <a:stretch/>
        </p:blipFill>
        <p:spPr bwMode="auto">
          <a:xfrm>
            <a:off x="5191130" y="1657402"/>
            <a:ext cx="6162670" cy="4272677"/>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4E246C12-4316-4787-A539-96DAB8A792EC}"/>
              </a:ext>
            </a:extLst>
          </p:cNvPr>
          <p:cNvSpPr>
            <a:spLocks noGrp="1"/>
          </p:cNvSpPr>
          <p:nvPr>
            <p:ph type="dt" sz="half" idx="10"/>
          </p:nvPr>
        </p:nvSpPr>
        <p:spPr>
          <a:xfrm>
            <a:off x="838200" y="6356350"/>
            <a:ext cx="2743200" cy="365125"/>
          </a:xfrm>
        </p:spPr>
        <p:txBody>
          <a:bodyPr>
            <a:normAutofit/>
          </a:bodyPr>
          <a:lstStyle/>
          <a:p>
            <a:pPr>
              <a:spcAft>
                <a:spcPts val="600"/>
              </a:spcAft>
            </a:pPr>
            <a:fld id="{85DBD430-FC7A-4ADF-91BC-F39CBF52022E}" type="datetime1">
              <a:rPr lang="en-US" smtClean="0"/>
              <a:pPr>
                <a:spcAft>
                  <a:spcPts val="600"/>
                </a:spcAft>
              </a:pPr>
              <a:t>1/27/2021</a:t>
            </a:fld>
            <a:endParaRPr lang="en-US" dirty="0"/>
          </a:p>
        </p:txBody>
      </p:sp>
      <p:sp>
        <p:nvSpPr>
          <p:cNvPr id="5" name="Espace réservé du pied de page 4">
            <a:extLst>
              <a:ext uri="{FF2B5EF4-FFF2-40B4-BE49-F238E27FC236}">
                <a16:creationId xmlns:a16="http://schemas.microsoft.com/office/drawing/2014/main" id="{F43A093B-7AF2-4410-A020-32DCF9FE3057}"/>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a:t>Agar Blohorn</a:t>
            </a:r>
            <a:endParaRPr lang="en-US"/>
          </a:p>
        </p:txBody>
      </p:sp>
      <p:sp>
        <p:nvSpPr>
          <p:cNvPr id="6" name="Espace réservé du numéro de diapositive 5">
            <a:extLst>
              <a:ext uri="{FF2B5EF4-FFF2-40B4-BE49-F238E27FC236}">
                <a16:creationId xmlns:a16="http://schemas.microsoft.com/office/drawing/2014/main" id="{7AEF1B16-882A-427A-AA08-DE7815ACDD74}"/>
              </a:ext>
            </a:extLst>
          </p:cNvPr>
          <p:cNvSpPr>
            <a:spLocks noGrp="1"/>
          </p:cNvSpPr>
          <p:nvPr>
            <p:ph type="sldNum" sz="quarter" idx="12"/>
          </p:nvPr>
        </p:nvSpPr>
        <p:spPr>
          <a:xfrm>
            <a:off x="8610600" y="6356350"/>
            <a:ext cx="2743200" cy="365125"/>
          </a:xfrm>
        </p:spPr>
        <p:txBody>
          <a:bodyPr>
            <a:normAutofit/>
          </a:bodyPr>
          <a:lstStyle/>
          <a:p>
            <a:pPr>
              <a:spcAft>
                <a:spcPts val="600"/>
              </a:spcAft>
            </a:pPr>
            <a:fld id="{3D3A1CA9-C19E-4C26-9C07-14719ED06407}" type="slidenum">
              <a:rPr lang="en-US" smtClean="0"/>
              <a:pPr>
                <a:spcAft>
                  <a:spcPts val="600"/>
                </a:spcAft>
              </a:pPr>
              <a:t>29</a:t>
            </a:fld>
            <a:endParaRPr lang="en-US"/>
          </a:p>
        </p:txBody>
      </p:sp>
      <p:sp>
        <p:nvSpPr>
          <p:cNvPr id="7" name="Flèche : bas 6">
            <a:extLst>
              <a:ext uri="{FF2B5EF4-FFF2-40B4-BE49-F238E27FC236}">
                <a16:creationId xmlns:a16="http://schemas.microsoft.com/office/drawing/2014/main" id="{A0F3D9AE-91A1-41CC-8489-27728ED09D32}"/>
              </a:ext>
            </a:extLst>
          </p:cNvPr>
          <p:cNvSpPr/>
          <p:nvPr/>
        </p:nvSpPr>
        <p:spPr>
          <a:xfrm>
            <a:off x="2161995" y="3081867"/>
            <a:ext cx="1343378" cy="1481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ZoneTexte 7">
            <a:extLst>
              <a:ext uri="{FF2B5EF4-FFF2-40B4-BE49-F238E27FC236}">
                <a16:creationId xmlns:a16="http://schemas.microsoft.com/office/drawing/2014/main" id="{41DCD3FA-C9C7-4896-B23B-31F99735F6F2}"/>
              </a:ext>
            </a:extLst>
          </p:cNvPr>
          <p:cNvSpPr txBox="1"/>
          <p:nvPr/>
        </p:nvSpPr>
        <p:spPr>
          <a:xfrm>
            <a:off x="1399821" y="4488593"/>
            <a:ext cx="3059289" cy="1631216"/>
          </a:xfrm>
          <a:prstGeom prst="rect">
            <a:avLst/>
          </a:prstGeom>
          <a:noFill/>
        </p:spPr>
        <p:txBody>
          <a:bodyPr wrap="square" rtlCol="0">
            <a:spAutoFit/>
          </a:bodyPr>
          <a:lstStyle/>
          <a:p>
            <a:pPr algn="ctr"/>
            <a:r>
              <a:rPr lang="fr-FR" sz="2000" dirty="0"/>
              <a:t>Aide à déterminer combien deux données sont semblables indépendamment de leur taille</a:t>
            </a:r>
            <a:endParaRPr lang="en-US" sz="2000" dirty="0"/>
          </a:p>
        </p:txBody>
      </p:sp>
    </p:spTree>
    <p:extLst>
      <p:ext uri="{BB962C8B-B14F-4D97-AF65-F5344CB8AC3E}">
        <p14:creationId xmlns:p14="http://schemas.microsoft.com/office/powerpoint/2010/main" val="303919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9B8A6D7-06C9-4595-BCFB-2432C9B1CC98}"/>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3" name="Espace réservé du pied de page 2">
            <a:extLst>
              <a:ext uri="{FF2B5EF4-FFF2-40B4-BE49-F238E27FC236}">
                <a16:creationId xmlns:a16="http://schemas.microsoft.com/office/drawing/2014/main" id="{A0CE1E53-2B30-4B4C-A016-5ACA02A53731}"/>
              </a:ext>
            </a:extLst>
          </p:cNvPr>
          <p:cNvSpPr>
            <a:spLocks noGrp="1"/>
          </p:cNvSpPr>
          <p:nvPr>
            <p:ph type="ftr" sz="quarter" idx="11"/>
          </p:nvPr>
        </p:nvSpPr>
        <p:spPr/>
        <p:txBody>
          <a:bodyPr/>
          <a:lstStyle/>
          <a:p>
            <a:r>
              <a:rPr lang="fr-FR"/>
              <a:t>Agar Blohorn</a:t>
            </a:r>
            <a:endParaRPr lang="en-US" dirty="0"/>
          </a:p>
        </p:txBody>
      </p:sp>
      <p:sp>
        <p:nvSpPr>
          <p:cNvPr id="4" name="Espace réservé du numéro de diapositive 3">
            <a:extLst>
              <a:ext uri="{FF2B5EF4-FFF2-40B4-BE49-F238E27FC236}">
                <a16:creationId xmlns:a16="http://schemas.microsoft.com/office/drawing/2014/main" id="{AEA8C976-DC5D-4760-B140-C505C630CBBA}"/>
              </a:ext>
            </a:extLst>
          </p:cNvPr>
          <p:cNvSpPr>
            <a:spLocks noGrp="1"/>
          </p:cNvSpPr>
          <p:nvPr>
            <p:ph type="sldNum" sz="quarter" idx="12"/>
          </p:nvPr>
        </p:nvSpPr>
        <p:spPr/>
        <p:txBody>
          <a:bodyPr/>
          <a:lstStyle/>
          <a:p>
            <a:fld id="{3D3A1CA9-C19E-4C26-9C07-14719ED06407}" type="slidenum">
              <a:rPr lang="en-US" smtClean="0"/>
              <a:t>3</a:t>
            </a:fld>
            <a:endParaRPr lang="en-US"/>
          </a:p>
        </p:txBody>
      </p:sp>
      <p:sp>
        <p:nvSpPr>
          <p:cNvPr id="5" name="ZoneTexte 4">
            <a:extLst>
              <a:ext uri="{FF2B5EF4-FFF2-40B4-BE49-F238E27FC236}">
                <a16:creationId xmlns:a16="http://schemas.microsoft.com/office/drawing/2014/main" id="{7C709372-0935-46A7-A529-2B35D762600B}"/>
              </a:ext>
            </a:extLst>
          </p:cNvPr>
          <p:cNvSpPr txBox="1"/>
          <p:nvPr/>
        </p:nvSpPr>
        <p:spPr>
          <a:xfrm>
            <a:off x="2059709" y="3244334"/>
            <a:ext cx="8072582" cy="646331"/>
          </a:xfrm>
          <a:prstGeom prst="rect">
            <a:avLst/>
          </a:prstGeom>
          <a:noFill/>
        </p:spPr>
        <p:txBody>
          <a:bodyPr wrap="square" rtlCol="0">
            <a:spAutoFit/>
          </a:bodyPr>
          <a:lstStyle/>
          <a:p>
            <a:pPr algn="ctr"/>
            <a:r>
              <a:rPr lang="fr-FR" sz="3600" dirty="0">
                <a:solidFill>
                  <a:schemeClr val="bg1"/>
                </a:solidFill>
              </a:rPr>
              <a:t>Idée d’application</a:t>
            </a:r>
            <a:endParaRPr lang="en-US" sz="3600" dirty="0">
              <a:solidFill>
                <a:schemeClr val="bg1"/>
              </a:solidFill>
            </a:endParaRPr>
          </a:p>
        </p:txBody>
      </p:sp>
    </p:spTree>
    <p:extLst>
      <p:ext uri="{BB962C8B-B14F-4D97-AF65-F5344CB8AC3E}">
        <p14:creationId xmlns:p14="http://schemas.microsoft.com/office/powerpoint/2010/main" val="258575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95030-6C90-41E7-8476-99B986F20B80}"/>
              </a:ext>
            </a:extLst>
          </p:cNvPr>
          <p:cNvSpPr>
            <a:spLocks noGrp="1"/>
          </p:cNvSpPr>
          <p:nvPr>
            <p:ph type="title"/>
          </p:nvPr>
        </p:nvSpPr>
        <p:spPr/>
        <p:txBody>
          <a:bodyPr/>
          <a:lstStyle/>
          <a:p>
            <a:r>
              <a:rPr lang="fr-FR"/>
              <a:t>Résultats</a:t>
            </a:r>
            <a:endParaRPr lang="en-US" dirty="0"/>
          </a:p>
        </p:txBody>
      </p:sp>
      <p:sp>
        <p:nvSpPr>
          <p:cNvPr id="4" name="Espace réservé de la date 3">
            <a:extLst>
              <a:ext uri="{FF2B5EF4-FFF2-40B4-BE49-F238E27FC236}">
                <a16:creationId xmlns:a16="http://schemas.microsoft.com/office/drawing/2014/main" id="{C391D955-B3C2-4F6B-9ED8-F413A8786D61}"/>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8508AF31-708D-438F-86CE-5AA10A57393E}"/>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1E259D73-965C-4CD9-868C-CAC6CBD1B9CE}"/>
              </a:ext>
            </a:extLst>
          </p:cNvPr>
          <p:cNvSpPr>
            <a:spLocks noGrp="1"/>
          </p:cNvSpPr>
          <p:nvPr>
            <p:ph type="sldNum" sz="quarter" idx="12"/>
          </p:nvPr>
        </p:nvSpPr>
        <p:spPr/>
        <p:txBody>
          <a:bodyPr/>
          <a:lstStyle/>
          <a:p>
            <a:fld id="{3D3A1CA9-C19E-4C26-9C07-14719ED06407}" type="slidenum">
              <a:rPr lang="en-US" smtClean="0"/>
              <a:t>30</a:t>
            </a:fld>
            <a:endParaRPr lang="en-US"/>
          </a:p>
        </p:txBody>
      </p:sp>
      <p:pic>
        <p:nvPicPr>
          <p:cNvPr id="22" name="Image 21">
            <a:extLst>
              <a:ext uri="{FF2B5EF4-FFF2-40B4-BE49-F238E27FC236}">
                <a16:creationId xmlns:a16="http://schemas.microsoft.com/office/drawing/2014/main" id="{F4846785-9B0B-4517-A6C3-80C837924AE2}"/>
              </a:ext>
            </a:extLst>
          </p:cNvPr>
          <p:cNvPicPr>
            <a:picLocks noChangeAspect="1"/>
          </p:cNvPicPr>
          <p:nvPr/>
        </p:nvPicPr>
        <p:blipFill>
          <a:blip r:embed="rId2"/>
          <a:stretch>
            <a:fillRect/>
          </a:stretch>
        </p:blipFill>
        <p:spPr>
          <a:xfrm>
            <a:off x="838200" y="1873955"/>
            <a:ext cx="10515600" cy="3674235"/>
          </a:xfrm>
          <a:prstGeom prst="rect">
            <a:avLst/>
          </a:prstGeom>
        </p:spPr>
      </p:pic>
    </p:spTree>
    <p:extLst>
      <p:ext uri="{BB962C8B-B14F-4D97-AF65-F5344CB8AC3E}">
        <p14:creationId xmlns:p14="http://schemas.microsoft.com/office/powerpoint/2010/main" val="988610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95030-6C90-41E7-8476-99B986F20B80}"/>
              </a:ext>
            </a:extLst>
          </p:cNvPr>
          <p:cNvSpPr>
            <a:spLocks noGrp="1"/>
          </p:cNvSpPr>
          <p:nvPr>
            <p:ph type="title"/>
          </p:nvPr>
        </p:nvSpPr>
        <p:spPr/>
        <p:txBody>
          <a:bodyPr/>
          <a:lstStyle/>
          <a:p>
            <a:r>
              <a:rPr lang="fr-FR"/>
              <a:t>Résultats</a:t>
            </a:r>
            <a:endParaRPr lang="en-US" dirty="0"/>
          </a:p>
        </p:txBody>
      </p:sp>
      <p:sp>
        <p:nvSpPr>
          <p:cNvPr id="4" name="Espace réservé de la date 3">
            <a:extLst>
              <a:ext uri="{FF2B5EF4-FFF2-40B4-BE49-F238E27FC236}">
                <a16:creationId xmlns:a16="http://schemas.microsoft.com/office/drawing/2014/main" id="{C391D955-B3C2-4F6B-9ED8-F413A8786D61}"/>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8508AF31-708D-438F-86CE-5AA10A57393E}"/>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1E259D73-965C-4CD9-868C-CAC6CBD1B9CE}"/>
              </a:ext>
            </a:extLst>
          </p:cNvPr>
          <p:cNvSpPr>
            <a:spLocks noGrp="1"/>
          </p:cNvSpPr>
          <p:nvPr>
            <p:ph type="sldNum" sz="quarter" idx="12"/>
          </p:nvPr>
        </p:nvSpPr>
        <p:spPr/>
        <p:txBody>
          <a:bodyPr/>
          <a:lstStyle/>
          <a:p>
            <a:fld id="{3D3A1CA9-C19E-4C26-9C07-14719ED06407}" type="slidenum">
              <a:rPr lang="en-US" smtClean="0"/>
              <a:t>31</a:t>
            </a:fld>
            <a:endParaRPr lang="en-US"/>
          </a:p>
        </p:txBody>
      </p:sp>
      <p:pic>
        <p:nvPicPr>
          <p:cNvPr id="7" name="Image 6">
            <a:extLst>
              <a:ext uri="{FF2B5EF4-FFF2-40B4-BE49-F238E27FC236}">
                <a16:creationId xmlns:a16="http://schemas.microsoft.com/office/drawing/2014/main" id="{7BBA9E40-3FF3-43F3-836C-C5A70BC48241}"/>
              </a:ext>
            </a:extLst>
          </p:cNvPr>
          <p:cNvPicPr>
            <a:picLocks noChangeAspect="1"/>
          </p:cNvPicPr>
          <p:nvPr/>
        </p:nvPicPr>
        <p:blipFill>
          <a:blip r:embed="rId2"/>
          <a:stretch>
            <a:fillRect/>
          </a:stretch>
        </p:blipFill>
        <p:spPr>
          <a:xfrm>
            <a:off x="838200" y="1959202"/>
            <a:ext cx="10515600" cy="3658265"/>
          </a:xfrm>
          <a:prstGeom prst="rect">
            <a:avLst/>
          </a:prstGeom>
        </p:spPr>
      </p:pic>
    </p:spTree>
    <p:extLst>
      <p:ext uri="{BB962C8B-B14F-4D97-AF65-F5344CB8AC3E}">
        <p14:creationId xmlns:p14="http://schemas.microsoft.com/office/powerpoint/2010/main" val="930690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8CBCA3-8365-4473-93AA-81DFDEFABA8A}"/>
              </a:ext>
            </a:extLst>
          </p:cNvPr>
          <p:cNvSpPr>
            <a:spLocks noGrp="1"/>
          </p:cNvSpPr>
          <p:nvPr>
            <p:ph type="dt" sz="half" idx="10"/>
          </p:nvPr>
        </p:nvSpPr>
        <p:spPr/>
        <p:txBody>
          <a:bodyPr/>
          <a:lstStyle/>
          <a:p>
            <a:fld id="{2A05C9CD-DEA5-4A7A-8F0D-F3F321BB2895}" type="datetime1">
              <a:rPr lang="en-US" smtClean="0"/>
              <a:t>1/27/2021</a:t>
            </a:fld>
            <a:endParaRPr lang="en-US"/>
          </a:p>
        </p:txBody>
      </p:sp>
      <p:sp>
        <p:nvSpPr>
          <p:cNvPr id="3" name="Espace réservé du pied de page 2">
            <a:extLst>
              <a:ext uri="{FF2B5EF4-FFF2-40B4-BE49-F238E27FC236}">
                <a16:creationId xmlns:a16="http://schemas.microsoft.com/office/drawing/2014/main" id="{08028BC0-FD29-4D72-98E5-825D0561D05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76C98668-8275-49FF-8870-DF67B0514D70}"/>
              </a:ext>
            </a:extLst>
          </p:cNvPr>
          <p:cNvSpPr>
            <a:spLocks noGrp="1"/>
          </p:cNvSpPr>
          <p:nvPr>
            <p:ph type="sldNum" sz="quarter" idx="12"/>
          </p:nvPr>
        </p:nvSpPr>
        <p:spPr/>
        <p:txBody>
          <a:bodyPr/>
          <a:lstStyle/>
          <a:p>
            <a:fld id="{3D3A1CA9-C19E-4C26-9C07-14719ED06407}" type="slidenum">
              <a:rPr lang="en-US" smtClean="0"/>
              <a:t>32</a:t>
            </a:fld>
            <a:endParaRPr lang="en-US"/>
          </a:p>
        </p:txBody>
      </p:sp>
      <p:sp>
        <p:nvSpPr>
          <p:cNvPr id="9" name="Titre 1">
            <a:extLst>
              <a:ext uri="{FF2B5EF4-FFF2-40B4-BE49-F238E27FC236}">
                <a16:creationId xmlns:a16="http://schemas.microsoft.com/office/drawing/2014/main" id="{FD441E0F-C2A7-4340-AF16-EC635193F8F4}"/>
              </a:ext>
            </a:extLst>
          </p:cNvPr>
          <p:cNvSpPr txBox="1">
            <a:spLocks/>
          </p:cNvSpPr>
          <p:nvPr/>
        </p:nvSpPr>
        <p:spPr>
          <a:xfrm>
            <a:off x="838200" y="365125"/>
            <a:ext cx="10515600" cy="1325563"/>
          </a:xfrm>
          <a:prstGeom prst="rect">
            <a:avLst/>
          </a:prstGeom>
        </p:spPr>
        <p:style>
          <a:lnRef idx="1">
            <a:schemeClr val="accent1"/>
          </a:lnRef>
          <a:fillRef idx="2">
            <a:schemeClr val="accent1"/>
          </a:fillRef>
          <a:effectRef idx="1">
            <a:schemeClr val="accent1"/>
          </a:effectRef>
          <a:fontRef idx="minor">
            <a:schemeClr val="dk1"/>
          </a:fontRef>
        </p:style>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bg1"/>
                </a:solidFill>
              </a:rPr>
              <a:t>Résultats</a:t>
            </a:r>
            <a:endParaRPr lang="en-US" dirty="0">
              <a:solidFill>
                <a:schemeClr val="bg1"/>
              </a:solidFill>
            </a:endParaRPr>
          </a:p>
        </p:txBody>
      </p:sp>
      <p:pic>
        <p:nvPicPr>
          <p:cNvPr id="15" name="Image 14">
            <a:extLst>
              <a:ext uri="{FF2B5EF4-FFF2-40B4-BE49-F238E27FC236}">
                <a16:creationId xmlns:a16="http://schemas.microsoft.com/office/drawing/2014/main" id="{FFDDB56C-CEC7-4BB7-9729-6B4B2D1179D2}"/>
              </a:ext>
            </a:extLst>
          </p:cNvPr>
          <p:cNvPicPr>
            <a:picLocks noChangeAspect="1"/>
          </p:cNvPicPr>
          <p:nvPr/>
        </p:nvPicPr>
        <p:blipFill>
          <a:blip r:embed="rId2"/>
          <a:stretch>
            <a:fillRect/>
          </a:stretch>
        </p:blipFill>
        <p:spPr>
          <a:xfrm>
            <a:off x="838200" y="1823454"/>
            <a:ext cx="10515600" cy="3968877"/>
          </a:xfrm>
          <a:prstGeom prst="rect">
            <a:avLst/>
          </a:prstGeom>
        </p:spPr>
      </p:pic>
    </p:spTree>
    <p:extLst>
      <p:ext uri="{BB962C8B-B14F-4D97-AF65-F5344CB8AC3E}">
        <p14:creationId xmlns:p14="http://schemas.microsoft.com/office/powerpoint/2010/main" val="284660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6615E-818E-4476-BD3F-AB87A14404E8}"/>
              </a:ext>
            </a:extLst>
          </p:cNvPr>
          <p:cNvSpPr>
            <a:spLocks noGrp="1"/>
          </p:cNvSpPr>
          <p:nvPr>
            <p:ph type="dt" sz="half" idx="10"/>
          </p:nvPr>
        </p:nvSpPr>
        <p:spPr/>
        <p:txBody>
          <a:bodyPr/>
          <a:lstStyle/>
          <a:p>
            <a:fld id="{6AE85B27-2019-4B6F-9FBB-5891EB3C3EE8}" type="datetime1">
              <a:rPr lang="en-US" smtClean="0"/>
              <a:t>1/27/2021</a:t>
            </a:fld>
            <a:endParaRPr lang="en-US"/>
          </a:p>
        </p:txBody>
      </p:sp>
      <p:sp>
        <p:nvSpPr>
          <p:cNvPr id="3" name="Espace réservé du pied de page 2">
            <a:extLst>
              <a:ext uri="{FF2B5EF4-FFF2-40B4-BE49-F238E27FC236}">
                <a16:creationId xmlns:a16="http://schemas.microsoft.com/office/drawing/2014/main" id="{79841C07-E77F-4190-AEED-ACA3A06C878D}"/>
              </a:ext>
            </a:extLst>
          </p:cNvPr>
          <p:cNvSpPr>
            <a:spLocks noGrp="1"/>
          </p:cNvSpPr>
          <p:nvPr>
            <p:ph type="ftr" sz="quarter" idx="11"/>
          </p:nvPr>
        </p:nvSpPr>
        <p:spPr/>
        <p:txBody>
          <a:bodyPr/>
          <a:lstStyle/>
          <a:p>
            <a:r>
              <a:rPr lang="fr-FR"/>
              <a:t>Agar Blohorn</a:t>
            </a:r>
            <a:endParaRPr lang="en-US" dirty="0"/>
          </a:p>
        </p:txBody>
      </p:sp>
      <p:sp>
        <p:nvSpPr>
          <p:cNvPr id="4" name="Espace réservé du numéro de diapositive 3">
            <a:extLst>
              <a:ext uri="{FF2B5EF4-FFF2-40B4-BE49-F238E27FC236}">
                <a16:creationId xmlns:a16="http://schemas.microsoft.com/office/drawing/2014/main" id="{8F20B41E-AD48-4D2D-9957-3A172AD82111}"/>
              </a:ext>
            </a:extLst>
          </p:cNvPr>
          <p:cNvSpPr>
            <a:spLocks noGrp="1"/>
          </p:cNvSpPr>
          <p:nvPr>
            <p:ph type="sldNum" sz="quarter" idx="12"/>
          </p:nvPr>
        </p:nvSpPr>
        <p:spPr/>
        <p:txBody>
          <a:bodyPr/>
          <a:lstStyle/>
          <a:p>
            <a:fld id="{3D3A1CA9-C19E-4C26-9C07-14719ED06407}" type="slidenum">
              <a:rPr lang="en-US" smtClean="0"/>
              <a:t>33</a:t>
            </a:fld>
            <a:endParaRPr lang="en-US"/>
          </a:p>
        </p:txBody>
      </p:sp>
      <p:sp>
        <p:nvSpPr>
          <p:cNvPr id="6" name="ZoneTexte 5">
            <a:extLst>
              <a:ext uri="{FF2B5EF4-FFF2-40B4-BE49-F238E27FC236}">
                <a16:creationId xmlns:a16="http://schemas.microsoft.com/office/drawing/2014/main" id="{3C9B0768-B384-4167-9759-2192F3F62D38}"/>
              </a:ext>
            </a:extLst>
          </p:cNvPr>
          <p:cNvSpPr txBox="1"/>
          <p:nvPr/>
        </p:nvSpPr>
        <p:spPr>
          <a:xfrm>
            <a:off x="3048000" y="3105834"/>
            <a:ext cx="60960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schemeClr val="bg1"/>
                </a:solidFill>
                <a:effectLst/>
                <a:uLnTx/>
                <a:uFillTx/>
                <a:latin typeface="Calibri" panose="020F0502020204030204"/>
                <a:ea typeface="+mn-ea"/>
                <a:cs typeface="+mn-cs"/>
              </a:rPr>
              <a:t>Conclusion</a:t>
            </a:r>
          </a:p>
        </p:txBody>
      </p:sp>
    </p:spTree>
    <p:extLst>
      <p:ext uri="{BB962C8B-B14F-4D97-AF65-F5344CB8AC3E}">
        <p14:creationId xmlns:p14="http://schemas.microsoft.com/office/powerpoint/2010/main" val="150854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FC172-DE6D-4AAA-969F-644D0B73523E}"/>
              </a:ext>
            </a:extLst>
          </p:cNvPr>
          <p:cNvSpPr>
            <a:spLocks noGrp="1"/>
          </p:cNvSpPr>
          <p:nvPr>
            <p:ph type="title"/>
          </p:nvPr>
        </p:nvSpPr>
        <p:spPr/>
        <p:txBody>
          <a:bodyPr/>
          <a:lstStyle/>
          <a:p>
            <a:r>
              <a:rPr lang="fr-FR" dirty="0"/>
              <a:t>Résume</a:t>
            </a:r>
            <a:endParaRPr lang="en-US" dirty="0"/>
          </a:p>
        </p:txBody>
      </p:sp>
      <p:graphicFrame>
        <p:nvGraphicFramePr>
          <p:cNvPr id="7" name="Espace réservé du contenu 6">
            <a:extLst>
              <a:ext uri="{FF2B5EF4-FFF2-40B4-BE49-F238E27FC236}">
                <a16:creationId xmlns:a16="http://schemas.microsoft.com/office/drawing/2014/main" id="{9566AD80-8907-4BCC-826F-53D567F1B305}"/>
              </a:ext>
            </a:extLst>
          </p:cNvPr>
          <p:cNvGraphicFramePr>
            <a:graphicFrameLocks noGrp="1"/>
          </p:cNvGraphicFramePr>
          <p:nvPr>
            <p:ph idx="1"/>
            <p:extLst>
              <p:ext uri="{D42A27DB-BD31-4B8C-83A1-F6EECF244321}">
                <p14:modId xmlns:p14="http://schemas.microsoft.com/office/powerpoint/2010/main" val="2719702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e la date 3">
            <a:extLst>
              <a:ext uri="{FF2B5EF4-FFF2-40B4-BE49-F238E27FC236}">
                <a16:creationId xmlns:a16="http://schemas.microsoft.com/office/drawing/2014/main" id="{7187E3C0-9C97-4939-9249-C9C8D1EF520E}"/>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4B2BED9A-2D10-4E0A-92D1-D89AF8D503B3}"/>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8E48EFB8-F453-4ACC-9999-91253BA64CE5}"/>
              </a:ext>
            </a:extLst>
          </p:cNvPr>
          <p:cNvSpPr>
            <a:spLocks noGrp="1"/>
          </p:cNvSpPr>
          <p:nvPr>
            <p:ph type="sldNum" sz="quarter" idx="12"/>
          </p:nvPr>
        </p:nvSpPr>
        <p:spPr/>
        <p:txBody>
          <a:bodyPr/>
          <a:lstStyle/>
          <a:p>
            <a:fld id="{3D3A1CA9-C19E-4C26-9C07-14719ED06407}" type="slidenum">
              <a:rPr lang="en-US" smtClean="0"/>
              <a:t>34</a:t>
            </a:fld>
            <a:endParaRPr lang="en-US"/>
          </a:p>
        </p:txBody>
      </p:sp>
    </p:spTree>
    <p:extLst>
      <p:ext uri="{BB962C8B-B14F-4D97-AF65-F5344CB8AC3E}">
        <p14:creationId xmlns:p14="http://schemas.microsoft.com/office/powerpoint/2010/main" val="2091460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48576A-A7BC-4003-8B9B-C1D6C8703676}"/>
              </a:ext>
            </a:extLst>
          </p:cNvPr>
          <p:cNvSpPr>
            <a:spLocks noGrp="1"/>
          </p:cNvSpPr>
          <p:nvPr>
            <p:ph type="title"/>
          </p:nvPr>
        </p:nvSpPr>
        <p:spPr/>
        <p:txBody>
          <a:bodyPr/>
          <a:lstStyle/>
          <a:p>
            <a:r>
              <a:rPr lang="fr-FR" dirty="0"/>
              <a:t>Perspectives</a:t>
            </a:r>
            <a:endParaRPr lang="en-US" dirty="0"/>
          </a:p>
        </p:txBody>
      </p:sp>
      <p:sp>
        <p:nvSpPr>
          <p:cNvPr id="4" name="Espace réservé de la date 3">
            <a:extLst>
              <a:ext uri="{FF2B5EF4-FFF2-40B4-BE49-F238E27FC236}">
                <a16:creationId xmlns:a16="http://schemas.microsoft.com/office/drawing/2014/main" id="{06C5EFB0-FADA-4704-B80F-C13D0D89E398}"/>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83828851-EF89-4A95-BF22-89CB95DB9AC6}"/>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BF2B8495-55E7-473B-9DFF-E2F6EE295D75}"/>
              </a:ext>
            </a:extLst>
          </p:cNvPr>
          <p:cNvSpPr>
            <a:spLocks noGrp="1"/>
          </p:cNvSpPr>
          <p:nvPr>
            <p:ph type="sldNum" sz="quarter" idx="12"/>
          </p:nvPr>
        </p:nvSpPr>
        <p:spPr/>
        <p:txBody>
          <a:bodyPr/>
          <a:lstStyle/>
          <a:p>
            <a:fld id="{3D3A1CA9-C19E-4C26-9C07-14719ED06407}" type="slidenum">
              <a:rPr lang="en-US" smtClean="0"/>
              <a:t>35</a:t>
            </a:fld>
            <a:endParaRPr lang="en-US"/>
          </a:p>
        </p:txBody>
      </p:sp>
      <mc:AlternateContent xmlns:mc="http://schemas.openxmlformats.org/markup-compatibility/2006">
        <mc:Choice xmlns:am3d="http://schemas.microsoft.com/office/drawing/2017/model3d" Requires="am3d">
          <p:graphicFrame>
            <p:nvGraphicFramePr>
              <p:cNvPr id="10" name="Espace réservé du contenu 9" descr="Téléphone portable">
                <a:extLst>
                  <a:ext uri="{FF2B5EF4-FFF2-40B4-BE49-F238E27FC236}">
                    <a16:creationId xmlns:a16="http://schemas.microsoft.com/office/drawing/2014/main" id="{0B011529-07F1-4461-99AF-B782CA03365C}"/>
                  </a:ext>
                </a:extLst>
              </p:cNvPr>
              <p:cNvGraphicFramePr>
                <a:graphicFrameLocks noGrp="1" noChangeAspect="1"/>
              </p:cNvGraphicFramePr>
              <p:nvPr>
                <p:ph idx="1"/>
                <p:extLst>
                  <p:ext uri="{D42A27DB-BD31-4B8C-83A1-F6EECF244321}">
                    <p14:modId xmlns:p14="http://schemas.microsoft.com/office/powerpoint/2010/main" val="184651743"/>
                  </p:ext>
                </p:extLst>
              </p:nvPr>
            </p:nvGraphicFramePr>
            <p:xfrm>
              <a:off x="914821" y="2191147"/>
              <a:ext cx="1472359" cy="3198855"/>
            </p:xfrm>
            <a:graphic>
              <a:graphicData uri="http://schemas.microsoft.com/office/drawing/2017/model3d">
                <am3d:model3d r:embed="rId2">
                  <am3d:spPr>
                    <a:xfrm>
                      <a:off x="0" y="0"/>
                      <a:ext cx="1472359" cy="3198855"/>
                    </a:xfrm>
                    <a:prstGeom prst="rect">
                      <a:avLst/>
                    </a:prstGeom>
                  </am3d:spPr>
                  <am3d:camera>
                    <am3d:pos x="0" y="0" z="52500700"/>
                    <am3d:up dx="0" dy="36000000" dz="0"/>
                    <am3d:lookAt x="0" y="0" z="0"/>
                    <am3d:perspective fov="2700000"/>
                  </am3d:camera>
                  <am3d:trans>
                    <am3d:meterPerModelUnit n="32307497" d="1000000"/>
                    <am3d:preTrans dx="-44610" dy="-17992235" dz="888902"/>
                    <am3d:scale>
                      <am3d:sx n="1000000" d="1000000"/>
                      <am3d:sy n="1000000" d="1000000"/>
                      <am3d:sz n="1000000" d="1000000"/>
                    </am3d:scale>
                    <am3d:rot ax="971027" ay="2043427" az="553900"/>
                    <am3d:postTrans dx="0" dy="0" dz="0"/>
                  </am3d:trans>
                  <am3d:raster rName="Office3DRenderer" rVer="16.0.8326">
                    <am3d:blip r:embed="rId3"/>
                  </am3d:raster>
                  <am3d:objViewport viewportSz="34861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Espace réservé du contenu 9" descr="Téléphone portable">
                <a:extLst>
                  <a:ext uri="{FF2B5EF4-FFF2-40B4-BE49-F238E27FC236}">
                    <a16:creationId xmlns:a16="http://schemas.microsoft.com/office/drawing/2014/main" id="{0B011529-07F1-4461-99AF-B782CA03365C}"/>
                  </a:ext>
                </a:extLst>
              </p:cNvPr>
              <p:cNvPicPr>
                <a:picLocks noGrp="1" noRot="1" noChangeAspect="1" noMove="1" noResize="1" noEditPoints="1" noAdjustHandles="1" noChangeArrowheads="1" noChangeShapeType="1" noCrop="1"/>
              </p:cNvPicPr>
              <p:nvPr/>
            </p:nvPicPr>
            <p:blipFill>
              <a:blip r:embed="rId3"/>
              <a:stretch>
                <a:fillRect/>
              </a:stretch>
            </p:blipFill>
            <p:spPr>
              <a:xfrm>
                <a:off x="914821" y="2191147"/>
                <a:ext cx="1472359" cy="3198855"/>
              </a:xfrm>
              <a:prstGeom prst="rect">
                <a:avLst/>
              </a:prstGeom>
            </p:spPr>
          </p:pic>
        </mc:Fallback>
      </mc:AlternateContent>
      <p:cxnSp>
        <p:nvCxnSpPr>
          <p:cNvPr id="15" name="Connecteur droit avec flèche 14">
            <a:extLst>
              <a:ext uri="{FF2B5EF4-FFF2-40B4-BE49-F238E27FC236}">
                <a16:creationId xmlns:a16="http://schemas.microsoft.com/office/drawing/2014/main" id="{C61585FA-31B1-4BE6-A39C-5DEC5511779E}"/>
              </a:ext>
            </a:extLst>
          </p:cNvPr>
          <p:cNvCxnSpPr>
            <a:cxnSpLocks/>
          </p:cNvCxnSpPr>
          <p:nvPr/>
        </p:nvCxnSpPr>
        <p:spPr>
          <a:xfrm flipV="1">
            <a:off x="2285937" y="2970007"/>
            <a:ext cx="898538" cy="29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EBECFA51-859E-40CC-A153-3BADB778F81C}"/>
              </a:ext>
            </a:extLst>
          </p:cNvPr>
          <p:cNvCxnSpPr>
            <a:cxnSpLocks/>
            <a:endCxn id="27" idx="1"/>
          </p:cNvCxnSpPr>
          <p:nvPr/>
        </p:nvCxnSpPr>
        <p:spPr>
          <a:xfrm flipV="1">
            <a:off x="2209800" y="4283211"/>
            <a:ext cx="945444" cy="35467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64138DF-BFBF-471D-849E-8D6801BC4BCD}"/>
              </a:ext>
            </a:extLst>
          </p:cNvPr>
          <p:cNvCxnSpPr>
            <a:cxnSpLocks/>
            <a:endCxn id="37" idx="1"/>
          </p:cNvCxnSpPr>
          <p:nvPr/>
        </p:nvCxnSpPr>
        <p:spPr>
          <a:xfrm>
            <a:off x="2209800" y="4646742"/>
            <a:ext cx="945443" cy="38619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C7A16F50-930F-46D7-9096-A7E7769AABC1}"/>
              </a:ext>
            </a:extLst>
          </p:cNvPr>
          <p:cNvSpPr txBox="1"/>
          <p:nvPr/>
        </p:nvSpPr>
        <p:spPr>
          <a:xfrm>
            <a:off x="3155243" y="2617702"/>
            <a:ext cx="4575493" cy="64633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Calcul du </a:t>
            </a:r>
            <a:r>
              <a:rPr lang="fr-FR" dirty="0" err="1"/>
              <a:t>nutriscore</a:t>
            </a:r>
            <a:r>
              <a:rPr lang="fr-FR" dirty="0"/>
              <a:t> pour les produits non scoré</a:t>
            </a:r>
            <a:endParaRPr lang="en-US" dirty="0"/>
          </a:p>
        </p:txBody>
      </p:sp>
      <p:sp>
        <p:nvSpPr>
          <p:cNvPr id="27" name="ZoneTexte 26">
            <a:extLst>
              <a:ext uri="{FF2B5EF4-FFF2-40B4-BE49-F238E27FC236}">
                <a16:creationId xmlns:a16="http://schemas.microsoft.com/office/drawing/2014/main" id="{D067EC0D-1F4F-414B-838B-026B9662B67B}"/>
              </a:ext>
            </a:extLst>
          </p:cNvPr>
          <p:cNvSpPr txBox="1"/>
          <p:nvPr/>
        </p:nvSpPr>
        <p:spPr>
          <a:xfrm>
            <a:off x="3155244" y="3960045"/>
            <a:ext cx="4575494" cy="646331"/>
          </a:xfrm>
          <a:prstGeom prst="rect">
            <a:avLst/>
          </a:prstGeom>
          <a:solidFill>
            <a:schemeClr val="accent2">
              <a:lumMod val="20000"/>
              <a:lumOff val="80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Permettre à l’utilisateur de faire une liste de courses et de le transmettre au service DRIVE</a:t>
            </a:r>
            <a:endParaRPr lang="en-US" dirty="0"/>
          </a:p>
        </p:txBody>
      </p:sp>
      <p:sp>
        <p:nvSpPr>
          <p:cNvPr id="37" name="ZoneTexte 36">
            <a:extLst>
              <a:ext uri="{FF2B5EF4-FFF2-40B4-BE49-F238E27FC236}">
                <a16:creationId xmlns:a16="http://schemas.microsoft.com/office/drawing/2014/main" id="{E0997F8D-65C7-4589-A4C8-CD4F65FB2E93}"/>
              </a:ext>
            </a:extLst>
          </p:cNvPr>
          <p:cNvSpPr txBox="1"/>
          <p:nvPr/>
        </p:nvSpPr>
        <p:spPr>
          <a:xfrm>
            <a:off x="3155243" y="4709766"/>
            <a:ext cx="5207000" cy="646331"/>
          </a:xfrm>
          <a:prstGeom prst="rect">
            <a:avLst/>
          </a:prstGeom>
          <a:solidFill>
            <a:schemeClr val="accent2">
              <a:lumMod val="20000"/>
              <a:lumOff val="80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Permettre à l’utilisateur de se retrouver plus rapidement dans les rayons pour trouver un produits</a:t>
            </a:r>
            <a:endParaRPr lang="en-US" dirty="0"/>
          </a:p>
        </p:txBody>
      </p:sp>
      <p:cxnSp>
        <p:nvCxnSpPr>
          <p:cNvPr id="38" name="Connecteur droit avec flèche 37">
            <a:extLst>
              <a:ext uri="{FF2B5EF4-FFF2-40B4-BE49-F238E27FC236}">
                <a16:creationId xmlns:a16="http://schemas.microsoft.com/office/drawing/2014/main" id="{FAAFA9F0-F0CB-41A8-88DB-10181DF3AC9D}"/>
              </a:ext>
            </a:extLst>
          </p:cNvPr>
          <p:cNvCxnSpPr>
            <a:cxnSpLocks/>
            <a:stCxn id="26" idx="3"/>
          </p:cNvCxnSpPr>
          <p:nvPr/>
        </p:nvCxnSpPr>
        <p:spPr>
          <a:xfrm flipV="1">
            <a:off x="7730736" y="2561475"/>
            <a:ext cx="879863" cy="37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12287FDD-2DCC-4F1C-B872-E0A3E253D9B3}"/>
              </a:ext>
            </a:extLst>
          </p:cNvPr>
          <p:cNvCxnSpPr>
            <a:cxnSpLocks/>
            <a:stCxn id="26" idx="3"/>
            <a:endCxn id="46" idx="1"/>
          </p:cNvCxnSpPr>
          <p:nvPr/>
        </p:nvCxnSpPr>
        <p:spPr>
          <a:xfrm>
            <a:off x="7730736" y="2940868"/>
            <a:ext cx="879863"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788B4A05-AA2D-4380-9AFC-ACD2743F3493}"/>
              </a:ext>
            </a:extLst>
          </p:cNvPr>
          <p:cNvSpPr txBox="1"/>
          <p:nvPr/>
        </p:nvSpPr>
        <p:spPr>
          <a:xfrm>
            <a:off x="8610599" y="1810776"/>
            <a:ext cx="2946021" cy="9233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Formule </a:t>
            </a:r>
            <a:r>
              <a:rPr lang="fr-FR" dirty="0" err="1"/>
              <a:t>nutriscore</a:t>
            </a:r>
            <a:r>
              <a:rPr lang="fr-FR" dirty="0"/>
              <a:t> pour les produits avec toute les informations nutritionnelles</a:t>
            </a:r>
            <a:endParaRPr lang="en-US" dirty="0"/>
          </a:p>
        </p:txBody>
      </p:sp>
      <p:sp>
        <p:nvSpPr>
          <p:cNvPr id="46" name="ZoneTexte 45">
            <a:extLst>
              <a:ext uri="{FF2B5EF4-FFF2-40B4-BE49-F238E27FC236}">
                <a16:creationId xmlns:a16="http://schemas.microsoft.com/office/drawing/2014/main" id="{55AB7EDD-2714-4B54-BC77-1A7A5E20684F}"/>
              </a:ext>
            </a:extLst>
          </p:cNvPr>
          <p:cNvSpPr txBox="1"/>
          <p:nvPr/>
        </p:nvSpPr>
        <p:spPr>
          <a:xfrm>
            <a:off x="8610599" y="2802368"/>
            <a:ext cx="2946021" cy="9233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Algorithme de classification: régression logistique pour les produits sans informations</a:t>
            </a:r>
            <a:endParaRPr lang="en-US" dirty="0"/>
          </a:p>
        </p:txBody>
      </p:sp>
      <p:cxnSp>
        <p:nvCxnSpPr>
          <p:cNvPr id="50" name="Connecteur droit avec flèche 49">
            <a:extLst>
              <a:ext uri="{FF2B5EF4-FFF2-40B4-BE49-F238E27FC236}">
                <a16:creationId xmlns:a16="http://schemas.microsoft.com/office/drawing/2014/main" id="{DB9739F8-1341-4D08-AAEF-33B697D883DD}"/>
              </a:ext>
            </a:extLst>
          </p:cNvPr>
          <p:cNvCxnSpPr>
            <a:cxnSpLocks/>
            <a:stCxn id="37" idx="3"/>
            <a:endCxn id="51" idx="1"/>
          </p:cNvCxnSpPr>
          <p:nvPr/>
        </p:nvCxnSpPr>
        <p:spPr>
          <a:xfrm flipV="1">
            <a:off x="8362243" y="5032931"/>
            <a:ext cx="1066421" cy="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1B283737-302F-41E8-BCF4-E14E186E3EED}"/>
              </a:ext>
            </a:extLst>
          </p:cNvPr>
          <p:cNvSpPr txBox="1"/>
          <p:nvPr/>
        </p:nvSpPr>
        <p:spPr>
          <a:xfrm>
            <a:off x="9428664" y="4709765"/>
            <a:ext cx="2127956" cy="646331"/>
          </a:xfrm>
          <a:prstGeom prst="rect">
            <a:avLst/>
          </a:prstGeom>
          <a:solidFill>
            <a:schemeClr val="accent2">
              <a:lumMod val="20000"/>
              <a:lumOff val="80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Plan intégré, système de repérage</a:t>
            </a:r>
            <a:endParaRPr lang="en-US" dirty="0"/>
          </a:p>
        </p:txBody>
      </p:sp>
      <p:sp>
        <p:nvSpPr>
          <p:cNvPr id="63" name="ZoneTexte 62">
            <a:extLst>
              <a:ext uri="{FF2B5EF4-FFF2-40B4-BE49-F238E27FC236}">
                <a16:creationId xmlns:a16="http://schemas.microsoft.com/office/drawing/2014/main" id="{1620E064-9483-4089-8476-41114BA90F90}"/>
              </a:ext>
            </a:extLst>
          </p:cNvPr>
          <p:cNvSpPr txBox="1"/>
          <p:nvPr/>
        </p:nvSpPr>
        <p:spPr>
          <a:xfrm>
            <a:off x="7096235" y="5831171"/>
            <a:ext cx="3028729" cy="349288"/>
          </a:xfrm>
          <a:prstGeom prst="rect">
            <a:avLst/>
          </a:prstGeom>
          <a:solidFill>
            <a:schemeClr val="accent2">
              <a:lumMod val="20000"/>
              <a:lumOff val="80000"/>
            </a:schemeClr>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a:t>Partenariat avec les supermarchés</a:t>
            </a:r>
            <a:endParaRPr lang="en-US" sz="1600" dirty="0"/>
          </a:p>
        </p:txBody>
      </p:sp>
    </p:spTree>
    <p:extLst>
      <p:ext uri="{BB962C8B-B14F-4D97-AF65-F5344CB8AC3E}">
        <p14:creationId xmlns:p14="http://schemas.microsoft.com/office/powerpoint/2010/main" val="314890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EDC26-927B-420A-B11C-B89A13D9A4DB}"/>
              </a:ext>
            </a:extLst>
          </p:cNvPr>
          <p:cNvSpPr>
            <a:spLocks noGrp="1"/>
          </p:cNvSpPr>
          <p:nvPr>
            <p:ph type="title"/>
          </p:nvPr>
        </p:nvSpPr>
        <p:spPr/>
        <p:txBody>
          <a:bodyPr/>
          <a:lstStyle/>
          <a:p>
            <a:r>
              <a:rPr lang="fr-FR" dirty="0"/>
              <a:t>Application : « </a:t>
            </a:r>
            <a:r>
              <a:rPr lang="fr-FR" dirty="0" err="1"/>
              <a:t>CompositesFoodHealth</a:t>
            </a:r>
            <a:r>
              <a:rPr lang="fr-FR" dirty="0"/>
              <a:t> »</a:t>
            </a:r>
            <a:endParaRPr lang="en-US" dirty="0"/>
          </a:p>
        </p:txBody>
      </p:sp>
      <p:sp>
        <p:nvSpPr>
          <p:cNvPr id="3" name="Espace réservé du contenu 2">
            <a:extLst>
              <a:ext uri="{FF2B5EF4-FFF2-40B4-BE49-F238E27FC236}">
                <a16:creationId xmlns:a16="http://schemas.microsoft.com/office/drawing/2014/main" id="{A7CF18F2-4152-46F2-AC7E-D9276723E7A3}"/>
              </a:ext>
            </a:extLst>
          </p:cNvPr>
          <p:cNvSpPr>
            <a:spLocks noGrp="1"/>
          </p:cNvSpPr>
          <p:nvPr>
            <p:ph idx="1"/>
          </p:nvPr>
        </p:nvSpPr>
        <p:spPr>
          <a:xfrm>
            <a:off x="838200" y="1949717"/>
            <a:ext cx="10515600" cy="4351338"/>
          </a:xfrm>
        </p:spPr>
        <p:txBody>
          <a:bodyPr>
            <a:normAutofit/>
          </a:bodyPr>
          <a:lstStyle/>
          <a:p>
            <a:pPr marL="0" indent="0">
              <a:buNone/>
            </a:pPr>
            <a:r>
              <a:rPr lang="fr-FR" sz="1800" b="1" i="0" dirty="0">
                <a:solidFill>
                  <a:srgbClr val="000000"/>
                </a:solidFill>
                <a:effectLst/>
                <a:latin typeface="Helvetica Neue"/>
              </a:rPr>
              <a:t>	</a:t>
            </a:r>
          </a:p>
          <a:p>
            <a:pPr marL="0" indent="0">
              <a:buNone/>
            </a:pPr>
            <a:r>
              <a:rPr lang="fr-FR" sz="1800" b="1" i="0" dirty="0">
                <a:solidFill>
                  <a:srgbClr val="000000"/>
                </a:solidFill>
                <a:effectLst/>
                <a:latin typeface="Helvetica Neue"/>
              </a:rPr>
              <a:t>         	Objectif : </a:t>
            </a:r>
            <a:r>
              <a:rPr lang="fr-FR" sz="1800" dirty="0">
                <a:solidFill>
                  <a:srgbClr val="000000"/>
                </a:solidFill>
                <a:latin typeface="Helvetica Neue"/>
              </a:rPr>
              <a:t>T</a:t>
            </a:r>
            <a:r>
              <a:rPr lang="fr-FR" sz="1800" b="0" i="0" dirty="0">
                <a:solidFill>
                  <a:srgbClr val="000000"/>
                </a:solidFill>
                <a:effectLst/>
                <a:latin typeface="Helvetica Neue"/>
              </a:rPr>
              <a:t>rouver des idées innovantes d’applications en lien avec l'alimentation et la santé</a:t>
            </a:r>
            <a:endParaRPr lang="fr-FR" sz="1800" b="1" dirty="0">
              <a:solidFill>
                <a:srgbClr val="000000"/>
              </a:solidFill>
              <a:latin typeface="Helvetica Neue"/>
            </a:endParaRPr>
          </a:p>
          <a:p>
            <a:endParaRPr lang="fr-FR" sz="1800" b="1" i="0" dirty="0">
              <a:solidFill>
                <a:srgbClr val="000000"/>
              </a:solidFill>
              <a:effectLst/>
              <a:latin typeface="Helvetica Neue"/>
            </a:endParaRPr>
          </a:p>
          <a:p>
            <a:pPr marL="0" indent="0">
              <a:buNone/>
            </a:pPr>
            <a:r>
              <a:rPr lang="fr-FR" sz="1800" b="1" i="0" dirty="0">
                <a:solidFill>
                  <a:srgbClr val="000000"/>
                </a:solidFill>
                <a:effectLst/>
                <a:latin typeface="Helvetica Neue"/>
              </a:rPr>
              <a:t>        	Principe de l'application :</a:t>
            </a:r>
            <a:r>
              <a:rPr lang="fr-FR" sz="1800" b="0" i="0" dirty="0">
                <a:solidFill>
                  <a:srgbClr val="000000"/>
                </a:solidFill>
                <a:effectLst/>
                <a:latin typeface="Helvetica Neue"/>
              </a:rPr>
              <a:t> </a:t>
            </a:r>
            <a:r>
              <a:rPr lang="fr-FR" sz="1800" dirty="0">
                <a:solidFill>
                  <a:srgbClr val="000000"/>
                </a:solidFill>
                <a:latin typeface="Helvetica Neue"/>
              </a:rPr>
              <a:t>L</a:t>
            </a:r>
            <a:r>
              <a:rPr lang="fr-FR" sz="1800" b="0" i="0" dirty="0">
                <a:solidFill>
                  <a:srgbClr val="000000"/>
                </a:solidFill>
                <a:effectLst/>
                <a:latin typeface="Helvetica Neue"/>
              </a:rPr>
              <a:t>'utilisateur entre le nom d’un aliment. L'application va 	sélectionner tous les plats préparés </a:t>
            </a:r>
            <a:r>
              <a:rPr lang="fr-FR" sz="1800" dirty="0">
                <a:solidFill>
                  <a:srgbClr val="000000"/>
                </a:solidFill>
                <a:latin typeface="Helvetica Neue"/>
              </a:rPr>
              <a:t>avec les valeurs nutritionnelles et leurs</a:t>
            </a:r>
            <a:r>
              <a:rPr lang="fr-FR" sz="1800" b="0" i="0" dirty="0">
                <a:solidFill>
                  <a:srgbClr val="000000"/>
                </a:solidFill>
                <a:effectLst/>
                <a:latin typeface="Helvetica Neue"/>
              </a:rPr>
              <a:t> </a:t>
            </a:r>
            <a:r>
              <a:rPr lang="fr-FR" sz="1800" b="0" i="0" dirty="0" err="1">
                <a:solidFill>
                  <a:srgbClr val="000000"/>
                </a:solidFill>
                <a:effectLst/>
                <a:latin typeface="Helvetica Neue"/>
              </a:rPr>
              <a:t>nutriscores</a:t>
            </a:r>
            <a:endParaRPr lang="fr-FR" sz="1800" b="0" i="0" dirty="0">
              <a:solidFill>
                <a:srgbClr val="000000"/>
              </a:solidFill>
              <a:effectLst/>
              <a:latin typeface="Helvetica Neue"/>
            </a:endParaRPr>
          </a:p>
          <a:p>
            <a:pPr marL="0" indent="0">
              <a:buNone/>
            </a:pPr>
            <a:endParaRPr lang="fr-FR" sz="1800" b="0" i="0" dirty="0">
              <a:solidFill>
                <a:srgbClr val="000000"/>
              </a:solidFill>
              <a:effectLst/>
              <a:latin typeface="Helvetica Neue"/>
            </a:endParaRPr>
          </a:p>
          <a:p>
            <a:pPr marL="0" indent="0">
              <a:buNone/>
            </a:pPr>
            <a:r>
              <a:rPr lang="fr-FR" sz="1800" b="1" i="0" dirty="0">
                <a:solidFill>
                  <a:srgbClr val="000000"/>
                </a:solidFill>
                <a:effectLst/>
                <a:latin typeface="Helvetica Neue"/>
              </a:rPr>
              <a:t>	But principal :</a:t>
            </a:r>
            <a:r>
              <a:rPr lang="fr-FR" sz="1800" dirty="0">
                <a:solidFill>
                  <a:srgbClr val="000000"/>
                </a:solidFill>
                <a:latin typeface="Helvetica Neue"/>
              </a:rPr>
              <a:t> </a:t>
            </a:r>
            <a:r>
              <a:rPr lang="fr-FR" sz="1800" b="0" i="0" dirty="0">
                <a:solidFill>
                  <a:srgbClr val="000000"/>
                </a:solidFill>
                <a:effectLst/>
                <a:latin typeface="Helvetica Neue"/>
              </a:rPr>
              <a:t>Faciliter le choix des produits aux consommateurs en fonction des 	informations nutritionnelles</a:t>
            </a:r>
            <a:endParaRPr lang="fr-FR" sz="1800" dirty="0">
              <a:solidFill>
                <a:srgbClr val="000000"/>
              </a:solidFill>
              <a:latin typeface="Helvetica Neue"/>
            </a:endParaRPr>
          </a:p>
          <a:p>
            <a:pPr marL="0" indent="0">
              <a:buNone/>
            </a:pPr>
            <a:endParaRPr lang="fr-FR" sz="1800" b="1" i="0" dirty="0">
              <a:solidFill>
                <a:srgbClr val="000000"/>
              </a:solidFill>
              <a:effectLst/>
              <a:latin typeface="Helvetica Neue"/>
            </a:endParaRPr>
          </a:p>
          <a:p>
            <a:pPr marL="0" indent="0">
              <a:buNone/>
            </a:pPr>
            <a:r>
              <a:rPr lang="fr-FR" sz="1800" b="1" i="0" dirty="0">
                <a:solidFill>
                  <a:srgbClr val="000000"/>
                </a:solidFill>
                <a:effectLst/>
                <a:latin typeface="Helvetica Neue"/>
              </a:rPr>
              <a:t>          	</a:t>
            </a:r>
          </a:p>
          <a:p>
            <a:pPr marL="0" indent="0">
              <a:buNone/>
            </a:pPr>
            <a:r>
              <a:rPr lang="fr-FR" sz="1800" b="1" dirty="0">
                <a:solidFill>
                  <a:srgbClr val="000000"/>
                </a:solidFill>
                <a:latin typeface="Helvetica Neue"/>
              </a:rPr>
              <a:t>	</a:t>
            </a:r>
            <a:r>
              <a:rPr lang="fr-FR" sz="1800" b="1" i="0" dirty="0">
                <a:solidFill>
                  <a:srgbClr val="000000"/>
                </a:solidFill>
                <a:effectLst/>
                <a:latin typeface="Helvetica Neue"/>
              </a:rPr>
              <a:t>Cible :</a:t>
            </a:r>
            <a:r>
              <a:rPr lang="fr-FR" sz="1800" b="0" i="0" dirty="0">
                <a:solidFill>
                  <a:srgbClr val="000000"/>
                </a:solidFill>
                <a:effectLst/>
                <a:latin typeface="Helvetica Neue"/>
              </a:rPr>
              <a:t> Tous utilisateurs </a:t>
            </a:r>
            <a:r>
              <a:rPr lang="fr-FR" sz="1800" dirty="0">
                <a:solidFill>
                  <a:srgbClr val="000000"/>
                </a:solidFill>
                <a:latin typeface="Helvetica Neue"/>
              </a:rPr>
              <a:t>qui recherchent</a:t>
            </a:r>
            <a:r>
              <a:rPr lang="fr-FR" sz="1800" b="0" i="0" dirty="0">
                <a:solidFill>
                  <a:srgbClr val="000000"/>
                </a:solidFill>
                <a:effectLst/>
                <a:latin typeface="Helvetica Neue"/>
              </a:rPr>
              <a:t> un produits préparés dans les supermarchés.</a:t>
            </a:r>
          </a:p>
          <a:p>
            <a:endParaRPr lang="en-US" dirty="0"/>
          </a:p>
        </p:txBody>
      </p:sp>
      <p:sp>
        <p:nvSpPr>
          <p:cNvPr id="4" name="Espace réservé de la date 3">
            <a:extLst>
              <a:ext uri="{FF2B5EF4-FFF2-40B4-BE49-F238E27FC236}">
                <a16:creationId xmlns:a16="http://schemas.microsoft.com/office/drawing/2014/main" id="{EEE06E74-27B9-4F24-AD8C-9A54914CD37F}"/>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92B8B0FD-FE95-47E4-B2B3-310E4D5AE5B7}"/>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A4897064-4870-4D97-B701-5A818AAC8B5E}"/>
              </a:ext>
            </a:extLst>
          </p:cNvPr>
          <p:cNvSpPr>
            <a:spLocks noGrp="1"/>
          </p:cNvSpPr>
          <p:nvPr>
            <p:ph type="sldNum" sz="quarter" idx="12"/>
          </p:nvPr>
        </p:nvSpPr>
        <p:spPr/>
        <p:txBody>
          <a:bodyPr/>
          <a:lstStyle/>
          <a:p>
            <a:fld id="{3D3A1CA9-C19E-4C26-9C07-14719ED06407}" type="slidenum">
              <a:rPr lang="en-US" smtClean="0"/>
              <a:t>4</a:t>
            </a:fld>
            <a:endParaRPr lang="en-US"/>
          </a:p>
        </p:txBody>
      </p:sp>
      <p:pic>
        <p:nvPicPr>
          <p:cNvPr id="9" name="Image 8">
            <a:extLst>
              <a:ext uri="{FF2B5EF4-FFF2-40B4-BE49-F238E27FC236}">
                <a16:creationId xmlns:a16="http://schemas.microsoft.com/office/drawing/2014/main" id="{18DB427E-3596-409B-A0BF-1678AF0BBE09}"/>
              </a:ext>
            </a:extLst>
          </p:cNvPr>
          <p:cNvPicPr>
            <a:picLocks noChangeAspect="1"/>
          </p:cNvPicPr>
          <p:nvPr/>
        </p:nvPicPr>
        <p:blipFill>
          <a:blip r:embed="rId3"/>
          <a:stretch>
            <a:fillRect/>
          </a:stretch>
        </p:blipFill>
        <p:spPr>
          <a:xfrm>
            <a:off x="838200" y="2174788"/>
            <a:ext cx="647947" cy="647947"/>
          </a:xfrm>
          <a:prstGeom prst="rect">
            <a:avLst/>
          </a:prstGeom>
        </p:spPr>
      </p:pic>
      <p:pic>
        <p:nvPicPr>
          <p:cNvPr id="11" name="Graphique 10" descr="Formes simples avec un remplissage uni">
            <a:extLst>
              <a:ext uri="{FF2B5EF4-FFF2-40B4-BE49-F238E27FC236}">
                <a16:creationId xmlns:a16="http://schemas.microsoft.com/office/drawing/2014/main" id="{040B1310-1D93-4F80-8B91-E1EAD3EF3D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3047805"/>
            <a:ext cx="561975" cy="561975"/>
          </a:xfrm>
          <a:prstGeom prst="rect">
            <a:avLst/>
          </a:prstGeom>
        </p:spPr>
      </p:pic>
      <p:pic>
        <p:nvPicPr>
          <p:cNvPr id="13" name="Graphique 12" descr="Public cible avec un remplissage uni">
            <a:extLst>
              <a:ext uri="{FF2B5EF4-FFF2-40B4-BE49-F238E27FC236}">
                <a16:creationId xmlns:a16="http://schemas.microsoft.com/office/drawing/2014/main" id="{0025EEE0-3939-4E66-A037-BF9C7549DE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244774"/>
            <a:ext cx="647947" cy="647947"/>
          </a:xfrm>
          <a:prstGeom prst="rect">
            <a:avLst/>
          </a:prstGeom>
        </p:spPr>
      </p:pic>
      <p:pic>
        <p:nvPicPr>
          <p:cNvPr id="19" name="Graphique 18" descr="Réflection avec un remplissage uni">
            <a:extLst>
              <a:ext uri="{FF2B5EF4-FFF2-40B4-BE49-F238E27FC236}">
                <a16:creationId xmlns:a16="http://schemas.microsoft.com/office/drawing/2014/main" id="{DAEE5B55-F593-4416-BB82-D9E0066F12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3960544"/>
            <a:ext cx="647947" cy="647947"/>
          </a:xfrm>
          <a:prstGeom prst="rect">
            <a:avLst/>
          </a:prstGeom>
        </p:spPr>
      </p:pic>
    </p:spTree>
    <p:extLst>
      <p:ext uri="{BB962C8B-B14F-4D97-AF65-F5344CB8AC3E}">
        <p14:creationId xmlns:p14="http://schemas.microsoft.com/office/powerpoint/2010/main" val="172302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A5F910-5B41-49C1-A1F7-BADE2BBBEEA7}"/>
              </a:ext>
            </a:extLst>
          </p:cNvPr>
          <p:cNvSpPr>
            <a:spLocks noGrp="1"/>
          </p:cNvSpPr>
          <p:nvPr>
            <p:ph type="title"/>
          </p:nvPr>
        </p:nvSpPr>
        <p:spPr>
          <a:xfrm>
            <a:off x="603938" y="484632"/>
            <a:ext cx="2608655" cy="5724143"/>
          </a:xfrm>
        </p:spPr>
        <p:txBody>
          <a:bodyPr vert="horz" lIns="91440" tIns="45720" rIns="91440" bIns="45720" rtlCol="0" anchor="ctr">
            <a:normAutofit/>
          </a:bodyPr>
          <a:lstStyle/>
          <a:p>
            <a:pPr algn="l"/>
            <a:r>
              <a:rPr lang="en-US" sz="3600">
                <a:solidFill>
                  <a:srgbClr val="2C2C2C"/>
                </a:solidFill>
                <a:latin typeface="+mj-lt"/>
                <a:ea typeface="+mj-ea"/>
                <a:cs typeface="+mj-cs"/>
              </a:rPr>
              <a:t>Graphique conceptuel de l’application</a:t>
            </a:r>
          </a:p>
        </p:txBody>
      </p:sp>
      <p:sp>
        <p:nvSpPr>
          <p:cNvPr id="15"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a:extLst>
              <a:ext uri="{FF2B5EF4-FFF2-40B4-BE49-F238E27FC236}">
                <a16:creationId xmlns:a16="http://schemas.microsoft.com/office/drawing/2014/main" id="{EAA59D8B-15AB-4B35-AF27-1A05F0D4CD7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0499"/>
          <a:stretch/>
        </p:blipFill>
        <p:spPr>
          <a:xfrm>
            <a:off x="3625999" y="649225"/>
            <a:ext cx="7946167" cy="5333886"/>
          </a:xfrm>
          <a:prstGeom prst="rect">
            <a:avLst/>
          </a:prstGeom>
          <a:effectLst/>
        </p:spPr>
      </p:pic>
      <p:sp>
        <p:nvSpPr>
          <p:cNvPr id="4" name="Espace réservé de la date 3">
            <a:extLst>
              <a:ext uri="{FF2B5EF4-FFF2-40B4-BE49-F238E27FC236}">
                <a16:creationId xmlns:a16="http://schemas.microsoft.com/office/drawing/2014/main" id="{8971ADC9-C68B-43FB-AE48-BF24489C48A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85DBD430-FC7A-4ADF-91BC-F39CBF52022E}" type="datetime1">
              <a:rPr lang="en-US">
                <a:solidFill>
                  <a:srgbClr val="595959"/>
                </a:solidFill>
              </a:rPr>
              <a:pPr defTabSz="457200">
                <a:spcAft>
                  <a:spcPts val="600"/>
                </a:spcAft>
              </a:pPr>
              <a:t>1/27/2021</a:t>
            </a:fld>
            <a:endParaRPr lang="en-US">
              <a:solidFill>
                <a:srgbClr val="595959"/>
              </a:solidFill>
            </a:endParaRPr>
          </a:p>
        </p:txBody>
      </p:sp>
      <p:sp>
        <p:nvSpPr>
          <p:cNvPr id="5" name="Espace réservé du pied de page 4">
            <a:extLst>
              <a:ext uri="{FF2B5EF4-FFF2-40B4-BE49-F238E27FC236}">
                <a16:creationId xmlns:a16="http://schemas.microsoft.com/office/drawing/2014/main" id="{7872D3A8-E02A-4315-8269-105E33A268B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spcAft>
                <a:spcPts val="600"/>
              </a:spcAft>
            </a:pPr>
            <a:r>
              <a:rPr lang="en-US" kern="1200">
                <a:solidFill>
                  <a:srgbClr val="595959"/>
                </a:solidFill>
                <a:latin typeface="+mn-lt"/>
                <a:ea typeface="+mn-ea"/>
                <a:cs typeface="+mn-cs"/>
              </a:rPr>
              <a:t>Agar Blohorn</a:t>
            </a:r>
          </a:p>
        </p:txBody>
      </p:sp>
      <p:sp>
        <p:nvSpPr>
          <p:cNvPr id="6" name="Espace réservé du numéro de diapositive 5">
            <a:extLst>
              <a:ext uri="{FF2B5EF4-FFF2-40B4-BE49-F238E27FC236}">
                <a16:creationId xmlns:a16="http://schemas.microsoft.com/office/drawing/2014/main" id="{FF726477-F16E-4136-BA3D-01C12DDFB4D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3D3A1CA9-C19E-4C26-9C07-14719ED06407}" type="slidenum">
              <a:rPr lang="en-US">
                <a:solidFill>
                  <a:srgbClr val="595959"/>
                </a:solidFill>
              </a:rPr>
              <a:pPr defTabSz="457200">
                <a:spcAft>
                  <a:spcPts val="600"/>
                </a:spcAft>
              </a:pPr>
              <a:t>5</a:t>
            </a:fld>
            <a:endParaRPr lang="en-US">
              <a:solidFill>
                <a:srgbClr val="595959"/>
              </a:solidFill>
            </a:endParaRPr>
          </a:p>
        </p:txBody>
      </p:sp>
    </p:spTree>
    <p:extLst>
      <p:ext uri="{BB962C8B-B14F-4D97-AF65-F5344CB8AC3E}">
        <p14:creationId xmlns:p14="http://schemas.microsoft.com/office/powerpoint/2010/main" val="193710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604B6AA-ED68-4826-AD0F-089F60DBED48}"/>
              </a:ext>
            </a:extLst>
          </p:cNvPr>
          <p:cNvSpPr>
            <a:spLocks noGrp="1"/>
          </p:cNvSpPr>
          <p:nvPr>
            <p:ph type="dt" sz="half" idx="10"/>
          </p:nvPr>
        </p:nvSpPr>
        <p:spPr/>
        <p:txBody>
          <a:bodyPr/>
          <a:lstStyle/>
          <a:p>
            <a:fld id="{6AE85B27-2019-4B6F-9FBB-5891EB3C3EE8}" type="datetime1">
              <a:rPr lang="en-US" smtClean="0"/>
              <a:t>1/27/2021</a:t>
            </a:fld>
            <a:endParaRPr lang="en-US" dirty="0"/>
          </a:p>
        </p:txBody>
      </p:sp>
      <p:sp>
        <p:nvSpPr>
          <p:cNvPr id="3" name="Espace réservé du pied de page 2">
            <a:extLst>
              <a:ext uri="{FF2B5EF4-FFF2-40B4-BE49-F238E27FC236}">
                <a16:creationId xmlns:a16="http://schemas.microsoft.com/office/drawing/2014/main" id="{BB4BF810-582E-450E-AEB8-C229406B0BBA}"/>
              </a:ext>
            </a:extLst>
          </p:cNvPr>
          <p:cNvSpPr>
            <a:spLocks noGrp="1"/>
          </p:cNvSpPr>
          <p:nvPr>
            <p:ph type="ftr" sz="quarter" idx="11"/>
          </p:nvPr>
        </p:nvSpPr>
        <p:spPr/>
        <p:txBody>
          <a:bodyPr/>
          <a:lstStyle/>
          <a:p>
            <a:r>
              <a:rPr lang="fr-FR" dirty="0"/>
              <a:t>Agar </a:t>
            </a:r>
            <a:r>
              <a:rPr lang="fr-FR" dirty="0" err="1"/>
              <a:t>Blohorn</a:t>
            </a:r>
            <a:endParaRPr lang="en-US" dirty="0"/>
          </a:p>
        </p:txBody>
      </p:sp>
      <p:sp>
        <p:nvSpPr>
          <p:cNvPr id="4" name="Espace réservé du numéro de diapositive 3">
            <a:extLst>
              <a:ext uri="{FF2B5EF4-FFF2-40B4-BE49-F238E27FC236}">
                <a16:creationId xmlns:a16="http://schemas.microsoft.com/office/drawing/2014/main" id="{F3FEAF9D-D725-4232-8DC8-A825264724A3}"/>
              </a:ext>
            </a:extLst>
          </p:cNvPr>
          <p:cNvSpPr>
            <a:spLocks noGrp="1"/>
          </p:cNvSpPr>
          <p:nvPr>
            <p:ph type="sldNum" sz="quarter" idx="12"/>
          </p:nvPr>
        </p:nvSpPr>
        <p:spPr/>
        <p:txBody>
          <a:bodyPr/>
          <a:lstStyle/>
          <a:p>
            <a:fld id="{3D3A1CA9-C19E-4C26-9C07-14719ED06407}" type="slidenum">
              <a:rPr lang="en-US" smtClean="0"/>
              <a:t>6</a:t>
            </a:fld>
            <a:endParaRPr lang="en-US"/>
          </a:p>
        </p:txBody>
      </p:sp>
      <p:sp>
        <p:nvSpPr>
          <p:cNvPr id="6" name="ZoneTexte 5">
            <a:extLst>
              <a:ext uri="{FF2B5EF4-FFF2-40B4-BE49-F238E27FC236}">
                <a16:creationId xmlns:a16="http://schemas.microsoft.com/office/drawing/2014/main" id="{B2FE3D65-2C09-40E2-8DBB-C0DB9DB77C6D}"/>
              </a:ext>
            </a:extLst>
          </p:cNvPr>
          <p:cNvSpPr txBox="1"/>
          <p:nvPr/>
        </p:nvSpPr>
        <p:spPr>
          <a:xfrm>
            <a:off x="1033318" y="3105834"/>
            <a:ext cx="10125364" cy="646331"/>
          </a:xfrm>
          <a:prstGeom prst="rect">
            <a:avLst/>
          </a:prstGeom>
          <a:noFill/>
        </p:spPr>
        <p:txBody>
          <a:bodyPr wrap="square" rtlCol="0">
            <a:spAutoFit/>
          </a:bodyPr>
          <a:lstStyle/>
          <a:p>
            <a:pPr algn="ctr"/>
            <a:r>
              <a:rPr lang="fr-FR" sz="3600" dirty="0">
                <a:solidFill>
                  <a:schemeClr val="bg1"/>
                </a:solidFill>
              </a:rPr>
              <a:t>Jeu de données </a:t>
            </a:r>
            <a:r>
              <a:rPr lang="fr-FR" sz="3600" dirty="0" err="1">
                <a:solidFill>
                  <a:schemeClr val="bg1"/>
                </a:solidFill>
              </a:rPr>
              <a:t>OpenFoodFact</a:t>
            </a:r>
            <a:endParaRPr lang="en-US" sz="3600" dirty="0">
              <a:solidFill>
                <a:schemeClr val="bg1"/>
              </a:solidFill>
            </a:endParaRPr>
          </a:p>
        </p:txBody>
      </p:sp>
    </p:spTree>
    <p:extLst>
      <p:ext uri="{BB962C8B-B14F-4D97-AF65-F5344CB8AC3E}">
        <p14:creationId xmlns:p14="http://schemas.microsoft.com/office/powerpoint/2010/main" val="20515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03261-C2CB-450D-96C5-3F6697C79A04}"/>
              </a:ext>
            </a:extLst>
          </p:cNvPr>
          <p:cNvSpPr>
            <a:spLocks noGrp="1"/>
          </p:cNvSpPr>
          <p:nvPr>
            <p:ph type="title"/>
          </p:nvPr>
        </p:nvSpPr>
        <p:spPr/>
        <p:txBody>
          <a:bodyPr/>
          <a:lstStyle/>
          <a:p>
            <a:r>
              <a:rPr lang="fr-FR" dirty="0"/>
              <a:t>Jeu de données de Open Food </a:t>
            </a:r>
            <a:r>
              <a:rPr lang="fr-FR" dirty="0" err="1"/>
              <a:t>Facts</a:t>
            </a:r>
            <a:endParaRPr lang="en-US" dirty="0"/>
          </a:p>
        </p:txBody>
      </p:sp>
      <p:sp>
        <p:nvSpPr>
          <p:cNvPr id="3" name="Espace réservé du contenu 2">
            <a:extLst>
              <a:ext uri="{FF2B5EF4-FFF2-40B4-BE49-F238E27FC236}">
                <a16:creationId xmlns:a16="http://schemas.microsoft.com/office/drawing/2014/main" id="{31568CDF-0BDB-4C53-AADE-1E7A793583C0}"/>
              </a:ext>
            </a:extLst>
          </p:cNvPr>
          <p:cNvSpPr>
            <a:spLocks noGrp="1"/>
          </p:cNvSpPr>
          <p:nvPr>
            <p:ph idx="1"/>
          </p:nvPr>
        </p:nvSpPr>
        <p:spPr>
          <a:xfrm>
            <a:off x="838199" y="1881044"/>
            <a:ext cx="10515600" cy="4351338"/>
          </a:xfrm>
        </p:spPr>
        <p:txBody>
          <a:bodyPr>
            <a:normAutofit/>
          </a:bodyPr>
          <a:lstStyle/>
          <a:p>
            <a:pPr marL="0" indent="0" algn="l">
              <a:lnSpc>
                <a:spcPct val="150000"/>
              </a:lnSpc>
              <a:buNone/>
            </a:pPr>
            <a:r>
              <a:rPr lang="fr-FR" sz="1800" b="1" dirty="0">
                <a:solidFill>
                  <a:srgbClr val="000000"/>
                </a:solidFill>
                <a:latin typeface="Helvetica Neue"/>
              </a:rPr>
              <a:t>	</a:t>
            </a:r>
          </a:p>
          <a:p>
            <a:pPr marL="0" indent="0" algn="l">
              <a:lnSpc>
                <a:spcPct val="150000"/>
              </a:lnSpc>
              <a:buNone/>
            </a:pPr>
            <a:r>
              <a:rPr lang="fr-FR" sz="1800" b="1" dirty="0">
                <a:solidFill>
                  <a:srgbClr val="000000"/>
                </a:solidFill>
                <a:latin typeface="Helvetica Neue"/>
              </a:rPr>
              <a:t>	</a:t>
            </a:r>
            <a:r>
              <a:rPr lang="fr-FR" sz="1800" b="1" i="0" dirty="0">
                <a:solidFill>
                  <a:srgbClr val="000000"/>
                </a:solidFill>
                <a:effectLst/>
                <a:latin typeface="Helvetica Neue"/>
              </a:rPr>
              <a:t>Les champs du jeu de données sont séparés en quatre sections :</a:t>
            </a:r>
            <a:endParaRPr lang="fr-FR" sz="1800" b="0" i="0" dirty="0">
              <a:solidFill>
                <a:srgbClr val="000000"/>
              </a:solidFill>
              <a:effectLst/>
              <a:latin typeface="Helvetica Neue"/>
            </a:endParaRPr>
          </a:p>
          <a:p>
            <a:pPr marL="971550" lvl="1" indent="-514350">
              <a:lnSpc>
                <a:spcPct val="100000"/>
              </a:lnSpc>
              <a:buFont typeface="+mj-lt"/>
              <a:buAutoNum type="arabicPeriod"/>
            </a:pPr>
            <a:r>
              <a:rPr lang="fr-FR" sz="1800" b="0" i="0" dirty="0">
                <a:solidFill>
                  <a:srgbClr val="000000"/>
                </a:solidFill>
                <a:effectLst/>
                <a:latin typeface="Helvetica Neue"/>
              </a:rPr>
              <a:t>Les informations générales sur la fiche du produit </a:t>
            </a:r>
          </a:p>
          <a:p>
            <a:pPr marL="971550" lvl="1" indent="-514350">
              <a:lnSpc>
                <a:spcPct val="100000"/>
              </a:lnSpc>
              <a:buFont typeface="+mj-lt"/>
              <a:buAutoNum type="arabicPeriod"/>
            </a:pPr>
            <a:r>
              <a:rPr lang="fr-FR" sz="1800" b="0" i="0" dirty="0">
                <a:solidFill>
                  <a:srgbClr val="000000"/>
                </a:solidFill>
                <a:effectLst/>
                <a:latin typeface="Helvetica Neue"/>
              </a:rPr>
              <a:t>Un ensemble de tags </a:t>
            </a:r>
          </a:p>
          <a:p>
            <a:pPr marL="971550" lvl="1" indent="-514350">
              <a:lnSpc>
                <a:spcPct val="100000"/>
              </a:lnSpc>
              <a:buFont typeface="+mj-lt"/>
              <a:buAutoNum type="arabicPeriod"/>
            </a:pPr>
            <a:r>
              <a:rPr lang="fr-FR" sz="1800" b="0" i="0" dirty="0">
                <a:solidFill>
                  <a:srgbClr val="000000"/>
                </a:solidFill>
                <a:effectLst/>
                <a:latin typeface="Helvetica Neue"/>
              </a:rPr>
              <a:t>Les ingrédients et leurs additifs éventuels</a:t>
            </a:r>
          </a:p>
          <a:p>
            <a:pPr marL="971550" lvl="1" indent="-514350">
              <a:lnSpc>
                <a:spcPct val="100000"/>
              </a:lnSpc>
              <a:buFont typeface="+mj-lt"/>
              <a:buAutoNum type="arabicPeriod"/>
            </a:pPr>
            <a:r>
              <a:rPr lang="fr-FR" sz="1800" b="0" i="0" dirty="0">
                <a:solidFill>
                  <a:srgbClr val="000000"/>
                </a:solidFill>
                <a:effectLst/>
                <a:latin typeface="Helvetica Neue"/>
              </a:rPr>
              <a:t>Des informations nutritionnelles</a:t>
            </a:r>
          </a:p>
          <a:p>
            <a:pPr marL="457200" lvl="1" indent="0">
              <a:lnSpc>
                <a:spcPct val="100000"/>
              </a:lnSpc>
              <a:buNone/>
            </a:pPr>
            <a:endParaRPr lang="en-US" sz="1800" dirty="0"/>
          </a:p>
        </p:txBody>
      </p:sp>
      <p:graphicFrame>
        <p:nvGraphicFramePr>
          <p:cNvPr id="5" name="Tableau 5">
            <a:extLst>
              <a:ext uri="{FF2B5EF4-FFF2-40B4-BE49-F238E27FC236}">
                <a16:creationId xmlns:a16="http://schemas.microsoft.com/office/drawing/2014/main" id="{0EB97319-90DC-4B2B-B9BD-6C8B457277AC}"/>
              </a:ext>
            </a:extLst>
          </p:cNvPr>
          <p:cNvGraphicFramePr>
            <a:graphicFrameLocks noGrp="1"/>
          </p:cNvGraphicFramePr>
          <p:nvPr>
            <p:extLst>
              <p:ext uri="{D42A27DB-BD31-4B8C-83A1-F6EECF244321}">
                <p14:modId xmlns:p14="http://schemas.microsoft.com/office/powerpoint/2010/main" val="3571947255"/>
              </p:ext>
            </p:extLst>
          </p:nvPr>
        </p:nvGraphicFramePr>
        <p:xfrm>
          <a:off x="1943223" y="4822852"/>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17541845"/>
                    </a:ext>
                  </a:extLst>
                </a:gridCol>
                <a:gridCol w="2709333">
                  <a:extLst>
                    <a:ext uri="{9D8B030D-6E8A-4147-A177-3AD203B41FA5}">
                      <a16:colId xmlns:a16="http://schemas.microsoft.com/office/drawing/2014/main" val="1399789273"/>
                    </a:ext>
                  </a:extLst>
                </a:gridCol>
                <a:gridCol w="2709333">
                  <a:extLst>
                    <a:ext uri="{9D8B030D-6E8A-4147-A177-3AD203B41FA5}">
                      <a16:colId xmlns:a16="http://schemas.microsoft.com/office/drawing/2014/main" val="2011263788"/>
                    </a:ext>
                  </a:extLst>
                </a:gridCol>
              </a:tblGrid>
              <a:tr h="370840">
                <a:tc>
                  <a:txBody>
                    <a:bodyPr/>
                    <a:lstStyle/>
                    <a:p>
                      <a:pPr algn="ctr"/>
                      <a:r>
                        <a:rPr lang="fr-FR" dirty="0"/>
                        <a:t>Nombre de lignes</a:t>
                      </a:r>
                      <a:endParaRPr lang="en-US" dirty="0"/>
                    </a:p>
                  </a:txBody>
                  <a:tcPr/>
                </a:tc>
                <a:tc>
                  <a:txBody>
                    <a:bodyPr/>
                    <a:lstStyle/>
                    <a:p>
                      <a:pPr algn="ctr"/>
                      <a:r>
                        <a:rPr lang="fr-FR" dirty="0"/>
                        <a:t>Nombres de colonnes</a:t>
                      </a:r>
                      <a:endParaRPr lang="en-US" dirty="0"/>
                    </a:p>
                  </a:txBody>
                  <a:tcPr/>
                </a:tc>
                <a:tc>
                  <a:txBody>
                    <a:bodyPr/>
                    <a:lstStyle/>
                    <a:p>
                      <a:pPr algn="ctr"/>
                      <a:r>
                        <a:rPr lang="fr-FR" dirty="0"/>
                        <a:t>Valeurs manquantes</a:t>
                      </a:r>
                      <a:endParaRPr lang="en-US" dirty="0"/>
                    </a:p>
                  </a:txBody>
                  <a:tcPr/>
                </a:tc>
                <a:extLst>
                  <a:ext uri="{0D108BD9-81ED-4DB2-BD59-A6C34878D82A}">
                    <a16:rowId xmlns:a16="http://schemas.microsoft.com/office/drawing/2014/main" val="3920403944"/>
                  </a:ext>
                </a:extLst>
              </a:tr>
              <a:tr h="370840">
                <a:tc>
                  <a:txBody>
                    <a:bodyPr/>
                    <a:lstStyle/>
                    <a:p>
                      <a:pPr algn="ctr"/>
                      <a:r>
                        <a:rPr lang="en-US" dirty="0"/>
                        <a:t>1486047</a:t>
                      </a:r>
                    </a:p>
                  </a:txBody>
                  <a:tcPr/>
                </a:tc>
                <a:tc>
                  <a:txBody>
                    <a:bodyPr/>
                    <a:lstStyle/>
                    <a:p>
                      <a:pPr algn="ctr"/>
                      <a:r>
                        <a:rPr lang="en-US" dirty="0"/>
                        <a:t>182</a:t>
                      </a:r>
                    </a:p>
                  </a:txBody>
                  <a:tcPr/>
                </a:tc>
                <a:tc>
                  <a:txBody>
                    <a:bodyPr/>
                    <a:lstStyle/>
                    <a:p>
                      <a:pPr algn="ctr"/>
                      <a:r>
                        <a:rPr lang="fr-FR" dirty="0"/>
                        <a:t>80%</a:t>
                      </a:r>
                      <a:endParaRPr lang="en-US" dirty="0"/>
                    </a:p>
                  </a:txBody>
                  <a:tcPr/>
                </a:tc>
                <a:extLst>
                  <a:ext uri="{0D108BD9-81ED-4DB2-BD59-A6C34878D82A}">
                    <a16:rowId xmlns:a16="http://schemas.microsoft.com/office/drawing/2014/main" val="3205961476"/>
                  </a:ext>
                </a:extLst>
              </a:tr>
            </a:tbl>
          </a:graphicData>
        </a:graphic>
      </p:graphicFrame>
      <p:sp>
        <p:nvSpPr>
          <p:cNvPr id="6" name="Espace réservé de la date 5">
            <a:extLst>
              <a:ext uri="{FF2B5EF4-FFF2-40B4-BE49-F238E27FC236}">
                <a16:creationId xmlns:a16="http://schemas.microsoft.com/office/drawing/2014/main" id="{9D1BA9B9-82B6-4E92-AFB2-9667E373A088}"/>
              </a:ext>
            </a:extLst>
          </p:cNvPr>
          <p:cNvSpPr>
            <a:spLocks noGrp="1"/>
          </p:cNvSpPr>
          <p:nvPr>
            <p:ph type="dt" sz="half" idx="10"/>
          </p:nvPr>
        </p:nvSpPr>
        <p:spPr/>
        <p:txBody>
          <a:bodyPr/>
          <a:lstStyle/>
          <a:p>
            <a:fld id="{8E53E359-3B40-4DDC-9F6C-2D7A4A5367EB}" type="datetime1">
              <a:rPr lang="en-US" smtClean="0"/>
              <a:t>1/27/2021</a:t>
            </a:fld>
            <a:endParaRPr lang="en-US"/>
          </a:p>
        </p:txBody>
      </p:sp>
      <p:sp>
        <p:nvSpPr>
          <p:cNvPr id="7" name="Espace réservé du pied de page 6">
            <a:extLst>
              <a:ext uri="{FF2B5EF4-FFF2-40B4-BE49-F238E27FC236}">
                <a16:creationId xmlns:a16="http://schemas.microsoft.com/office/drawing/2014/main" id="{1D5E7688-1334-4171-80A1-74BBE1E2073B}"/>
              </a:ext>
            </a:extLst>
          </p:cNvPr>
          <p:cNvSpPr>
            <a:spLocks noGrp="1"/>
          </p:cNvSpPr>
          <p:nvPr>
            <p:ph type="ftr" sz="quarter" idx="11"/>
          </p:nvPr>
        </p:nvSpPr>
        <p:spPr/>
        <p:txBody>
          <a:bodyPr/>
          <a:lstStyle/>
          <a:p>
            <a:r>
              <a:rPr lang="fr-FR" dirty="0"/>
              <a:t>Agar </a:t>
            </a:r>
            <a:r>
              <a:rPr lang="fr-FR" dirty="0" err="1"/>
              <a:t>Blohorn</a:t>
            </a:r>
            <a:endParaRPr lang="fr-FR" dirty="0"/>
          </a:p>
        </p:txBody>
      </p:sp>
      <p:sp>
        <p:nvSpPr>
          <p:cNvPr id="8" name="Espace réservé du numéro de diapositive 7">
            <a:extLst>
              <a:ext uri="{FF2B5EF4-FFF2-40B4-BE49-F238E27FC236}">
                <a16:creationId xmlns:a16="http://schemas.microsoft.com/office/drawing/2014/main" id="{CDFBE3C7-5466-47C2-B961-31C32728343A}"/>
              </a:ext>
            </a:extLst>
          </p:cNvPr>
          <p:cNvSpPr>
            <a:spLocks noGrp="1"/>
          </p:cNvSpPr>
          <p:nvPr>
            <p:ph type="sldNum" sz="quarter" idx="12"/>
          </p:nvPr>
        </p:nvSpPr>
        <p:spPr/>
        <p:txBody>
          <a:bodyPr/>
          <a:lstStyle/>
          <a:p>
            <a:fld id="{3D3A1CA9-C19E-4C26-9C07-14719ED06407}" type="slidenum">
              <a:rPr lang="en-US" smtClean="0"/>
              <a:t>7</a:t>
            </a:fld>
            <a:endParaRPr lang="en-US"/>
          </a:p>
        </p:txBody>
      </p:sp>
    </p:spTree>
    <p:extLst>
      <p:ext uri="{BB962C8B-B14F-4D97-AF65-F5344CB8AC3E}">
        <p14:creationId xmlns:p14="http://schemas.microsoft.com/office/powerpoint/2010/main" val="28333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32F2E-B9E6-46D5-A012-5471C559E80B}"/>
              </a:ext>
            </a:extLst>
          </p:cNvPr>
          <p:cNvSpPr>
            <a:spLocks noGrp="1"/>
          </p:cNvSpPr>
          <p:nvPr>
            <p:ph type="title"/>
          </p:nvPr>
        </p:nvSpPr>
        <p:spPr/>
        <p:txBody>
          <a:bodyPr/>
          <a:lstStyle/>
          <a:p>
            <a:r>
              <a:rPr lang="fr-FR" dirty="0"/>
              <a:t>Le nutriscore</a:t>
            </a:r>
            <a:endParaRPr lang="en-US" dirty="0"/>
          </a:p>
        </p:txBody>
      </p:sp>
      <p:sp>
        <p:nvSpPr>
          <p:cNvPr id="4" name="Espace réservé de la date 3">
            <a:extLst>
              <a:ext uri="{FF2B5EF4-FFF2-40B4-BE49-F238E27FC236}">
                <a16:creationId xmlns:a16="http://schemas.microsoft.com/office/drawing/2014/main" id="{0E22CB14-06AE-4D3B-BF5E-EB7C17ABB3CD}"/>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1EA621E5-3AF2-45A2-9090-E37E2A1651D2}"/>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D505C004-2CAC-41AB-9C90-A5D9E88122BD}"/>
              </a:ext>
            </a:extLst>
          </p:cNvPr>
          <p:cNvSpPr>
            <a:spLocks noGrp="1"/>
          </p:cNvSpPr>
          <p:nvPr>
            <p:ph type="sldNum" sz="quarter" idx="12"/>
          </p:nvPr>
        </p:nvSpPr>
        <p:spPr/>
        <p:txBody>
          <a:bodyPr/>
          <a:lstStyle/>
          <a:p>
            <a:fld id="{3D3A1CA9-C19E-4C26-9C07-14719ED06407}" type="slidenum">
              <a:rPr lang="en-US" smtClean="0"/>
              <a:t>8</a:t>
            </a:fld>
            <a:endParaRPr lang="en-US"/>
          </a:p>
        </p:txBody>
      </p:sp>
      <p:pic>
        <p:nvPicPr>
          <p:cNvPr id="7" name="Espace réservé du contenu 9">
            <a:extLst>
              <a:ext uri="{FF2B5EF4-FFF2-40B4-BE49-F238E27FC236}">
                <a16:creationId xmlns:a16="http://schemas.microsoft.com/office/drawing/2014/main" id="{CE805C68-A60C-43D8-8E09-94085A3546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15990"/>
            <a:ext cx="6237303" cy="2670915"/>
          </a:xfrm>
        </p:spPr>
      </p:pic>
      <p:sp>
        <p:nvSpPr>
          <p:cNvPr id="8" name="ZoneTexte 7">
            <a:extLst>
              <a:ext uri="{FF2B5EF4-FFF2-40B4-BE49-F238E27FC236}">
                <a16:creationId xmlns:a16="http://schemas.microsoft.com/office/drawing/2014/main" id="{48F568FE-B68D-4507-8A1F-2B2D27B7FF02}"/>
              </a:ext>
            </a:extLst>
          </p:cNvPr>
          <p:cNvSpPr txBox="1"/>
          <p:nvPr/>
        </p:nvSpPr>
        <p:spPr>
          <a:xfrm>
            <a:off x="7368466" y="2068497"/>
            <a:ext cx="3985334" cy="3693319"/>
          </a:xfrm>
          <a:prstGeom prst="rect">
            <a:avLst/>
          </a:prstGeom>
          <a:noFill/>
        </p:spPr>
        <p:txBody>
          <a:bodyPr wrap="square" rtlCol="0">
            <a:spAutoFit/>
          </a:bodyPr>
          <a:lstStyle/>
          <a:p>
            <a:pPr algn="just"/>
            <a:r>
              <a:rPr lang="fr-FR" b="1" i="0" dirty="0">
                <a:solidFill>
                  <a:srgbClr val="000000"/>
                </a:solidFill>
                <a:effectLst/>
                <a:latin typeface="Helvetica Neue"/>
              </a:rPr>
              <a:t>Points négatifs :</a:t>
            </a:r>
          </a:p>
          <a:p>
            <a:pPr algn="just"/>
            <a:r>
              <a:rPr lang="fr-FR" b="0" i="0" dirty="0">
                <a:solidFill>
                  <a:srgbClr val="000000"/>
                </a:solidFill>
                <a:effectLst/>
                <a:latin typeface="Helvetica Neue"/>
              </a:rPr>
              <a:t> </a:t>
            </a:r>
          </a:p>
          <a:p>
            <a:pPr marL="285750" indent="-285750" algn="just">
              <a:buFont typeface="Arial" panose="020B0604020202020204" pitchFamily="34" charset="0"/>
              <a:buChar char="•"/>
            </a:pPr>
            <a:r>
              <a:rPr lang="fr-FR" b="0" i="0" dirty="0">
                <a:solidFill>
                  <a:srgbClr val="000000"/>
                </a:solidFill>
                <a:effectLst/>
                <a:latin typeface="Helvetica Neue"/>
              </a:rPr>
              <a:t>Les calories</a:t>
            </a:r>
          </a:p>
          <a:p>
            <a:pPr marL="285750" indent="-285750" algn="just">
              <a:buFont typeface="Arial" panose="020B0604020202020204" pitchFamily="34" charset="0"/>
              <a:buChar char="•"/>
            </a:pPr>
            <a:r>
              <a:rPr lang="fr-FR" b="0" i="0" dirty="0">
                <a:solidFill>
                  <a:srgbClr val="000000"/>
                </a:solidFill>
                <a:effectLst/>
                <a:latin typeface="Helvetica Neue"/>
              </a:rPr>
              <a:t>les graisses saturées</a:t>
            </a:r>
          </a:p>
          <a:p>
            <a:pPr marL="285750" indent="-285750" algn="just">
              <a:buFont typeface="Arial" panose="020B0604020202020204" pitchFamily="34" charset="0"/>
              <a:buChar char="•"/>
            </a:pPr>
            <a:r>
              <a:rPr lang="fr-FR" b="0" i="0" dirty="0">
                <a:solidFill>
                  <a:srgbClr val="000000"/>
                </a:solidFill>
                <a:effectLst/>
                <a:latin typeface="Helvetica Neue"/>
              </a:rPr>
              <a:t>le sucre</a:t>
            </a:r>
          </a:p>
          <a:p>
            <a:pPr marL="285750" indent="-285750" algn="just">
              <a:buFont typeface="Arial" panose="020B0604020202020204" pitchFamily="34" charset="0"/>
              <a:buChar char="•"/>
            </a:pPr>
            <a:r>
              <a:rPr lang="fr-FR" b="0" i="0" dirty="0">
                <a:solidFill>
                  <a:srgbClr val="000000"/>
                </a:solidFill>
                <a:effectLst/>
                <a:latin typeface="Helvetica Neue"/>
              </a:rPr>
              <a:t>le sel</a:t>
            </a:r>
          </a:p>
          <a:p>
            <a:pPr algn="just"/>
            <a:endParaRPr lang="fr-FR" dirty="0">
              <a:solidFill>
                <a:srgbClr val="000000"/>
              </a:solidFill>
              <a:latin typeface="Helvetica Neue"/>
            </a:endParaRPr>
          </a:p>
          <a:p>
            <a:pPr algn="just"/>
            <a:r>
              <a:rPr lang="fr-FR" b="1" i="0" dirty="0">
                <a:solidFill>
                  <a:srgbClr val="000000"/>
                </a:solidFill>
                <a:effectLst/>
                <a:latin typeface="Helvetica Neue"/>
              </a:rPr>
              <a:t>Points positifs : </a:t>
            </a:r>
          </a:p>
          <a:p>
            <a:pPr algn="just"/>
            <a:endParaRPr lang="fr-FR" b="0" i="0" dirty="0">
              <a:solidFill>
                <a:srgbClr val="000000"/>
              </a:solidFill>
              <a:effectLst/>
              <a:latin typeface="Helvetica Neue"/>
            </a:endParaRPr>
          </a:p>
          <a:p>
            <a:pPr marL="285750" indent="-285750">
              <a:buFont typeface="Arial" panose="020B0604020202020204" pitchFamily="34" charset="0"/>
              <a:buChar char="•"/>
            </a:pPr>
            <a:r>
              <a:rPr lang="fr-FR" b="0" i="0" dirty="0">
                <a:solidFill>
                  <a:srgbClr val="000000"/>
                </a:solidFill>
                <a:effectLst/>
                <a:latin typeface="Helvetica Neue"/>
              </a:rPr>
              <a:t>La proportion de fruits et de légumes </a:t>
            </a:r>
          </a:p>
          <a:p>
            <a:pPr marL="285750" indent="-285750">
              <a:buFont typeface="Arial" panose="020B0604020202020204" pitchFamily="34" charset="0"/>
              <a:buChar char="•"/>
            </a:pPr>
            <a:r>
              <a:rPr lang="fr-FR" b="0" i="0" dirty="0">
                <a:solidFill>
                  <a:srgbClr val="000000"/>
                </a:solidFill>
                <a:effectLst/>
                <a:latin typeface="Helvetica Neue"/>
              </a:rPr>
              <a:t>Les fibres </a:t>
            </a:r>
            <a:endParaRPr lang="fr-FR" dirty="0">
              <a:solidFill>
                <a:srgbClr val="000000"/>
              </a:solidFill>
              <a:latin typeface="Helvetica Neue"/>
            </a:endParaRPr>
          </a:p>
          <a:p>
            <a:pPr marL="285750" indent="-285750">
              <a:buFont typeface="Arial" panose="020B0604020202020204" pitchFamily="34" charset="0"/>
              <a:buChar char="•"/>
            </a:pPr>
            <a:r>
              <a:rPr lang="fr-FR" b="0" i="0" dirty="0">
                <a:solidFill>
                  <a:srgbClr val="000000"/>
                </a:solidFill>
                <a:effectLst/>
                <a:latin typeface="Helvetica Neue"/>
              </a:rPr>
              <a:t>Les protéines</a:t>
            </a:r>
            <a:endParaRPr lang="en-US" dirty="0"/>
          </a:p>
        </p:txBody>
      </p:sp>
    </p:spTree>
    <p:extLst>
      <p:ext uri="{BB962C8B-B14F-4D97-AF65-F5344CB8AC3E}">
        <p14:creationId xmlns:p14="http://schemas.microsoft.com/office/powerpoint/2010/main" val="14975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E3B74-AAF8-4A61-BF41-9553F991B679}"/>
              </a:ext>
            </a:extLst>
          </p:cNvPr>
          <p:cNvSpPr>
            <a:spLocks noGrp="1"/>
          </p:cNvSpPr>
          <p:nvPr>
            <p:ph type="title"/>
          </p:nvPr>
        </p:nvSpPr>
        <p:spPr/>
        <p:txBody>
          <a:bodyPr/>
          <a:lstStyle/>
          <a:p>
            <a:r>
              <a:rPr lang="fr-FR" dirty="0"/>
              <a:t>Ciblage des données : les plats composés</a:t>
            </a:r>
            <a:endParaRPr lang="en-US" dirty="0"/>
          </a:p>
        </p:txBody>
      </p:sp>
      <p:sp>
        <p:nvSpPr>
          <p:cNvPr id="4" name="Espace réservé de la date 3">
            <a:extLst>
              <a:ext uri="{FF2B5EF4-FFF2-40B4-BE49-F238E27FC236}">
                <a16:creationId xmlns:a16="http://schemas.microsoft.com/office/drawing/2014/main" id="{B8026DF1-F7D9-445B-BAC3-0A67F1B65A5F}"/>
              </a:ext>
            </a:extLst>
          </p:cNvPr>
          <p:cNvSpPr>
            <a:spLocks noGrp="1"/>
          </p:cNvSpPr>
          <p:nvPr>
            <p:ph type="dt" sz="half" idx="10"/>
          </p:nvPr>
        </p:nvSpPr>
        <p:spPr/>
        <p:txBody>
          <a:bodyPr/>
          <a:lstStyle/>
          <a:p>
            <a:fld id="{85DBD430-FC7A-4ADF-91BC-F39CBF52022E}" type="datetime1">
              <a:rPr lang="en-US" smtClean="0"/>
              <a:t>1/27/2021</a:t>
            </a:fld>
            <a:endParaRPr lang="en-US"/>
          </a:p>
        </p:txBody>
      </p:sp>
      <p:sp>
        <p:nvSpPr>
          <p:cNvPr id="5" name="Espace réservé du pied de page 4">
            <a:extLst>
              <a:ext uri="{FF2B5EF4-FFF2-40B4-BE49-F238E27FC236}">
                <a16:creationId xmlns:a16="http://schemas.microsoft.com/office/drawing/2014/main" id="{268F8125-942E-455B-B91F-D75E0BDF2856}"/>
              </a:ext>
            </a:extLst>
          </p:cNvPr>
          <p:cNvSpPr>
            <a:spLocks noGrp="1"/>
          </p:cNvSpPr>
          <p:nvPr>
            <p:ph type="ftr" sz="quarter" idx="11"/>
          </p:nvPr>
        </p:nvSpPr>
        <p:spPr/>
        <p:txBody>
          <a:bodyPr/>
          <a:lstStyle/>
          <a:p>
            <a:r>
              <a:rPr lang="fr-FR"/>
              <a:t>Agar Blohorn</a:t>
            </a:r>
            <a:endParaRPr lang="en-US" dirty="0"/>
          </a:p>
        </p:txBody>
      </p:sp>
      <p:sp>
        <p:nvSpPr>
          <p:cNvPr id="6" name="Espace réservé du numéro de diapositive 5">
            <a:extLst>
              <a:ext uri="{FF2B5EF4-FFF2-40B4-BE49-F238E27FC236}">
                <a16:creationId xmlns:a16="http://schemas.microsoft.com/office/drawing/2014/main" id="{27A2B770-B180-4C75-9DC8-296AB54446BB}"/>
              </a:ext>
            </a:extLst>
          </p:cNvPr>
          <p:cNvSpPr>
            <a:spLocks noGrp="1"/>
          </p:cNvSpPr>
          <p:nvPr>
            <p:ph type="sldNum" sz="quarter" idx="12"/>
          </p:nvPr>
        </p:nvSpPr>
        <p:spPr/>
        <p:txBody>
          <a:bodyPr/>
          <a:lstStyle/>
          <a:p>
            <a:fld id="{3D3A1CA9-C19E-4C26-9C07-14719ED06407}" type="slidenum">
              <a:rPr lang="en-US" smtClean="0"/>
              <a:t>9</a:t>
            </a:fld>
            <a:endParaRPr lang="en-US"/>
          </a:p>
        </p:txBody>
      </p:sp>
      <p:pic>
        <p:nvPicPr>
          <p:cNvPr id="1026" name="Picture 2">
            <a:extLst>
              <a:ext uri="{FF2B5EF4-FFF2-40B4-BE49-F238E27FC236}">
                <a16:creationId xmlns:a16="http://schemas.microsoft.com/office/drawing/2014/main" id="{CE6E4A0A-9BA7-49E1-A6E9-AF917EEA00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760004"/>
            <a:ext cx="6686551" cy="463529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31CE2910-B965-41E6-8D3F-DCEBE3983247}"/>
              </a:ext>
            </a:extLst>
          </p:cNvPr>
          <p:cNvSpPr txBox="1"/>
          <p:nvPr/>
        </p:nvSpPr>
        <p:spPr>
          <a:xfrm>
            <a:off x="8153400" y="2024294"/>
            <a:ext cx="3829050" cy="34163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fr-FR" b="1" dirty="0"/>
              <a:t>Choix : Composite </a:t>
            </a:r>
            <a:r>
              <a:rPr lang="fr-FR" b="1" dirty="0" err="1"/>
              <a:t>foods</a:t>
            </a:r>
            <a:r>
              <a:rPr lang="fr-FR" b="1" dirty="0"/>
              <a:t> (plats préparés) </a:t>
            </a:r>
          </a:p>
          <a:p>
            <a:endParaRPr lang="fr-FR" b="1" dirty="0"/>
          </a:p>
          <a:p>
            <a:endParaRPr lang="fr-FR" b="1" dirty="0"/>
          </a:p>
          <a:p>
            <a:r>
              <a:rPr lang="fr-FR" b="1" dirty="0"/>
              <a:t>Pourquoi ? </a:t>
            </a:r>
          </a:p>
          <a:p>
            <a:endParaRPr lang="fr-FR" b="1" dirty="0"/>
          </a:p>
          <a:p>
            <a:pPr marL="285750" indent="-285750">
              <a:buFont typeface="Arial" panose="020B0604020202020204" pitchFamily="34" charset="0"/>
              <a:buChar char="•"/>
            </a:pPr>
            <a:r>
              <a:rPr lang="fr-FR" dirty="0"/>
              <a:t>Présence de tous les grades </a:t>
            </a:r>
            <a:r>
              <a:rPr lang="fr-FR" dirty="0" err="1"/>
              <a:t>nutriscores</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Logique d’interprétation des résultats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61714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10142</TotalTime>
  <Words>1983</Words>
  <Application>Microsoft Office PowerPoint</Application>
  <PresentationFormat>Grand écran</PresentationFormat>
  <Paragraphs>329</Paragraphs>
  <Slides>35</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Calibri Light</vt:lpstr>
      <vt:lpstr>Helvetica Neue</vt:lpstr>
      <vt:lpstr>Wingdings</vt:lpstr>
      <vt:lpstr>Thème Office</vt:lpstr>
      <vt:lpstr>Concevez une application au service de la santé publique</vt:lpstr>
      <vt:lpstr>Plan</vt:lpstr>
      <vt:lpstr>Présentation PowerPoint</vt:lpstr>
      <vt:lpstr>Application : « CompositesFoodHealth »</vt:lpstr>
      <vt:lpstr>Graphique conceptuel de l’application</vt:lpstr>
      <vt:lpstr>Présentation PowerPoint</vt:lpstr>
      <vt:lpstr>Jeu de données de Open Food Facts</vt:lpstr>
      <vt:lpstr>Le nutriscore</vt:lpstr>
      <vt:lpstr>Ciblage des données : les plats composés</vt:lpstr>
      <vt:lpstr>Présentation PowerPoint</vt:lpstr>
      <vt:lpstr>Traitements des valeurs manquantes</vt:lpstr>
      <vt:lpstr>Traitements des valeurs aberrantes</vt:lpstr>
      <vt:lpstr>Présentation PowerPoint</vt:lpstr>
      <vt:lpstr>Analyse univariée : variables catégorielles</vt:lpstr>
      <vt:lpstr>Analyse univariée : variable nutriscore_score sur les données plats préparés</vt:lpstr>
      <vt:lpstr>Analyse univariée : variables caractéristiques du nutriscore sur les données plats préparés</vt:lpstr>
      <vt:lpstr>Analyse bivariée</vt:lpstr>
      <vt:lpstr>Analyse bivariée</vt:lpstr>
      <vt:lpstr>Visualisation matrice corrélation</vt:lpstr>
      <vt:lpstr>Tests statistiques</vt:lpstr>
      <vt:lpstr>Tests statistiques</vt:lpstr>
      <vt:lpstr>ACP : Analyse en Composante Principal</vt:lpstr>
      <vt:lpstr>Conclusion Analyse</vt:lpstr>
      <vt:lpstr>Présentation PowerPoint</vt:lpstr>
      <vt:lpstr>NLP : moteur de recommandation</vt:lpstr>
      <vt:lpstr>Visualisation</vt:lpstr>
      <vt:lpstr>Etapes réalisées</vt:lpstr>
      <vt:lpstr>Méthode TF-IDF</vt:lpstr>
      <vt:lpstr>Cosinus similarité</vt:lpstr>
      <vt:lpstr>Résultats</vt:lpstr>
      <vt:lpstr>Résultats</vt:lpstr>
      <vt:lpstr>Présentation PowerPoint</vt:lpstr>
      <vt:lpstr>Présentation PowerPoint</vt:lpstr>
      <vt:lpstr>Résume</vt:lpstr>
      <vt:lpstr>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Concevez une application au service de la santé publique</dc:title>
  <dc:creator>Frédéric GODEFROY</dc:creator>
  <cp:lastModifiedBy>Frédéric GODEFROY</cp:lastModifiedBy>
  <cp:revision>33</cp:revision>
  <dcterms:created xsi:type="dcterms:W3CDTF">2021-01-19T16:53:42Z</dcterms:created>
  <dcterms:modified xsi:type="dcterms:W3CDTF">2021-01-27T13:04:49Z</dcterms:modified>
</cp:coreProperties>
</file>