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64" r:id="rId4"/>
    <p:sldId id="263" r:id="rId5"/>
    <p:sldId id="280" r:id="rId6"/>
    <p:sldId id="257" r:id="rId7"/>
    <p:sldId id="259" r:id="rId8"/>
    <p:sldId id="281" r:id="rId9"/>
    <p:sldId id="266" r:id="rId10"/>
    <p:sldId id="290" r:id="rId11"/>
    <p:sldId id="288" r:id="rId12"/>
    <p:sldId id="276" r:id="rId13"/>
    <p:sldId id="287" r:id="rId14"/>
    <p:sldId id="270" r:id="rId15"/>
    <p:sldId id="269" r:id="rId16"/>
    <p:sldId id="272" r:id="rId17"/>
    <p:sldId id="273" r:id="rId18"/>
    <p:sldId id="274" r:id="rId19"/>
    <p:sldId id="268" r:id="rId20"/>
    <p:sldId id="275" r:id="rId21"/>
    <p:sldId id="271" r:id="rId22"/>
    <p:sldId id="278" r:id="rId23"/>
    <p:sldId id="289" r:id="rId24"/>
    <p:sldId id="284" r:id="rId25"/>
    <p:sldId id="279" r:id="rId26"/>
    <p:sldId id="285" r:id="rId27"/>
    <p:sldId id="291" r:id="rId28"/>
    <p:sldId id="267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c godefroy" initials="fg" lastIdx="1" clrIdx="0">
    <p:extLst>
      <p:ext uri="{19B8F6BF-5375-455C-9EA6-DF929625EA0E}">
        <p15:presenceInfo xmlns:p15="http://schemas.microsoft.com/office/powerpoint/2012/main" userId="S::sereneo.user3@sereneo.onmicrosoft.com::849699c2-add2-4167-ba38-982bbcbb1e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226" autoAdjust="0"/>
  </p:normalViewPr>
  <p:slideViewPr>
    <p:cSldViewPr snapToGrid="0">
      <p:cViewPr varScale="1">
        <p:scale>
          <a:sx n="47" d="100"/>
          <a:sy n="47" d="100"/>
        </p:scale>
        <p:origin x="53" y="197"/>
      </p:cViewPr>
      <p:guideLst/>
    </p:cSldViewPr>
  </p:slideViewPr>
  <p:outlineViewPr>
    <p:cViewPr>
      <p:scale>
        <a:sx n="33" d="100"/>
        <a:sy n="33" d="100"/>
      </p:scale>
      <p:origin x="0" y="-43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7" Type="http://schemas.openxmlformats.org/officeDocument/2006/relationships/slide" Target="slides/slide7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10" Type="http://schemas.openxmlformats.org/officeDocument/2006/relationships/slide" Target="slides/slide10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Relationship Id="rId22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72CFA-5B23-454B-BCA8-4A7D7D2BC54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BF0F-A8AE-4D45-92AE-580527CD69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BF0F-A8AE-4D45-92AE-580527CD69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81323-7C84-4EAC-80F4-F4EF7B95B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909F88-C2B0-4230-829D-BC38787D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01F3C-2BAA-4D93-A05B-96FEBF26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69BE8-6A37-4AF1-B2A5-965D4CF0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962B9-8AEB-40A3-A1DD-7513D3A7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1E5D-6AF2-468B-B511-FBBA832C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A59ED9-54D9-4D2B-92B8-54AE8558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D0E6A-B263-4BEE-8E4D-CD01B985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0FE26-C0C8-4726-AF25-DA5E1FC7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83463-FA4B-4B59-AB78-DE7FDCC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2DC86A-4E4A-442F-95DE-B8959848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F64AE-2B4A-440B-BEFC-D13476F4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A99BA-F227-4BA8-9C19-0799507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9CC2C-D3C1-4033-B1E8-4E0C3EDE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CD4C1-C9D0-40C8-A8A2-1189CC0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0F006-DD4D-43D5-9F0E-5C2B4189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BD547-8DCC-4B93-A8AC-93708D8E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0088D-D9D8-4D3C-9CC3-68016CE1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98F4D-0090-427C-98CD-9A5D7EC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68213-2788-46CD-A42C-669583C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2951-C7F9-4AD9-9914-05E92F0E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F9F6BF-B0C6-4075-9260-5C3EEBC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25ABA-4BBF-453F-8CF8-CE96C8F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8766B-7176-4BF9-BBA8-7245497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46C94D-E4BC-43C0-9418-D51327AD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060D-9D81-466D-A9F0-16F3AB45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CA72A-3DF7-4B41-B1AE-38C9451E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E79CDE-D155-4D37-BE29-305A9C5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17C5C-F69F-465D-B43C-360F3DA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07C170-6D25-4EF2-8796-EEE716D3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0656C-5A8E-4359-8FB8-E6512A55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89C7E-D479-4833-BE8E-32F356A8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0B748-0E0C-4DEC-9DEF-649C6E82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F1D6F0-B973-46C0-B69D-6A46270B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4E2B2A-32BA-4851-89A5-596424C4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2708D2-2C9E-4A0E-855D-D46468C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841419-E35F-4871-B694-B952A54F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D22471-33A9-41EC-BCB0-166CDCE9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29CE2E-45AA-4C37-9B7F-73DC326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6106E-76BA-49AD-9229-8F8A860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99EAD5-160F-431E-9ABC-6127B0AD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8162CD-6354-4327-976D-E86CBA30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2927F-874D-486C-946B-67C62272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DDCE1D-A351-44BD-B446-D9C3C2F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A230CC-A798-4E07-8C2E-93A3706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A2C06-8033-4E28-BD8C-766FD870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CA531-ED00-4CD1-9F76-A170E87A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54986-0C01-4E80-AB64-590C7CB1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2EF32-C899-4B9A-9760-50812A23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3933AD-46EB-4C92-9426-4ED3AD9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EB042C-CF52-42DC-9B60-A63EDDC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BA285-6F99-42EA-8E9D-2BAD3C11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EDF56-1D0E-4D7D-A5DB-F7521D43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96506-B469-4A77-A6AE-38A1FA6C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2A448E-CB53-4BD3-A4E9-F0F614C0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F60C12-C9FA-4685-87DA-DFC09916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9B874C-48B9-415B-937F-8A39E387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1DFCA-2CF2-49A0-8998-CF997989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8DC16C-9D7D-4236-83D1-525454D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F3AEB-DE68-4F9F-9486-21FD813B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43369-AE96-487B-A6A4-D91B9C2C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B2F4-B39C-494E-B5D3-665F88CBE6D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F1F84-ABBC-4D27-B469-62DA9072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19C45-B27C-4773-8EDF-52DB06F7B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5C27-D26D-4699-878A-8025F1607DE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hyperlink" Target="https://pixabay.com/fr/bleu-bulle-texte-discours-1033295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8C127-C923-40F9-AF27-377A7A55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fr-FR" b="1" dirty="0"/>
              <a:t>Analyser des données de systèmes éducatifs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708B4-F9FB-4BE2-8FB0-24046DCB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fr-FR" dirty="0" err="1"/>
              <a:t>Academy</a:t>
            </a:r>
            <a:endParaRPr lang="en-US" dirty="0"/>
          </a:p>
        </p:txBody>
      </p:sp>
      <p:pic>
        <p:nvPicPr>
          <p:cNvPr id="5" name="Graphique 4" descr="Toque d'étudiant">
            <a:extLst>
              <a:ext uri="{FF2B5EF4-FFF2-40B4-BE49-F238E27FC236}">
                <a16:creationId xmlns:a16="http://schemas.microsoft.com/office/drawing/2014/main" id="{07F4B10C-B4AE-4B76-BE44-B35C47B0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79A7436-2483-47DB-9ECC-80C1B7AEBF9E}"/>
              </a:ext>
            </a:extLst>
          </p:cNvPr>
          <p:cNvSpPr txBox="1"/>
          <p:nvPr/>
        </p:nvSpPr>
        <p:spPr>
          <a:xfrm>
            <a:off x="9809018" y="5523345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Agar </a:t>
            </a:r>
            <a:r>
              <a:rPr lang="fr-FR" dirty="0" err="1"/>
              <a:t>Blohorn</a:t>
            </a:r>
            <a:endParaRPr lang="fr-FR" dirty="0"/>
          </a:p>
          <a:p>
            <a:pPr algn="ctr"/>
            <a:r>
              <a:rPr lang="fr-FR"/>
              <a:t>02/11/2020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1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7732A-9F1D-414C-B96E-3552E7D7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Indicateurs sélectionnés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53AEB4-B1FD-41E9-9CBC-17754D86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2263370"/>
            <a:ext cx="10515600" cy="46672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1.      </a:t>
            </a:r>
            <a:r>
              <a:rPr lang="en-US" sz="2300" b="1" dirty="0" err="1">
                <a:solidFill>
                  <a:srgbClr val="FF0000"/>
                </a:solidFill>
              </a:rPr>
              <a:t>Facteurs</a:t>
            </a:r>
            <a:r>
              <a:rPr lang="en-US" sz="2300" b="1" dirty="0">
                <a:solidFill>
                  <a:srgbClr val="FF0000"/>
                </a:solidFill>
              </a:rPr>
              <a:t> économiques 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PIB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300" b="1" dirty="0" err="1">
                <a:solidFill>
                  <a:srgbClr val="0070C0"/>
                </a:solidFill>
              </a:rPr>
              <a:t>Facteurs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err="1">
                <a:solidFill>
                  <a:srgbClr val="0070C0"/>
                </a:solidFill>
              </a:rPr>
              <a:t>démographiques</a:t>
            </a:r>
            <a:r>
              <a:rPr lang="en-US" sz="2300" b="1" dirty="0">
                <a:solidFill>
                  <a:srgbClr val="0070C0"/>
                </a:solidFill>
              </a:rPr>
              <a:t> 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Inscriptions dans le </a:t>
            </a:r>
            <a:r>
              <a:rPr lang="en-US" sz="2000" dirty="0" err="1">
                <a:solidFill>
                  <a:srgbClr val="0070C0"/>
                </a:solidFill>
              </a:rPr>
              <a:t>secteur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tertiaire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nombre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Inscription au Lycée (</a:t>
            </a:r>
            <a:r>
              <a:rPr lang="en-US" sz="2000" dirty="0" err="1">
                <a:solidFill>
                  <a:srgbClr val="0070C0"/>
                </a:solidFill>
              </a:rPr>
              <a:t>nombre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Population, ages entre 15 et 24ans</a:t>
            </a: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</a:rPr>
              <a:t>3.     </a:t>
            </a:r>
            <a:r>
              <a:rPr lang="en-US" sz="2300" b="1" dirty="0" err="1">
                <a:solidFill>
                  <a:srgbClr val="7030A0"/>
                </a:solidFill>
              </a:rPr>
              <a:t>Facteurs</a:t>
            </a:r>
            <a:r>
              <a:rPr lang="en-US" sz="2300" b="1" dirty="0">
                <a:solidFill>
                  <a:srgbClr val="7030A0"/>
                </a:solidFill>
              </a:rPr>
              <a:t> </a:t>
            </a:r>
            <a:r>
              <a:rPr lang="en-US" sz="2300" b="1" dirty="0" err="1">
                <a:solidFill>
                  <a:srgbClr val="7030A0"/>
                </a:solidFill>
              </a:rPr>
              <a:t>technologiques</a:t>
            </a:r>
            <a:r>
              <a:rPr lang="en-US" sz="2300" b="1" dirty="0">
                <a:solidFill>
                  <a:srgbClr val="7030A0"/>
                </a:solidFill>
              </a:rPr>
              <a:t> :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Ordinateur</a:t>
            </a:r>
            <a:r>
              <a:rPr lang="en-US" sz="2000" dirty="0">
                <a:solidFill>
                  <a:srgbClr val="7030A0"/>
                </a:solidFill>
              </a:rPr>
              <a:t> personnel (sur 100 </a:t>
            </a:r>
            <a:r>
              <a:rPr lang="en-US" sz="2000" dirty="0" err="1">
                <a:solidFill>
                  <a:srgbClr val="7030A0"/>
                </a:solidFill>
              </a:rPr>
              <a:t>personnes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Accés</a:t>
            </a:r>
            <a:r>
              <a:rPr lang="en-US" sz="2000" dirty="0">
                <a:solidFill>
                  <a:srgbClr val="7030A0"/>
                </a:solidFill>
              </a:rPr>
              <a:t> à internet (sur 100 people)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4.    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Facteurs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liés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aux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systemes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d’éducation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Dépenses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du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gouvernement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pour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l’education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%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scolarisation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au lycée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%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diplômé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%</a:t>
            </a:r>
          </a:p>
        </p:txBody>
      </p:sp>
    </p:spTree>
    <p:extLst>
      <p:ext uri="{BB962C8B-B14F-4D97-AF65-F5344CB8AC3E}">
        <p14:creationId xmlns:p14="http://schemas.microsoft.com/office/powerpoint/2010/main" val="139351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5435B313-9353-427E-80FB-2027B1DB5B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48" r="2448"/>
          <a:stretch>
            <a:fillRect/>
          </a:stretch>
        </p:blipFill>
        <p:spPr>
          <a:xfrm>
            <a:off x="838200" y="1400609"/>
            <a:ext cx="6350540" cy="501444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853C002-D35C-4D75-ABA9-A6EBB58398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57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latin typeface="+mj-lt"/>
              </a:rPr>
              <a:t>Population jeune</a:t>
            </a:r>
            <a:endParaRPr lang="en-US" sz="40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B434BB-C1BF-43AC-851B-57A1FF9A9F05}"/>
              </a:ext>
            </a:extLst>
          </p:cNvPr>
          <p:cNvSpPr txBox="1"/>
          <p:nvPr/>
        </p:nvSpPr>
        <p:spPr>
          <a:xfrm>
            <a:off x="7889132" y="1750979"/>
            <a:ext cx="3326859" cy="20313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3 régions qui présentent une population importante de jeunes entre 15 et 24 ans sont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L’Amérique du nord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sud de l’Asie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l’Asie Est et Pacifique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F6D578-4A5D-4D75-B011-82AB25F6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872"/>
            <a:ext cx="3638550" cy="32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6F21FC-920F-44C0-A209-9D0837B1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1893872"/>
            <a:ext cx="5124450" cy="34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D94472-7C6E-4B7D-A6D4-66A1527EAB86}"/>
              </a:ext>
            </a:extLst>
          </p:cNvPr>
          <p:cNvSpPr txBox="1"/>
          <p:nvPr/>
        </p:nvSpPr>
        <p:spPr>
          <a:xfrm>
            <a:off x="981075" y="5562600"/>
            <a:ext cx="465563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Deux pays très atypiques avec un nombre élevée de population jeune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76B854-FD09-463E-BB5B-5CBB90F16FF5}"/>
              </a:ext>
            </a:extLst>
          </p:cNvPr>
          <p:cNvSpPr txBox="1"/>
          <p:nvPr/>
        </p:nvSpPr>
        <p:spPr>
          <a:xfrm>
            <a:off x="6698163" y="5562599"/>
            <a:ext cx="465563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deux pays atypiques sont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Chine</a:t>
            </a:r>
            <a:endParaRPr lang="en-US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323627-FE01-4C04-8527-D15DF60A1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57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latin typeface="+mj-lt"/>
              </a:rPr>
              <a:t>Population jeune</a:t>
            </a:r>
            <a:endParaRPr lang="en-US" sz="40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57A4D-658E-484B-9F59-30B5FCEF1430}"/>
              </a:ext>
            </a:extLst>
          </p:cNvPr>
          <p:cNvSpPr txBox="1"/>
          <p:nvPr/>
        </p:nvSpPr>
        <p:spPr>
          <a:xfrm>
            <a:off x="1190171" y="1600523"/>
            <a:ext cx="3051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Population jeune en 2014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945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E54B-E65E-4160-978A-743D53A8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fr-FR" sz="4000" dirty="0"/>
              <a:t>PIB</a:t>
            </a:r>
            <a:endParaRPr lang="en-US" sz="4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8F4DD7-840C-4B27-B745-FD57F8195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543" y="1354793"/>
            <a:ext cx="7075714" cy="5320153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44BA41-4698-4409-AA09-15CF4089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99151" cy="319677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Une région qui se démarque des autres: l’Amérique du Nord</a:t>
            </a:r>
          </a:p>
          <a:p>
            <a:endParaRPr lang="en-US" dirty="0"/>
          </a:p>
          <a:p>
            <a:r>
              <a:rPr lang="en-US" dirty="0"/>
              <a:t>Les regions </a:t>
            </a:r>
            <a:r>
              <a:rPr lang="en-US" dirty="0" err="1"/>
              <a:t>contenant</a:t>
            </a:r>
            <a:r>
              <a:rPr lang="en-US" dirty="0"/>
              <a:t> le plus de pays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L’Afrique</a:t>
            </a:r>
            <a:r>
              <a:rPr lang="en-US" dirty="0"/>
              <a:t> Sub </a:t>
            </a:r>
            <a:r>
              <a:rPr lang="en-US" dirty="0" err="1"/>
              <a:t>Saharienne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L’Amérique latine et </a:t>
            </a:r>
            <a:r>
              <a:rPr lang="fr-FR" dirty="0" err="1"/>
              <a:t>Caraîbes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L’Europe et l’Asie Centrale</a:t>
            </a:r>
          </a:p>
        </p:txBody>
      </p:sp>
    </p:spTree>
    <p:extLst>
      <p:ext uri="{BB962C8B-B14F-4D97-AF65-F5344CB8AC3E}">
        <p14:creationId xmlns:p14="http://schemas.microsoft.com/office/powerpoint/2010/main" val="419260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CEBDE-7E24-466E-9E68-AC0DFE2E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PIB</a:t>
            </a:r>
            <a:endParaRPr lang="en-US" sz="4000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ADEA72-E794-4894-90F8-50F28B6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82" y="1410827"/>
            <a:ext cx="7546976" cy="37946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D05928-159B-47CC-A7D3-A524638CC49B}"/>
              </a:ext>
            </a:extLst>
          </p:cNvPr>
          <p:cNvSpPr txBox="1"/>
          <p:nvPr/>
        </p:nvSpPr>
        <p:spPr>
          <a:xfrm>
            <a:off x="853621" y="5679402"/>
            <a:ext cx="988349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Etats Unis, la Chine et le Japon arbore le podium des PIB les plus élevées en 2011, viens ensuite l’Allemagne, la France et le Royaume Unis.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06877-8A30-4673-9D49-0476B5EC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+mj-lt"/>
              </a:rPr>
              <a:t>Nombres personnes ayant un ordinateurs personnels (sur 100 personne)</a:t>
            </a:r>
            <a:endParaRPr lang="en-US" dirty="0">
              <a:latin typeface="+mj-lt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AE980C6-2C11-4766-ACEF-347794B4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87" y="1915886"/>
            <a:ext cx="5324320" cy="28012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53A93E-C09E-4D42-8A87-8B3E5BC3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28" y="1661886"/>
            <a:ext cx="5180372" cy="32894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265C89-78DC-404A-8B23-390CE76FC4C9}"/>
              </a:ext>
            </a:extLst>
          </p:cNvPr>
          <p:cNvSpPr txBox="1"/>
          <p:nvPr/>
        </p:nvSpPr>
        <p:spPr>
          <a:xfrm>
            <a:off x="838202" y="5309118"/>
            <a:ext cx="47649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Skewness</a:t>
            </a:r>
            <a:r>
              <a:rPr lang="fr-FR" dirty="0"/>
              <a:t> positive : Queue étalée vers la droite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Kurtosis positif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495D5B-9C79-42BA-8D34-C218B69E86E0}"/>
              </a:ext>
            </a:extLst>
          </p:cNvPr>
          <p:cNvSpPr txBox="1"/>
          <p:nvPr/>
        </p:nvSpPr>
        <p:spPr>
          <a:xfrm>
            <a:off x="7047491" y="5309117"/>
            <a:ext cx="405176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du nombre de personnes avec ordinateur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des disparités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CB6994DD-6517-4B7F-A8CE-7E504CE3C8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" b="1282"/>
          <a:stretch/>
        </p:blipFill>
        <p:spPr>
          <a:xfrm>
            <a:off x="501435" y="838775"/>
            <a:ext cx="10905044" cy="557106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EC34857-47BC-4379-8FDB-D5E756BB4608}"/>
              </a:ext>
            </a:extLst>
          </p:cNvPr>
          <p:cNvSpPr txBox="1"/>
          <p:nvPr/>
        </p:nvSpPr>
        <p:spPr>
          <a:xfrm>
            <a:off x="4338735" y="5495731"/>
            <a:ext cx="484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les régions dont la population sont le mieux fournis en ordinateur personnels sont l’Amérique du nord, l’Amérique latine, l’Europe, l’Australie,  l’Afrique du nord</a:t>
            </a:r>
            <a:endParaRPr lang="en-US" sz="1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008653-78A6-4624-966C-65563DCE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fr-FR" dirty="0">
                <a:latin typeface="+mj-lt"/>
              </a:rPr>
              <a:t>Nombres personnes ayant un ordinateurs personnels (sur 100 personnes)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6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03A06-E34C-47F8-8C7F-3993CA62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i="0" dirty="0">
                <a:solidFill>
                  <a:srgbClr val="000000"/>
                </a:solidFill>
                <a:effectLst/>
                <a:latin typeface="+mj-lt"/>
              </a:rPr>
              <a:t>Accès à internet (sur 100 personnes)</a:t>
            </a:r>
            <a:endParaRPr lang="en-US" sz="4000" dirty="0">
              <a:latin typeface="+mj-lt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B00ECCB-C926-4E69-8D2C-FF902B17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521" y="1471844"/>
            <a:ext cx="5342959" cy="39327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500346-7562-4D0B-BC4E-FFF69572D4D9}"/>
              </a:ext>
            </a:extLst>
          </p:cNvPr>
          <p:cNvSpPr txBox="1"/>
          <p:nvPr/>
        </p:nvSpPr>
        <p:spPr>
          <a:xfrm>
            <a:off x="3020823" y="5482622"/>
            <a:ext cx="615035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du nombre de la population ayant accès à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Accentuation des disparités entre pays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6661C7-28C1-402E-BE99-A0A04C0E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49564"/>
            <a:ext cx="5329530" cy="27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ce réservé pour une image  7">
            <a:extLst>
              <a:ext uri="{FF2B5EF4-FFF2-40B4-BE49-F238E27FC236}">
                <a16:creationId xmlns:a16="http://schemas.microsoft.com/office/drawing/2014/main" id="{4074E41D-61BC-40C9-9BDF-8096736D5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282"/>
          <a:stretch/>
        </p:blipFill>
        <p:spPr>
          <a:xfrm>
            <a:off x="6202651" y="2076542"/>
            <a:ext cx="5345881" cy="27310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15D8DEA-79E1-42D8-9F11-B1AD1C53780A}"/>
              </a:ext>
            </a:extLst>
          </p:cNvPr>
          <p:cNvSpPr txBox="1"/>
          <p:nvPr/>
        </p:nvSpPr>
        <p:spPr>
          <a:xfrm>
            <a:off x="790113" y="5406501"/>
            <a:ext cx="1075841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peux remarquer que la plupart des pays ayant l’accès à internet sont des pays dont la population peuvent se permettre d’avoir un ordinateur, notamment l’Amérique du nord, l’Amérique latine, l’Europe et l’Australie . On remarque aussi des pays de l’Asie comme le Japon, la chine qui sont bien positionné</a:t>
            </a:r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D615004-BB53-4232-AB20-F08F4B99BBFC}"/>
              </a:ext>
            </a:extLst>
          </p:cNvPr>
          <p:cNvSpPr txBox="1">
            <a:spLocks/>
          </p:cNvSpPr>
          <p:nvPr/>
        </p:nvSpPr>
        <p:spPr>
          <a:xfrm>
            <a:off x="477012" y="480059"/>
            <a:ext cx="11237976" cy="10894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rgbClr val="000000"/>
                </a:solidFill>
                <a:latin typeface="+mj-lt"/>
              </a:rPr>
              <a:t>Accès à internet (sur 100 personnes)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77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AF22F8-E45E-4A6E-8DF8-E42CE61B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8951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fr-F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Taux de scolarisation au lycée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4CE426-7F55-44EC-B3F5-205BBC31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40" y="1451440"/>
            <a:ext cx="4644022" cy="330886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3AB837A-E9BE-4FF6-B63F-CF33E178F4BB}"/>
              </a:ext>
            </a:extLst>
          </p:cNvPr>
          <p:cNvSpPr txBox="1"/>
          <p:nvPr/>
        </p:nvSpPr>
        <p:spPr>
          <a:xfrm>
            <a:off x="838201" y="5099138"/>
            <a:ext cx="4840224" cy="8803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Stabilisation du taux de scolarisation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des disparités entre pays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A6A891-910C-447B-B31C-6A2B0FC6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47" y="1394138"/>
            <a:ext cx="4970272" cy="34234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F86B7BB-D9D3-45C7-B882-13DA6ACCBC27}"/>
              </a:ext>
            </a:extLst>
          </p:cNvPr>
          <p:cNvSpPr txBox="1"/>
          <p:nvPr/>
        </p:nvSpPr>
        <p:spPr>
          <a:xfrm>
            <a:off x="6513576" y="5099139"/>
            <a:ext cx="497027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scolarisation</a:t>
            </a:r>
            <a:r>
              <a:rPr lang="en-US" dirty="0"/>
              <a:t> </a:t>
            </a:r>
            <a:r>
              <a:rPr lang="en-US" dirty="0" err="1"/>
              <a:t>trés</a:t>
            </a:r>
            <a:r>
              <a:rPr lang="en-US" dirty="0"/>
              <a:t> </a:t>
            </a:r>
            <a:r>
              <a:rPr lang="en-US" dirty="0" err="1"/>
              <a:t>élevée</a:t>
            </a:r>
            <a:r>
              <a:rPr lang="en-US" dirty="0"/>
              <a:t> pour les pays à  </a:t>
            </a:r>
            <a:r>
              <a:rPr lang="en-US" dirty="0" err="1"/>
              <a:t>revenus</a:t>
            </a:r>
            <a:r>
              <a:rPr lang="en-US" dirty="0"/>
              <a:t> haut et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supérieur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Stabilisation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taux</a:t>
            </a:r>
            <a:r>
              <a:rPr lang="en-US" dirty="0"/>
              <a:t> avec le temps	  </a:t>
            </a:r>
          </a:p>
        </p:txBody>
      </p:sp>
    </p:spTree>
    <p:extLst>
      <p:ext uri="{BB962C8B-B14F-4D97-AF65-F5344CB8AC3E}">
        <p14:creationId xmlns:p14="http://schemas.microsoft.com/office/powerpoint/2010/main" val="45515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C24A0-6F31-46D3-92BE-50FBA8FA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Plan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E1DD2-819A-4A63-9EF7-F4458E32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74" y="1590496"/>
            <a:ext cx="8660366" cy="43717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sz="2400" b="1" dirty="0"/>
              <a:t>Introduction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fr-FR" sz="1800" dirty="0" err="1"/>
              <a:t>Academy</a:t>
            </a:r>
            <a:r>
              <a:rPr lang="fr-FR" sz="1800" dirty="0"/>
              <a:t> </a:t>
            </a:r>
            <a:r>
              <a:rPr lang="fr-FR" sz="1800" dirty="0" err="1"/>
              <a:t>Edtech</a:t>
            </a:r>
            <a:r>
              <a:rPr lang="fr-FR" sz="1800" dirty="0"/>
              <a:t> : « Apprendre. Collaborer. Partager. »</a:t>
            </a:r>
            <a:endParaRPr lang="en-US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sz="2400" b="1" dirty="0"/>
              <a:t>Présentation des données</a:t>
            </a:r>
            <a:endParaRPr lang="en-US" sz="2400" b="1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fr-FR" sz="1800" dirty="0"/>
              <a:t>Etapes pour l’analyse du jeu de données</a:t>
            </a:r>
            <a:endParaRPr lang="en-US" sz="18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fr-FR" sz="1800" dirty="0"/>
              <a:t>Validations et descriptions des fichiers de données </a:t>
            </a:r>
            <a:endParaRPr lang="en-US" sz="1800" b="1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/>
              <a:t>Traitement</a:t>
            </a:r>
            <a:r>
              <a:rPr lang="en-US" sz="2400" b="1" dirty="0"/>
              <a:t> des </a:t>
            </a:r>
            <a:r>
              <a:rPr lang="en-US" sz="2400" b="1" dirty="0" err="1"/>
              <a:t>données</a:t>
            </a:r>
            <a:r>
              <a:rPr lang="en-US" sz="2400" b="1" dirty="0"/>
              <a:t>, </a:t>
            </a:r>
            <a:r>
              <a:rPr lang="en-US" sz="2400" b="1" dirty="0" err="1"/>
              <a:t>choix</a:t>
            </a:r>
            <a:r>
              <a:rPr lang="en-US" sz="2400" b="1" dirty="0"/>
              <a:t> des indicateurs et analyses exploratoires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fr-FR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fr-FR" sz="2400" b="1" dirty="0"/>
              <a:t>Conclusion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E03F9B0C-9792-4C1A-9948-E16F1005F128}"/>
              </a:ext>
            </a:extLst>
          </p:cNvPr>
          <p:cNvSpPr/>
          <p:nvPr/>
        </p:nvSpPr>
        <p:spPr>
          <a:xfrm>
            <a:off x="942392" y="1590496"/>
            <a:ext cx="335902" cy="4309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6ED0D-3518-4A15-AE5A-DE4938C1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Taux de diplômés</a:t>
            </a:r>
            <a:endParaRPr lang="en-US" sz="4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0B2DB8-F3E2-4C5C-B3F9-2362E704B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1404178"/>
            <a:ext cx="4183053" cy="35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261488-616D-4EFA-9591-6FF10B9C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361434"/>
            <a:ext cx="6257925" cy="36001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896FCE-E8D9-428F-A18D-AB701BEF6B8C}"/>
              </a:ext>
            </a:extLst>
          </p:cNvPr>
          <p:cNvSpPr txBox="1"/>
          <p:nvPr/>
        </p:nvSpPr>
        <p:spPr>
          <a:xfrm>
            <a:off x="1044274" y="5496566"/>
            <a:ext cx="397697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 d’asymétrie négative : </a:t>
            </a:r>
          </a:p>
          <a:p>
            <a:r>
              <a:rPr lang="fr-FR" dirty="0"/>
              <a:t>      queue étalée vers la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 d’aplatissement négatif</a:t>
            </a:r>
          </a:p>
        </p:txBody>
      </p:sp>
    </p:spTree>
    <p:extLst>
      <p:ext uri="{BB962C8B-B14F-4D97-AF65-F5344CB8AC3E}">
        <p14:creationId xmlns:p14="http://schemas.microsoft.com/office/powerpoint/2010/main" val="26236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79BC5-256D-4CE0-8B5D-C8334B8F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1051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fr-FR" sz="4000" dirty="0">
                <a:latin typeface="+mj-lt"/>
              </a:rPr>
              <a:t>Dépenses des gouvernements </a:t>
            </a:r>
            <a:br>
              <a:rPr lang="fr-FR" sz="4000" dirty="0">
                <a:latin typeface="+mj-lt"/>
              </a:rPr>
            </a:br>
            <a:r>
              <a:rPr lang="fr-FR" sz="4000" dirty="0">
                <a:latin typeface="+mj-lt"/>
              </a:rPr>
              <a:t>dans l’éducation en %</a:t>
            </a:r>
            <a:endParaRPr lang="en-US" sz="4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F2C94A-3284-4D04-A55E-00494137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2" y="1849839"/>
            <a:ext cx="6510775" cy="44341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F1785-5E9E-4010-B8F7-FC82316EA1BF}"/>
              </a:ext>
            </a:extLst>
          </p:cNvPr>
          <p:cNvSpPr txBox="1"/>
          <p:nvPr/>
        </p:nvSpPr>
        <p:spPr>
          <a:xfrm>
            <a:off x="7656577" y="2707200"/>
            <a:ext cx="36080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Pays en voie de développement :</a:t>
            </a:r>
          </a:p>
          <a:p>
            <a:r>
              <a:rPr lang="fr-FR" dirty="0"/>
              <a:t>      Investissement plus élevée  </a:t>
            </a:r>
          </a:p>
        </p:txBody>
      </p:sp>
    </p:spTree>
    <p:extLst>
      <p:ext uri="{BB962C8B-B14F-4D97-AF65-F5344CB8AC3E}">
        <p14:creationId xmlns:p14="http://schemas.microsoft.com/office/powerpoint/2010/main" val="352538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A04A1FB-BA4A-477A-87A4-26A9F647069B}"/>
              </a:ext>
            </a:extLst>
          </p:cNvPr>
          <p:cNvSpPr txBox="1">
            <a:spLocks/>
          </p:cNvSpPr>
          <p:nvPr/>
        </p:nvSpPr>
        <p:spPr>
          <a:xfrm>
            <a:off x="1428129" y="2300514"/>
            <a:ext cx="9144000" cy="2387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/>
              <a:t>4- CONCLUSION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97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237E5-1058-40E4-A1B2-E9E77604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771" y="3759198"/>
            <a:ext cx="5802086" cy="265724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fr-FR" sz="1800" b="1" dirty="0"/>
              <a:t>Avantages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/>
              <a:t>Informations plus synthétiques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/>
              <a:t>Proposition d’une hiérarchie des pays</a:t>
            </a:r>
            <a:r>
              <a:rPr lang="en-US" sz="1800" dirty="0"/>
              <a:t> </a:t>
            </a:r>
            <a:r>
              <a:rPr lang="fr-FR" sz="1800" dirty="0"/>
              <a:t> </a:t>
            </a:r>
          </a:p>
          <a:p>
            <a:r>
              <a:rPr lang="fr-FR" sz="1800" b="1" dirty="0"/>
              <a:t>Limites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/>
              <a:t>Absence de pondération des indicateurs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/>
              <a:t>Perte de visibilité des informations par indicateurs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94E0F32-DB5C-43EB-B0BE-618E181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Métrique</a:t>
            </a:r>
            <a:endParaRPr lang="en-US" sz="4000" dirty="0"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BB8C77-CD4E-4F71-A90B-140883B1A965}"/>
              </a:ext>
            </a:extLst>
          </p:cNvPr>
          <p:cNvSpPr txBox="1"/>
          <p:nvPr/>
        </p:nvSpPr>
        <p:spPr>
          <a:xfrm>
            <a:off x="754743" y="1473200"/>
            <a:ext cx="10580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Indicateur pris en compte : </a:t>
            </a:r>
            <a:r>
              <a:rPr lang="fr-FR" dirty="0"/>
              <a:t>« Population jeune », « PIB »,  « Ordinateur Personnel », « Accès à internet »</a:t>
            </a:r>
          </a:p>
          <a:p>
            <a:endParaRPr lang="fr-FR" dirty="0"/>
          </a:p>
          <a:p>
            <a:r>
              <a:rPr lang="fr-FR" b="1" dirty="0"/>
              <a:t>Construction de la métrique : </a:t>
            </a:r>
          </a:p>
          <a:p>
            <a:endParaRPr lang="fr-FR" b="1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Calculer le rang de chaque pays pour chacun des indicateurs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Rang total : somme de tous les rangs pour un pays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Trier les pays en fonction du rang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39CC9-05D2-484A-9DA7-237A35BA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+mj-lt"/>
              </a:rPr>
              <a:t>Classement des pays à prioriser en fonction des principaux indicateurs </a:t>
            </a:r>
            <a:endParaRPr lang="en-US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F3366C-A28A-45EB-B79D-AB9CE3C74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5826"/>
            <a:ext cx="66352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6F04A4-5499-4B10-B49F-EA85373F105A}"/>
              </a:ext>
            </a:extLst>
          </p:cNvPr>
          <p:cNvSpPr txBox="1"/>
          <p:nvPr/>
        </p:nvSpPr>
        <p:spPr>
          <a:xfrm>
            <a:off x="7656577" y="2707200"/>
            <a:ext cx="27114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pays à prioriser sont surtout les pays présentant un PIB important avec une forte population jeune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2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D09D4-F13E-4582-BB09-478477C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Evolutions des principaux indicateurs au fil des années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4DA0CE-218C-43A4-B700-D5FCB551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4" y="1576048"/>
            <a:ext cx="3797536" cy="39677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E3B345-4297-4782-9424-AAC8A66BC559}"/>
              </a:ext>
            </a:extLst>
          </p:cNvPr>
          <p:cNvSpPr txBox="1"/>
          <p:nvPr/>
        </p:nvSpPr>
        <p:spPr>
          <a:xfrm>
            <a:off x="2723373" y="5681651"/>
            <a:ext cx="674220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du PIB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du nombre de personnes avec ordinateur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Augmentation de l’accès à internet dans le monde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0870B-8177-4B04-ACDD-D6B3EA41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93" y="1595037"/>
            <a:ext cx="3797536" cy="396771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10A1BBB-30A8-4634-B6C4-50CAC2317C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5722" y="1595037"/>
            <a:ext cx="3797536" cy="394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F6CAB25-5783-4D9A-AE3E-C4ABAB04932C}"/>
              </a:ext>
            </a:extLst>
          </p:cNvPr>
          <p:cNvSpPr txBox="1">
            <a:spLocks/>
          </p:cNvSpPr>
          <p:nvPr/>
        </p:nvSpPr>
        <p:spPr>
          <a:xfrm>
            <a:off x="838200" y="2002631"/>
            <a:ext cx="10515600" cy="2852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/>
              <a:t> Merci de votre écoute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586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87DB2EB-CFF2-4765-A491-540E6BB1B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/>
              <a:t> Annexes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991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7732A-9F1D-414C-B96E-3552E7D7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Indicateurs sélectionnés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53AEB4-B1FD-41E9-9CBC-17754D86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4" y="2263370"/>
            <a:ext cx="10515600" cy="46672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1.      </a:t>
            </a:r>
            <a:r>
              <a:rPr lang="en-US" sz="2300" b="1" dirty="0" err="1">
                <a:solidFill>
                  <a:srgbClr val="FF0000"/>
                </a:solidFill>
              </a:rPr>
              <a:t>Facteurs</a:t>
            </a:r>
            <a:r>
              <a:rPr lang="en-US" sz="2300" b="1" dirty="0">
                <a:solidFill>
                  <a:srgbClr val="FF0000"/>
                </a:solidFill>
              </a:rPr>
              <a:t> économiques 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GDP at market prices (current US$)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70C0"/>
                </a:solidFill>
              </a:rPr>
              <a:t>2.     </a:t>
            </a:r>
            <a:r>
              <a:rPr lang="en-US" sz="2300" b="1" dirty="0" err="1">
                <a:solidFill>
                  <a:srgbClr val="0070C0"/>
                </a:solidFill>
              </a:rPr>
              <a:t>Facteurs</a:t>
            </a:r>
            <a:r>
              <a:rPr lang="en-US" sz="2300" b="1" dirty="0">
                <a:solidFill>
                  <a:srgbClr val="0070C0"/>
                </a:solidFill>
              </a:rPr>
              <a:t> </a:t>
            </a:r>
            <a:r>
              <a:rPr lang="en-US" sz="2300" b="1" dirty="0" err="1">
                <a:solidFill>
                  <a:srgbClr val="0070C0"/>
                </a:solidFill>
              </a:rPr>
              <a:t>démographiques</a:t>
            </a:r>
            <a:r>
              <a:rPr lang="en-US" sz="2300" b="1" dirty="0">
                <a:solidFill>
                  <a:srgbClr val="0070C0"/>
                </a:solidFill>
              </a:rPr>
              <a:t> 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Enrolment in tertiary education, all programs (number)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Enrolment in upper secondary education, (number)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Population, ages 15-24 total</a:t>
            </a: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</a:rPr>
              <a:t>3.     </a:t>
            </a:r>
            <a:r>
              <a:rPr lang="en-US" sz="2300" b="1" dirty="0" err="1">
                <a:solidFill>
                  <a:srgbClr val="7030A0"/>
                </a:solidFill>
              </a:rPr>
              <a:t>Facteurs</a:t>
            </a:r>
            <a:r>
              <a:rPr lang="en-US" sz="2300" b="1" dirty="0">
                <a:solidFill>
                  <a:srgbClr val="7030A0"/>
                </a:solidFill>
              </a:rPr>
              <a:t> </a:t>
            </a:r>
            <a:r>
              <a:rPr lang="en-US" sz="2300" b="1" dirty="0" err="1">
                <a:solidFill>
                  <a:srgbClr val="7030A0"/>
                </a:solidFill>
              </a:rPr>
              <a:t>technologiques</a:t>
            </a:r>
            <a:r>
              <a:rPr lang="en-US" sz="2300" b="1" dirty="0">
                <a:solidFill>
                  <a:srgbClr val="7030A0"/>
                </a:solidFill>
              </a:rPr>
              <a:t> :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Personal computers (per 100 people)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Internet users (per 100 people)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4.    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Facteurs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liés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aux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systemes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d’éducation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Expenditure on education as % of total government expenditure (%)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Gross enrolment ratio, lower secondary (%)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Gross graduation ratio, lower secondary (%)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02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84155C-6495-4D89-9ED8-00771E59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9" y="251029"/>
            <a:ext cx="6427761" cy="635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F8780-E667-4FE0-9E47-3E370245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144000" cy="2387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+mj-lt"/>
              </a:rPr>
              <a:t>1- Introduction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4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17C29E-C20A-4C22-971E-468C31C000AB}"/>
              </a:ext>
            </a:extLst>
          </p:cNvPr>
          <p:cNvGrpSpPr/>
          <p:nvPr/>
        </p:nvGrpSpPr>
        <p:grpSpPr>
          <a:xfrm>
            <a:off x="923041" y="1992473"/>
            <a:ext cx="836930" cy="4141994"/>
            <a:chOff x="845761" y="1752776"/>
            <a:chExt cx="836930" cy="4141994"/>
          </a:xfrm>
        </p:grpSpPr>
        <p:pic>
          <p:nvPicPr>
            <p:cNvPr id="6" name="Graphique 5" descr="Mille">
              <a:extLst>
                <a:ext uri="{FF2B5EF4-FFF2-40B4-BE49-F238E27FC236}">
                  <a16:creationId xmlns:a16="http://schemas.microsoft.com/office/drawing/2014/main" id="{214AC1FC-D809-44D4-BCB9-13B36506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761" y="3128262"/>
              <a:ext cx="828712" cy="677728"/>
            </a:xfrm>
            <a:prstGeom prst="rect">
              <a:avLst/>
            </a:prstGeom>
          </p:spPr>
        </p:pic>
        <p:sp>
          <p:nvSpPr>
            <p:cNvPr id="7" name="Flèche : droite rayée 6">
              <a:extLst>
                <a:ext uri="{FF2B5EF4-FFF2-40B4-BE49-F238E27FC236}">
                  <a16:creationId xmlns:a16="http://schemas.microsoft.com/office/drawing/2014/main" id="{4F0D1824-E9F4-417E-B211-15F026C24082}"/>
                </a:ext>
              </a:extLst>
            </p:cNvPr>
            <p:cNvSpPr/>
            <p:nvPr/>
          </p:nvSpPr>
          <p:spPr>
            <a:xfrm>
              <a:off x="853979" y="3836127"/>
              <a:ext cx="828712" cy="21866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outon d’action : accueil 7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29FC3481-6BDF-45C7-AFDD-380DD3EE3374}"/>
                </a:ext>
              </a:extLst>
            </p:cNvPr>
            <p:cNvSpPr/>
            <p:nvPr/>
          </p:nvSpPr>
          <p:spPr>
            <a:xfrm>
              <a:off x="845761" y="1752776"/>
              <a:ext cx="828712" cy="479395"/>
            </a:xfrm>
            <a:prstGeom prst="actionButtonHo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èche : droite rayée 9">
              <a:extLst>
                <a:ext uri="{FF2B5EF4-FFF2-40B4-BE49-F238E27FC236}">
                  <a16:creationId xmlns:a16="http://schemas.microsoft.com/office/drawing/2014/main" id="{ACCD46C5-E982-4CF4-A46E-1690F4B89176}"/>
                </a:ext>
              </a:extLst>
            </p:cNvPr>
            <p:cNvSpPr/>
            <p:nvPr/>
          </p:nvSpPr>
          <p:spPr>
            <a:xfrm>
              <a:off x="853979" y="2309809"/>
              <a:ext cx="828712" cy="21866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que 4" descr="Outils">
              <a:extLst>
                <a:ext uri="{FF2B5EF4-FFF2-40B4-BE49-F238E27FC236}">
                  <a16:creationId xmlns:a16="http://schemas.microsoft.com/office/drawing/2014/main" id="{CA0620F7-3C63-4573-AAE2-FD48EB9A66F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117" y="4840792"/>
              <a:ext cx="648000" cy="648000"/>
            </a:xfrm>
            <a:prstGeom prst="rect">
              <a:avLst/>
            </a:prstGeom>
          </p:spPr>
        </p:pic>
        <p:sp>
          <p:nvSpPr>
            <p:cNvPr id="9" name="Flèche : droite rayée 8">
              <a:extLst>
                <a:ext uri="{FF2B5EF4-FFF2-40B4-BE49-F238E27FC236}">
                  <a16:creationId xmlns:a16="http://schemas.microsoft.com/office/drawing/2014/main" id="{61BE8B7C-8C52-405F-AD2A-FA65172ED615}"/>
                </a:ext>
              </a:extLst>
            </p:cNvPr>
            <p:cNvSpPr/>
            <p:nvPr/>
          </p:nvSpPr>
          <p:spPr>
            <a:xfrm>
              <a:off x="845761" y="5676109"/>
              <a:ext cx="828712" cy="21866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2BDD3FA-09E9-43D0-A6DB-A3B5BE45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4000" dirty="0" err="1">
                <a:latin typeface="+mj-lt"/>
              </a:rPr>
              <a:t>Academy</a:t>
            </a:r>
            <a:r>
              <a:rPr lang="fr-FR" sz="4000" dirty="0">
                <a:latin typeface="+mj-lt"/>
              </a:rPr>
              <a:t> </a:t>
            </a:r>
            <a:r>
              <a:rPr lang="fr-FR" sz="4000" dirty="0" err="1">
                <a:latin typeface="+mj-lt"/>
              </a:rPr>
              <a:t>Edtech</a:t>
            </a:r>
            <a:br>
              <a:rPr lang="fr-FR" sz="4000" dirty="0">
                <a:latin typeface="+mj-lt"/>
              </a:rPr>
            </a:br>
            <a:r>
              <a:rPr lang="fr-FR" sz="4000" dirty="0">
                <a:latin typeface="+mj-lt"/>
              </a:rPr>
              <a:t>Apprendre. Collaborer. Partager.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6CE20-AC0D-472F-AFA5-69100F17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322"/>
            <a:ext cx="10515600" cy="4667250"/>
          </a:xfr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	Qui est </a:t>
            </a:r>
            <a:r>
              <a:rPr lang="fr-FR" sz="2000" b="1" dirty="0" err="1"/>
              <a:t>Academy</a:t>
            </a:r>
            <a:r>
              <a:rPr lang="fr-FR" sz="2000" b="1" dirty="0"/>
              <a:t> </a:t>
            </a:r>
            <a:r>
              <a:rPr lang="fr-FR" sz="2000" b="1" dirty="0" err="1"/>
              <a:t>Edtech</a:t>
            </a:r>
            <a:r>
              <a:rPr lang="fr-FR" sz="2000" b="1" dirty="0"/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dirty="0"/>
              <a:t>	</a:t>
            </a:r>
            <a:r>
              <a:rPr lang="fr-FR" sz="2000" dirty="0" err="1"/>
              <a:t>Academy</a:t>
            </a:r>
            <a:r>
              <a:rPr lang="fr-FR" sz="2000" dirty="0"/>
              <a:t> </a:t>
            </a:r>
            <a:r>
              <a:rPr lang="fr-FR" sz="2000" dirty="0" err="1"/>
              <a:t>Edtech</a:t>
            </a:r>
            <a:r>
              <a:rPr lang="fr-FR" sz="2000" dirty="0"/>
              <a:t> est une entreprise qui possède une plateforme d’éducation en ligne 	ouverte à tous</a:t>
            </a:r>
            <a:endParaRPr lang="fr-FR" b="1" dirty="0"/>
          </a:p>
          <a:p>
            <a:pPr marL="0" indent="0">
              <a:buNone/>
            </a:pPr>
            <a:r>
              <a:rPr lang="fr-FR" sz="2000" b="1" dirty="0"/>
              <a:t>                </a:t>
            </a:r>
          </a:p>
          <a:p>
            <a:pPr marL="0" indent="0">
              <a:buNone/>
            </a:pPr>
            <a:r>
              <a:rPr lang="fr-FR" sz="2000" b="1" dirty="0"/>
              <a:t>	Quel est l’objectif de cette étude?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dirty="0"/>
              <a:t>	Permettre à l’entreprise d’avoir des informations pertinentes pour s’implanter à 	l’international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/>
              <a:t>Outils</a:t>
            </a:r>
            <a:r>
              <a:rPr lang="en-US" sz="2000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fr-FR" sz="2000" dirty="0"/>
              <a:t>Données sur l’éducation extraites de la banque mondiale permettant d’informer le 	projet d’expansion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91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7719A88-F6AE-4B19-B07D-EE4441276E66}"/>
              </a:ext>
            </a:extLst>
          </p:cNvPr>
          <p:cNvSpPr txBox="1">
            <a:spLocks/>
          </p:cNvSpPr>
          <p:nvPr/>
        </p:nvSpPr>
        <p:spPr>
          <a:xfrm>
            <a:off x="1246701" y="2235200"/>
            <a:ext cx="9144000" cy="2387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latin typeface="+mj-lt"/>
              </a:rPr>
              <a:t>2- Présentation des données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94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213D2-92A9-44B5-8E4D-32E80558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8888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/>
              <a:t>  </a:t>
            </a:r>
            <a:r>
              <a:rPr lang="fr-FR" sz="4000" dirty="0">
                <a:latin typeface="+mj-lt"/>
              </a:rPr>
              <a:t>Etapes</a:t>
            </a:r>
            <a:r>
              <a:rPr lang="fr-FR" sz="4000" b="1" dirty="0">
                <a:latin typeface="+mj-lt"/>
              </a:rPr>
              <a:t> </a:t>
            </a:r>
            <a:r>
              <a:rPr lang="fr-FR" sz="4000" dirty="0">
                <a:latin typeface="+mj-lt"/>
              </a:rPr>
              <a:t>pour l’analyse du jeu de données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A8486-4AA8-4C32-ADB0-2E2F5D27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085686"/>
            <a:ext cx="9191459" cy="55485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dirty="0"/>
              <a:t>Valider la qualité du jeu de données 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dirty="0"/>
              <a:t>Décrire les informations contenues dans </a:t>
            </a:r>
            <a:br>
              <a:rPr lang="fr-FR" dirty="0"/>
            </a:br>
            <a:r>
              <a:rPr lang="fr-FR" dirty="0"/>
              <a:t>le jeu de données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dirty="0"/>
              <a:t>Sélectionner les informations pertinentes pour </a:t>
            </a:r>
            <a:br>
              <a:rPr lang="fr-FR" dirty="0"/>
            </a:br>
            <a:r>
              <a:rPr lang="fr-FR" dirty="0"/>
              <a:t>répondre à la problématique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dirty="0"/>
              <a:t>Déterminer les ordres de grandeurs </a:t>
            </a:r>
            <a:br>
              <a:rPr lang="fr-FR" dirty="0"/>
            </a:br>
            <a:r>
              <a:rPr lang="fr-FR" dirty="0"/>
              <a:t>des indicateurs statistiques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que 4" descr="Badge Tick1">
            <a:extLst>
              <a:ext uri="{FF2B5EF4-FFF2-40B4-BE49-F238E27FC236}">
                <a16:creationId xmlns:a16="http://schemas.microsoft.com/office/drawing/2014/main" id="{1B429D41-FBD7-4977-9A29-FC5F00107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5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7C66-4C39-4EBB-A80D-52C9245C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br>
              <a:rPr lang="fr-FR" b="1" dirty="0"/>
            </a:br>
            <a:r>
              <a:rPr lang="fr-FR" dirty="0">
                <a:latin typeface="+mj-lt"/>
              </a:rPr>
              <a:t>Validations et descriptions des fichiers de données</a:t>
            </a:r>
            <a:br>
              <a:rPr lang="fr-FR" b="1" dirty="0"/>
            </a:br>
            <a:endParaRPr lang="en-US" b="1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7B5046A-87CD-4C09-AC74-0BD2338AA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544996"/>
              </p:ext>
            </p:extLst>
          </p:nvPr>
        </p:nvGraphicFramePr>
        <p:xfrm>
          <a:off x="838199" y="1769533"/>
          <a:ext cx="10515601" cy="4706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878">
                  <a:extLst>
                    <a:ext uri="{9D8B030D-6E8A-4147-A177-3AD203B41FA5}">
                      <a16:colId xmlns:a16="http://schemas.microsoft.com/office/drawing/2014/main" val="570511052"/>
                    </a:ext>
                  </a:extLst>
                </a:gridCol>
                <a:gridCol w="2573323">
                  <a:extLst>
                    <a:ext uri="{9D8B030D-6E8A-4147-A177-3AD203B41FA5}">
                      <a16:colId xmlns:a16="http://schemas.microsoft.com/office/drawing/2014/main" val="3520662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54785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205154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693461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4050687"/>
                    </a:ext>
                  </a:extLst>
                </a:gridCol>
              </a:tblGrid>
              <a:tr h="419994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EdStatsCountry.csv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EdStatsCountry-Series.csv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EdStatsData.csv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EdStatsFootNote.csv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EdStatsSeries.csv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58390"/>
                  </a:ext>
                </a:extLst>
              </a:tr>
              <a:tr h="1055368">
                <a:tc>
                  <a:txBody>
                    <a:bodyPr/>
                    <a:lstStyle/>
                    <a:p>
                      <a:pPr algn="l"/>
                      <a:r>
                        <a:rPr lang="fr-FR" sz="1000" dirty="0"/>
                        <a:t>Nombres de lignes et de colonnes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241 lignes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32 colonnes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fr-FR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613 lignes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4 colonnes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886930 lignes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70 colonnes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643638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lignes</a:t>
                      </a:r>
                      <a:endParaRPr lang="en-US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5 </a:t>
                      </a:r>
                      <a:r>
                        <a:rPr lang="en-US" sz="1000" dirty="0" err="1"/>
                        <a:t>colonnes</a:t>
                      </a:r>
                      <a:endParaRPr lang="fr-FR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3665 lignes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000" dirty="0"/>
                        <a:t>21 colonnes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6676362"/>
                  </a:ext>
                </a:extLst>
              </a:tr>
              <a:tr h="55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Nombres de valeurs manquante en %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sz="1000" dirty="0"/>
                        <a:t>31%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r>
                        <a:rPr lang="en-US" sz="1000" dirty="0"/>
                        <a:t>25%</a:t>
                      </a:r>
                    </a:p>
                    <a:p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86%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20%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72%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0389"/>
                  </a:ext>
                </a:extLst>
              </a:tr>
              <a:tr h="236061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Description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de la situation économique des pays grâce à quelques indicateurs.</a:t>
                      </a:r>
                    </a:p>
                    <a:p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y aussi des territoires comme le Gibraltar ou des régions comme l'Amérique latine et </a:t>
                      </a:r>
                      <a:r>
                        <a:rPr lang="fr-F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CaraÏbes</a:t>
                      </a:r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dont il n y a pas d'informations sur leur situation économique. </a:t>
                      </a:r>
                    </a:p>
                    <a:p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liste géographiques est divisée selon leur revenus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Sources des Code de séries qui sont les diminutifs des indicateurs économiques d'un pays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baseline="0" dirty="0"/>
                        <a:t>Les quatre premières colonnes sont respectivement: Nom du pays ou régions, le code du pays, le nom de l'indicateur et le code de l'indicateur. Les 66 colonnes restantes correspondent au années de 1970 à 2100.</a:t>
                      </a:r>
                    </a:p>
                    <a:p>
                      <a:endParaRPr lang="fr-FR" sz="1000" baseline="0" dirty="0"/>
                    </a:p>
                    <a:p>
                      <a:r>
                        <a:rPr lang="fr-FR" sz="1000" baseline="0" dirty="0"/>
                        <a:t>Ce fichier correspond à l'évolutions des différents indicateurs d’éducations par pays par rapport aux temps (en années).</a:t>
                      </a:r>
                      <a:endParaRPr lang="en-US" sz="10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Sources des différents indicateurs d'éducation des pays. Plusieurs indicateurs statistiques pour un même pays trouvé avec des sources différentes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fr-F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présente les codes et les définitions des noms des indicateurs de niveaux d'instructions selon le niveau d'éducation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898128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3E982B-A0AE-4FC6-A196-E61165BAEFE1}"/>
              </a:ext>
            </a:extLst>
          </p:cNvPr>
          <p:cNvSpPr/>
          <p:nvPr/>
        </p:nvSpPr>
        <p:spPr>
          <a:xfrm>
            <a:off x="6096000" y="1786632"/>
            <a:ext cx="1744493" cy="470624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34F615B-3889-4A86-AA15-875196518175}"/>
              </a:ext>
            </a:extLst>
          </p:cNvPr>
          <p:cNvSpPr txBox="1">
            <a:spLocks/>
          </p:cNvSpPr>
          <p:nvPr/>
        </p:nvSpPr>
        <p:spPr>
          <a:xfrm>
            <a:off x="1355558" y="2235200"/>
            <a:ext cx="9144000" cy="2387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latin typeface="+mj-lt"/>
              </a:rPr>
              <a:t>3- </a:t>
            </a:r>
            <a:r>
              <a:rPr lang="en-US" sz="4000" dirty="0" err="1">
                <a:latin typeface="+mj-lt"/>
              </a:rPr>
              <a:t>Traitement</a:t>
            </a:r>
            <a:r>
              <a:rPr lang="en-US" sz="4000" dirty="0">
                <a:latin typeface="+mj-lt"/>
              </a:rPr>
              <a:t> des </a:t>
            </a:r>
            <a:r>
              <a:rPr lang="en-US" sz="4000" dirty="0" err="1">
                <a:latin typeface="+mj-lt"/>
              </a:rPr>
              <a:t>données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 err="1">
                <a:latin typeface="+mj-lt"/>
              </a:rPr>
              <a:t>choix</a:t>
            </a:r>
            <a:r>
              <a:rPr lang="en-US" sz="4000" dirty="0">
                <a:latin typeface="+mj-lt"/>
              </a:rPr>
              <a:t> des </a:t>
            </a:r>
            <a:r>
              <a:rPr lang="en-US" sz="4000" dirty="0" err="1">
                <a:latin typeface="+mj-lt"/>
              </a:rPr>
              <a:t>indicateurs</a:t>
            </a:r>
            <a:r>
              <a:rPr lang="en-US" sz="4000" dirty="0">
                <a:latin typeface="+mj-lt"/>
              </a:rPr>
              <a:t> et analyses </a:t>
            </a:r>
            <a:r>
              <a:rPr lang="en-US" sz="4000" dirty="0" err="1">
                <a:latin typeface="+mj-lt"/>
              </a:rPr>
              <a:t>exploratoires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369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D4E98-DB86-4637-8442-A8390CE9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15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>
                <a:latin typeface="+mj-lt"/>
              </a:rPr>
              <a:t>Comment j’ai choisi les Indicateurs ?</a:t>
            </a:r>
            <a:endParaRPr lang="en-US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D7143-3B4F-489A-9884-32040C52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2A73F-0DC7-435B-80F9-3A7AF912CB20}"/>
              </a:ext>
            </a:extLst>
          </p:cNvPr>
          <p:cNvGrpSpPr/>
          <p:nvPr/>
        </p:nvGrpSpPr>
        <p:grpSpPr>
          <a:xfrm>
            <a:off x="224868" y="1756059"/>
            <a:ext cx="3405397" cy="2805362"/>
            <a:chOff x="224868" y="1756059"/>
            <a:chExt cx="3405397" cy="280536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EC988E5-3408-46AF-A4BB-84511514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4868" y="1756059"/>
              <a:ext cx="3405397" cy="280536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EAFD90F-2890-40A6-8086-9E07F76AA6B5}"/>
                </a:ext>
              </a:extLst>
            </p:cNvPr>
            <p:cNvSpPr txBox="1"/>
            <p:nvPr/>
          </p:nvSpPr>
          <p:spPr>
            <a:xfrm>
              <a:off x="889542" y="2512409"/>
              <a:ext cx="1701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Payer la formation</a:t>
              </a:r>
              <a:endParaRPr lang="en-US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36B5C2C0-050E-418D-84C2-B4824D93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1288" y="3826601"/>
            <a:ext cx="3551321" cy="29255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41AAEC0-7023-494F-97EA-C7516F232029}"/>
              </a:ext>
            </a:extLst>
          </p:cNvPr>
          <p:cNvSpPr txBox="1"/>
          <p:nvPr/>
        </p:nvSpPr>
        <p:spPr>
          <a:xfrm>
            <a:off x="7674865" y="4389005"/>
            <a:ext cx="168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Être jeune</a:t>
            </a:r>
          </a:p>
          <a:p>
            <a:pPr algn="ctr"/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0EE763E-405A-4E8C-BC1B-2E58902E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50" y="4349273"/>
            <a:ext cx="3262027" cy="268726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C66521D-1B69-41FB-8E41-BB816CFF530A}"/>
              </a:ext>
            </a:extLst>
          </p:cNvPr>
          <p:cNvSpPr txBox="1"/>
          <p:nvPr/>
        </p:nvSpPr>
        <p:spPr>
          <a:xfrm>
            <a:off x="4118892" y="4894604"/>
            <a:ext cx="149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Avoir un ordinateur personnel</a:t>
            </a:r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7A2B35A-D8AD-4A25-9BC8-84FF479BDBE3}"/>
              </a:ext>
            </a:extLst>
          </p:cNvPr>
          <p:cNvGrpSpPr/>
          <p:nvPr/>
        </p:nvGrpSpPr>
        <p:grpSpPr>
          <a:xfrm>
            <a:off x="4199879" y="1718329"/>
            <a:ext cx="3405397" cy="2805362"/>
            <a:chOff x="3540624" y="1718329"/>
            <a:chExt cx="3405397" cy="2805362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033D6D1D-1504-4A2A-9010-80C43B63B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540624" y="1718329"/>
              <a:ext cx="3405397" cy="280536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F8EEE45-4E40-4D75-A392-18E3A26EDC4D}"/>
                </a:ext>
              </a:extLst>
            </p:cNvPr>
            <p:cNvSpPr txBox="1"/>
            <p:nvPr/>
          </p:nvSpPr>
          <p:spPr>
            <a:xfrm>
              <a:off x="4355837" y="2441605"/>
              <a:ext cx="1548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Avoir accès à internet</a:t>
              </a:r>
              <a:endParaRPr lang="en-US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345583-F2DE-4392-8A1A-368D382B98C5}"/>
              </a:ext>
            </a:extLst>
          </p:cNvPr>
          <p:cNvGrpSpPr/>
          <p:nvPr/>
        </p:nvGrpSpPr>
        <p:grpSpPr>
          <a:xfrm>
            <a:off x="8174890" y="1756059"/>
            <a:ext cx="3405397" cy="2805362"/>
            <a:chOff x="8174890" y="1756059"/>
            <a:chExt cx="3405397" cy="2805362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00A0B2F-111F-4194-8901-AC8A945C0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174890" y="1756059"/>
              <a:ext cx="3405397" cy="2805362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13F7342-BC29-426D-A496-E2FC1305E716}"/>
                </a:ext>
              </a:extLst>
            </p:cNvPr>
            <p:cNvSpPr txBox="1"/>
            <p:nvPr/>
          </p:nvSpPr>
          <p:spPr>
            <a:xfrm>
              <a:off x="8880197" y="2286408"/>
              <a:ext cx="1753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Bénéficier de l’aide du gouvernement pour l’éducation</a:t>
              </a:r>
              <a:endParaRPr lang="en-US" dirty="0"/>
            </a:p>
          </p:txBody>
        </p:sp>
      </p:grpSp>
      <p:pic>
        <p:nvPicPr>
          <p:cNvPr id="12" name="Graphique 11" descr="Diplôme roulé">
            <a:extLst>
              <a:ext uri="{FF2B5EF4-FFF2-40B4-BE49-F238E27FC236}">
                <a16:creationId xmlns:a16="http://schemas.microsoft.com/office/drawing/2014/main" id="{CB4848D1-BE57-4179-83EF-1B49E5988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8369" y="2512409"/>
            <a:ext cx="541631" cy="541631"/>
          </a:xfrm>
          <a:prstGeom prst="rect">
            <a:avLst/>
          </a:prstGeom>
        </p:spPr>
      </p:pic>
      <p:pic>
        <p:nvPicPr>
          <p:cNvPr id="15" name="Graphique 14" descr="Sans fil">
            <a:extLst>
              <a:ext uri="{FF2B5EF4-FFF2-40B4-BE49-F238E27FC236}">
                <a16:creationId xmlns:a16="http://schemas.microsoft.com/office/drawing/2014/main" id="{FE5FA648-389E-40DB-9B61-B44085FCD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7892" y="2481779"/>
            <a:ext cx="457200" cy="457200"/>
          </a:xfrm>
          <a:prstGeom prst="rect">
            <a:avLst/>
          </a:prstGeom>
        </p:spPr>
      </p:pic>
      <p:pic>
        <p:nvPicPr>
          <p:cNvPr id="23" name="Graphique 22" descr="Ordinateur">
            <a:extLst>
              <a:ext uri="{FF2B5EF4-FFF2-40B4-BE49-F238E27FC236}">
                <a16:creationId xmlns:a16="http://schemas.microsoft.com/office/drawing/2014/main" id="{81955541-90CE-4730-A42A-7AB3BF35B8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0978" y="5082312"/>
            <a:ext cx="547914" cy="547914"/>
          </a:xfrm>
          <a:prstGeom prst="rect">
            <a:avLst/>
          </a:prstGeom>
        </p:spPr>
      </p:pic>
      <p:pic>
        <p:nvPicPr>
          <p:cNvPr id="25" name="Graphique 24" descr="Pièces">
            <a:extLst>
              <a:ext uri="{FF2B5EF4-FFF2-40B4-BE49-F238E27FC236}">
                <a16:creationId xmlns:a16="http://schemas.microsoft.com/office/drawing/2014/main" id="{6824AFFC-4D1B-45BA-8331-C0432EF41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9118" y="2534916"/>
            <a:ext cx="459708" cy="459708"/>
          </a:xfrm>
          <a:prstGeom prst="rect">
            <a:avLst/>
          </a:prstGeom>
        </p:spPr>
      </p:pic>
      <p:pic>
        <p:nvPicPr>
          <p:cNvPr id="27" name="Graphique 26" descr="Enfant avec ballon">
            <a:extLst>
              <a:ext uri="{FF2B5EF4-FFF2-40B4-BE49-F238E27FC236}">
                <a16:creationId xmlns:a16="http://schemas.microsoft.com/office/drawing/2014/main" id="{D5423E65-02CD-45B3-82B4-0FCFF4E462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80919" y="4622926"/>
            <a:ext cx="591457" cy="5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28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24909</TotalTime>
  <Words>1105</Words>
  <Application>Microsoft Office PowerPoint</Application>
  <PresentationFormat>Grand écran</PresentationFormat>
  <Paragraphs>187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Thème Office</vt:lpstr>
      <vt:lpstr>Analyser des données de systèmes éducatifs</vt:lpstr>
      <vt:lpstr>Plan</vt:lpstr>
      <vt:lpstr>1- Introduction</vt:lpstr>
      <vt:lpstr>Academy Edtech Apprendre. Collaborer. Partager.</vt:lpstr>
      <vt:lpstr>Présentation PowerPoint</vt:lpstr>
      <vt:lpstr>  Etapes pour l’analyse du jeu de données</vt:lpstr>
      <vt:lpstr> Validations et descriptions des fichiers de données </vt:lpstr>
      <vt:lpstr>Présentation PowerPoint</vt:lpstr>
      <vt:lpstr>Comment j’ai choisi les Indicateurs ?</vt:lpstr>
      <vt:lpstr>Indicateurs sélectionnés</vt:lpstr>
      <vt:lpstr>Présentation PowerPoint</vt:lpstr>
      <vt:lpstr>Présentation PowerPoint</vt:lpstr>
      <vt:lpstr>PIB</vt:lpstr>
      <vt:lpstr>PIB</vt:lpstr>
      <vt:lpstr>Nombres personnes ayant un ordinateurs personnels (sur 100 personne)</vt:lpstr>
      <vt:lpstr>Nombres personnes ayant un ordinateurs personnels (sur 100 personnes)</vt:lpstr>
      <vt:lpstr>Accès à internet (sur 100 personnes)</vt:lpstr>
      <vt:lpstr>Présentation PowerPoint</vt:lpstr>
      <vt:lpstr>Taux de scolarisation au lycée</vt:lpstr>
      <vt:lpstr>Taux de diplômés</vt:lpstr>
      <vt:lpstr>Dépenses des gouvernements  dans l’éducation en %</vt:lpstr>
      <vt:lpstr>Présentation PowerPoint</vt:lpstr>
      <vt:lpstr>Métrique</vt:lpstr>
      <vt:lpstr>Classement des pays à prioriser en fonction des principaux indicateurs </vt:lpstr>
      <vt:lpstr>Evolutions des principaux indicateurs au fil des années</vt:lpstr>
      <vt:lpstr>Présentation PowerPoint</vt:lpstr>
      <vt:lpstr> Annexes</vt:lpstr>
      <vt:lpstr>Indicateurs sélectionnés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Analyser des données de systèmes éducatifs</dc:title>
  <dc:creator>frédéric godefroy</dc:creator>
  <cp:lastModifiedBy>sereneo.user3@sereneo.onmicrosoft.com</cp:lastModifiedBy>
  <cp:revision>70</cp:revision>
  <dcterms:created xsi:type="dcterms:W3CDTF">2020-10-20T13:54:31Z</dcterms:created>
  <dcterms:modified xsi:type="dcterms:W3CDTF">2021-03-04T13:00:22Z</dcterms:modified>
</cp:coreProperties>
</file>