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9"/>
  </p:notesMasterIdLst>
  <p:sldIdLst>
    <p:sldId id="256" r:id="rId2"/>
    <p:sldId id="286" r:id="rId3"/>
    <p:sldId id="263" r:id="rId4"/>
    <p:sldId id="257" r:id="rId5"/>
    <p:sldId id="258" r:id="rId6"/>
    <p:sldId id="272" r:id="rId7"/>
    <p:sldId id="265" r:id="rId8"/>
    <p:sldId id="262" r:id="rId9"/>
    <p:sldId id="261" r:id="rId10"/>
    <p:sldId id="288" r:id="rId11"/>
    <p:sldId id="259" r:id="rId12"/>
    <p:sldId id="260" r:id="rId13"/>
    <p:sldId id="273" r:id="rId14"/>
    <p:sldId id="274" r:id="rId15"/>
    <p:sldId id="266" r:id="rId16"/>
    <p:sldId id="275" r:id="rId17"/>
    <p:sldId id="269" r:id="rId18"/>
    <p:sldId id="310" r:id="rId19"/>
    <p:sldId id="300" r:id="rId20"/>
    <p:sldId id="304" r:id="rId21"/>
    <p:sldId id="267" r:id="rId22"/>
    <p:sldId id="289" r:id="rId23"/>
    <p:sldId id="308" r:id="rId24"/>
    <p:sldId id="290" r:id="rId25"/>
    <p:sldId id="270" r:id="rId26"/>
    <p:sldId id="283" r:id="rId27"/>
    <p:sldId id="282" r:id="rId28"/>
    <p:sldId id="299" r:id="rId29"/>
    <p:sldId id="296" r:id="rId30"/>
    <p:sldId id="292" r:id="rId31"/>
    <p:sldId id="291" r:id="rId32"/>
    <p:sldId id="309" r:id="rId33"/>
    <p:sldId id="293" r:id="rId34"/>
    <p:sldId id="294" r:id="rId35"/>
    <p:sldId id="305" r:id="rId36"/>
    <p:sldId id="295" r:id="rId37"/>
    <p:sldId id="3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édéric GODEFROY" initials="FG" lastIdx="1" clrIdx="0">
    <p:extLst>
      <p:ext uri="{19B8F6BF-5375-455C-9EA6-DF929625EA0E}">
        <p15:presenceInfo xmlns:p15="http://schemas.microsoft.com/office/powerpoint/2012/main" userId="S::sereneo.user3@sereneo.onmicrosoft.com::849699c2-add2-4167-ba38-982bbcbb1e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413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21.xml"/><Relationship Id="rId3" Type="http://schemas.openxmlformats.org/officeDocument/2006/relationships/slide" Target="slides/slide3.xml"/><Relationship Id="rId21" Type="http://schemas.openxmlformats.org/officeDocument/2006/relationships/slide" Target="slides/slide27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3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30.xml"/><Relationship Id="rId10" Type="http://schemas.openxmlformats.org/officeDocument/2006/relationships/slide" Target="slides/slide10.xml"/><Relationship Id="rId19" Type="http://schemas.openxmlformats.org/officeDocument/2006/relationships/slide" Target="slides/slide25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460A9-2263-40EA-BDDE-D21EB78F9B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3380A8-F634-45F7-803F-310511BB7158}">
      <dgm:prSet phldrT="[Texte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fr-FR" dirty="0">
              <a:solidFill>
                <a:schemeClr val="tx1"/>
              </a:solidFill>
            </a:rPr>
            <a:t>L’</a:t>
          </a:r>
          <a:r>
            <a:rPr lang="fr-FR" b="1" dirty="0">
              <a:solidFill>
                <a:schemeClr val="tx1"/>
              </a:solidFill>
            </a:rPr>
            <a:t>Energy Use Intensity (EUI)</a:t>
          </a:r>
          <a:endParaRPr lang="en-US" dirty="0">
            <a:solidFill>
              <a:schemeClr val="tx1"/>
            </a:solidFill>
          </a:endParaRPr>
        </a:p>
      </dgm:t>
    </dgm:pt>
    <dgm:pt modelId="{F8EE710A-C2B2-4576-B952-411D97A0055D}" type="parTrans" cxnId="{9BE1DF82-2715-44A4-8514-575DF0259AAA}">
      <dgm:prSet/>
      <dgm:spPr/>
      <dgm:t>
        <a:bodyPr/>
        <a:lstStyle/>
        <a:p>
          <a:endParaRPr lang="en-US"/>
        </a:p>
      </dgm:t>
    </dgm:pt>
    <dgm:pt modelId="{ED5679C0-40E1-4C20-9AB8-09EB37875FA9}" type="sibTrans" cxnId="{9BE1DF82-2715-44A4-8514-575DF0259AAA}">
      <dgm:prSet/>
      <dgm:spPr/>
      <dgm:t>
        <a:bodyPr/>
        <a:lstStyle/>
        <a:p>
          <a:endParaRPr lang="en-US"/>
        </a:p>
      </dgm:t>
    </dgm:pt>
    <dgm:pt modelId="{6284CCF7-4B79-47A7-97D0-AAF41BC3F308}">
      <dgm:prSet phldrT="[Texte]"/>
      <dgm:spPr/>
      <dgm:t>
        <a:bodyPr/>
        <a:lstStyle/>
        <a:p>
          <a:r>
            <a:rPr lang="fr-FR" dirty="0"/>
            <a:t>Indique l’énergie des bâtiments par mètre carré (kBtu/sq.ft.). Un score faible indique un bâtiment plus efficace dans la gestion de l’énergie</a:t>
          </a:r>
          <a:endParaRPr lang="en-US" dirty="0"/>
        </a:p>
      </dgm:t>
    </dgm:pt>
    <dgm:pt modelId="{A40794ED-2584-419A-9C32-EC49358DB7D5}" type="parTrans" cxnId="{7C8079FA-1BFD-4A88-80EC-B9476042A7A6}">
      <dgm:prSet/>
      <dgm:spPr/>
      <dgm:t>
        <a:bodyPr/>
        <a:lstStyle/>
        <a:p>
          <a:endParaRPr lang="en-US"/>
        </a:p>
      </dgm:t>
    </dgm:pt>
    <dgm:pt modelId="{E8F98F29-0EA5-4F7F-A36F-E2731EC0B799}" type="sibTrans" cxnId="{7C8079FA-1BFD-4A88-80EC-B9476042A7A6}">
      <dgm:prSet/>
      <dgm:spPr/>
      <dgm:t>
        <a:bodyPr/>
        <a:lstStyle/>
        <a:p>
          <a:endParaRPr lang="en-US"/>
        </a:p>
      </dgm:t>
    </dgm:pt>
    <dgm:pt modelId="{722123FF-8382-4E74-865D-687F1092975A}">
      <dgm:prSet phldrT="[Texte]"/>
      <dgm:spPr/>
      <dgm:t>
        <a:bodyPr/>
        <a:lstStyle/>
        <a:p>
          <a:r>
            <a:rPr lang="fr-FR" dirty="0"/>
            <a:t>Indicateur de performance qui va nous aider a statuer de la performance énergétique des bâtiments. Un score de 1 à 100. Plus le score est élevé, meilleur sera la gestion de l’énergie du bâtiment.</a:t>
          </a:r>
          <a:endParaRPr lang="en-US" dirty="0"/>
        </a:p>
      </dgm:t>
    </dgm:pt>
    <dgm:pt modelId="{EB0FFCD1-142E-451F-B852-FC1D3240A97F}" type="parTrans" cxnId="{04B6E36D-EBC6-4F0F-AF51-78B5AF338797}">
      <dgm:prSet/>
      <dgm:spPr/>
      <dgm:t>
        <a:bodyPr/>
        <a:lstStyle/>
        <a:p>
          <a:endParaRPr lang="en-US"/>
        </a:p>
      </dgm:t>
    </dgm:pt>
    <dgm:pt modelId="{05C62D00-E5CE-4083-8C1E-F0AFFF267953}" type="sibTrans" cxnId="{04B6E36D-EBC6-4F0F-AF51-78B5AF338797}">
      <dgm:prSet/>
      <dgm:spPr/>
      <dgm:t>
        <a:bodyPr/>
        <a:lstStyle/>
        <a:p>
          <a:endParaRPr lang="en-US"/>
        </a:p>
      </dgm:t>
    </dgm:pt>
    <dgm:pt modelId="{22AE9E5A-411D-4921-8B27-4F092CC2B13E}">
      <dgm:prSet phldrT="[Texte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fr-FR" dirty="0">
              <a:solidFill>
                <a:schemeClr val="tx1"/>
              </a:solidFill>
            </a:rPr>
            <a:t>L</a:t>
          </a:r>
          <a:r>
            <a:rPr lang="fr-FR" b="1" dirty="0">
              <a:solidFill>
                <a:schemeClr val="tx1"/>
              </a:solidFill>
            </a:rPr>
            <a:t>’ENERGY STAR SCORE </a:t>
          </a:r>
          <a:endParaRPr lang="en-US" dirty="0">
            <a:solidFill>
              <a:schemeClr val="tx1"/>
            </a:solidFill>
          </a:endParaRPr>
        </a:p>
      </dgm:t>
    </dgm:pt>
    <dgm:pt modelId="{9F996EBD-90D0-4125-A80E-500FC3620D18}" type="sibTrans" cxnId="{C36F71BF-0B50-4818-B483-8E9F8DA2E02F}">
      <dgm:prSet/>
      <dgm:spPr/>
      <dgm:t>
        <a:bodyPr/>
        <a:lstStyle/>
        <a:p>
          <a:endParaRPr lang="en-US"/>
        </a:p>
      </dgm:t>
    </dgm:pt>
    <dgm:pt modelId="{ACF145CC-8007-4326-9553-8C98B28B4399}" type="parTrans" cxnId="{C36F71BF-0B50-4818-B483-8E9F8DA2E02F}">
      <dgm:prSet/>
      <dgm:spPr/>
      <dgm:t>
        <a:bodyPr/>
        <a:lstStyle/>
        <a:p>
          <a:endParaRPr lang="en-US"/>
        </a:p>
      </dgm:t>
    </dgm:pt>
    <dgm:pt modelId="{1CEE1E17-5CB3-4724-AACD-5D949B82615C}" type="pres">
      <dgm:prSet presAssocID="{468460A9-2263-40EA-BDDE-D21EB78F9BFF}" presName="linear" presStyleCnt="0">
        <dgm:presLayoutVars>
          <dgm:animLvl val="lvl"/>
          <dgm:resizeHandles val="exact"/>
        </dgm:presLayoutVars>
      </dgm:prSet>
      <dgm:spPr/>
    </dgm:pt>
    <dgm:pt modelId="{1A0DC21C-EC5A-4374-98A5-DC0DAABF6A1F}" type="pres">
      <dgm:prSet presAssocID="{9C3380A8-F634-45F7-803F-310511BB7158}" presName="parentText" presStyleLbl="node1" presStyleIdx="0" presStyleCnt="2" custLinFactNeighborX="-587" custLinFactNeighborY="1715">
        <dgm:presLayoutVars>
          <dgm:chMax val="0"/>
          <dgm:bulletEnabled val="1"/>
        </dgm:presLayoutVars>
      </dgm:prSet>
      <dgm:spPr/>
    </dgm:pt>
    <dgm:pt modelId="{F3F15C83-45E4-4A11-ADAE-BF9BCBF277A7}" type="pres">
      <dgm:prSet presAssocID="{9C3380A8-F634-45F7-803F-310511BB7158}" presName="childText" presStyleLbl="revTx" presStyleIdx="0" presStyleCnt="2">
        <dgm:presLayoutVars>
          <dgm:bulletEnabled val="1"/>
        </dgm:presLayoutVars>
      </dgm:prSet>
      <dgm:spPr/>
    </dgm:pt>
    <dgm:pt modelId="{5989D723-0303-4DCE-8BB0-2CABFB5C56DB}" type="pres">
      <dgm:prSet presAssocID="{22AE9E5A-411D-4921-8B27-4F092CC2B13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5746BE-3380-427F-9B5F-BEE17570AB70}" type="pres">
      <dgm:prSet presAssocID="{22AE9E5A-411D-4921-8B27-4F092CC2B13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05C4F24-97D0-4B4A-8B11-C578ADA4B0A0}" type="presOf" srcId="{9C3380A8-F634-45F7-803F-310511BB7158}" destId="{1A0DC21C-EC5A-4374-98A5-DC0DAABF6A1F}" srcOrd="0" destOrd="0" presId="urn:microsoft.com/office/officeart/2005/8/layout/vList2"/>
    <dgm:cxn modelId="{04B6E36D-EBC6-4F0F-AF51-78B5AF338797}" srcId="{22AE9E5A-411D-4921-8B27-4F092CC2B13E}" destId="{722123FF-8382-4E74-865D-687F1092975A}" srcOrd="0" destOrd="0" parTransId="{EB0FFCD1-142E-451F-B852-FC1D3240A97F}" sibTransId="{05C62D00-E5CE-4083-8C1E-F0AFFF267953}"/>
    <dgm:cxn modelId="{9BE1DF82-2715-44A4-8514-575DF0259AAA}" srcId="{468460A9-2263-40EA-BDDE-D21EB78F9BFF}" destId="{9C3380A8-F634-45F7-803F-310511BB7158}" srcOrd="0" destOrd="0" parTransId="{F8EE710A-C2B2-4576-B952-411D97A0055D}" sibTransId="{ED5679C0-40E1-4C20-9AB8-09EB37875FA9}"/>
    <dgm:cxn modelId="{66ADE7A3-BE9F-46E2-90F5-0CFDE76076C2}" type="presOf" srcId="{468460A9-2263-40EA-BDDE-D21EB78F9BFF}" destId="{1CEE1E17-5CB3-4724-AACD-5D949B82615C}" srcOrd="0" destOrd="0" presId="urn:microsoft.com/office/officeart/2005/8/layout/vList2"/>
    <dgm:cxn modelId="{C36F71BF-0B50-4818-B483-8E9F8DA2E02F}" srcId="{468460A9-2263-40EA-BDDE-D21EB78F9BFF}" destId="{22AE9E5A-411D-4921-8B27-4F092CC2B13E}" srcOrd="1" destOrd="0" parTransId="{ACF145CC-8007-4326-9553-8C98B28B4399}" sibTransId="{9F996EBD-90D0-4125-A80E-500FC3620D18}"/>
    <dgm:cxn modelId="{97F8E0E2-1DE3-4DFE-A60A-B3C43B9FABE7}" type="presOf" srcId="{6284CCF7-4B79-47A7-97D0-AAF41BC3F308}" destId="{F3F15C83-45E4-4A11-ADAE-BF9BCBF277A7}" srcOrd="0" destOrd="0" presId="urn:microsoft.com/office/officeart/2005/8/layout/vList2"/>
    <dgm:cxn modelId="{FCA002EC-B71C-46C5-81F0-F2D19D7A36DE}" type="presOf" srcId="{722123FF-8382-4E74-865D-687F1092975A}" destId="{615746BE-3380-427F-9B5F-BEE17570AB70}" srcOrd="0" destOrd="0" presId="urn:microsoft.com/office/officeart/2005/8/layout/vList2"/>
    <dgm:cxn modelId="{9BF41AEE-3407-441F-94A3-A9D0147EF117}" type="presOf" srcId="{22AE9E5A-411D-4921-8B27-4F092CC2B13E}" destId="{5989D723-0303-4DCE-8BB0-2CABFB5C56DB}" srcOrd="0" destOrd="0" presId="urn:microsoft.com/office/officeart/2005/8/layout/vList2"/>
    <dgm:cxn modelId="{7C8079FA-1BFD-4A88-80EC-B9476042A7A6}" srcId="{9C3380A8-F634-45F7-803F-310511BB7158}" destId="{6284CCF7-4B79-47A7-97D0-AAF41BC3F308}" srcOrd="0" destOrd="0" parTransId="{A40794ED-2584-419A-9C32-EC49358DB7D5}" sibTransId="{E8F98F29-0EA5-4F7F-A36F-E2731EC0B799}"/>
    <dgm:cxn modelId="{6A05E0A6-CC98-4BD7-98D2-39C5B0139AC4}" type="presParOf" srcId="{1CEE1E17-5CB3-4724-AACD-5D949B82615C}" destId="{1A0DC21C-EC5A-4374-98A5-DC0DAABF6A1F}" srcOrd="0" destOrd="0" presId="urn:microsoft.com/office/officeart/2005/8/layout/vList2"/>
    <dgm:cxn modelId="{67C5D571-9695-48B5-81CC-DB1DCEFA65E2}" type="presParOf" srcId="{1CEE1E17-5CB3-4724-AACD-5D949B82615C}" destId="{F3F15C83-45E4-4A11-ADAE-BF9BCBF277A7}" srcOrd="1" destOrd="0" presId="urn:microsoft.com/office/officeart/2005/8/layout/vList2"/>
    <dgm:cxn modelId="{A7477049-CD4A-446F-BE5E-9768BBC6CDCF}" type="presParOf" srcId="{1CEE1E17-5CB3-4724-AACD-5D949B82615C}" destId="{5989D723-0303-4DCE-8BB0-2CABFB5C56DB}" srcOrd="2" destOrd="0" presId="urn:microsoft.com/office/officeart/2005/8/layout/vList2"/>
    <dgm:cxn modelId="{27004BB4-2697-406C-943F-9DC69F68B22C}" type="presParOf" srcId="{1CEE1E17-5CB3-4724-AACD-5D949B82615C}" destId="{615746BE-3380-427F-9B5F-BEE17570AB7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6A69A-5A73-419F-B9F1-3E2BE5A88B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52C0D0-8C4F-41E4-A7EC-297625DA65D8}">
      <dgm:prSet phldrT="[Texte]"/>
      <dgm:spPr/>
      <dgm:t>
        <a:bodyPr/>
        <a:lstStyle/>
        <a:p>
          <a:r>
            <a:rPr lang="en-US" dirty="0"/>
            <a:t>Decision Tree</a:t>
          </a:r>
        </a:p>
      </dgm:t>
    </dgm:pt>
    <dgm:pt modelId="{5C904A8C-89A7-4828-B802-9765AA59B885}" type="parTrans" cxnId="{1CD75459-5FF8-44A4-A6DA-22F9EC6385FE}">
      <dgm:prSet/>
      <dgm:spPr/>
      <dgm:t>
        <a:bodyPr/>
        <a:lstStyle/>
        <a:p>
          <a:endParaRPr lang="en-US"/>
        </a:p>
      </dgm:t>
    </dgm:pt>
    <dgm:pt modelId="{77509268-EBBE-45D4-AE24-C51BBF8A6CCE}" type="sibTrans" cxnId="{1CD75459-5FF8-44A4-A6DA-22F9EC6385FE}">
      <dgm:prSet/>
      <dgm:spPr/>
      <dgm:t>
        <a:bodyPr/>
        <a:lstStyle/>
        <a:p>
          <a:endParaRPr lang="en-US"/>
        </a:p>
      </dgm:t>
    </dgm:pt>
    <dgm:pt modelId="{C6A1F6C8-8CFA-4D58-AEE7-D8357C69B569}">
      <dgm:prSet/>
      <dgm:spPr/>
      <dgm:t>
        <a:bodyPr/>
        <a:lstStyle/>
        <a:p>
          <a:r>
            <a:rPr lang="en-US" dirty="0"/>
            <a:t>Bagging</a:t>
          </a:r>
        </a:p>
      </dgm:t>
    </dgm:pt>
    <dgm:pt modelId="{67F34460-852E-4B98-9022-0B3AB3BF150E}" type="parTrans" cxnId="{B45154CD-DEB7-4E3F-BC0B-10FB1E9BF015}">
      <dgm:prSet/>
      <dgm:spPr/>
      <dgm:t>
        <a:bodyPr/>
        <a:lstStyle/>
        <a:p>
          <a:endParaRPr lang="en-US"/>
        </a:p>
      </dgm:t>
    </dgm:pt>
    <dgm:pt modelId="{3AE45AFC-EC3A-45AF-A904-148712174225}" type="sibTrans" cxnId="{B45154CD-DEB7-4E3F-BC0B-10FB1E9BF015}">
      <dgm:prSet/>
      <dgm:spPr/>
      <dgm:t>
        <a:bodyPr/>
        <a:lstStyle/>
        <a:p>
          <a:endParaRPr lang="en-US"/>
        </a:p>
      </dgm:t>
    </dgm:pt>
    <dgm:pt modelId="{505B2544-977E-43E2-9825-D7F829AE379A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DA1BFEB0-1322-4764-A162-E955035D6FAA}" type="parTrans" cxnId="{3D2FE4F0-9E04-49A4-A80F-C2AF7E5FDDE9}">
      <dgm:prSet/>
      <dgm:spPr/>
      <dgm:t>
        <a:bodyPr/>
        <a:lstStyle/>
        <a:p>
          <a:endParaRPr lang="en-US"/>
        </a:p>
      </dgm:t>
    </dgm:pt>
    <dgm:pt modelId="{F7BAA864-5280-4F2A-9AE8-1CBDE1F31D7B}" type="sibTrans" cxnId="{3D2FE4F0-9E04-49A4-A80F-C2AF7E5FDDE9}">
      <dgm:prSet/>
      <dgm:spPr/>
      <dgm:t>
        <a:bodyPr/>
        <a:lstStyle/>
        <a:p>
          <a:endParaRPr lang="en-US"/>
        </a:p>
      </dgm:t>
    </dgm:pt>
    <dgm:pt modelId="{E14C2F3B-B26A-4A51-AA67-B6B967C7BBD3}">
      <dgm:prSet/>
      <dgm:spPr/>
      <dgm:t>
        <a:bodyPr/>
        <a:lstStyle/>
        <a:p>
          <a:r>
            <a:rPr lang="en-US" dirty="0"/>
            <a:t>Boosting</a:t>
          </a:r>
        </a:p>
      </dgm:t>
    </dgm:pt>
    <dgm:pt modelId="{69D235FD-F181-49AD-A533-CA446DBD6A9A}" type="parTrans" cxnId="{411E00C3-A6D2-4760-A083-B5E00AAD81E9}">
      <dgm:prSet/>
      <dgm:spPr/>
      <dgm:t>
        <a:bodyPr/>
        <a:lstStyle/>
        <a:p>
          <a:endParaRPr lang="en-US"/>
        </a:p>
      </dgm:t>
    </dgm:pt>
    <dgm:pt modelId="{9FC7C10A-8A8C-40BF-BDE8-204375553A2C}" type="sibTrans" cxnId="{411E00C3-A6D2-4760-A083-B5E00AAD81E9}">
      <dgm:prSet/>
      <dgm:spPr/>
      <dgm:t>
        <a:bodyPr/>
        <a:lstStyle/>
        <a:p>
          <a:endParaRPr lang="en-US"/>
        </a:p>
      </dgm:t>
    </dgm:pt>
    <dgm:pt modelId="{DC0BA1F5-E1B9-4789-9D8A-7FABDD3D3AC7}">
      <dgm:prSet/>
      <dgm:spPr/>
      <dgm:t>
        <a:bodyPr/>
        <a:lstStyle/>
        <a:p>
          <a:r>
            <a:rPr lang="en-US" dirty="0"/>
            <a:t>Gradient Boosting</a:t>
          </a:r>
        </a:p>
      </dgm:t>
    </dgm:pt>
    <dgm:pt modelId="{76C4D06C-4066-42EE-A964-9B07E468604D}" type="parTrans" cxnId="{0D727DC0-089F-4AE8-BAED-E8079FD700A3}">
      <dgm:prSet/>
      <dgm:spPr/>
      <dgm:t>
        <a:bodyPr/>
        <a:lstStyle/>
        <a:p>
          <a:endParaRPr lang="en-US"/>
        </a:p>
      </dgm:t>
    </dgm:pt>
    <dgm:pt modelId="{8A7629A8-2E17-46D6-AF60-7B7111600206}" type="sibTrans" cxnId="{0D727DC0-089F-4AE8-BAED-E8079FD700A3}">
      <dgm:prSet/>
      <dgm:spPr/>
      <dgm:t>
        <a:bodyPr/>
        <a:lstStyle/>
        <a:p>
          <a:endParaRPr lang="en-US"/>
        </a:p>
      </dgm:t>
    </dgm:pt>
    <dgm:pt modelId="{E31F62B5-7539-4FE8-803D-E6A9FACB8CBF}">
      <dgm:prSet/>
      <dgm:spPr/>
      <dgm:t>
        <a:bodyPr/>
        <a:lstStyle/>
        <a:p>
          <a:r>
            <a:rPr lang="en-US" dirty="0"/>
            <a:t>XGBoost</a:t>
          </a:r>
        </a:p>
      </dgm:t>
    </dgm:pt>
    <dgm:pt modelId="{944E209E-54F4-472C-B3BD-5661F859630D}" type="parTrans" cxnId="{7F765E3D-B86B-4FC7-841B-7CF1317DADC0}">
      <dgm:prSet/>
      <dgm:spPr/>
      <dgm:t>
        <a:bodyPr/>
        <a:lstStyle/>
        <a:p>
          <a:endParaRPr lang="en-US"/>
        </a:p>
      </dgm:t>
    </dgm:pt>
    <dgm:pt modelId="{1A738C5F-CB1E-4544-9257-8D3B40566584}" type="sibTrans" cxnId="{7F765E3D-B86B-4FC7-841B-7CF1317DADC0}">
      <dgm:prSet/>
      <dgm:spPr/>
      <dgm:t>
        <a:bodyPr/>
        <a:lstStyle/>
        <a:p>
          <a:endParaRPr lang="en-US"/>
        </a:p>
      </dgm:t>
    </dgm:pt>
    <dgm:pt modelId="{D595AC61-634C-4D52-AD5A-AB080AF612A5}" type="pres">
      <dgm:prSet presAssocID="{3F06A69A-5A73-419F-B9F1-3E2BE5A88BB3}" presName="Name0" presStyleCnt="0">
        <dgm:presLayoutVars>
          <dgm:dir/>
          <dgm:animLvl val="lvl"/>
          <dgm:resizeHandles val="exact"/>
        </dgm:presLayoutVars>
      </dgm:prSet>
      <dgm:spPr/>
    </dgm:pt>
    <dgm:pt modelId="{EC25E521-767A-4F74-BDFD-C8AED2231B06}" type="pres">
      <dgm:prSet presAssocID="{D152C0D0-8C4F-41E4-A7EC-297625DA65D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295AB4D-1397-43BB-9F1C-FB1780DE52CA}" type="pres">
      <dgm:prSet presAssocID="{77509268-EBBE-45D4-AE24-C51BBF8A6CCE}" presName="parTxOnlySpace" presStyleCnt="0"/>
      <dgm:spPr/>
    </dgm:pt>
    <dgm:pt modelId="{E6F97AC7-3719-4BF5-A651-35845AA95C6F}" type="pres">
      <dgm:prSet presAssocID="{C6A1F6C8-8CFA-4D58-AEE7-D8357C69B56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A9222B6-0FFC-45EB-B3E7-D4AECAD71082}" type="pres">
      <dgm:prSet presAssocID="{3AE45AFC-EC3A-45AF-A904-148712174225}" presName="parTxOnlySpace" presStyleCnt="0"/>
      <dgm:spPr/>
    </dgm:pt>
    <dgm:pt modelId="{15356902-7A19-4B3A-9187-753D0084C7E1}" type="pres">
      <dgm:prSet presAssocID="{505B2544-977E-43E2-9825-D7F829AE379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079BB5E-5805-45CC-9896-CE51A861527F}" type="pres">
      <dgm:prSet presAssocID="{F7BAA864-5280-4F2A-9AE8-1CBDE1F31D7B}" presName="parTxOnlySpace" presStyleCnt="0"/>
      <dgm:spPr/>
    </dgm:pt>
    <dgm:pt modelId="{DC362D25-F153-4472-8CDC-83395BCEFF03}" type="pres">
      <dgm:prSet presAssocID="{E14C2F3B-B26A-4A51-AA67-B6B967C7BBD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FF7628B-0B01-412C-A23E-ABC5A619B150}" type="pres">
      <dgm:prSet presAssocID="{9FC7C10A-8A8C-40BF-BDE8-204375553A2C}" presName="parTxOnlySpace" presStyleCnt="0"/>
      <dgm:spPr/>
    </dgm:pt>
    <dgm:pt modelId="{C826B26E-C5A6-47A0-B0A5-2F87CF9BA70D}" type="pres">
      <dgm:prSet presAssocID="{DC0BA1F5-E1B9-4789-9D8A-7FABDD3D3AC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57F65E6-2BAC-43CE-9468-75BC43ECB1CB}" type="pres">
      <dgm:prSet presAssocID="{8A7629A8-2E17-46D6-AF60-7B7111600206}" presName="parTxOnlySpace" presStyleCnt="0"/>
      <dgm:spPr/>
    </dgm:pt>
    <dgm:pt modelId="{AC14916B-0A79-4E1A-ACA7-94D77AA5492C}" type="pres">
      <dgm:prSet presAssocID="{E31F62B5-7539-4FE8-803D-E6A9FACB8CB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281091C-7CE0-4B2F-88CA-2CEBA1466B86}" type="presOf" srcId="{DC0BA1F5-E1B9-4789-9D8A-7FABDD3D3AC7}" destId="{C826B26E-C5A6-47A0-B0A5-2F87CF9BA70D}" srcOrd="0" destOrd="0" presId="urn:microsoft.com/office/officeart/2005/8/layout/chevron1"/>
    <dgm:cxn modelId="{7F765E3D-B86B-4FC7-841B-7CF1317DADC0}" srcId="{3F06A69A-5A73-419F-B9F1-3E2BE5A88BB3}" destId="{E31F62B5-7539-4FE8-803D-E6A9FACB8CBF}" srcOrd="5" destOrd="0" parTransId="{944E209E-54F4-472C-B3BD-5661F859630D}" sibTransId="{1A738C5F-CB1E-4544-9257-8D3B40566584}"/>
    <dgm:cxn modelId="{1CD75459-5FF8-44A4-A6DA-22F9EC6385FE}" srcId="{3F06A69A-5A73-419F-B9F1-3E2BE5A88BB3}" destId="{D152C0D0-8C4F-41E4-A7EC-297625DA65D8}" srcOrd="0" destOrd="0" parTransId="{5C904A8C-89A7-4828-B802-9765AA59B885}" sibTransId="{77509268-EBBE-45D4-AE24-C51BBF8A6CCE}"/>
    <dgm:cxn modelId="{C8BE327C-DBE7-420A-B4C7-AF7B14A01083}" type="presOf" srcId="{3F06A69A-5A73-419F-B9F1-3E2BE5A88BB3}" destId="{D595AC61-634C-4D52-AD5A-AB080AF612A5}" srcOrd="0" destOrd="0" presId="urn:microsoft.com/office/officeart/2005/8/layout/chevron1"/>
    <dgm:cxn modelId="{6EF92B83-1EFD-4881-8A51-1D0272402E52}" type="presOf" srcId="{E31F62B5-7539-4FE8-803D-E6A9FACB8CBF}" destId="{AC14916B-0A79-4E1A-ACA7-94D77AA5492C}" srcOrd="0" destOrd="0" presId="urn:microsoft.com/office/officeart/2005/8/layout/chevron1"/>
    <dgm:cxn modelId="{0D727DC0-089F-4AE8-BAED-E8079FD700A3}" srcId="{3F06A69A-5A73-419F-B9F1-3E2BE5A88BB3}" destId="{DC0BA1F5-E1B9-4789-9D8A-7FABDD3D3AC7}" srcOrd="4" destOrd="0" parTransId="{76C4D06C-4066-42EE-A964-9B07E468604D}" sibTransId="{8A7629A8-2E17-46D6-AF60-7B7111600206}"/>
    <dgm:cxn modelId="{411E00C3-A6D2-4760-A083-B5E00AAD81E9}" srcId="{3F06A69A-5A73-419F-B9F1-3E2BE5A88BB3}" destId="{E14C2F3B-B26A-4A51-AA67-B6B967C7BBD3}" srcOrd="3" destOrd="0" parTransId="{69D235FD-F181-49AD-A533-CA446DBD6A9A}" sibTransId="{9FC7C10A-8A8C-40BF-BDE8-204375553A2C}"/>
    <dgm:cxn modelId="{35EFF4C5-360B-4E87-AD09-F14B8263E6A8}" type="presOf" srcId="{C6A1F6C8-8CFA-4D58-AEE7-D8357C69B569}" destId="{E6F97AC7-3719-4BF5-A651-35845AA95C6F}" srcOrd="0" destOrd="0" presId="urn:microsoft.com/office/officeart/2005/8/layout/chevron1"/>
    <dgm:cxn modelId="{7DCE1DC9-A31D-41C1-AE10-08AC1C4C07B5}" type="presOf" srcId="{E14C2F3B-B26A-4A51-AA67-B6B967C7BBD3}" destId="{DC362D25-F153-4472-8CDC-83395BCEFF03}" srcOrd="0" destOrd="0" presId="urn:microsoft.com/office/officeart/2005/8/layout/chevron1"/>
    <dgm:cxn modelId="{B45154CD-DEB7-4E3F-BC0B-10FB1E9BF015}" srcId="{3F06A69A-5A73-419F-B9F1-3E2BE5A88BB3}" destId="{C6A1F6C8-8CFA-4D58-AEE7-D8357C69B569}" srcOrd="1" destOrd="0" parTransId="{67F34460-852E-4B98-9022-0B3AB3BF150E}" sibTransId="{3AE45AFC-EC3A-45AF-A904-148712174225}"/>
    <dgm:cxn modelId="{F60566EE-406F-4A3C-9F8C-0B736E53982C}" type="presOf" srcId="{D152C0D0-8C4F-41E4-A7EC-297625DA65D8}" destId="{EC25E521-767A-4F74-BDFD-C8AED2231B06}" srcOrd="0" destOrd="0" presId="urn:microsoft.com/office/officeart/2005/8/layout/chevron1"/>
    <dgm:cxn modelId="{3D2FE4F0-9E04-49A4-A80F-C2AF7E5FDDE9}" srcId="{3F06A69A-5A73-419F-B9F1-3E2BE5A88BB3}" destId="{505B2544-977E-43E2-9825-D7F829AE379A}" srcOrd="2" destOrd="0" parTransId="{DA1BFEB0-1322-4764-A162-E955035D6FAA}" sibTransId="{F7BAA864-5280-4F2A-9AE8-1CBDE1F31D7B}"/>
    <dgm:cxn modelId="{6F6123FD-E7A6-4A5F-A116-BF8494915345}" type="presOf" srcId="{505B2544-977E-43E2-9825-D7F829AE379A}" destId="{15356902-7A19-4B3A-9187-753D0084C7E1}" srcOrd="0" destOrd="0" presId="urn:microsoft.com/office/officeart/2005/8/layout/chevron1"/>
    <dgm:cxn modelId="{D8C8C432-70F6-4193-A860-A7319739F3A3}" type="presParOf" srcId="{D595AC61-634C-4D52-AD5A-AB080AF612A5}" destId="{EC25E521-767A-4F74-BDFD-C8AED2231B06}" srcOrd="0" destOrd="0" presId="urn:microsoft.com/office/officeart/2005/8/layout/chevron1"/>
    <dgm:cxn modelId="{A2916A10-E321-4A90-90DC-11CF87EDFE8E}" type="presParOf" srcId="{D595AC61-634C-4D52-AD5A-AB080AF612A5}" destId="{5295AB4D-1397-43BB-9F1C-FB1780DE52CA}" srcOrd="1" destOrd="0" presId="urn:microsoft.com/office/officeart/2005/8/layout/chevron1"/>
    <dgm:cxn modelId="{C16296A1-D1D2-4379-BD90-B0741D57A953}" type="presParOf" srcId="{D595AC61-634C-4D52-AD5A-AB080AF612A5}" destId="{E6F97AC7-3719-4BF5-A651-35845AA95C6F}" srcOrd="2" destOrd="0" presId="urn:microsoft.com/office/officeart/2005/8/layout/chevron1"/>
    <dgm:cxn modelId="{41DC56C0-FB79-41A4-8F7B-DE66A210CA98}" type="presParOf" srcId="{D595AC61-634C-4D52-AD5A-AB080AF612A5}" destId="{0A9222B6-0FFC-45EB-B3E7-D4AECAD71082}" srcOrd="3" destOrd="0" presId="urn:microsoft.com/office/officeart/2005/8/layout/chevron1"/>
    <dgm:cxn modelId="{CAF7DD86-5D02-4622-9D6D-2123E2E0BD6D}" type="presParOf" srcId="{D595AC61-634C-4D52-AD5A-AB080AF612A5}" destId="{15356902-7A19-4B3A-9187-753D0084C7E1}" srcOrd="4" destOrd="0" presId="urn:microsoft.com/office/officeart/2005/8/layout/chevron1"/>
    <dgm:cxn modelId="{FFDBD79F-F4F8-47A9-9417-83FC95C2B53B}" type="presParOf" srcId="{D595AC61-634C-4D52-AD5A-AB080AF612A5}" destId="{B079BB5E-5805-45CC-9896-CE51A861527F}" srcOrd="5" destOrd="0" presId="urn:microsoft.com/office/officeart/2005/8/layout/chevron1"/>
    <dgm:cxn modelId="{AADCD9B3-7BDC-4A84-BC4C-0A42B519F17C}" type="presParOf" srcId="{D595AC61-634C-4D52-AD5A-AB080AF612A5}" destId="{DC362D25-F153-4472-8CDC-83395BCEFF03}" srcOrd="6" destOrd="0" presId="urn:microsoft.com/office/officeart/2005/8/layout/chevron1"/>
    <dgm:cxn modelId="{8BF08C63-0632-46FF-9EA8-33DD8035BD12}" type="presParOf" srcId="{D595AC61-634C-4D52-AD5A-AB080AF612A5}" destId="{CFF7628B-0B01-412C-A23E-ABC5A619B150}" srcOrd="7" destOrd="0" presId="urn:microsoft.com/office/officeart/2005/8/layout/chevron1"/>
    <dgm:cxn modelId="{9E1DB6AC-DD8B-43B6-B860-0F059D865092}" type="presParOf" srcId="{D595AC61-634C-4D52-AD5A-AB080AF612A5}" destId="{C826B26E-C5A6-47A0-B0A5-2F87CF9BA70D}" srcOrd="8" destOrd="0" presId="urn:microsoft.com/office/officeart/2005/8/layout/chevron1"/>
    <dgm:cxn modelId="{25BF70F3-AAF8-4E35-9483-6DF4274F0F3B}" type="presParOf" srcId="{D595AC61-634C-4D52-AD5A-AB080AF612A5}" destId="{057F65E6-2BAC-43CE-9468-75BC43ECB1CB}" srcOrd="9" destOrd="0" presId="urn:microsoft.com/office/officeart/2005/8/layout/chevron1"/>
    <dgm:cxn modelId="{0A67A9A6-1F04-47C4-B2AF-8265C582EE8A}" type="presParOf" srcId="{D595AC61-634C-4D52-AD5A-AB080AF612A5}" destId="{AC14916B-0A79-4E1A-ACA7-94D77AA5492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5C652A-730D-4F32-ABFE-0BB2FD07F60E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07B2BC1-169E-407A-9375-4FFDBCF2F5B0}">
      <dgm:prSet phldrT="[Texte]" custT="1"/>
      <dgm:spPr/>
      <dgm:t>
        <a:bodyPr/>
        <a:lstStyle/>
        <a:p>
          <a:r>
            <a:rPr lang="fr-FR" sz="2000" b="1" dirty="0" err="1"/>
            <a:t>eta</a:t>
          </a:r>
          <a:endParaRPr lang="fr-FR" sz="2000" b="1" dirty="0"/>
        </a:p>
      </dgm:t>
    </dgm:pt>
    <dgm:pt modelId="{C467C5F1-ABF3-40B2-B018-9BCBCC1D594E}" type="parTrans" cxnId="{50663A75-191B-41B4-A6B3-61F7D9E73D4A}">
      <dgm:prSet/>
      <dgm:spPr/>
      <dgm:t>
        <a:bodyPr/>
        <a:lstStyle/>
        <a:p>
          <a:endParaRPr lang="fr-FR"/>
        </a:p>
      </dgm:t>
    </dgm:pt>
    <dgm:pt modelId="{C161927A-09CD-4FF8-9108-BE34040131A8}" type="sibTrans" cxnId="{50663A75-191B-41B4-A6B3-61F7D9E73D4A}">
      <dgm:prSet/>
      <dgm:spPr/>
      <dgm:t>
        <a:bodyPr/>
        <a:lstStyle/>
        <a:p>
          <a:endParaRPr lang="fr-FR"/>
        </a:p>
      </dgm:t>
    </dgm:pt>
    <dgm:pt modelId="{99B5E9E7-C987-4112-863C-E0F18FE89FC3}">
      <dgm:prSet phldrT="[Texte]" custT="1"/>
      <dgm:spPr/>
      <dgm:t>
        <a:bodyPr/>
        <a:lstStyle/>
        <a:p>
          <a:r>
            <a:rPr lang="fr-FR" sz="2000" b="1" dirty="0" err="1"/>
            <a:t>n_estimators</a:t>
          </a:r>
          <a:endParaRPr lang="fr-FR" sz="2000" b="1" dirty="0"/>
        </a:p>
      </dgm:t>
    </dgm:pt>
    <dgm:pt modelId="{BAEF0FE1-6145-4C09-97C7-200F2832D1E8}" type="parTrans" cxnId="{878EFC23-38B2-4DE2-B039-2ADD4164664C}">
      <dgm:prSet/>
      <dgm:spPr/>
      <dgm:t>
        <a:bodyPr/>
        <a:lstStyle/>
        <a:p>
          <a:endParaRPr lang="fr-FR"/>
        </a:p>
      </dgm:t>
    </dgm:pt>
    <dgm:pt modelId="{AC990768-EF5E-4334-A904-65109A34A8F4}" type="sibTrans" cxnId="{878EFC23-38B2-4DE2-B039-2ADD4164664C}">
      <dgm:prSet/>
      <dgm:spPr/>
      <dgm:t>
        <a:bodyPr/>
        <a:lstStyle/>
        <a:p>
          <a:endParaRPr lang="fr-FR"/>
        </a:p>
      </dgm:t>
    </dgm:pt>
    <dgm:pt modelId="{F95FD36A-FFB3-48C8-B411-497C939EBCFF}">
      <dgm:prSet phldrT="[Texte]"/>
      <dgm:spPr/>
      <dgm:t>
        <a:bodyPr/>
        <a:lstStyle/>
        <a:p>
          <a:endParaRPr lang="fr-FR" dirty="0"/>
        </a:p>
      </dgm:t>
    </dgm:pt>
    <dgm:pt modelId="{E2FC0831-967B-43BC-A626-5AA80FA95C91}" type="parTrans" cxnId="{CCDE9817-63D9-44AE-B4C6-1AF3CC710C0A}">
      <dgm:prSet/>
      <dgm:spPr/>
      <dgm:t>
        <a:bodyPr/>
        <a:lstStyle/>
        <a:p>
          <a:endParaRPr lang="fr-FR"/>
        </a:p>
      </dgm:t>
    </dgm:pt>
    <dgm:pt modelId="{BB166ED2-E627-44EE-998A-1C86A5D49E99}" type="sibTrans" cxnId="{CCDE9817-63D9-44AE-B4C6-1AF3CC710C0A}">
      <dgm:prSet/>
      <dgm:spPr/>
      <dgm:t>
        <a:bodyPr/>
        <a:lstStyle/>
        <a:p>
          <a:endParaRPr lang="fr-FR"/>
        </a:p>
      </dgm:t>
    </dgm:pt>
    <dgm:pt modelId="{369A93B8-AE59-4052-9CAC-ABC66B2848EC}" type="pres">
      <dgm:prSet presAssocID="{135C652A-730D-4F32-ABFE-0BB2FD07F60E}" presName="compositeShape" presStyleCnt="0">
        <dgm:presLayoutVars>
          <dgm:chMax val="2"/>
          <dgm:dir/>
          <dgm:resizeHandles val="exact"/>
        </dgm:presLayoutVars>
      </dgm:prSet>
      <dgm:spPr/>
    </dgm:pt>
    <dgm:pt modelId="{0AA57FEF-C36A-42D3-825E-AFB28472BAAA}" type="pres">
      <dgm:prSet presAssocID="{135C652A-730D-4F32-ABFE-0BB2FD07F60E}" presName="divider" presStyleLbl="fgShp" presStyleIdx="0" presStyleCnt="1"/>
      <dgm:spPr/>
    </dgm:pt>
    <dgm:pt modelId="{916B8410-9548-4BF0-A484-0244BFB0405E}" type="pres">
      <dgm:prSet presAssocID="{207B2BC1-169E-407A-9375-4FFDBCF2F5B0}" presName="downArrow" presStyleLbl="node1" presStyleIdx="0" presStyleCnt="2"/>
      <dgm:spPr/>
    </dgm:pt>
    <dgm:pt modelId="{43997881-FBD0-49AB-B6E2-50D65D05267B}" type="pres">
      <dgm:prSet presAssocID="{207B2BC1-169E-407A-9375-4FFDBCF2F5B0}" presName="downArrowText" presStyleLbl="revTx" presStyleIdx="0" presStyleCnt="2">
        <dgm:presLayoutVars>
          <dgm:bulletEnabled val="1"/>
        </dgm:presLayoutVars>
      </dgm:prSet>
      <dgm:spPr/>
    </dgm:pt>
    <dgm:pt modelId="{5408A4B7-2DD9-4C02-964D-874E581FB35F}" type="pres">
      <dgm:prSet presAssocID="{99B5E9E7-C987-4112-863C-E0F18FE89FC3}" presName="upArrow" presStyleLbl="node1" presStyleIdx="1" presStyleCnt="2"/>
      <dgm:spPr/>
    </dgm:pt>
    <dgm:pt modelId="{1C0D5A94-9BC2-47B4-B8B7-7E7B3009C251}" type="pres">
      <dgm:prSet presAssocID="{99B5E9E7-C987-4112-863C-E0F18FE89FC3}" presName="upArrowText" presStyleLbl="revTx" presStyleIdx="1" presStyleCnt="2" custScaleX="179750">
        <dgm:presLayoutVars>
          <dgm:bulletEnabled val="1"/>
        </dgm:presLayoutVars>
      </dgm:prSet>
      <dgm:spPr/>
    </dgm:pt>
  </dgm:ptLst>
  <dgm:cxnLst>
    <dgm:cxn modelId="{CCDE9817-63D9-44AE-B4C6-1AF3CC710C0A}" srcId="{135C652A-730D-4F32-ABFE-0BB2FD07F60E}" destId="{F95FD36A-FFB3-48C8-B411-497C939EBCFF}" srcOrd="2" destOrd="0" parTransId="{E2FC0831-967B-43BC-A626-5AA80FA95C91}" sibTransId="{BB166ED2-E627-44EE-998A-1C86A5D49E99}"/>
    <dgm:cxn modelId="{878EFC23-38B2-4DE2-B039-2ADD4164664C}" srcId="{135C652A-730D-4F32-ABFE-0BB2FD07F60E}" destId="{99B5E9E7-C987-4112-863C-E0F18FE89FC3}" srcOrd="1" destOrd="0" parTransId="{BAEF0FE1-6145-4C09-97C7-200F2832D1E8}" sibTransId="{AC990768-EF5E-4334-A904-65109A34A8F4}"/>
    <dgm:cxn modelId="{A1ED184C-DEEC-488E-93BF-148C9ED0B5E3}" type="presOf" srcId="{207B2BC1-169E-407A-9375-4FFDBCF2F5B0}" destId="{43997881-FBD0-49AB-B6E2-50D65D05267B}" srcOrd="0" destOrd="0" presId="urn:microsoft.com/office/officeart/2005/8/layout/arrow3"/>
    <dgm:cxn modelId="{50663A75-191B-41B4-A6B3-61F7D9E73D4A}" srcId="{135C652A-730D-4F32-ABFE-0BB2FD07F60E}" destId="{207B2BC1-169E-407A-9375-4FFDBCF2F5B0}" srcOrd="0" destOrd="0" parTransId="{C467C5F1-ABF3-40B2-B018-9BCBCC1D594E}" sibTransId="{C161927A-09CD-4FF8-9108-BE34040131A8}"/>
    <dgm:cxn modelId="{588A78A2-0FCE-4028-AC08-1C667D3976F3}" type="presOf" srcId="{135C652A-730D-4F32-ABFE-0BB2FD07F60E}" destId="{369A93B8-AE59-4052-9CAC-ABC66B2848EC}" srcOrd="0" destOrd="0" presId="urn:microsoft.com/office/officeart/2005/8/layout/arrow3"/>
    <dgm:cxn modelId="{253573FF-A8EF-498E-8FE3-E37E0F9D2868}" type="presOf" srcId="{99B5E9E7-C987-4112-863C-E0F18FE89FC3}" destId="{1C0D5A94-9BC2-47B4-B8B7-7E7B3009C251}" srcOrd="0" destOrd="0" presId="urn:microsoft.com/office/officeart/2005/8/layout/arrow3"/>
    <dgm:cxn modelId="{0B05AA99-2859-49F7-BBA9-F0D5CA5BA30E}" type="presParOf" srcId="{369A93B8-AE59-4052-9CAC-ABC66B2848EC}" destId="{0AA57FEF-C36A-42D3-825E-AFB28472BAAA}" srcOrd="0" destOrd="0" presId="urn:microsoft.com/office/officeart/2005/8/layout/arrow3"/>
    <dgm:cxn modelId="{C93E22B8-CBFA-47A5-8C2F-40FA079D45BA}" type="presParOf" srcId="{369A93B8-AE59-4052-9CAC-ABC66B2848EC}" destId="{916B8410-9548-4BF0-A484-0244BFB0405E}" srcOrd="1" destOrd="0" presId="urn:microsoft.com/office/officeart/2005/8/layout/arrow3"/>
    <dgm:cxn modelId="{6EEF7251-C7D6-4604-806D-D1C03FB0DE7E}" type="presParOf" srcId="{369A93B8-AE59-4052-9CAC-ABC66B2848EC}" destId="{43997881-FBD0-49AB-B6E2-50D65D05267B}" srcOrd="2" destOrd="0" presId="urn:microsoft.com/office/officeart/2005/8/layout/arrow3"/>
    <dgm:cxn modelId="{BBE04959-6D03-40A8-A2CF-18B89A63C343}" type="presParOf" srcId="{369A93B8-AE59-4052-9CAC-ABC66B2848EC}" destId="{5408A4B7-2DD9-4C02-964D-874E581FB35F}" srcOrd="3" destOrd="0" presId="urn:microsoft.com/office/officeart/2005/8/layout/arrow3"/>
    <dgm:cxn modelId="{26CE2A58-72DA-497B-8076-02B2B2C9D3CD}" type="presParOf" srcId="{369A93B8-AE59-4052-9CAC-ABC66B2848EC}" destId="{1C0D5A94-9BC2-47B4-B8B7-7E7B3009C25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DC21C-EC5A-4374-98A5-DC0DAABF6A1F}">
      <dsp:nvSpPr>
        <dsp:cNvPr id="0" name=""/>
        <dsp:cNvSpPr/>
      </dsp:nvSpPr>
      <dsp:spPr>
        <a:xfrm>
          <a:off x="0" y="24763"/>
          <a:ext cx="10290313" cy="647595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</a:rPr>
            <a:t>L’</a:t>
          </a:r>
          <a:r>
            <a:rPr lang="fr-FR" sz="2700" b="1" kern="1200" dirty="0">
              <a:solidFill>
                <a:schemeClr val="tx1"/>
              </a:solidFill>
            </a:rPr>
            <a:t>Energy Use Intensity (EUI)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1613" y="56376"/>
        <a:ext cx="10227087" cy="584369"/>
      </dsp:txXfrm>
    </dsp:sp>
    <dsp:sp modelId="{F3F15C83-45E4-4A11-ADAE-BF9BCBF277A7}">
      <dsp:nvSpPr>
        <dsp:cNvPr id="0" name=""/>
        <dsp:cNvSpPr/>
      </dsp:nvSpPr>
      <dsp:spPr>
        <a:xfrm>
          <a:off x="0" y="661096"/>
          <a:ext cx="10290313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71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/>
            <a:t>Indique l’énergie des bâtiments par mètre carré (kBtu/sq.ft.). Un score faible indique un bâtiment plus efficace dans la gestion de l’énergie</a:t>
          </a:r>
          <a:endParaRPr lang="en-US" sz="2100" kern="1200" dirty="0"/>
        </a:p>
      </dsp:txBody>
      <dsp:txXfrm>
        <a:off x="0" y="661096"/>
        <a:ext cx="10290313" cy="656707"/>
      </dsp:txXfrm>
    </dsp:sp>
    <dsp:sp modelId="{5989D723-0303-4DCE-8BB0-2CABFB5C56DB}">
      <dsp:nvSpPr>
        <dsp:cNvPr id="0" name=""/>
        <dsp:cNvSpPr/>
      </dsp:nvSpPr>
      <dsp:spPr>
        <a:xfrm>
          <a:off x="0" y="1317803"/>
          <a:ext cx="10290313" cy="647595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</a:rPr>
            <a:t>L</a:t>
          </a:r>
          <a:r>
            <a:rPr lang="fr-FR" sz="2700" b="1" kern="1200" dirty="0">
              <a:solidFill>
                <a:schemeClr val="tx1"/>
              </a:solidFill>
            </a:rPr>
            <a:t>’ENERGY STAR SCORE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1613" y="1349416"/>
        <a:ext cx="10227087" cy="584369"/>
      </dsp:txXfrm>
    </dsp:sp>
    <dsp:sp modelId="{615746BE-3380-427F-9B5F-BEE17570AB70}">
      <dsp:nvSpPr>
        <dsp:cNvPr id="0" name=""/>
        <dsp:cNvSpPr/>
      </dsp:nvSpPr>
      <dsp:spPr>
        <a:xfrm>
          <a:off x="0" y="1965398"/>
          <a:ext cx="10290313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71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/>
            <a:t>Indicateur de performance qui va nous aider a statuer de la performance énergétique des bâtiments. Un score de 1 à 100. Plus le score est élevé, meilleur sera la gestion de l’énergie du bâtiment.</a:t>
          </a:r>
          <a:endParaRPr lang="en-US" sz="2100" kern="1200" dirty="0"/>
        </a:p>
      </dsp:txBody>
      <dsp:txXfrm>
        <a:off x="0" y="1965398"/>
        <a:ext cx="10290313" cy="950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5E521-767A-4F74-BDFD-C8AED2231B06}">
      <dsp:nvSpPr>
        <dsp:cNvPr id="0" name=""/>
        <dsp:cNvSpPr/>
      </dsp:nvSpPr>
      <dsp:spPr>
        <a:xfrm>
          <a:off x="5134" y="793040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Tree</a:t>
          </a:r>
        </a:p>
      </dsp:txBody>
      <dsp:txXfrm>
        <a:off x="387146" y="793040"/>
        <a:ext cx="1146036" cy="764023"/>
      </dsp:txXfrm>
    </dsp:sp>
    <dsp:sp modelId="{E6F97AC7-3719-4BF5-A651-35845AA95C6F}">
      <dsp:nvSpPr>
        <dsp:cNvPr id="0" name=""/>
        <dsp:cNvSpPr/>
      </dsp:nvSpPr>
      <dsp:spPr>
        <a:xfrm>
          <a:off x="1724188" y="793040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Bagging</a:t>
          </a:r>
        </a:p>
      </dsp:txBody>
      <dsp:txXfrm>
        <a:off x="2106200" y="793040"/>
        <a:ext cx="1146036" cy="764023"/>
      </dsp:txXfrm>
    </dsp:sp>
    <dsp:sp modelId="{15356902-7A19-4B3A-9187-753D0084C7E1}">
      <dsp:nvSpPr>
        <dsp:cNvPr id="0" name=""/>
        <dsp:cNvSpPr/>
      </dsp:nvSpPr>
      <dsp:spPr>
        <a:xfrm>
          <a:off x="3443242" y="793040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Random Forest</a:t>
          </a:r>
        </a:p>
      </dsp:txBody>
      <dsp:txXfrm>
        <a:off x="3825254" y="793040"/>
        <a:ext cx="1146036" cy="764023"/>
      </dsp:txXfrm>
    </dsp:sp>
    <dsp:sp modelId="{DC362D25-F153-4472-8CDC-83395BCEFF03}">
      <dsp:nvSpPr>
        <dsp:cNvPr id="0" name=""/>
        <dsp:cNvSpPr/>
      </dsp:nvSpPr>
      <dsp:spPr>
        <a:xfrm>
          <a:off x="5162296" y="793040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Boosting</a:t>
          </a:r>
        </a:p>
      </dsp:txBody>
      <dsp:txXfrm>
        <a:off x="5544308" y="793040"/>
        <a:ext cx="1146036" cy="764023"/>
      </dsp:txXfrm>
    </dsp:sp>
    <dsp:sp modelId="{C826B26E-C5A6-47A0-B0A5-2F87CF9BA70D}">
      <dsp:nvSpPr>
        <dsp:cNvPr id="0" name=""/>
        <dsp:cNvSpPr/>
      </dsp:nvSpPr>
      <dsp:spPr>
        <a:xfrm>
          <a:off x="6881350" y="793040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Gradient Boosting</a:t>
          </a:r>
        </a:p>
      </dsp:txBody>
      <dsp:txXfrm>
        <a:off x="7263362" y="793040"/>
        <a:ext cx="1146036" cy="764023"/>
      </dsp:txXfrm>
    </dsp:sp>
    <dsp:sp modelId="{AC14916B-0A79-4E1A-ACA7-94D77AA5492C}">
      <dsp:nvSpPr>
        <dsp:cNvPr id="0" name=""/>
        <dsp:cNvSpPr/>
      </dsp:nvSpPr>
      <dsp:spPr>
        <a:xfrm>
          <a:off x="8600404" y="793040"/>
          <a:ext cx="1910059" cy="76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XGBoost</a:t>
          </a:r>
        </a:p>
      </dsp:txBody>
      <dsp:txXfrm>
        <a:off x="8982416" y="793040"/>
        <a:ext cx="1146036" cy="764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7FEF-C36A-42D3-825E-AFB28472BAAA}">
      <dsp:nvSpPr>
        <dsp:cNvPr id="0" name=""/>
        <dsp:cNvSpPr/>
      </dsp:nvSpPr>
      <dsp:spPr>
        <a:xfrm rot="21300000">
          <a:off x="77084" y="529718"/>
          <a:ext cx="3041825" cy="26612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B8410-9548-4BF0-A484-0244BFB0405E}">
      <dsp:nvSpPr>
        <dsp:cNvPr id="0" name=""/>
        <dsp:cNvSpPr/>
      </dsp:nvSpPr>
      <dsp:spPr>
        <a:xfrm>
          <a:off x="383519" y="66278"/>
          <a:ext cx="958798" cy="53022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97881-FBD0-49AB-B6E2-50D65D05267B}">
      <dsp:nvSpPr>
        <dsp:cNvPr id="0" name=""/>
        <dsp:cNvSpPr/>
      </dsp:nvSpPr>
      <dsp:spPr>
        <a:xfrm>
          <a:off x="1693876" y="0"/>
          <a:ext cx="1022718" cy="55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eta</a:t>
          </a:r>
          <a:endParaRPr lang="fr-FR" sz="2000" b="1" kern="1200" dirty="0"/>
        </a:p>
      </dsp:txBody>
      <dsp:txXfrm>
        <a:off x="1693876" y="0"/>
        <a:ext cx="1022718" cy="556736"/>
      </dsp:txXfrm>
    </dsp:sp>
    <dsp:sp modelId="{5408A4B7-2DD9-4C02-964D-874E581FB35F}">
      <dsp:nvSpPr>
        <dsp:cNvPr id="0" name=""/>
        <dsp:cNvSpPr/>
      </dsp:nvSpPr>
      <dsp:spPr>
        <a:xfrm>
          <a:off x="1853676" y="729059"/>
          <a:ext cx="958798" cy="53022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D5A94-9BC2-47B4-B8B7-7E7B3009C251}">
      <dsp:nvSpPr>
        <dsp:cNvPr id="0" name=""/>
        <dsp:cNvSpPr/>
      </dsp:nvSpPr>
      <dsp:spPr>
        <a:xfrm>
          <a:off x="71590" y="768826"/>
          <a:ext cx="1838335" cy="55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n_estimators</a:t>
          </a:r>
          <a:endParaRPr lang="fr-FR" sz="2000" b="1" kern="1200" dirty="0"/>
        </a:p>
      </dsp:txBody>
      <dsp:txXfrm>
        <a:off x="71590" y="768826"/>
        <a:ext cx="1838335" cy="556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75CFF-4B4A-46DC-9F7C-291F22F8C6D2}" type="datetimeFigureOut">
              <a:rPr lang="en-US" smtClean="0"/>
              <a:t>4/3/2021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FC1D0-11A2-4F6E-A72A-2017759500C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0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FC1D0-11A2-4F6E-A72A-2017759500C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4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B086E-EA1E-4766-8D44-967AE6601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3B776-6D27-4F67-B3D6-52598753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BCA1E-3C75-4271-960A-1DBAFDF0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995B-8EF8-4A6E-A800-DF30E98AE588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A8E26-4856-4CAE-A90A-C98542D5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1A9E2-B42B-4201-9EE1-B3429A12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59EC3-2FB2-4361-BA1F-83B076FF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B48CAF-A747-4733-A513-23D253269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A9B59-08BA-4487-A157-FCCBFD20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9588-F8F7-459F-B993-2F1D508E5E3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4E4BB1-532D-4833-8E59-CA0CE022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1B5A5-AF7D-4570-B359-5B6C7EE2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9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48FA0F-D591-4D5D-8DC5-A6C486915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82096F-4D1A-49E1-A1CC-6B49E4F5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B90E9E-2922-4CBE-8FE5-5DA3C44E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8984-8E78-4F09-8A7A-7F94DBB96E82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5DD0E4-98F6-4E52-B5B5-9847C909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BCD267-AB24-4273-B106-81F4379F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8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7268C-79FC-4619-8D03-39E725638CC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D37B19-E46D-4848-8DD7-A86253C9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F7F30-5877-422F-9BD3-7833F1D1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13C22-91C0-4E39-91FB-2E7137A1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0AAB1-A932-4994-BDD1-749484DC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1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A3192-93DA-4380-8EE4-83BEDD79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4280F-D8C6-46D5-9403-7F7C05B6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DF7BA-F7EF-48A1-9F5B-B7E10545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0C31-26A6-4273-8F1B-8DCBF8BB6599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04AA6-36F2-479F-AAA3-2672427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8E2CDE-AC5C-4508-9094-3C89AAFF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2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B23FE-B134-4FC7-952F-55DEDA3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5A52F8-3FB0-4818-8F05-AE2413B07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7B1A8E-A6C9-4610-89DB-B56032D0D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30BD3-4761-48E7-AC75-59D159F4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5D0-DA19-43D1-8333-CF128C3FB038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DB685-D536-4D04-9A4F-AA5D0E6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0E0C46-B8F5-46E6-A2C5-DCD01649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1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7DF93-D776-4B97-BC08-9C247671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3A26C-7223-47C2-9EFB-0EEB5296C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9C2CE4-F353-43E4-A328-92D67CE4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8604F3-E399-4220-8368-C573C5077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9ACE04-2373-4E88-BDEA-5009771A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CDFA5F-993E-4EEE-93EA-A9B9B1B9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98F1-CF56-45B1-8549-D9053472159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B6B487-AE41-4854-8235-783BAF3F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07BCC2-0039-429B-B660-EFF7D553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2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01399-D138-46AB-AF31-ED8B377B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CDD846-9F38-4D1C-AC2A-1CA64CF9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033A4F-B596-4E4B-A72C-88207E5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60A5A3-7962-45E0-8C19-16685D77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9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6E6930-E04B-433D-BB5F-84F9AD91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033D-5CCA-4992-9284-83F252FCFB00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B1A01F-915B-4D8C-AFB7-B2024347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D75E22-16F0-4C93-B47D-807C6FEA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CA114-6B10-4FE2-9E2F-20E439F7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1108A-E691-4C23-BA70-CE7F7DDE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C25836-562D-4C91-956E-02C47A23A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ADEAE4-C347-46AE-9289-EA28850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5240-5C11-4951-B846-FB6A5882D760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C62047-44DE-4517-927A-07FD49FA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81DE77-2606-4B77-9C72-C42DBABE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98B43-57CE-4D54-97F6-ED764E47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73F835-ED02-456B-BF7A-CC3DEE6AC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066254-43B0-4F84-A3E7-97473F766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1BEAAA-91AE-4C4C-AF31-6FDF1328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51E6-DC4D-486F-8A22-1B20E8F9E186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D7F262-DB71-4B32-8BDD-A116D653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1C05AB-A594-49AB-95A1-176DB6BC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0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0EEF2A-304A-4EC6-BE70-A451E596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D6917E-6E3C-4221-A9D2-125CF75A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5549E-BC66-400A-9A7E-BEF0DE2C2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3DD5-FAC6-4463-BB1B-924215FEF237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8B5D0-FBCF-4A16-AB5C-567A2DC81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C9F321-0E5B-458B-92B8-B2FF5CDC7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399B-2EC2-4E4D-A279-EE1F4666D29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6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3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E6C89-58D7-453F-BB6E-1FDE01754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/>
              <a:t>Anticipez les besoins en consommations électrique de bâtiments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ED3034-DDAA-426A-96F0-93C3F2A88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441"/>
            <a:ext cx="9144000" cy="49152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/>
              <a:t>Objectifs bas carbone pour la ville de Seattle en 2050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A078C4-0F67-4E2D-9AEB-85407458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9B7B-A83C-4494-B58A-DBE68240FBB3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D24599-951F-437B-A3B9-032E31BD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88867-838A-4569-80B1-548FB4EA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FAE2B701-C859-4B76-BDCC-631AB0C88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31" y="180910"/>
            <a:ext cx="1150049" cy="115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A0313D99-A2AE-439F-9799-3358783F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9" y="4760913"/>
            <a:ext cx="3726751" cy="16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6919F-C4CB-42FE-8317-6081446B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090"/>
            <a:ext cx="10515600" cy="132556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Analyse univariée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33ECD7-E03E-4EE7-A1E1-DCDFDBEE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409BBB-5448-4E5B-962D-DC439072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FE0B13-AF0B-48DC-B6FB-83AD00A1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7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3E687-2463-4C9B-8913-E55EBA36585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Analyse univariée : consommation d’énergie par m² et </a:t>
            </a:r>
            <a:r>
              <a:rPr lang="fr-FR" dirty="0" err="1"/>
              <a:t>EnergyStarScore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5E4061-9509-4898-BAAA-211372B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B88CE-497C-4A85-BA23-09EBB192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348CD-EA65-40C7-AD77-ECA2657E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49BC13-71A5-4BED-9E60-963FE8C2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80" y="1928474"/>
            <a:ext cx="5024120" cy="248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CBD131-37ED-4C57-8A85-518C391D3142}"/>
              </a:ext>
            </a:extLst>
          </p:cNvPr>
          <p:cNvSpPr txBox="1"/>
          <p:nvPr/>
        </p:nvSpPr>
        <p:spPr>
          <a:xfrm>
            <a:off x="995680" y="5064935"/>
            <a:ext cx="1035812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SiteEUIWN (l’énergie totale consommée par m²) présente une distribution décalée à gauche et une queue qui s’étale vers la droite.</a:t>
            </a:r>
          </a:p>
          <a:p>
            <a:r>
              <a:rPr lang="fr-FR" dirty="0" err="1"/>
              <a:t>EnergyStarScore</a:t>
            </a:r>
            <a:r>
              <a:rPr lang="fr-FR" dirty="0"/>
              <a:t> (indicateur de performance énergétique) présente une distribution décalée vers la droite et une queue qui s’étale vers la gauche.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2C0EAA-10AB-4D45-ACEF-A9B98510D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7087"/>
            <a:ext cx="5410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1010A1C-08D2-44DD-A952-B5C8E6EEC24F}"/>
              </a:ext>
            </a:extLst>
          </p:cNvPr>
          <p:cNvSpPr txBox="1"/>
          <p:nvPr/>
        </p:nvSpPr>
        <p:spPr>
          <a:xfrm>
            <a:off x="1776248" y="4584087"/>
            <a:ext cx="890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Distributions des variables SiteEUIWN(kBtu/sf) et ENERGYSTARscore resp 2015 et 2016</a:t>
            </a:r>
          </a:p>
        </p:txBody>
      </p:sp>
    </p:spTree>
    <p:extLst>
      <p:ext uri="{BB962C8B-B14F-4D97-AF65-F5344CB8AC3E}">
        <p14:creationId xmlns:p14="http://schemas.microsoft.com/office/powerpoint/2010/main" val="230906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3E687-2463-4C9B-8913-E55EBA36585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Analyse univariée: émissions totale des </a:t>
            </a:r>
            <a:r>
              <a:rPr lang="fr-FR" dirty="0" err="1"/>
              <a:t>gazs</a:t>
            </a:r>
            <a:r>
              <a:rPr lang="fr-FR" dirty="0"/>
              <a:t> à effet de serre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ED40DF8-21F8-4351-84AF-6DCA1672ED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561"/>
            <a:ext cx="7772400" cy="383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5E4061-9509-4898-BAAA-211372B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B88CE-497C-4A85-BA23-09EBB192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348CD-EA65-40C7-AD77-ECA2657E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CBD131-37ED-4C57-8A85-518C391D3142}"/>
              </a:ext>
            </a:extLst>
          </p:cNvPr>
          <p:cNvSpPr txBox="1"/>
          <p:nvPr/>
        </p:nvSpPr>
        <p:spPr>
          <a:xfrm>
            <a:off x="8877712" y="2052320"/>
            <a:ext cx="2476087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L’émission des gaz à effet de serre présente une distribution à gauche avec une queue étalée vers la droite.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Elle admet beaucoup de valeurs atypiques d’après les boîtes à moustaches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51498B-5D68-4D74-9788-01ED4826CD1C}"/>
              </a:ext>
            </a:extLst>
          </p:cNvPr>
          <p:cNvSpPr txBox="1"/>
          <p:nvPr/>
        </p:nvSpPr>
        <p:spPr>
          <a:xfrm>
            <a:off x="838200" y="5710019"/>
            <a:ext cx="996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Distributions de la variable émission de gaz à effet de serre resp. 2015 et 2016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A74AB3-0F4B-40BB-B12E-C73A649FA143}"/>
              </a:ext>
            </a:extLst>
          </p:cNvPr>
          <p:cNvSpPr txBox="1"/>
          <p:nvPr/>
        </p:nvSpPr>
        <p:spPr>
          <a:xfrm>
            <a:off x="2925147" y="1686838"/>
            <a:ext cx="9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DAFA003-ED69-495A-8B7B-54640E6ED1FB}"/>
              </a:ext>
            </a:extLst>
          </p:cNvPr>
          <p:cNvSpPr txBox="1"/>
          <p:nvPr/>
        </p:nvSpPr>
        <p:spPr>
          <a:xfrm>
            <a:off x="6753808" y="1682988"/>
            <a:ext cx="9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19365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3E687-2463-4C9B-8913-E55EBA36585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Analyse univariée: consommation totale d'énergie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5E4061-9509-4898-BAAA-211372B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B88CE-497C-4A85-BA23-09EBB192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348CD-EA65-40C7-AD77-ECA2657E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13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CBD131-37ED-4C57-8A85-518C391D3142}"/>
              </a:ext>
            </a:extLst>
          </p:cNvPr>
          <p:cNvSpPr txBox="1"/>
          <p:nvPr/>
        </p:nvSpPr>
        <p:spPr>
          <a:xfrm>
            <a:off x="8877712" y="2052320"/>
            <a:ext cx="2476087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distribution de EUI est décalée à gauche avec une queue qui s’étale vers la droite.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Elle admet beaucoup de valeurs atypiques en vue de </a:t>
            </a:r>
            <a:r>
              <a:rPr lang="fr-FR"/>
              <a:t>la boîte </a:t>
            </a:r>
            <a:r>
              <a:rPr lang="fr-FR" dirty="0"/>
              <a:t>à moustache.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247E25-04B5-49F9-9B3C-8CCA12C0B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6883"/>
            <a:ext cx="7847675" cy="38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5F273C-146A-4420-B3C3-E6F5E2584CB6}"/>
              </a:ext>
            </a:extLst>
          </p:cNvPr>
          <p:cNvSpPr txBox="1"/>
          <p:nvPr/>
        </p:nvSpPr>
        <p:spPr>
          <a:xfrm>
            <a:off x="2925147" y="1686838"/>
            <a:ext cx="9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9472E0-74A1-46AA-BF0B-1567D3C7320F}"/>
              </a:ext>
            </a:extLst>
          </p:cNvPr>
          <p:cNvSpPr txBox="1"/>
          <p:nvPr/>
        </p:nvSpPr>
        <p:spPr>
          <a:xfrm>
            <a:off x="6640285" y="1682988"/>
            <a:ext cx="9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AAFD76-1483-4C8E-AFCD-EE4541BD74F1}"/>
              </a:ext>
            </a:extLst>
          </p:cNvPr>
          <p:cNvSpPr txBox="1"/>
          <p:nvPr/>
        </p:nvSpPr>
        <p:spPr>
          <a:xfrm>
            <a:off x="838200" y="5710019"/>
            <a:ext cx="996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Distributions de la variable consommation énergétique resp. 2015 et 2016</a:t>
            </a:r>
          </a:p>
        </p:txBody>
      </p:sp>
    </p:spTree>
    <p:extLst>
      <p:ext uri="{BB962C8B-B14F-4D97-AF65-F5344CB8AC3E}">
        <p14:creationId xmlns:p14="http://schemas.microsoft.com/office/powerpoint/2010/main" val="326133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5CA96-87E8-4334-8D17-C1C4015D361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Analyse univariée: Type de bâtiments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B4E553-EAA6-44C6-B283-147B9164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C1C01-164C-4FF1-9F32-D463E924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A0531E-2AD7-49FE-9C45-C1546295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14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F04403-F034-4CBA-A7C5-687096A4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3" y="1690688"/>
            <a:ext cx="8817005" cy="47089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831023-548B-49FE-9DA1-AC80FF266AEA}"/>
              </a:ext>
            </a:extLst>
          </p:cNvPr>
          <p:cNvSpPr txBox="1"/>
          <p:nvPr/>
        </p:nvSpPr>
        <p:spPr>
          <a:xfrm>
            <a:off x="9253988" y="2584580"/>
            <a:ext cx="2099812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44% en 2015 et 43% en 2016 des bâtiments sont des bâtiments non résidentiels comme les laboratoires, les </a:t>
            </a:r>
            <a:r>
              <a:rPr lang="fr-FR" dirty="0" err="1"/>
              <a:t>hotels</a:t>
            </a:r>
            <a:r>
              <a:rPr lang="fr-FR" dirty="0"/>
              <a:t>, les espaces de stockages…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7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6919F-C4CB-42FE-8317-6081446B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090"/>
            <a:ext cx="10515600" cy="132556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Analyse bivariée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33ECD7-E03E-4EE7-A1E1-DCDFDBEE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409BBB-5448-4E5B-962D-DC439072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FE0B13-AF0B-48DC-B6FB-83AD00A1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7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5CA96-87E8-4334-8D17-C1C4015D361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Analyse bivariée: EUI et Type de bâtiments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B4E553-EAA6-44C6-B283-147B9164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C1C01-164C-4FF1-9F32-D463E924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A0531E-2AD7-49FE-9C45-C1546295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16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399711-E2B7-47EC-BC1E-1D872B2D7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8" y="1866122"/>
            <a:ext cx="8384652" cy="395660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D5B607-624E-452D-894D-6A53C649D7B5}"/>
              </a:ext>
            </a:extLst>
          </p:cNvPr>
          <p:cNvSpPr txBox="1"/>
          <p:nvPr/>
        </p:nvSpPr>
        <p:spPr>
          <a:xfrm>
            <a:off x="8770776" y="1866122"/>
            <a:ext cx="2583024" cy="36933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types de bâtiments qui consomment le plus d’énergie sont les bâtiments non résidentiels.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48% de l'énergie totale consommé en 2015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70,7% de l'énergie totale consommé en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2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31571-C6CE-426F-8321-7B60E776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554163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/>
              <a:t>Consommation d'énergie et émission des gaz à effet de serre en fonction des Types de bâtiment 2016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00614-ACD1-4147-B396-C0B47C59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07F310-BFC6-44A4-9EA7-BBB86FF3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2FE30-0788-46E0-87F8-B42978D6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17</a:t>
            </a:fld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F01BC2-0565-4243-9B1A-5DD6EBA4CDBA}"/>
              </a:ext>
            </a:extLst>
          </p:cNvPr>
          <p:cNvSpPr txBox="1"/>
          <p:nvPr/>
        </p:nvSpPr>
        <p:spPr>
          <a:xfrm>
            <a:off x="838200" y="5482220"/>
            <a:ext cx="1036582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Le type de bâtiment Campus est celui qui a la plus haute médiane de consommation d’énergie et d’émissions de carbone.</a:t>
            </a:r>
          </a:p>
          <a:p>
            <a:r>
              <a:rPr lang="fr-FR" dirty="0"/>
              <a:t>La disparité des boites à moustaches nous indique une corrélation entre la variable </a:t>
            </a:r>
            <a:r>
              <a:rPr lang="fr-FR" dirty="0" err="1"/>
              <a:t>BuidingType</a:t>
            </a:r>
            <a:r>
              <a:rPr lang="fr-FR" dirty="0"/>
              <a:t> et les variables émissions de carbone et consommation d'énergie.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A409FD-31F3-40CE-ADE4-47D06FB93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2805"/>
            <a:ext cx="4642871" cy="37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19ADC3A-4A07-4FC4-B67C-44E72F65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91" y="1690688"/>
            <a:ext cx="4565637" cy="37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69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FC3D2-45F3-4A3C-8F6B-C3C16D9A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Consommation</a:t>
            </a: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énergétique</a:t>
            </a: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voisinage</a:t>
            </a: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2016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34B67-DC4A-4519-BDAE-A3B428BA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88D58F-7899-4F89-A238-B1F89249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0EE42-E821-40BF-96BC-A9BBA4AB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5CDA4D3-15D4-458E-A5D1-D475DEAC80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2" y="1690688"/>
            <a:ext cx="7835035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4D94EC2-5E59-4580-B901-0BCD908B691B}"/>
              </a:ext>
            </a:extLst>
          </p:cNvPr>
          <p:cNvSpPr txBox="1"/>
          <p:nvPr/>
        </p:nvSpPr>
        <p:spPr>
          <a:xfrm>
            <a:off x="8610600" y="2207172"/>
            <a:ext cx="3337508" cy="2927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« Downtown » et « lake union » </a:t>
            </a:r>
            <a:r>
              <a:rPr lang="en-US" dirty="0" err="1">
                <a:solidFill>
                  <a:schemeClr val="tx1"/>
                </a:solidFill>
              </a:rPr>
              <a:t>sont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voisinages</a:t>
            </a:r>
            <a:r>
              <a:rPr lang="en-US" dirty="0">
                <a:solidFill>
                  <a:schemeClr val="tx1"/>
                </a:solidFill>
              </a:rPr>
              <a:t> qui </a:t>
            </a:r>
            <a:r>
              <a:rPr lang="en-US" dirty="0" err="1">
                <a:solidFill>
                  <a:schemeClr val="tx1"/>
                </a:solidFill>
              </a:rPr>
              <a:t>consomment</a:t>
            </a:r>
            <a:r>
              <a:rPr lang="en-US" dirty="0">
                <a:solidFill>
                  <a:schemeClr val="tx1"/>
                </a:solidFill>
              </a:rPr>
              <a:t> le plus </a:t>
            </a:r>
            <a:r>
              <a:rPr lang="en-US" dirty="0" err="1">
                <a:solidFill>
                  <a:schemeClr val="tx1"/>
                </a:solidFill>
              </a:rPr>
              <a:t>d’énergie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Il </a:t>
            </a:r>
            <a:r>
              <a:rPr lang="en-US" dirty="0" err="1">
                <a:solidFill>
                  <a:schemeClr val="tx1"/>
                </a:solidFill>
              </a:rPr>
              <a:t>serait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intéressant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garder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cette</a:t>
            </a:r>
            <a:r>
              <a:rPr lang="en-US" dirty="0">
                <a:solidFill>
                  <a:schemeClr val="tx1"/>
                </a:solidFill>
              </a:rPr>
              <a:t> variable pour la </a:t>
            </a:r>
            <a:r>
              <a:rPr lang="en-US" dirty="0" err="1">
                <a:solidFill>
                  <a:schemeClr val="tx1"/>
                </a:solidFill>
              </a:rPr>
              <a:t>prédiction</a:t>
            </a:r>
            <a:r>
              <a:rPr lang="en-US" dirty="0">
                <a:solidFill>
                  <a:schemeClr val="tx1"/>
                </a:solidFill>
              </a:rPr>
              <a:t> de la </a:t>
            </a:r>
            <a:r>
              <a:rPr lang="en-US" dirty="0" err="1">
                <a:solidFill>
                  <a:schemeClr val="tx1"/>
                </a:solidFill>
              </a:rPr>
              <a:t>consommation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d’énergie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067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00A95-399F-4657-B87A-1F48FDA2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des variables « Année de construction » et « nombre d’étages » en fonction des variables à prédire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FA1A3E-EAA0-472B-A89C-7339FBBD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CAB47-9C4B-43D0-85D5-17A0C266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D08DF-5E7B-4976-B112-A0639B01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19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463253-81E3-4862-A3BF-5D95E141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3208"/>
            <a:ext cx="3891455" cy="38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500671-0812-4C73-ADA5-2D4FFEC7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45" y="1803208"/>
            <a:ext cx="3891455" cy="38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80EA0A-368B-42D8-B50C-04F4814A04D1}"/>
              </a:ext>
            </a:extLst>
          </p:cNvPr>
          <p:cNvSpPr txBox="1"/>
          <p:nvPr/>
        </p:nvSpPr>
        <p:spPr>
          <a:xfrm>
            <a:off x="8789437" y="1803208"/>
            <a:ext cx="2564363" cy="33239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1600" dirty="0"/>
          </a:p>
          <a:p>
            <a:r>
              <a:rPr lang="fr-FR" sz="1600" dirty="0"/>
              <a:t>Corrélation positive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 « </a:t>
            </a:r>
            <a:r>
              <a:rPr lang="fr-FR" sz="1600" dirty="0" err="1"/>
              <a:t>YearBuilt</a:t>
            </a:r>
            <a:r>
              <a:rPr lang="fr-FR" sz="1600" dirty="0"/>
              <a:t> » et « </a:t>
            </a:r>
            <a:r>
              <a:rPr lang="fr-FR" sz="1600" dirty="0" err="1"/>
              <a:t>SiteEnergyUseWN</a:t>
            </a:r>
            <a:r>
              <a:rPr lang="fr-FR" sz="1600" dirty="0"/>
              <a:t> »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« </a:t>
            </a:r>
            <a:r>
              <a:rPr lang="fr-FR" sz="1600" dirty="0" err="1"/>
              <a:t>NumberofFloors</a:t>
            </a:r>
            <a:r>
              <a:rPr lang="fr-FR" sz="1600" dirty="0"/>
              <a:t> » et « </a:t>
            </a:r>
            <a:r>
              <a:rPr lang="fr-FR" sz="1600" dirty="0" err="1"/>
              <a:t>SiteEnergyUseWN</a:t>
            </a:r>
            <a:r>
              <a:rPr lang="fr-FR" sz="1600" dirty="0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r>
              <a:rPr lang="fr-FR" sz="1600" dirty="0"/>
              <a:t>Corrélation négative: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« </a:t>
            </a:r>
            <a:r>
              <a:rPr lang="fr-FR" sz="1600" dirty="0" err="1"/>
              <a:t>YearBuilt</a:t>
            </a:r>
            <a:r>
              <a:rPr lang="fr-FR" sz="1600" dirty="0"/>
              <a:t> » et « </a:t>
            </a:r>
            <a:r>
              <a:rPr lang="fr-FR" sz="1600" dirty="0" err="1"/>
              <a:t>TotalGHGEmissions</a:t>
            </a:r>
            <a:r>
              <a:rPr lang="fr-FR" sz="1600" dirty="0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« </a:t>
            </a:r>
            <a:r>
              <a:rPr lang="fr-FR" sz="1600" dirty="0" err="1"/>
              <a:t>NumberofFloors</a:t>
            </a:r>
            <a:r>
              <a:rPr lang="fr-FR" sz="1600" dirty="0"/>
              <a:t> «  et « </a:t>
            </a:r>
            <a:r>
              <a:rPr lang="fr-FR" sz="1600" dirty="0" err="1"/>
              <a:t>TotalGHGEmissions</a:t>
            </a:r>
            <a:r>
              <a:rPr lang="fr-FR" sz="1600" dirty="0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B64543B-46D5-446F-94A3-88F26B537B53}"/>
              </a:ext>
            </a:extLst>
          </p:cNvPr>
          <p:cNvSpPr txBox="1"/>
          <p:nvPr/>
        </p:nvSpPr>
        <p:spPr>
          <a:xfrm>
            <a:off x="1212980" y="5822302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2015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63A3AE-F4C5-487A-A633-350E557161E5}"/>
              </a:ext>
            </a:extLst>
          </p:cNvPr>
          <p:cNvSpPr txBox="1"/>
          <p:nvPr/>
        </p:nvSpPr>
        <p:spPr>
          <a:xfrm>
            <a:off x="5097329" y="5840840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660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D573E-D760-49F7-A65F-C83B33B3BB6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Table des matières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51A39C-2F63-4D3F-9F19-F7A1CF4E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759363-2030-46E2-A851-545AF4DA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B7D605-5D99-4276-88F4-FE394C0F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2</a:t>
            </a:fld>
            <a:endParaRPr 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7CFA69-8099-4749-AF5F-183A356E5610}"/>
              </a:ext>
            </a:extLst>
          </p:cNvPr>
          <p:cNvSpPr txBox="1"/>
          <p:nvPr/>
        </p:nvSpPr>
        <p:spPr>
          <a:xfrm>
            <a:off x="838200" y="1582580"/>
            <a:ext cx="8303202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hlinkClick r:id="rId2" action="ppaction://hlinksldjump"/>
              </a:rPr>
              <a:t>Introduction : présentation des données et des objectifs </a:t>
            </a:r>
            <a:endParaRPr lang="fr-FR" sz="2800" dirty="0">
              <a:hlinkClick r:id="rId3" action="ppaction://hlinksldjump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hlinkClick r:id="rId4" action="ppaction://hlinksldjump"/>
              </a:rPr>
              <a:t>Traitement des variables manquantes et aberrantes</a:t>
            </a:r>
            <a:endParaRPr lang="fr-FR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hlinkClick r:id="rId4" action="ppaction://hlinksldjump"/>
              </a:rPr>
              <a:t>Analyse univariée</a:t>
            </a:r>
            <a:endParaRPr lang="fr-FR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hlinkClick r:id="rId5" action="ppaction://hlinksldjump"/>
              </a:rPr>
              <a:t>Analyse bivariée</a:t>
            </a:r>
            <a:endParaRPr lang="fr-FR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hlinkClick r:id="rId6" action="ppaction://hlinksldjump"/>
              </a:rPr>
              <a:t>Modélisation</a:t>
            </a:r>
            <a:endParaRPr lang="fr-FR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hlinkClick r:id="rId7" action="ppaction://hlinksldjump"/>
              </a:rPr>
              <a:t>Conclusion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6344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A8F9-3CB7-44E2-BAF2-EA17F41D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083" y="365126"/>
            <a:ext cx="4340772" cy="1274762"/>
          </a:xfrm>
        </p:spPr>
        <p:txBody>
          <a:bodyPr/>
          <a:lstStyle/>
          <a:p>
            <a:r>
              <a:rPr lang="fr-FR" dirty="0" err="1"/>
              <a:t>Heatmap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600201-F766-4D68-85A2-B7CE33D8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AF1F24-B265-4E7E-A516-163A9082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677E2-629F-4933-822C-1BE048DB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834DD4A-B874-4835-884B-E734767A31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3253" r="12044" b="1943"/>
          <a:stretch/>
        </p:blipFill>
        <p:spPr bwMode="auto">
          <a:xfrm>
            <a:off x="643760" y="136525"/>
            <a:ext cx="6892158" cy="633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0656C4-9CE4-4118-BD55-AAFB99BF62A5}"/>
              </a:ext>
            </a:extLst>
          </p:cNvPr>
          <p:cNvSpPr txBox="1"/>
          <p:nvPr/>
        </p:nvSpPr>
        <p:spPr>
          <a:xfrm>
            <a:off x="7809722" y="1866122"/>
            <a:ext cx="4235133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La visualisation des corrélations linéaires des variables deux à deux permet de faire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choix des variables explicatives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D’éviter de garder les variables dérivées des variables cibles.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00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6919F-C4CB-42FE-8317-6081446B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090"/>
            <a:ext cx="10515600" cy="132556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Modélisation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33ECD7-E03E-4EE7-A1E1-DCDFDBEE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409BBB-5448-4E5B-962D-DC439072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FE0B13-AF0B-48DC-B6FB-83AD00A1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28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5ED30-01D5-4ECC-9834-5315B8A9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Problématique et pose du problème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E21DDA-32A5-4FAD-B864-A2050D05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4315A6-8248-4BD5-846C-946AC7C5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1B67E9-D5E8-4D9A-A003-364BF09A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22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2C2486-B5C9-4333-832E-C340015C5B4D}"/>
              </a:ext>
            </a:extLst>
          </p:cNvPr>
          <p:cNvSpPr txBox="1"/>
          <p:nvPr/>
        </p:nvSpPr>
        <p:spPr>
          <a:xfrm>
            <a:off x="838200" y="1934356"/>
            <a:ext cx="105156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Peut-on prédire, pour les prochaines années la consommation d’énergie et l’émission des gaz à effet de serre à partir du recensement énergétique des bâtiments en 2016 ?</a:t>
            </a:r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75E11D3-5FA6-41D0-8AD6-22DB2DDE0C31}"/>
              </a:ext>
            </a:extLst>
          </p:cNvPr>
          <p:cNvGrpSpPr/>
          <p:nvPr/>
        </p:nvGrpSpPr>
        <p:grpSpPr>
          <a:xfrm>
            <a:off x="838200" y="2752529"/>
            <a:ext cx="10439400" cy="1417153"/>
            <a:chOff x="838200" y="2752529"/>
            <a:chExt cx="10439400" cy="1417153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C049F92-E683-4EA3-8C0F-A72EF3953C2F}"/>
                </a:ext>
              </a:extLst>
            </p:cNvPr>
            <p:cNvSpPr txBox="1"/>
            <p:nvPr/>
          </p:nvSpPr>
          <p:spPr>
            <a:xfrm>
              <a:off x="838200" y="3246352"/>
              <a:ext cx="10439400" cy="9233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Problème de Machine Learning Supervisé : le jeu de donnée est constitué des variables explicatives et des variables à prédire.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Problème de régression : les variables cibles sont des variables quantitatives continues</a:t>
              </a:r>
              <a:endParaRPr lang="en-US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B4244CE-E847-4598-A361-59BFC138C4F8}"/>
                </a:ext>
              </a:extLst>
            </p:cNvPr>
            <p:cNvSpPr txBox="1"/>
            <p:nvPr/>
          </p:nvSpPr>
          <p:spPr>
            <a:xfrm>
              <a:off x="838200" y="2752529"/>
              <a:ext cx="4329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Caractéristiques du modèle posé :</a:t>
              </a:r>
              <a:endParaRPr lang="en-US" b="1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893BB237-C444-4224-B1A7-807F0364C8B9}"/>
              </a:ext>
            </a:extLst>
          </p:cNvPr>
          <p:cNvSpPr txBox="1"/>
          <p:nvPr/>
        </p:nvSpPr>
        <p:spPr>
          <a:xfrm>
            <a:off x="838200" y="4448247"/>
            <a:ext cx="10431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à réaliser avant d’appliquer les modèles aux algorithmes d’apprentissage : </a:t>
            </a:r>
          </a:p>
          <a:p>
            <a:endParaRPr lang="fr-FR" b="1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Identifier les variables sujettes à la fuite de donnée et les traiter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Traiter les variables catégorielles avec les méthodes « One Hot Encoder » et « Target Encoder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Séparer le jeu de donnée en données d’entrainement et de test (80% / 20%)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3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D81EF-CB30-4BCB-8B83-AC183013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préliminaires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E0B39-6ACD-4AF2-B12C-77063E132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962"/>
            <a:ext cx="3696478" cy="9828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1600" dirty="0"/>
              <a:t>Variables sensibles aux « fuites de données » : consommation d’électricité, d’eau et de gaz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A6ECE-3428-4A7F-A2F0-93765EE6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A860DF-F64D-4F8C-93EE-2E44C275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2AD7F-29E7-4310-899C-B44BB0E1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334069C-96A6-4E1F-B5F7-92EAEA1985F7}"/>
              </a:ext>
            </a:extLst>
          </p:cNvPr>
          <p:cNvSpPr/>
          <p:nvPr/>
        </p:nvSpPr>
        <p:spPr>
          <a:xfrm>
            <a:off x="4953000" y="2394595"/>
            <a:ext cx="2156927" cy="187622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360654E-EEDB-4008-BDEC-61726FB8215F}"/>
              </a:ext>
            </a:extLst>
          </p:cNvPr>
          <p:cNvSpPr txBox="1">
            <a:spLocks/>
          </p:cNvSpPr>
          <p:nvPr/>
        </p:nvSpPr>
        <p:spPr>
          <a:xfrm>
            <a:off x="7657324" y="1825625"/>
            <a:ext cx="3696478" cy="1325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/>
              <a:t>Rendre ces variables binaires</a:t>
            </a:r>
            <a:r>
              <a:rPr lang="fr-FR" sz="1600" dirty="0"/>
              <a:t>, exemple : </a:t>
            </a:r>
          </a:p>
          <a:p>
            <a:pPr marL="0" indent="0">
              <a:buNone/>
            </a:pPr>
            <a:r>
              <a:rPr lang="fr-FR" sz="1600" dirty="0"/>
              <a:t>1 : le </a:t>
            </a:r>
            <a:r>
              <a:rPr lang="fr-FR" sz="1600" dirty="0" err="1"/>
              <a:t>batiment</a:t>
            </a:r>
            <a:r>
              <a:rPr lang="fr-FR" sz="1600" dirty="0"/>
              <a:t> consomme en électricité</a:t>
            </a:r>
          </a:p>
          <a:p>
            <a:pPr marL="0" indent="0">
              <a:buNone/>
            </a:pPr>
            <a:r>
              <a:rPr lang="fr-FR" sz="1600" dirty="0"/>
              <a:t>0:  le </a:t>
            </a:r>
            <a:r>
              <a:rPr lang="fr-FR" sz="1600" dirty="0" err="1"/>
              <a:t>batiment</a:t>
            </a:r>
            <a:r>
              <a:rPr lang="fr-FR" sz="1600" dirty="0"/>
              <a:t> n’a pas de consommation      d’électricité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429C620-27EB-4FBB-B398-22683113812F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3696478" cy="98288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Traitement des variables catégorielles : « </a:t>
            </a:r>
            <a:r>
              <a:rPr lang="fr-FR" sz="1600" dirty="0" err="1"/>
              <a:t>Neighborhood</a:t>
            </a:r>
            <a:r>
              <a:rPr lang="fr-FR" sz="1600" dirty="0"/>
              <a:t> » et « </a:t>
            </a:r>
            <a:r>
              <a:rPr lang="fr-FR" sz="1600" dirty="0" err="1"/>
              <a:t>BuildingType</a:t>
            </a:r>
            <a:r>
              <a:rPr lang="fr-FR" sz="1600" dirty="0"/>
              <a:t> »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CAE377A-C8FA-4C47-9B3B-E659E28697F0}"/>
              </a:ext>
            </a:extLst>
          </p:cNvPr>
          <p:cNvSpPr txBox="1">
            <a:spLocks/>
          </p:cNvSpPr>
          <p:nvPr/>
        </p:nvSpPr>
        <p:spPr>
          <a:xfrm>
            <a:off x="838200" y="4427695"/>
            <a:ext cx="3696478" cy="609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Choix de la métriques : NMAE, RMSE, R2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D87C8DF-A021-4989-8279-1B2B9F60A0AE}"/>
              </a:ext>
            </a:extLst>
          </p:cNvPr>
          <p:cNvSpPr/>
          <p:nvPr/>
        </p:nvSpPr>
        <p:spPr>
          <a:xfrm>
            <a:off x="4953000" y="3429000"/>
            <a:ext cx="2156927" cy="187622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94A2F4A-30E1-4C37-9B2C-616B01F62FEB}"/>
              </a:ext>
            </a:extLst>
          </p:cNvPr>
          <p:cNvSpPr txBox="1">
            <a:spLocks/>
          </p:cNvSpPr>
          <p:nvPr/>
        </p:nvSpPr>
        <p:spPr>
          <a:xfrm>
            <a:off x="7657324" y="3178848"/>
            <a:ext cx="3696478" cy="7846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fr-FR" sz="1600" dirty="0"/>
              <a:t>Méthode </a:t>
            </a:r>
            <a:r>
              <a:rPr lang="fr-FR" sz="1600" b="1" dirty="0"/>
              <a:t>One Hot Encoder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Méthode </a:t>
            </a:r>
            <a:r>
              <a:rPr lang="fr-FR" sz="1600" b="1" dirty="0"/>
              <a:t>Target Encoder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06CEE6D-7AC4-409B-8064-B1A10A3FE75B}"/>
              </a:ext>
            </a:extLst>
          </p:cNvPr>
          <p:cNvSpPr/>
          <p:nvPr/>
        </p:nvSpPr>
        <p:spPr>
          <a:xfrm>
            <a:off x="4953000" y="4472736"/>
            <a:ext cx="2156927" cy="187622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4AD9964-0797-49DB-98FF-3A1384487AE8}"/>
              </a:ext>
            </a:extLst>
          </p:cNvPr>
          <p:cNvSpPr txBox="1">
            <a:spLocks/>
          </p:cNvSpPr>
          <p:nvPr/>
        </p:nvSpPr>
        <p:spPr>
          <a:xfrm>
            <a:off x="7556241" y="4269014"/>
            <a:ext cx="3696478" cy="609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/>
              <a:t>NMAE</a:t>
            </a:r>
            <a:r>
              <a:rPr lang="fr-FR" sz="1600" dirty="0"/>
              <a:t> car moins sensible aux valeurs extrêmes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0A0ED8C9-2ECD-466A-A2F1-C5CF5417CCE8}"/>
              </a:ext>
            </a:extLst>
          </p:cNvPr>
          <p:cNvSpPr txBox="1">
            <a:spLocks/>
          </p:cNvSpPr>
          <p:nvPr/>
        </p:nvSpPr>
        <p:spPr>
          <a:xfrm>
            <a:off x="838200" y="5500368"/>
            <a:ext cx="3696478" cy="609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Découpage du jeu de donnée et échelonnage des variables cibles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DEBB044A-1E2F-416F-9083-3196D51F5610}"/>
              </a:ext>
            </a:extLst>
          </p:cNvPr>
          <p:cNvSpPr/>
          <p:nvPr/>
        </p:nvSpPr>
        <p:spPr>
          <a:xfrm>
            <a:off x="4953000" y="5621628"/>
            <a:ext cx="2156927" cy="18324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43AE989F-2774-46A6-B23F-503792774A72}"/>
              </a:ext>
            </a:extLst>
          </p:cNvPr>
          <p:cNvSpPr txBox="1">
            <a:spLocks/>
          </p:cNvSpPr>
          <p:nvPr/>
        </p:nvSpPr>
        <p:spPr>
          <a:xfrm>
            <a:off x="7528249" y="4997437"/>
            <a:ext cx="3696478" cy="16148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/>
              <a:t>Les modèles considérés sont 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Log(EUI) + </a:t>
            </a:r>
            <a:r>
              <a:rPr lang="fr-FR" sz="1600" dirty="0" err="1"/>
              <a:t>EnergyStarScore</a:t>
            </a: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Log(EUI)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Log(GHG) + </a:t>
            </a:r>
            <a:r>
              <a:rPr lang="fr-FR" sz="1600" dirty="0" err="1"/>
              <a:t>EnergyStarScore</a:t>
            </a: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Log(GHG)</a:t>
            </a:r>
          </a:p>
        </p:txBody>
      </p:sp>
    </p:spTree>
    <p:extLst>
      <p:ext uri="{BB962C8B-B14F-4D97-AF65-F5344CB8AC3E}">
        <p14:creationId xmlns:p14="http://schemas.microsoft.com/office/powerpoint/2010/main" val="266306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DFEC5-7D3D-4E25-A355-E6AF37F2FD1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Traitements des variables catégorielles :</a:t>
            </a:r>
            <a:br>
              <a:rPr lang="fr-FR" dirty="0"/>
            </a:br>
            <a:r>
              <a:rPr lang="fr-FR" dirty="0" err="1"/>
              <a:t>BuildingType</a:t>
            </a:r>
            <a:r>
              <a:rPr lang="fr-FR" dirty="0"/>
              <a:t> et </a:t>
            </a:r>
            <a:r>
              <a:rPr lang="fr-FR" dirty="0" err="1"/>
              <a:t>Neighborhood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6217B1-8441-400F-97E5-4AB6D1EE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FFC1DC-5AAD-4FBA-8CDC-114AB88F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5EE56E-C590-4334-9D27-9BB3AB95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24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3311A4-4A01-41E9-88AC-635075891A42}"/>
              </a:ext>
            </a:extLst>
          </p:cNvPr>
          <p:cNvSpPr txBox="1"/>
          <p:nvPr/>
        </p:nvSpPr>
        <p:spPr>
          <a:xfrm>
            <a:off x="838200" y="193607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Méthode « One Hot Encoder » :</a:t>
            </a:r>
          </a:p>
          <a:p>
            <a:r>
              <a:rPr lang="fr-FR" dirty="0"/>
              <a:t>Considérons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variable V1 avec (m1, m2, m3) categories. Après </a:t>
            </a:r>
            <a:r>
              <a:rPr lang="fr-FR" dirty="0"/>
              <a:t>traitement</a:t>
            </a:r>
            <a:r>
              <a:rPr lang="en-US" dirty="0"/>
              <a:t>, V1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fr-FR" dirty="0"/>
              <a:t>transformée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colonnes</a:t>
            </a:r>
            <a:r>
              <a:rPr lang="en-US" dirty="0"/>
              <a:t> </a:t>
            </a:r>
            <a:r>
              <a:rPr lang="en-US" dirty="0" err="1"/>
              <a:t>binaires</a:t>
            </a:r>
            <a:r>
              <a:rPr lang="en-US" dirty="0"/>
              <a:t> par </a:t>
            </a:r>
            <a:r>
              <a:rPr lang="fr-FR" dirty="0"/>
              <a:t>catégorie</a:t>
            </a:r>
            <a:r>
              <a:rPr lang="en-US" dirty="0"/>
              <a:t>.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EAB0D0-2CC1-4084-9E36-A31E688EB800}"/>
              </a:ext>
            </a:extLst>
          </p:cNvPr>
          <p:cNvSpPr txBox="1"/>
          <p:nvPr/>
        </p:nvSpPr>
        <p:spPr>
          <a:xfrm>
            <a:off x="838200" y="4146212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Méthode « Target Encoder » : </a:t>
            </a:r>
          </a:p>
          <a:p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méthode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a </a:t>
            </a:r>
            <a:r>
              <a:rPr lang="fr-FR" dirty="0"/>
              <a:t>remplacer</a:t>
            </a:r>
            <a:r>
              <a:rPr lang="en-US" dirty="0"/>
              <a:t> les categories par la </a:t>
            </a:r>
            <a:r>
              <a:rPr lang="en-US" dirty="0" err="1"/>
              <a:t>moyenne</a:t>
            </a:r>
            <a:r>
              <a:rPr lang="en-US" dirty="0"/>
              <a:t> de la variable </a:t>
            </a:r>
            <a:r>
              <a:rPr lang="en-US" dirty="0" err="1"/>
              <a:t>cible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fr-FR" dirty="0"/>
              <a:t>fonction</a:t>
            </a:r>
            <a:r>
              <a:rPr lang="en-US" dirty="0"/>
              <a:t> de la </a:t>
            </a:r>
            <a:r>
              <a:rPr lang="en-US" dirty="0" err="1"/>
              <a:t>moyenne</a:t>
            </a:r>
            <a:r>
              <a:rPr lang="en-US" dirty="0"/>
              <a:t> des </a:t>
            </a:r>
            <a:r>
              <a:rPr lang="en-US" dirty="0" err="1"/>
              <a:t>catégories</a:t>
            </a:r>
            <a:endParaRPr lang="en-US" dirty="0"/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C61A98F4-0289-40C6-8A59-5FC43D512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41748"/>
              </p:ext>
            </p:extLst>
          </p:nvPr>
        </p:nvGraphicFramePr>
        <p:xfrm>
          <a:off x="1375186" y="2946548"/>
          <a:ext cx="2206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14">
                  <a:extLst>
                    <a:ext uri="{9D8B030D-6E8A-4147-A177-3AD203B41FA5}">
                      <a16:colId xmlns:a16="http://schemas.microsoft.com/office/drawing/2014/main" val="1653282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4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82059"/>
                  </a:ext>
                </a:extLst>
              </a:tr>
            </a:tbl>
          </a:graphicData>
        </a:graphic>
      </p:graphicFrame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E39F24D2-E49F-4821-B8EB-409DC8874273}"/>
              </a:ext>
            </a:extLst>
          </p:cNvPr>
          <p:cNvSpPr/>
          <p:nvPr/>
        </p:nvSpPr>
        <p:spPr>
          <a:xfrm>
            <a:off x="4468755" y="3429747"/>
            <a:ext cx="1333948" cy="303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73E273C0-415E-4AE8-B23A-23E15915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2122"/>
              </p:ext>
            </p:extLst>
          </p:nvPr>
        </p:nvGraphicFramePr>
        <p:xfrm>
          <a:off x="7056272" y="3024692"/>
          <a:ext cx="41760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827">
                  <a:extLst>
                    <a:ext uri="{9D8B030D-6E8A-4147-A177-3AD203B41FA5}">
                      <a16:colId xmlns:a16="http://schemas.microsoft.com/office/drawing/2014/main" val="3097941569"/>
                    </a:ext>
                  </a:extLst>
                </a:gridCol>
                <a:gridCol w="1923232">
                  <a:extLst>
                    <a:ext uri="{9D8B030D-6E8A-4147-A177-3AD203B41FA5}">
                      <a16:colId xmlns:a16="http://schemas.microsoft.com/office/drawing/2014/main" val="284378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V1_m1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V1_m2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5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10975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6EF72C3F-9ADF-4714-BAC7-503B017C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8941"/>
              </p:ext>
            </p:extLst>
          </p:nvPr>
        </p:nvGraphicFramePr>
        <p:xfrm>
          <a:off x="1375186" y="5193923"/>
          <a:ext cx="2206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14">
                  <a:extLst>
                    <a:ext uri="{9D8B030D-6E8A-4147-A177-3AD203B41FA5}">
                      <a16:colId xmlns:a16="http://schemas.microsoft.com/office/drawing/2014/main" val="1435558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79893"/>
                  </a:ext>
                </a:extLst>
              </a:tr>
            </a:tbl>
          </a:graphicData>
        </a:graphic>
      </p:graphicFrame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28AB8FB2-9767-411E-9BAE-2A2D86F42C81}"/>
              </a:ext>
            </a:extLst>
          </p:cNvPr>
          <p:cNvSpPr/>
          <p:nvPr/>
        </p:nvSpPr>
        <p:spPr>
          <a:xfrm>
            <a:off x="4628656" y="5560994"/>
            <a:ext cx="1333948" cy="303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4" name="Tableau 21">
            <a:extLst>
              <a:ext uri="{FF2B5EF4-FFF2-40B4-BE49-F238E27FC236}">
                <a16:creationId xmlns:a16="http://schemas.microsoft.com/office/drawing/2014/main" id="{024BB9D4-B2E6-4920-B679-16ECAB0BA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6420"/>
              </p:ext>
            </p:extLst>
          </p:nvPr>
        </p:nvGraphicFramePr>
        <p:xfrm>
          <a:off x="7050293" y="5193923"/>
          <a:ext cx="2206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14">
                  <a:extLst>
                    <a:ext uri="{9D8B030D-6E8A-4147-A177-3AD203B41FA5}">
                      <a16:colId xmlns:a16="http://schemas.microsoft.com/office/drawing/2014/main" val="1435558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69,52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7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5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095F5-6F56-4982-A00D-CE47060D90B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Choix des variables cibles et variables explicatives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0D3D1-59F7-4E51-92C9-EB0A0F5D0A8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anchor="ctr" anchorCtr="0">
            <a:normAutofit fontScale="40000" lnSpcReduction="20000"/>
          </a:bodyPr>
          <a:lstStyle/>
          <a:p>
            <a:pPr marL="0" indent="0" algn="ctr">
              <a:buNone/>
            </a:pPr>
            <a:r>
              <a:rPr lang="fr-FR" sz="5100" dirty="0"/>
              <a:t>Variables explicatives:	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6000" dirty="0"/>
              <a:t>	     </a:t>
            </a:r>
            <a:r>
              <a:rPr lang="fr-FR" sz="5000" dirty="0"/>
              <a:t>Variables cibles: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Type de bâtiments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 err="1"/>
              <a:t>EnergyStarScore</a:t>
            </a:r>
            <a:endParaRPr lang="fr-FR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Consommation électricité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Consommation gaz naturel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Consommation en eau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Voisinage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Surface en m2 parkings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Surface en m2 Bâtiments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Année de construction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Nombre d’étages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Nombre de bâtiments</a:t>
            </a:r>
          </a:p>
          <a:p>
            <a:pPr marL="0" indent="0">
              <a:buNone/>
            </a:pPr>
            <a:endParaRPr lang="fr-FR" sz="2900" dirty="0"/>
          </a:p>
          <a:p>
            <a:pPr>
              <a:buFont typeface="Wingdings" panose="05000000000000000000" pitchFamily="2" charset="2"/>
              <a:buChar char="Ø"/>
            </a:pPr>
            <a:endParaRPr lang="fr-FR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Consommation d’énergie totale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900" dirty="0"/>
              <a:t>Emissions totale des gaz à effets de serre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B816B-8125-4D6D-AB1B-3331DB4F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2307C4-3448-4DA2-A38C-67C10177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5EDB1-7944-42CB-AB94-CE66F78B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18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03848-6653-4DA3-8087-3BACA828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Résultats avec la méthode One Hot Encoder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98D2B4-6FA5-473A-BAF4-D1BE0DD4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16405C-BF65-443A-8EDA-A1217A48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0E862F-D1CC-4DA0-8C30-AF837C03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61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6C549-A7AA-4718-90FF-6033F6D9883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Résultats : Régression Linéaire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7">
                <a:extLst>
                  <a:ext uri="{FF2B5EF4-FFF2-40B4-BE49-F238E27FC236}">
                    <a16:creationId xmlns:a16="http://schemas.microsoft.com/office/drawing/2014/main" id="{FE371B39-4F85-40DF-94EB-10AB318CA0B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3031265"/>
                  </p:ext>
                </p:extLst>
              </p:nvPr>
            </p:nvGraphicFramePr>
            <p:xfrm>
              <a:off x="838200" y="3707690"/>
              <a:ext cx="10515600" cy="2393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40124967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6127125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4541218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45063800"/>
                        </a:ext>
                      </a:extLst>
                    </a:gridCol>
                  </a:tblGrid>
                  <a:tr h="930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EUI +</a:t>
                          </a:r>
                          <a:r>
                            <a:rPr lang="fr-FR" dirty="0" err="1"/>
                            <a:t>EnergyStarScore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EUI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GHG + </a:t>
                          </a:r>
                          <a:r>
                            <a:rPr lang="fr-FR" dirty="0" err="1"/>
                            <a:t>EnergyStarScore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GHG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3797615"/>
                      </a:ext>
                    </a:extLst>
                  </a:tr>
                  <a:tr h="93073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: 1,90</a:t>
                          </a:r>
                        </a:p>
                        <a:p>
                          <a:r>
                            <a:rPr lang="en-US" dirty="0"/>
                            <a:t>MAE : 0,75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train : 0,35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test : 0,42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: 1,93</a:t>
                          </a:r>
                        </a:p>
                        <a:p>
                          <a:r>
                            <a:rPr lang="en-US" dirty="0"/>
                            <a:t>MAE : 0,77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train : 0,34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test : 0,41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: 1,08</a:t>
                          </a:r>
                        </a:p>
                        <a:p>
                          <a:r>
                            <a:rPr lang="en-US" dirty="0"/>
                            <a:t>MAE : 0,78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train : 0,51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test : 0,53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: 1,01</a:t>
                          </a:r>
                        </a:p>
                        <a:p>
                          <a:r>
                            <a:rPr lang="en-US" dirty="0"/>
                            <a:t>MAE : 0,77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train : 0,50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test : 0,51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2718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7">
                <a:extLst>
                  <a:ext uri="{FF2B5EF4-FFF2-40B4-BE49-F238E27FC236}">
                    <a16:creationId xmlns:a16="http://schemas.microsoft.com/office/drawing/2014/main" id="{FE371B39-4F85-40DF-94EB-10AB318CA0B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3031265"/>
                  </p:ext>
                </p:extLst>
              </p:nvPr>
            </p:nvGraphicFramePr>
            <p:xfrm>
              <a:off x="838200" y="3707690"/>
              <a:ext cx="10515600" cy="2393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40124967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6127125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4541218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45063800"/>
                        </a:ext>
                      </a:extLst>
                    </a:gridCol>
                  </a:tblGrid>
                  <a:tr h="930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EUI +EnergyStarScore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EUI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GHG + EnergyStarScore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GHG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379761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1" t="-64167" r="-300463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64167" r="-201160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4167" r="-100694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64167" r="-92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2718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F1CDE-25EE-4888-A728-CBC1879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28701-E0B6-4DB3-BFA5-C053BE2E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86C19-9DE2-4949-BF52-7046C21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27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07F168D-AE27-4A5E-9BA0-CE3BAEDB3F0B}"/>
              </a:ext>
            </a:extLst>
          </p:cNvPr>
          <p:cNvSpPr txBox="1"/>
          <p:nvPr/>
        </p:nvSpPr>
        <p:spPr>
          <a:xfrm>
            <a:off x="838200" y="1945578"/>
            <a:ext cx="1051560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222222"/>
                </a:solidFill>
                <a:effectLst/>
              </a:rPr>
              <a:t>L’algorithme de régression linéaire est un algorithme d’apprentissage supervisé.</a:t>
            </a:r>
          </a:p>
          <a:p>
            <a:r>
              <a:rPr lang="fr-FR" sz="1600" b="0" i="0" dirty="0">
                <a:solidFill>
                  <a:srgbClr val="222222"/>
                </a:solidFill>
                <a:effectLst/>
              </a:rPr>
              <a:t>L’objectif est de trouver une fonction dite de prédiction ou une fonction coût qui décrit la relation entre </a:t>
            </a:r>
            <a:r>
              <a:rPr lang="fr-FR" sz="1600" b="1" i="1" dirty="0">
                <a:solidFill>
                  <a:srgbClr val="222222"/>
                </a:solidFill>
                <a:effectLst/>
              </a:rPr>
              <a:t>X</a:t>
            </a:r>
            <a:r>
              <a:rPr lang="fr-FR" sz="1600" b="0" i="0" dirty="0">
                <a:solidFill>
                  <a:srgbClr val="222222"/>
                </a:solidFill>
                <a:effectLst/>
              </a:rPr>
              <a:t> et </a:t>
            </a:r>
            <a:r>
              <a:rPr lang="fr-FR" sz="1600" b="1" i="1" dirty="0">
                <a:solidFill>
                  <a:srgbClr val="222222"/>
                </a:solidFill>
                <a:effectLst/>
              </a:rPr>
              <a:t>Y</a:t>
            </a:r>
          </a:p>
          <a:p>
            <a:pPr algn="l"/>
            <a:r>
              <a:rPr lang="fr-FR" sz="1600" b="0" i="0" dirty="0">
                <a:solidFill>
                  <a:srgbClr val="222222"/>
                </a:solidFill>
                <a:effectLst/>
              </a:rPr>
              <a:t>La fonction recherchée est de la forme :</a:t>
            </a:r>
          </a:p>
          <a:p>
            <a:pPr algn="ctr"/>
            <a:r>
              <a:rPr lang="fr-FR" sz="1600" b="0" i="0" dirty="0">
                <a:solidFill>
                  <a:srgbClr val="222222"/>
                </a:solidFill>
                <a:effectLst/>
              </a:rPr>
              <a:t>   </a:t>
            </a:r>
            <a:r>
              <a:rPr lang="fr-FR" sz="1600" b="1" i="1" dirty="0">
                <a:solidFill>
                  <a:srgbClr val="222222"/>
                </a:solidFill>
                <a:effectLst/>
              </a:rPr>
              <a:t>Y= f(X)</a:t>
            </a:r>
            <a:r>
              <a:rPr lang="fr-FR" sz="1600" b="0" i="0" dirty="0">
                <a:solidFill>
                  <a:srgbClr val="222222"/>
                </a:solidFill>
                <a:effectLst/>
              </a:rPr>
              <a:t> avec</a:t>
            </a:r>
            <a:br>
              <a:rPr lang="fr-FR" sz="1600" b="0" i="0" dirty="0">
                <a:solidFill>
                  <a:srgbClr val="222222"/>
                </a:solidFill>
                <a:effectLst/>
              </a:rPr>
            </a:br>
            <a:r>
              <a:rPr lang="fr-FR" sz="1600" b="1" i="1" dirty="0">
                <a:solidFill>
                  <a:srgbClr val="222222"/>
                </a:solidFill>
                <a:effectLst/>
              </a:rPr>
              <a:t>f(X)</a:t>
            </a:r>
            <a:r>
              <a:rPr lang="fr-FR" sz="1600" b="0" i="0" dirty="0">
                <a:solidFill>
                  <a:srgbClr val="222222"/>
                </a:solidFill>
                <a:effectLst/>
              </a:rPr>
              <a:t> une fonction linéaire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2137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2551A-477E-4191-A6F8-2B2D2E1F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Hyperparamétrage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E252F-D12E-41A1-A73D-1140CCFA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CDDD4-E51C-4632-914C-7BD1DB25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5D05DA-CB8F-4E68-B857-78983C6F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28</a:t>
            </a:fld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E0713BC-203B-4A67-91AC-B4B152DDBCFA}"/>
              </a:ext>
            </a:extLst>
          </p:cNvPr>
          <p:cNvGrpSpPr/>
          <p:nvPr/>
        </p:nvGrpSpPr>
        <p:grpSpPr>
          <a:xfrm>
            <a:off x="907402" y="2240379"/>
            <a:ext cx="2604796" cy="1228458"/>
            <a:chOff x="4793602" y="1870076"/>
            <a:chExt cx="2604796" cy="122845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0C82BFB-922F-45F8-962F-0DE009DCCD30}"/>
                </a:ext>
              </a:extLst>
            </p:cNvPr>
            <p:cNvSpPr/>
            <p:nvPr/>
          </p:nvSpPr>
          <p:spPr>
            <a:xfrm>
              <a:off x="4793602" y="1870076"/>
              <a:ext cx="2604796" cy="1228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20E9E7B-4017-49C9-9BF3-1710C4396FBF}"/>
                </a:ext>
              </a:extLst>
            </p:cNvPr>
            <p:cNvSpPr txBox="1"/>
            <p:nvPr/>
          </p:nvSpPr>
          <p:spPr>
            <a:xfrm>
              <a:off x="5365102" y="2022640"/>
              <a:ext cx="17448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Optimisation du processus d’entrainement</a:t>
              </a:r>
            </a:p>
          </p:txBody>
        </p:sp>
      </p:grp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75DCA36-BC3E-4B07-8DB9-8DEB6B9F08C4}"/>
              </a:ext>
            </a:extLst>
          </p:cNvPr>
          <p:cNvSpPr/>
          <p:nvPr/>
        </p:nvSpPr>
        <p:spPr>
          <a:xfrm>
            <a:off x="4465864" y="2672045"/>
            <a:ext cx="2705877" cy="365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300C6F-5D0E-4E00-8739-AD95700EA2C4}"/>
              </a:ext>
            </a:extLst>
          </p:cNvPr>
          <p:cNvSpPr txBox="1"/>
          <p:nvPr/>
        </p:nvSpPr>
        <p:spPr>
          <a:xfrm>
            <a:off x="4465864" y="2392943"/>
            <a:ext cx="240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Hyperparamétrages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D38FDF7-4185-4AD6-9286-F754E08A77EC}"/>
              </a:ext>
            </a:extLst>
          </p:cNvPr>
          <p:cNvGrpSpPr/>
          <p:nvPr/>
        </p:nvGrpSpPr>
        <p:grpSpPr>
          <a:xfrm>
            <a:off x="8125407" y="2176097"/>
            <a:ext cx="2604796" cy="1261057"/>
            <a:chOff x="4793602" y="1870076"/>
            <a:chExt cx="2604796" cy="1261057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DEA8320-FE71-4608-BD29-012BE6CA1F86}"/>
                </a:ext>
              </a:extLst>
            </p:cNvPr>
            <p:cNvSpPr/>
            <p:nvPr/>
          </p:nvSpPr>
          <p:spPr>
            <a:xfrm>
              <a:off x="4793602" y="1870076"/>
              <a:ext cx="2604796" cy="1228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06FE9A2-AE78-4A06-9671-7C4C3ED4F413}"/>
                </a:ext>
              </a:extLst>
            </p:cNvPr>
            <p:cNvSpPr txBox="1"/>
            <p:nvPr/>
          </p:nvSpPr>
          <p:spPr>
            <a:xfrm>
              <a:off x="5423420" y="1930804"/>
              <a:ext cx="17448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Modèle plus performant avec de meilleurs scores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56D24C36-BDC9-4C63-B41D-79F0E022F03F}"/>
              </a:ext>
            </a:extLst>
          </p:cNvPr>
          <p:cNvSpPr txBox="1"/>
          <p:nvPr/>
        </p:nvSpPr>
        <p:spPr>
          <a:xfrm>
            <a:off x="1007706" y="3912981"/>
            <a:ext cx="1034609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Méthode de </a:t>
            </a:r>
            <a:r>
              <a:rPr lang="fr-FR" b="1" dirty="0" err="1"/>
              <a:t>RandomSearchCV</a:t>
            </a:r>
            <a:r>
              <a:rPr lang="fr-FR" b="1" dirty="0"/>
              <a:t> </a:t>
            </a:r>
            <a:r>
              <a:rPr lang="fr-FR" dirty="0"/>
              <a:t>: méthode d’</a:t>
            </a:r>
            <a:r>
              <a:rPr lang="fr-FR" dirty="0" err="1"/>
              <a:t>hyperparamétrisation</a:t>
            </a:r>
            <a:r>
              <a:rPr lang="fr-FR" dirty="0"/>
              <a:t>, pioche aléatoirement les paramètres de la liste pour trouver la meilleur combinaison possible pour le modèle.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840C6C5B-8532-44C1-9FC1-570E23C6AB6F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6447718" y="4292346"/>
            <a:ext cx="264615" cy="798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456133A5-3D8A-4923-AD10-9A6B0275977B}"/>
              </a:ext>
            </a:extLst>
          </p:cNvPr>
          <p:cNvCxnSpPr/>
          <p:nvPr/>
        </p:nvCxnSpPr>
        <p:spPr>
          <a:xfrm rot="16200000" flipH="1">
            <a:off x="6447718" y="4556961"/>
            <a:ext cx="264615" cy="798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65B540F6-7D92-4908-B60D-943A91A2D11D}"/>
              </a:ext>
            </a:extLst>
          </p:cNvPr>
          <p:cNvCxnSpPr/>
          <p:nvPr/>
        </p:nvCxnSpPr>
        <p:spPr>
          <a:xfrm rot="16200000" flipH="1">
            <a:off x="6447717" y="4821576"/>
            <a:ext cx="264615" cy="798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8DFADF4D-5A75-455D-BFEC-0E9E90050DAD}"/>
              </a:ext>
            </a:extLst>
          </p:cNvPr>
          <p:cNvCxnSpPr/>
          <p:nvPr/>
        </p:nvCxnSpPr>
        <p:spPr>
          <a:xfrm rot="16200000" flipH="1">
            <a:off x="6447717" y="5058557"/>
            <a:ext cx="264615" cy="798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E622317-6E09-44C3-ACDC-DBD3941F55C3}"/>
              </a:ext>
            </a:extLst>
          </p:cNvPr>
          <p:cNvSpPr txBox="1"/>
          <p:nvPr/>
        </p:nvSpPr>
        <p:spPr>
          <a:xfrm>
            <a:off x="7091265" y="4559310"/>
            <a:ext cx="251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Regression</a:t>
            </a:r>
            <a:r>
              <a:rPr lang="fr-FR" sz="1600" dirty="0"/>
              <a:t> </a:t>
            </a:r>
            <a:r>
              <a:rPr lang="fr-FR" sz="1600" dirty="0" err="1"/>
              <a:t>ridge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8C5BB40-3751-4973-A723-B425E55990B0}"/>
              </a:ext>
            </a:extLst>
          </p:cNvPr>
          <p:cNvSpPr txBox="1"/>
          <p:nvPr/>
        </p:nvSpPr>
        <p:spPr>
          <a:xfrm>
            <a:off x="7099818" y="4870859"/>
            <a:ext cx="251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Regression</a:t>
            </a:r>
            <a:r>
              <a:rPr lang="fr-FR" sz="1600" dirty="0"/>
              <a:t> lasso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B161563-2053-4125-8BBE-CA692A0EC46B}"/>
              </a:ext>
            </a:extLst>
          </p:cNvPr>
          <p:cNvSpPr txBox="1"/>
          <p:nvPr/>
        </p:nvSpPr>
        <p:spPr>
          <a:xfrm>
            <a:off x="7091265" y="5156244"/>
            <a:ext cx="251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Random</a:t>
            </a:r>
            <a:r>
              <a:rPr lang="fr-FR" sz="1600" dirty="0"/>
              <a:t> Forest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69C796B-D948-410B-8B53-06B9BCA49A50}"/>
              </a:ext>
            </a:extLst>
          </p:cNvPr>
          <p:cNvSpPr txBox="1"/>
          <p:nvPr/>
        </p:nvSpPr>
        <p:spPr>
          <a:xfrm>
            <a:off x="7108371" y="5440643"/>
            <a:ext cx="251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XGboost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68784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6C549-A7AA-4718-90FF-6033F6D9883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Résultats : Régression Ridge &amp; Lasso</a:t>
            </a:r>
            <a:endParaRPr lang="en-US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FE371B39-4F85-40DF-94EB-10AB318CA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751996"/>
              </p:ext>
            </p:extLst>
          </p:nvPr>
        </p:nvGraphicFramePr>
        <p:xfrm>
          <a:off x="838200" y="3023946"/>
          <a:ext cx="10442512" cy="132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3">
                  <a:extLst>
                    <a:ext uri="{9D8B030D-6E8A-4147-A177-3AD203B41FA5}">
                      <a16:colId xmlns:a16="http://schemas.microsoft.com/office/drawing/2014/main" val="401249673"/>
                    </a:ext>
                  </a:extLst>
                </a:gridCol>
                <a:gridCol w="1455133">
                  <a:extLst>
                    <a:ext uri="{9D8B030D-6E8A-4147-A177-3AD203B41FA5}">
                      <a16:colId xmlns:a16="http://schemas.microsoft.com/office/drawing/2014/main" val="285023170"/>
                    </a:ext>
                  </a:extLst>
                </a:gridCol>
                <a:gridCol w="1118589">
                  <a:extLst>
                    <a:ext uri="{9D8B030D-6E8A-4147-A177-3AD203B41FA5}">
                      <a16:colId xmlns:a16="http://schemas.microsoft.com/office/drawing/2014/main" val="612712589"/>
                    </a:ext>
                  </a:extLst>
                </a:gridCol>
                <a:gridCol w="1118589">
                  <a:extLst>
                    <a:ext uri="{9D8B030D-6E8A-4147-A177-3AD203B41FA5}">
                      <a16:colId xmlns:a16="http://schemas.microsoft.com/office/drawing/2014/main" val="3736343118"/>
                    </a:ext>
                  </a:extLst>
                </a:gridCol>
                <a:gridCol w="1323767">
                  <a:extLst>
                    <a:ext uri="{9D8B030D-6E8A-4147-A177-3AD203B41FA5}">
                      <a16:colId xmlns:a16="http://schemas.microsoft.com/office/drawing/2014/main" val="445412181"/>
                    </a:ext>
                  </a:extLst>
                </a:gridCol>
                <a:gridCol w="1323767">
                  <a:extLst>
                    <a:ext uri="{9D8B030D-6E8A-4147-A177-3AD203B41FA5}">
                      <a16:colId xmlns:a16="http://schemas.microsoft.com/office/drawing/2014/main" val="2878678118"/>
                    </a:ext>
                  </a:extLst>
                </a:gridCol>
                <a:gridCol w="1323767">
                  <a:extLst>
                    <a:ext uri="{9D8B030D-6E8A-4147-A177-3AD203B41FA5}">
                      <a16:colId xmlns:a16="http://schemas.microsoft.com/office/drawing/2014/main" val="845063800"/>
                    </a:ext>
                  </a:extLst>
                </a:gridCol>
                <a:gridCol w="1323767">
                  <a:extLst>
                    <a:ext uri="{9D8B030D-6E8A-4147-A177-3AD203B41FA5}">
                      <a16:colId xmlns:a16="http://schemas.microsoft.com/office/drawing/2014/main" val="1736469077"/>
                    </a:ext>
                  </a:extLst>
                </a:gridCol>
              </a:tblGrid>
              <a:tr h="428044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EUI +</a:t>
                      </a:r>
                      <a:r>
                        <a:rPr lang="fr-FR" dirty="0" err="1"/>
                        <a:t>EnergyStarScore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EUI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GHG + </a:t>
                      </a:r>
                      <a:r>
                        <a:rPr lang="fr-FR" dirty="0" err="1"/>
                        <a:t>EnergyStarScore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GHG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97615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NMAE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7348"/>
                  </a:ext>
                </a:extLst>
              </a:tr>
              <a:tr h="528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-0,51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71813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F1CDE-25EE-4888-A728-CBC1879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28701-E0B6-4DB3-BFA5-C053BE2E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86C19-9DE2-4949-BF52-7046C21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07F168D-AE27-4A5E-9BA0-CE3BAEDB3F0B}"/>
                  </a:ext>
                </a:extLst>
              </p:cNvPr>
              <p:cNvSpPr txBox="1"/>
              <p:nvPr/>
            </p:nvSpPr>
            <p:spPr>
              <a:xfrm>
                <a:off x="838200" y="1804001"/>
                <a:ext cx="10515600" cy="10479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La regression Ridge et Lasso </a:t>
                </a:r>
                <a:r>
                  <a:rPr lang="en-US" dirty="0" err="1"/>
                  <a:t>sont</a:t>
                </a:r>
                <a:r>
                  <a:rPr lang="en-US" dirty="0"/>
                  <a:t> des </a:t>
                </a:r>
                <a:r>
                  <a:rPr lang="en-US" dirty="0" err="1"/>
                  <a:t>algorithmes</a:t>
                </a:r>
                <a:r>
                  <a:rPr lang="en-US" dirty="0"/>
                  <a:t> de regression </a:t>
                </a:r>
                <a:r>
                  <a:rPr lang="en-US" dirty="0" err="1"/>
                  <a:t>linéaire</a:t>
                </a:r>
                <a:r>
                  <a:rPr lang="en-US" dirty="0"/>
                  <a:t> </a:t>
                </a:r>
                <a:r>
                  <a:rPr lang="en-US" dirty="0" err="1"/>
                  <a:t>dont</a:t>
                </a:r>
                <a:r>
                  <a:rPr lang="en-US" dirty="0"/>
                  <a:t> on ajoute à la </a:t>
                </a:r>
                <a:r>
                  <a:rPr lang="en-US" dirty="0" err="1"/>
                  <a:t>fonction</a:t>
                </a:r>
                <a:r>
                  <a:rPr lang="en-US" dirty="0"/>
                  <a:t> coût un coefficient de régularisation pour </a:t>
                </a:r>
                <a:r>
                  <a:rPr lang="en-US" dirty="0" err="1"/>
                  <a:t>pénaliser</a:t>
                </a:r>
                <a:r>
                  <a:rPr lang="en-US" dirty="0"/>
                  <a:t> les coefficients de la </a:t>
                </a:r>
                <a:r>
                  <a:rPr lang="en-US" dirty="0" err="1"/>
                  <a:t>fonction</a:t>
                </a:r>
                <a:r>
                  <a:rPr lang="en-US" dirty="0"/>
                  <a:t> </a:t>
                </a:r>
                <a:r>
                  <a:rPr lang="en-US" dirty="0" err="1"/>
                  <a:t>polynomiale</a:t>
                </a:r>
                <a:r>
                  <a:rPr lang="en-US" dirty="0"/>
                  <a:t>.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𝑙𝑎𝑠𝑠𝑜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07F168D-AE27-4A5E-9BA0-CE3BAED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4001"/>
                <a:ext cx="10515600" cy="1047979"/>
              </a:xfrm>
              <a:prstGeom prst="rect">
                <a:avLst/>
              </a:prstGeom>
              <a:blipFill>
                <a:blip r:embed="rId2"/>
                <a:stretch>
                  <a:fillRect l="-463" t="-28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2BC98AFC-A8C8-490B-B36C-C3CF77EF9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51515"/>
              </p:ext>
            </p:extLst>
          </p:nvPr>
        </p:nvGraphicFramePr>
        <p:xfrm>
          <a:off x="838200" y="4581996"/>
          <a:ext cx="10442514" cy="178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08">
                  <a:extLst>
                    <a:ext uri="{9D8B030D-6E8A-4147-A177-3AD203B41FA5}">
                      <a16:colId xmlns:a16="http://schemas.microsoft.com/office/drawing/2014/main" val="1211768744"/>
                    </a:ext>
                  </a:extLst>
                </a:gridCol>
                <a:gridCol w="1056081">
                  <a:extLst>
                    <a:ext uri="{9D8B030D-6E8A-4147-A177-3AD203B41FA5}">
                      <a16:colId xmlns:a16="http://schemas.microsoft.com/office/drawing/2014/main" val="697139148"/>
                    </a:ext>
                  </a:extLst>
                </a:gridCol>
                <a:gridCol w="870577">
                  <a:extLst>
                    <a:ext uri="{9D8B030D-6E8A-4147-A177-3AD203B41FA5}">
                      <a16:colId xmlns:a16="http://schemas.microsoft.com/office/drawing/2014/main" val="3882786550"/>
                    </a:ext>
                  </a:extLst>
                </a:gridCol>
                <a:gridCol w="682482">
                  <a:extLst>
                    <a:ext uri="{9D8B030D-6E8A-4147-A177-3AD203B41FA5}">
                      <a16:colId xmlns:a16="http://schemas.microsoft.com/office/drawing/2014/main" val="984305861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080147798"/>
                    </a:ext>
                  </a:extLst>
                </a:gridCol>
                <a:gridCol w="832699">
                  <a:extLst>
                    <a:ext uri="{9D8B030D-6E8A-4147-A177-3AD203B41FA5}">
                      <a16:colId xmlns:a16="http://schemas.microsoft.com/office/drawing/2014/main" val="3414019025"/>
                    </a:ext>
                  </a:extLst>
                </a:gridCol>
                <a:gridCol w="745469">
                  <a:extLst>
                    <a:ext uri="{9D8B030D-6E8A-4147-A177-3AD203B41FA5}">
                      <a16:colId xmlns:a16="http://schemas.microsoft.com/office/drawing/2014/main" val="2220428727"/>
                    </a:ext>
                  </a:extLst>
                </a:gridCol>
                <a:gridCol w="1056080">
                  <a:extLst>
                    <a:ext uri="{9D8B030D-6E8A-4147-A177-3AD203B41FA5}">
                      <a16:colId xmlns:a16="http://schemas.microsoft.com/office/drawing/2014/main" val="3203944397"/>
                    </a:ext>
                  </a:extLst>
                </a:gridCol>
                <a:gridCol w="962897">
                  <a:extLst>
                    <a:ext uri="{9D8B030D-6E8A-4147-A177-3AD203B41FA5}">
                      <a16:colId xmlns:a16="http://schemas.microsoft.com/office/drawing/2014/main" val="3284258777"/>
                    </a:ext>
                  </a:extLst>
                </a:gridCol>
                <a:gridCol w="698877">
                  <a:extLst>
                    <a:ext uri="{9D8B030D-6E8A-4147-A177-3AD203B41FA5}">
                      <a16:colId xmlns:a16="http://schemas.microsoft.com/office/drawing/2014/main" val="2698206250"/>
                    </a:ext>
                  </a:extLst>
                </a:gridCol>
                <a:gridCol w="869713">
                  <a:extLst>
                    <a:ext uri="{9D8B030D-6E8A-4147-A177-3AD203B41FA5}">
                      <a16:colId xmlns:a16="http://schemas.microsoft.com/office/drawing/2014/main" val="2140174836"/>
                    </a:ext>
                  </a:extLst>
                </a:gridCol>
                <a:gridCol w="847194">
                  <a:extLst>
                    <a:ext uri="{9D8B030D-6E8A-4147-A177-3AD203B41FA5}">
                      <a16:colId xmlns:a16="http://schemas.microsoft.com/office/drawing/2014/main" val="2330693030"/>
                    </a:ext>
                  </a:extLst>
                </a:gridCol>
              </a:tblGrid>
              <a:tr h="507609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EUI +</a:t>
                      </a:r>
                      <a:r>
                        <a:rPr lang="fr-FR" dirty="0" err="1"/>
                        <a:t>EnergyStarScore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EUI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GHG + </a:t>
                      </a:r>
                      <a:r>
                        <a:rPr lang="fr-FR" dirty="0" err="1"/>
                        <a:t>EnergyStarScore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GHG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42135"/>
                  </a:ext>
                </a:extLst>
              </a:tr>
              <a:tr h="289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Max_iter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Max_iter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Max_iter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Max_iter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NMAE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184148"/>
                  </a:ext>
                </a:extLst>
              </a:tr>
              <a:tr h="626665">
                <a:tc>
                  <a:txBody>
                    <a:bodyPr/>
                    <a:lstStyle/>
                    <a:p>
                      <a:r>
                        <a:rPr lang="en-US" dirty="0"/>
                        <a:t>0,001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-0,51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140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4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6919F-C4CB-42FE-8317-6081446B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090"/>
            <a:ext cx="10515600" cy="132556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Introduction : présentation des données et des objectifs 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33ECD7-E03E-4EE7-A1E1-DCDFDBEE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409BBB-5448-4E5B-962D-DC439072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FE0B13-AF0B-48DC-B6FB-83AD00A1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01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6C549-A7AA-4718-90FF-6033F6D9883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err="1"/>
              <a:t>Random</a:t>
            </a:r>
            <a:r>
              <a:rPr lang="fr-FR" dirty="0"/>
              <a:t> Forest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8A6A15E-15ED-4E4D-ACCF-39ECB33E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7029789" cy="4316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Random Forest </a:t>
            </a:r>
            <a:r>
              <a:rPr lang="en-US" sz="1800" dirty="0" err="1"/>
              <a:t>est</a:t>
            </a:r>
            <a:r>
              <a:rPr lang="en-US" sz="1800" dirty="0"/>
              <a:t> un </a:t>
            </a:r>
            <a:r>
              <a:rPr lang="en-US" sz="1800" dirty="0" err="1"/>
              <a:t>algorithme</a:t>
            </a:r>
            <a:r>
              <a:rPr lang="en-US" sz="1800" dirty="0"/>
              <a:t> qui se base sur les </a:t>
            </a:r>
            <a:r>
              <a:rPr lang="en-US" sz="1800" dirty="0" err="1"/>
              <a:t>arbres</a:t>
            </a:r>
            <a:r>
              <a:rPr lang="en-US" sz="1800" dirty="0"/>
              <a:t> de decision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empêchant</a:t>
            </a:r>
            <a:r>
              <a:rPr lang="en-US" sz="1800" dirty="0"/>
              <a:t> le sur-</a:t>
            </a:r>
            <a:r>
              <a:rPr lang="en-US" sz="1800" dirty="0" err="1"/>
              <a:t>apprentissage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Les trois </a:t>
            </a:r>
            <a:r>
              <a:rPr lang="en-US" sz="1800" dirty="0" err="1"/>
              <a:t>idées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 de </a:t>
            </a:r>
            <a:r>
              <a:rPr lang="en-US" sz="1800" dirty="0" err="1"/>
              <a:t>l’algorithme</a:t>
            </a:r>
            <a:r>
              <a:rPr lang="en-US" sz="1800" dirty="0"/>
              <a:t> des </a:t>
            </a:r>
            <a:r>
              <a:rPr lang="en-US" sz="1800" dirty="0" err="1"/>
              <a:t>forêts</a:t>
            </a:r>
            <a:r>
              <a:rPr lang="en-US" sz="1800" dirty="0"/>
              <a:t> </a:t>
            </a:r>
            <a:r>
              <a:rPr lang="en-US" sz="1800" dirty="0" err="1"/>
              <a:t>alétoire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Le bootstrap </a:t>
            </a:r>
            <a:r>
              <a:rPr lang="en-US" sz="1800" dirty="0"/>
              <a:t>: technique qui tire </a:t>
            </a:r>
            <a:r>
              <a:rPr lang="en-US" sz="1800" dirty="0" err="1"/>
              <a:t>plusieurs</a:t>
            </a:r>
            <a:r>
              <a:rPr lang="en-US" sz="1800" dirty="0"/>
              <a:t> </a:t>
            </a:r>
            <a:r>
              <a:rPr lang="en-US" sz="1800" dirty="0" err="1"/>
              <a:t>échantillons</a:t>
            </a:r>
            <a:r>
              <a:rPr lang="en-US" sz="1800" dirty="0"/>
              <a:t> avec remise. On </a:t>
            </a:r>
            <a:r>
              <a:rPr lang="en-US" sz="1800" dirty="0" err="1"/>
              <a:t>entraine</a:t>
            </a:r>
            <a:r>
              <a:rPr lang="en-US" sz="1800" dirty="0"/>
              <a:t> </a:t>
            </a:r>
            <a:r>
              <a:rPr lang="en-US" sz="1800" dirty="0" err="1"/>
              <a:t>plusieurs</a:t>
            </a:r>
            <a:r>
              <a:rPr lang="en-US" sz="1800" dirty="0"/>
              <a:t> </a:t>
            </a:r>
            <a:r>
              <a:rPr lang="en-US" sz="1800" dirty="0" err="1"/>
              <a:t>arbres</a:t>
            </a:r>
            <a:r>
              <a:rPr lang="en-US" sz="1800" dirty="0"/>
              <a:t> de decision </a:t>
            </a:r>
            <a:r>
              <a:rPr lang="en-US" sz="1800" dirty="0" err="1"/>
              <a:t>différentes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Choix </a:t>
            </a:r>
            <a:r>
              <a:rPr lang="en-US" sz="1800" b="1" dirty="0" err="1"/>
              <a:t>aléatoitre</a:t>
            </a:r>
            <a:r>
              <a:rPr lang="en-US" sz="1800" b="1" dirty="0"/>
              <a:t> de la </a:t>
            </a:r>
            <a:r>
              <a:rPr lang="en-US" sz="1800" b="1" dirty="0" err="1"/>
              <a:t>profondeur</a:t>
            </a:r>
            <a:r>
              <a:rPr lang="en-US" sz="1800" b="1" dirty="0"/>
              <a:t> des </a:t>
            </a:r>
            <a:r>
              <a:rPr lang="en-US" sz="1800" b="1" dirty="0" err="1"/>
              <a:t>arbres</a:t>
            </a:r>
            <a:r>
              <a:rPr lang="en-US" sz="1800" b="1" dirty="0"/>
              <a:t> </a:t>
            </a:r>
            <a:r>
              <a:rPr lang="en-US" sz="1800" dirty="0"/>
              <a:t>: Parmi les n variables </a:t>
            </a:r>
            <a:r>
              <a:rPr lang="en-US" sz="1800" dirty="0" err="1"/>
              <a:t>prédictives</a:t>
            </a:r>
            <a:r>
              <a:rPr lang="en-US" sz="1800" dirty="0"/>
              <a:t>, on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choisir</a:t>
            </a:r>
            <a:r>
              <a:rPr lang="en-US" sz="1800" dirty="0"/>
              <a:t> </a:t>
            </a:r>
            <a:r>
              <a:rPr lang="en-US" sz="1800" dirty="0" err="1"/>
              <a:t>alétoirement</a:t>
            </a:r>
            <a:r>
              <a:rPr lang="en-US" sz="1800" dirty="0"/>
              <a:t> m&lt;n variables. </a:t>
            </a:r>
            <a:r>
              <a:rPr lang="en-US" sz="1800" dirty="0" err="1"/>
              <a:t>Elles</a:t>
            </a:r>
            <a:r>
              <a:rPr lang="en-US" sz="1800" dirty="0"/>
              <a:t> </a:t>
            </a:r>
            <a:r>
              <a:rPr lang="en-US" sz="1800" dirty="0" err="1"/>
              <a:t>seront</a:t>
            </a:r>
            <a:r>
              <a:rPr lang="en-US" sz="1800" dirty="0"/>
              <a:t> </a:t>
            </a:r>
            <a:r>
              <a:rPr lang="en-US" sz="1800" dirty="0" err="1"/>
              <a:t>utilisées</a:t>
            </a:r>
            <a:r>
              <a:rPr lang="en-US" sz="1800" dirty="0"/>
              <a:t> pour </a:t>
            </a:r>
            <a:r>
              <a:rPr lang="en-US" sz="1800" dirty="0" err="1"/>
              <a:t>effectuer</a:t>
            </a:r>
            <a:r>
              <a:rPr lang="en-US" sz="1800" dirty="0"/>
              <a:t> la </a:t>
            </a:r>
            <a:r>
              <a:rPr lang="en-US" sz="1800" dirty="0" err="1"/>
              <a:t>meilleure</a:t>
            </a:r>
            <a:r>
              <a:rPr lang="en-US" sz="1800" dirty="0"/>
              <a:t> segmentation possible.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 err="1"/>
              <a:t>Méthode</a:t>
            </a:r>
            <a:r>
              <a:rPr lang="en-US" sz="1800" b="1" dirty="0"/>
              <a:t> </a:t>
            </a:r>
            <a:r>
              <a:rPr lang="en-US" sz="1800" b="1" dirty="0" err="1"/>
              <a:t>d’ensemble</a:t>
            </a:r>
            <a:r>
              <a:rPr lang="en-US" sz="1800" b="1" dirty="0"/>
              <a:t>, </a:t>
            </a:r>
            <a:r>
              <a:rPr lang="en-US" sz="1800" dirty="0" err="1"/>
              <a:t>c’est</a:t>
            </a:r>
            <a:r>
              <a:rPr lang="en-US" sz="1800" dirty="0"/>
              <a:t> à dire que </a:t>
            </a:r>
            <a:r>
              <a:rPr lang="en-US" sz="1800" dirty="0" err="1"/>
              <a:t>l’algorithme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voter </a:t>
            </a:r>
            <a:r>
              <a:rPr lang="en-US" sz="1800" dirty="0" err="1"/>
              <a:t>parmi</a:t>
            </a:r>
            <a:r>
              <a:rPr lang="en-US" sz="1800" dirty="0"/>
              <a:t> </a:t>
            </a:r>
            <a:r>
              <a:rPr lang="en-US" sz="1800" dirty="0" err="1"/>
              <a:t>plusieurs</a:t>
            </a:r>
            <a:r>
              <a:rPr lang="en-US" sz="1800" dirty="0"/>
              <a:t> </a:t>
            </a:r>
            <a:r>
              <a:rPr lang="en-US" sz="1800" dirty="0" err="1"/>
              <a:t>arbres</a:t>
            </a:r>
            <a:r>
              <a:rPr lang="en-US" sz="1800" dirty="0"/>
              <a:t> de decision ‘’ </a:t>
            </a:r>
            <a:r>
              <a:rPr lang="fr-FR" sz="1800" dirty="0"/>
              <a:t>faible</a:t>
            </a:r>
            <a:r>
              <a:rPr lang="en-US" sz="1800" dirty="0"/>
              <a:t> ‘’ pour construire un modèle plus puissant. </a:t>
            </a:r>
            <a:endParaRPr lang="en-US" sz="1800" b="1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F1CDE-25EE-4888-A728-CBC1879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6092"/>
            <a:ext cx="2743200" cy="365125"/>
          </a:xfrm>
        </p:spPr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28701-E0B6-4DB3-BFA5-C053BE2E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86C19-9DE2-4949-BF52-7046C21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307EC8E-5722-401E-81DA-35569FE87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15374"/>
              </p:ext>
            </p:extLst>
          </p:nvPr>
        </p:nvGraphicFramePr>
        <p:xfrm>
          <a:off x="8318568" y="1737303"/>
          <a:ext cx="3079174" cy="4316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174">
                  <a:extLst>
                    <a:ext uri="{9D8B030D-6E8A-4147-A177-3AD203B41FA5}">
                      <a16:colId xmlns:a16="http://schemas.microsoft.com/office/drawing/2014/main" val="3872432390"/>
                    </a:ext>
                  </a:extLst>
                </a:gridCol>
              </a:tblGrid>
              <a:tr h="5296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EUI +</a:t>
                      </a:r>
                      <a:r>
                        <a:rPr lang="fr-FR" dirty="0" err="1"/>
                        <a:t>EnergyStarScore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937407"/>
                  </a:ext>
                </a:extLst>
              </a:tr>
              <a:tr h="2481363">
                <a:tc>
                  <a:txBody>
                    <a:bodyPr/>
                    <a:lstStyle/>
                    <a:p>
                      <a:r>
                        <a:rPr lang="fr-FR" dirty="0" err="1"/>
                        <a:t>n_estimators</a:t>
                      </a:r>
                      <a:r>
                        <a:rPr lang="fr-FR" dirty="0"/>
                        <a:t> : 2000 </a:t>
                      </a:r>
                      <a:r>
                        <a:rPr lang="fr-FR" dirty="0" err="1"/>
                        <a:t>min_samples_split</a:t>
                      </a:r>
                      <a:r>
                        <a:rPr lang="fr-FR" dirty="0"/>
                        <a:t> : 5 </a:t>
                      </a:r>
                      <a:r>
                        <a:rPr lang="fr-FR" dirty="0" err="1"/>
                        <a:t>min_samples_leaf</a:t>
                      </a:r>
                      <a:r>
                        <a:rPr lang="fr-FR" dirty="0"/>
                        <a:t> : 2 </a:t>
                      </a:r>
                      <a:r>
                        <a:rPr lang="fr-FR" dirty="0" err="1"/>
                        <a:t>max_features</a:t>
                      </a:r>
                      <a:r>
                        <a:rPr lang="fr-FR" dirty="0"/>
                        <a:t> : ‘auto' </a:t>
                      </a:r>
                      <a:r>
                        <a:rPr lang="fr-FR" dirty="0" err="1"/>
                        <a:t>max_depth</a:t>
                      </a:r>
                      <a:r>
                        <a:rPr lang="fr-FR" dirty="0"/>
                        <a:t>: 50</a:t>
                      </a:r>
                    </a:p>
                    <a:p>
                      <a:r>
                        <a:rPr lang="fr-FR" dirty="0" err="1"/>
                        <a:t>bootstrap</a:t>
                      </a:r>
                      <a:r>
                        <a:rPr lang="fr-FR" dirty="0"/>
                        <a:t> : </a:t>
                      </a:r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1275"/>
                  </a:ext>
                </a:extLst>
              </a:tr>
              <a:tr h="130598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NMAE : -0,37</a:t>
                      </a:r>
                    </a:p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532753"/>
                  </a:ext>
                </a:extLst>
              </a:tr>
            </a:tbl>
          </a:graphicData>
        </a:graphic>
      </p:graphicFrame>
      <p:grpSp>
        <p:nvGrpSpPr>
          <p:cNvPr id="9" name="Groupe 8">
            <a:extLst>
              <a:ext uri="{FF2B5EF4-FFF2-40B4-BE49-F238E27FC236}">
                <a16:creationId xmlns:a16="http://schemas.microsoft.com/office/drawing/2014/main" id="{A7EFA511-E3C7-4E98-8FF4-0C3FECF414D7}"/>
              </a:ext>
            </a:extLst>
          </p:cNvPr>
          <p:cNvGrpSpPr/>
          <p:nvPr/>
        </p:nvGrpSpPr>
        <p:grpSpPr>
          <a:xfrm>
            <a:off x="10696919" y="4832334"/>
            <a:ext cx="1313761" cy="2127380"/>
            <a:chOff x="2512140" y="4478034"/>
            <a:chExt cx="1313761" cy="2127380"/>
          </a:xfrm>
        </p:grpSpPr>
        <p:sp>
          <p:nvSpPr>
            <p:cNvPr id="10" name="Bulle narrative : ronde 9">
              <a:extLst>
                <a:ext uri="{FF2B5EF4-FFF2-40B4-BE49-F238E27FC236}">
                  <a16:creationId xmlns:a16="http://schemas.microsoft.com/office/drawing/2014/main" id="{0EC0A1B7-38FA-4196-8CA8-DA8307CB7BBA}"/>
                </a:ext>
              </a:extLst>
            </p:cNvPr>
            <p:cNvSpPr/>
            <p:nvPr/>
          </p:nvSpPr>
          <p:spPr>
            <a:xfrm rot="7902998">
              <a:off x="2105331" y="4884843"/>
              <a:ext cx="2127380" cy="1313761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54AAD2FD-D93F-49E7-9601-C91ED1E4A2AB}"/>
                </a:ext>
              </a:extLst>
            </p:cNvPr>
            <p:cNvSpPr txBox="1"/>
            <p:nvPr/>
          </p:nvSpPr>
          <p:spPr>
            <a:xfrm>
              <a:off x="2674498" y="4961562"/>
              <a:ext cx="9890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Le meilleur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85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6C549-A7AA-4718-90FF-6033F6D9883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err="1"/>
              <a:t>XGBoost</a:t>
            </a:r>
            <a:r>
              <a:rPr lang="fr-FR" dirty="0"/>
              <a:t> : algorithme d’apprentissage supervisé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8A6A15E-15ED-4E4D-ACCF-39ECB33E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0" y="5351390"/>
            <a:ext cx="10470498" cy="1146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C’est une méthode d’agrégation de modèles séquentielles qui permet de gérer des problèmes de régressions comme de classifications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F1CDE-25EE-4888-A728-CBC1879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6092"/>
            <a:ext cx="2743200" cy="365125"/>
          </a:xfrm>
        </p:spPr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28701-E0B6-4DB3-BFA5-C053BE2E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86C19-9DE2-4949-BF52-7046C21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FDA34F5-E996-4B3D-A3AC-E38ED40A21DC}"/>
              </a:ext>
            </a:extLst>
          </p:cNvPr>
          <p:cNvGrpSpPr/>
          <p:nvPr/>
        </p:nvGrpSpPr>
        <p:grpSpPr>
          <a:xfrm>
            <a:off x="838200" y="1432537"/>
            <a:ext cx="10515599" cy="3992925"/>
            <a:chOff x="836638" y="1289527"/>
            <a:chExt cx="10515599" cy="3992925"/>
          </a:xfrm>
        </p:grpSpPr>
        <p:graphicFrame>
          <p:nvGraphicFramePr>
            <p:cNvPr id="20" name="Diagramme 19">
              <a:extLst>
                <a:ext uri="{FF2B5EF4-FFF2-40B4-BE49-F238E27FC236}">
                  <a16:creationId xmlns:a16="http://schemas.microsoft.com/office/drawing/2014/main" id="{BB3B85AC-6B8E-4BED-AD29-8C22B69109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51236031"/>
                </p:ext>
              </p:extLst>
            </p:nvPr>
          </p:nvGraphicFramePr>
          <p:xfrm>
            <a:off x="836638" y="1289527"/>
            <a:ext cx="10515599" cy="23501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55EA2F8D-4E2E-4020-AA3F-8273879C1B50}"/>
                </a:ext>
              </a:extLst>
            </p:cNvPr>
            <p:cNvSpPr txBox="1"/>
            <p:nvPr/>
          </p:nvSpPr>
          <p:spPr>
            <a:xfrm>
              <a:off x="883302" y="3007856"/>
              <a:ext cx="1486674" cy="13849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400" dirty="0"/>
                <a:t>Déduire une arborescence des règles à appliquer qui reflète au mieux les données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DB126F5-7B15-458C-947E-D11640D977DB}"/>
                </a:ext>
              </a:extLst>
            </p:cNvPr>
            <p:cNvSpPr txBox="1"/>
            <p:nvPr/>
          </p:nvSpPr>
          <p:spPr>
            <a:xfrm>
              <a:off x="2556587" y="3007855"/>
              <a:ext cx="1334278" cy="22467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400" dirty="0"/>
                <a:t>Découpage du jeu de donnée pour obtenir plusieurs modèles : le résultat est agrégé par moyennage pour la régression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FA3B102-A284-498C-ADD7-DE2648F4BACF}"/>
                </a:ext>
              </a:extLst>
            </p:cNvPr>
            <p:cNvSpPr txBox="1"/>
            <p:nvPr/>
          </p:nvSpPr>
          <p:spPr>
            <a:xfrm>
              <a:off x="4299136" y="3035683"/>
              <a:ext cx="1436124" cy="22467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400" dirty="0"/>
                <a:t>Méthode d’ensembles de plusieurs arbres avec la technique de sélection d’un sous-ensemble de caractéristiques aléatoires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666F9C9-C082-4A4E-87AE-248A6685716E}"/>
                </a:ext>
              </a:extLst>
            </p:cNvPr>
            <p:cNvSpPr txBox="1"/>
            <p:nvPr/>
          </p:nvSpPr>
          <p:spPr>
            <a:xfrm>
              <a:off x="6143531" y="3035683"/>
              <a:ext cx="1326932" cy="18774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400" dirty="0"/>
                <a:t>Construction d’un « modèle fort » à partir de « modèles faibles » en  pondérant les observations</a:t>
              </a:r>
            </a:p>
            <a:p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B12436C-51E0-4412-90AD-AB60706211E6}"/>
                </a:ext>
              </a:extLst>
            </p:cNvPr>
            <p:cNvSpPr txBox="1"/>
            <p:nvPr/>
          </p:nvSpPr>
          <p:spPr>
            <a:xfrm>
              <a:off x="7780897" y="3035683"/>
              <a:ext cx="1326932" cy="13849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400" dirty="0"/>
                <a:t>Les erreurs sont minimisés par l’algorithme de gradient de descente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65A7235-2129-4ED6-88A8-D21AFB1577E8}"/>
                </a:ext>
              </a:extLst>
            </p:cNvPr>
            <p:cNvSpPr txBox="1"/>
            <p:nvPr/>
          </p:nvSpPr>
          <p:spPr>
            <a:xfrm>
              <a:off x="9418263" y="3059668"/>
              <a:ext cx="1702265" cy="16004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400" dirty="0"/>
                <a:t>Ensemble des techniques précédente. </a:t>
              </a:r>
            </a:p>
            <a:p>
              <a:r>
                <a:rPr lang="fr-FR" sz="1400" dirty="0"/>
                <a:t>En plus 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/>
                <a:t>la régularisation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/>
                <a:t>la  parallélisation du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722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8704A-1C76-4400-AF1A-E9B3014C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Réglages des hyperparamètres : 1</a:t>
            </a:r>
            <a:r>
              <a:rPr lang="fr-FR" baseline="30000" dirty="0"/>
              <a:t>er</a:t>
            </a:r>
            <a:r>
              <a:rPr lang="fr-FR" dirty="0"/>
              <a:t> approche </a:t>
            </a:r>
            <a:r>
              <a:rPr lang="fr-FR" dirty="0" err="1"/>
              <a:t>XGBoost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8D6996E-9620-43BC-8240-98BB7A6AD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18" y="2404537"/>
            <a:ext cx="8089782" cy="367868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81E0B-8220-48F2-955F-21464949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ECA33C-9C38-4C54-B8B9-7A6F3CA0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8579D8-F021-41AA-9CE4-6AD6ED9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8D4E64-4D0B-40F4-A114-F1418BC05038}"/>
              </a:ext>
            </a:extLst>
          </p:cNvPr>
          <p:cNvSpPr txBox="1"/>
          <p:nvPr/>
        </p:nvSpPr>
        <p:spPr>
          <a:xfrm>
            <a:off x="4038600" y="1762075"/>
            <a:ext cx="65085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Visualisation avec la librairie W&amp;B (axe y : </a:t>
            </a:r>
            <a:r>
              <a:rPr lang="fr-FR" dirty="0" err="1"/>
              <a:t>n_estimators_eta</a:t>
            </a:r>
            <a:r>
              <a:rPr lang="fr-FR" dirty="0"/>
              <a:t> MAE)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BEE4CD-BB4A-48DA-8D96-987704A3B981}"/>
              </a:ext>
            </a:extLst>
          </p:cNvPr>
          <p:cNvSpPr txBox="1"/>
          <p:nvPr/>
        </p:nvSpPr>
        <p:spPr>
          <a:xfrm>
            <a:off x="838201" y="1762074"/>
            <a:ext cx="3024672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Learning rate (</a:t>
            </a:r>
            <a:r>
              <a:rPr lang="fr-FR" b="1" dirty="0" err="1"/>
              <a:t>eta</a:t>
            </a:r>
            <a:r>
              <a:rPr lang="fr-FR" b="1" dirty="0"/>
              <a:t>) [0,1] : </a:t>
            </a:r>
          </a:p>
          <a:p>
            <a:r>
              <a:rPr lang="fr-FR" dirty="0"/>
              <a:t>pénalise les poids des variables caractéristiques.</a:t>
            </a:r>
          </a:p>
          <a:p>
            <a:r>
              <a:rPr lang="fr-FR" dirty="0"/>
              <a:t>Plus </a:t>
            </a:r>
            <a:r>
              <a:rPr lang="fr-FR" dirty="0" err="1"/>
              <a:t>eta</a:t>
            </a:r>
            <a:r>
              <a:rPr lang="fr-FR" dirty="0"/>
              <a:t> est grand plus la régularisation est forte.</a:t>
            </a:r>
          </a:p>
          <a:p>
            <a:endParaRPr lang="fr-FR" dirty="0"/>
          </a:p>
          <a:p>
            <a:r>
              <a:rPr lang="fr-FR" b="1" dirty="0" err="1"/>
              <a:t>n_estimators</a:t>
            </a:r>
            <a:r>
              <a:rPr lang="fr-FR" b="1" dirty="0"/>
              <a:t> :</a:t>
            </a:r>
          </a:p>
          <a:p>
            <a:r>
              <a:rPr lang="fr-FR" dirty="0"/>
              <a:t>nombre d’arbres de décision pour l’apprentissage.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A466DA86-AA01-45F0-90C5-7897048D1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375249"/>
              </p:ext>
            </p:extLst>
          </p:nvPr>
        </p:nvGraphicFramePr>
        <p:xfrm>
          <a:off x="752540" y="4586998"/>
          <a:ext cx="319599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0658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6C549-A7AA-4718-90FF-6033F6D9883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Réglages des hyperparamètres : 2</a:t>
            </a:r>
            <a:r>
              <a:rPr lang="fr-FR" baseline="30000" dirty="0"/>
              <a:t>ème</a:t>
            </a:r>
            <a:r>
              <a:rPr lang="fr-FR" dirty="0"/>
              <a:t> approche </a:t>
            </a:r>
            <a:r>
              <a:rPr lang="fr-FR" dirty="0" err="1"/>
              <a:t>XGBoost</a:t>
            </a:r>
            <a:endParaRPr lang="en-US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FE371B39-4F85-40DF-94EB-10AB318CA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600367"/>
              </p:ext>
            </p:extLst>
          </p:nvPr>
        </p:nvGraphicFramePr>
        <p:xfrm>
          <a:off x="838200" y="2180459"/>
          <a:ext cx="10515600" cy="32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12496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127125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45412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45063800"/>
                    </a:ext>
                  </a:extLst>
                </a:gridCol>
              </a:tblGrid>
              <a:tr h="34913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EUI +</a:t>
                      </a:r>
                      <a:r>
                        <a:rPr lang="fr-FR" dirty="0" err="1"/>
                        <a:t>EnergyStarScore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EUI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GHG + </a:t>
                      </a:r>
                      <a:r>
                        <a:rPr lang="fr-FR" dirty="0" err="1"/>
                        <a:t>EnergyStarScore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GHG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797615"/>
                  </a:ext>
                </a:extLst>
              </a:tr>
              <a:tr h="2241993"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Subsample</a:t>
                      </a:r>
                      <a:r>
                        <a:rPr lang="fr-FR" dirty="0"/>
                        <a:t> : 0.7 </a:t>
                      </a:r>
                      <a:r>
                        <a:rPr lang="fr-FR" dirty="0" err="1"/>
                        <a:t>n_estimators</a:t>
                      </a:r>
                      <a:r>
                        <a:rPr lang="fr-FR" dirty="0"/>
                        <a:t> : 500 </a:t>
                      </a:r>
                      <a:r>
                        <a:rPr lang="fr-FR" dirty="0" err="1"/>
                        <a:t>max_depth</a:t>
                      </a:r>
                      <a:r>
                        <a:rPr lang="fr-FR" dirty="0"/>
                        <a:t> : 5 </a:t>
                      </a:r>
                      <a:r>
                        <a:rPr lang="fr-FR" dirty="0" err="1"/>
                        <a:t>learning_rate</a:t>
                      </a:r>
                      <a:r>
                        <a:rPr lang="fr-FR" dirty="0"/>
                        <a:t> : 0.05 'gamma : 3 </a:t>
                      </a:r>
                      <a:r>
                        <a:rPr lang="fr-FR" dirty="0" err="1"/>
                        <a:t>colsample_bytree</a:t>
                      </a:r>
                      <a:r>
                        <a:rPr lang="fr-FR" dirty="0"/>
                        <a:t> : 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Subsample</a:t>
                      </a:r>
                      <a:r>
                        <a:rPr lang="fr-FR" dirty="0"/>
                        <a:t> : 0.1 </a:t>
                      </a:r>
                      <a:r>
                        <a:rPr lang="fr-FR" dirty="0" err="1"/>
                        <a:t>n_estimators</a:t>
                      </a:r>
                      <a:r>
                        <a:rPr lang="fr-FR" dirty="0"/>
                        <a:t> : 1000 </a:t>
                      </a:r>
                      <a:r>
                        <a:rPr lang="fr-FR" dirty="0" err="1"/>
                        <a:t>max_depth</a:t>
                      </a:r>
                      <a:r>
                        <a:rPr lang="fr-FR" dirty="0"/>
                        <a:t> : 80 </a:t>
                      </a:r>
                      <a:r>
                        <a:rPr lang="fr-FR" dirty="0" err="1"/>
                        <a:t>learning_rate</a:t>
                      </a:r>
                      <a:r>
                        <a:rPr lang="fr-FR" dirty="0"/>
                        <a:t> : 0.008 gamma': 1  </a:t>
                      </a:r>
                      <a:r>
                        <a:rPr lang="fr-FR" dirty="0" err="1"/>
                        <a:t>colsample_bytree</a:t>
                      </a:r>
                      <a:r>
                        <a:rPr lang="fr-FR" dirty="0"/>
                        <a:t> : 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n_estimators</a:t>
                      </a:r>
                      <a:r>
                        <a:rPr lang="fr-FR" dirty="0"/>
                        <a:t> : 1000 </a:t>
                      </a:r>
                      <a:r>
                        <a:rPr lang="fr-FR" dirty="0" err="1"/>
                        <a:t>max_depth</a:t>
                      </a:r>
                      <a:r>
                        <a:rPr lang="fr-FR" dirty="0"/>
                        <a:t> : 15 </a:t>
                      </a:r>
                      <a:r>
                        <a:rPr lang="fr-FR" dirty="0" err="1"/>
                        <a:t>learning_rate</a:t>
                      </a:r>
                      <a:r>
                        <a:rPr lang="fr-FR" dirty="0"/>
                        <a:t> : 0.05 gamma : 5 </a:t>
                      </a:r>
                      <a:r>
                        <a:rPr lang="fr-FR" dirty="0" err="1"/>
                        <a:t>colsample_bytree</a:t>
                      </a:r>
                      <a:r>
                        <a:rPr lang="fr-FR" dirty="0"/>
                        <a:t> : 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Subsample</a:t>
                      </a:r>
                      <a:r>
                        <a:rPr lang="fr-FR" dirty="0"/>
                        <a:t> : 0.5 </a:t>
                      </a:r>
                      <a:r>
                        <a:rPr lang="fr-FR" dirty="0" err="1"/>
                        <a:t>n_estimators</a:t>
                      </a:r>
                      <a:r>
                        <a:rPr lang="fr-FR" dirty="0"/>
                        <a:t> : 1000 </a:t>
                      </a:r>
                      <a:r>
                        <a:rPr lang="fr-FR" dirty="0" err="1"/>
                        <a:t>max_depth</a:t>
                      </a:r>
                      <a:r>
                        <a:rPr lang="fr-FR" dirty="0"/>
                        <a:t> : 15 </a:t>
                      </a:r>
                      <a:r>
                        <a:rPr lang="fr-FR" dirty="0" err="1"/>
                        <a:t>learning_rate</a:t>
                      </a:r>
                      <a:r>
                        <a:rPr lang="fr-FR" dirty="0"/>
                        <a:t> : 0.1 </a:t>
                      </a:r>
                    </a:p>
                    <a:p>
                      <a:pPr algn="l"/>
                      <a:r>
                        <a:rPr lang="fr-FR" dirty="0"/>
                        <a:t>gamma : 8 </a:t>
                      </a:r>
                      <a:r>
                        <a:rPr lang="fr-FR" dirty="0" err="1"/>
                        <a:t>colsample_bytree</a:t>
                      </a:r>
                      <a:r>
                        <a:rPr lang="fr-FR" dirty="0"/>
                        <a:t> : 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71813"/>
                  </a:ext>
                </a:extLst>
              </a:tr>
              <a:tr h="67787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NMAE : -0,35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NMAE : -0,39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NMAE : -0,68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NMAE : -0,68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74869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F1CDE-25EE-4888-A728-CBC1879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6092"/>
            <a:ext cx="2743200" cy="365125"/>
          </a:xfrm>
        </p:spPr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28701-E0B6-4DB3-BFA5-C053BE2E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86C19-9DE2-4949-BF52-7046C21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82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CDE97-51F1-4F4B-AF89-E37C9746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27483" cy="5524501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Les caractéristiques importantes du modèle: </a:t>
            </a:r>
            <a:br>
              <a:rPr lang="fr-FR" dirty="0"/>
            </a:br>
            <a:r>
              <a:rPr lang="fr-FR" dirty="0"/>
              <a:t>EUI + </a:t>
            </a:r>
            <a:r>
              <a:rPr lang="fr-FR" dirty="0" err="1"/>
              <a:t>EnergyStarScore</a:t>
            </a:r>
            <a:r>
              <a:rPr lang="fr-FR" dirty="0"/>
              <a:t> avec </a:t>
            </a:r>
            <a:r>
              <a:rPr lang="fr-FR" b="1" dirty="0"/>
              <a:t>XGBoost</a:t>
            </a:r>
            <a:endParaRPr lang="en-US" b="1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EB8A0D-AAD1-4131-8F00-55356982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7E50D2-4C8D-42DF-B1D9-A6DA3A4D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DBD1C-81BD-4701-A58F-4F3CF388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FADD58A-0CEE-4C6C-AC08-E7649E11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250824"/>
            <a:ext cx="64674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37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0AE2B-DDF2-4F7F-B377-4DFBB1F2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Target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4D978-5B83-4BF4-9BFF-557A4224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618694" cy="187500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Avantages :  </a:t>
            </a:r>
          </a:p>
          <a:p>
            <a:r>
              <a:rPr lang="fr-FR" dirty="0"/>
              <a:t>Simple</a:t>
            </a:r>
          </a:p>
          <a:p>
            <a:r>
              <a:rPr lang="fr-FR" dirty="0"/>
              <a:t>Rapide</a:t>
            </a:r>
          </a:p>
          <a:p>
            <a:r>
              <a:rPr lang="fr-FR" dirty="0"/>
              <a:t>Pas d’augmentation de dimensions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Inconvénients :</a:t>
            </a:r>
          </a:p>
          <a:p>
            <a:r>
              <a:rPr lang="fr-FR" dirty="0"/>
              <a:t> Entraine du </a:t>
            </a:r>
            <a:r>
              <a:rPr lang="fr-FR" dirty="0" err="1"/>
              <a:t>sur_apprentissage</a:t>
            </a:r>
            <a:endParaRPr lang="fr-FR" dirty="0"/>
          </a:p>
          <a:p>
            <a:r>
              <a:rPr lang="fr-FR" dirty="0"/>
              <a:t>Dépend de la distribution de la variable cible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7C134-104E-4669-A8C1-F0F1615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0200C-105E-44DB-B4BE-F68A4B97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95F2E4-E9CC-4D5E-95F9-F3A377D5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641441C3-D5A3-44C2-BDF5-9DC5A345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09085"/>
              </p:ext>
            </p:extLst>
          </p:nvPr>
        </p:nvGraphicFramePr>
        <p:xfrm>
          <a:off x="6861885" y="3788971"/>
          <a:ext cx="3691368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368">
                  <a:extLst>
                    <a:ext uri="{9D8B030D-6E8A-4147-A177-3AD203B41FA5}">
                      <a16:colId xmlns:a16="http://schemas.microsoft.com/office/drawing/2014/main" val="2954607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EUI + </a:t>
                      </a:r>
                      <a:r>
                        <a:rPr lang="fr-FR" dirty="0" err="1"/>
                        <a:t>EnergyStarScore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XGBoost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1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Subsample</a:t>
                      </a:r>
                      <a:r>
                        <a:rPr lang="fr-FR" dirty="0"/>
                        <a:t> : 0.1</a:t>
                      </a:r>
                    </a:p>
                    <a:p>
                      <a:r>
                        <a:rPr lang="fr-FR" dirty="0" err="1"/>
                        <a:t>n_estimators</a:t>
                      </a:r>
                      <a:r>
                        <a:rPr lang="fr-FR" dirty="0"/>
                        <a:t> : 1000</a:t>
                      </a:r>
                    </a:p>
                    <a:p>
                      <a:r>
                        <a:rPr lang="fr-FR" dirty="0" err="1"/>
                        <a:t>max_depth</a:t>
                      </a:r>
                      <a:r>
                        <a:rPr lang="fr-FR" dirty="0"/>
                        <a:t> : 20</a:t>
                      </a:r>
                    </a:p>
                    <a:p>
                      <a:r>
                        <a:rPr lang="fr-FR" dirty="0"/>
                        <a:t>'</a:t>
                      </a:r>
                      <a:r>
                        <a:rPr lang="fr-FR" dirty="0" err="1"/>
                        <a:t>learning_rate</a:t>
                      </a:r>
                      <a:r>
                        <a:rPr lang="fr-FR" dirty="0"/>
                        <a:t>': 0.01, </a:t>
                      </a:r>
                    </a:p>
                    <a:p>
                      <a:r>
                        <a:rPr lang="fr-FR" dirty="0"/>
                        <a:t>gamma : 2 </a:t>
                      </a:r>
                    </a:p>
                    <a:p>
                      <a:r>
                        <a:rPr lang="fr-FR" dirty="0"/>
                        <a:t>'</a:t>
                      </a:r>
                      <a:r>
                        <a:rPr lang="fr-FR" dirty="0" err="1"/>
                        <a:t>colsample_bytree</a:t>
                      </a:r>
                      <a:r>
                        <a:rPr lang="fr-FR" dirty="0"/>
                        <a:t>':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3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NMAE : -0,35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1580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72EFED58-537E-45F7-9748-D01313FBA8AE}"/>
              </a:ext>
            </a:extLst>
          </p:cNvPr>
          <p:cNvSpPr txBox="1"/>
          <p:nvPr/>
        </p:nvSpPr>
        <p:spPr>
          <a:xfrm>
            <a:off x="1000461" y="4066391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Encore une fois, </a:t>
            </a:r>
            <a:r>
              <a:rPr lang="fr-FR" b="1" dirty="0" err="1"/>
              <a:t>XGBoost</a:t>
            </a:r>
            <a:r>
              <a:rPr lang="fr-FR" dirty="0"/>
              <a:t> entraine la meilleur performance avec la méthode du Target </a:t>
            </a:r>
            <a:r>
              <a:rPr lang="fr-FR" dirty="0" err="1"/>
              <a:t>Encoding</a:t>
            </a:r>
            <a:r>
              <a:rPr lang="fr-FR" dirty="0"/>
              <a:t> .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94AB462-47EC-4058-BC54-701024491EC7}"/>
              </a:ext>
            </a:extLst>
          </p:cNvPr>
          <p:cNvSpPr/>
          <p:nvPr/>
        </p:nvSpPr>
        <p:spPr>
          <a:xfrm>
            <a:off x="4572000" y="4539727"/>
            <a:ext cx="1893346" cy="250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216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CA407-DE5C-429F-8081-994E4006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Conclusion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131370-EC79-4CC8-BB3E-0CA8580E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BD81EF-F2E3-46A5-B17E-F60140B0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7F497C-28D7-43A2-8E76-C1DEEA1D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52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0E337-4518-44E0-AF12-AE81D77E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du modèle : </a:t>
            </a:r>
            <a:r>
              <a:rPr lang="fr-FR" dirty="0" err="1"/>
              <a:t>XGBoost</a:t>
            </a:r>
            <a:r>
              <a:rPr lang="fr-FR" dirty="0"/>
              <a:t> EUI + </a:t>
            </a:r>
            <a:r>
              <a:rPr lang="fr-FR" dirty="0" err="1"/>
              <a:t>EnergyStarScore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3F530-6873-4303-A862-ADF7DE69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5CC45-DF3F-4795-85A8-9D2BF06C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Agar Blohorn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A6859-944B-4F81-B537-A6EF0B2E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37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12BF5-D356-44CB-8DC4-3164155A59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66" y="1833373"/>
            <a:ext cx="3520965" cy="359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403C14-892C-485B-A576-BCE4DD2BC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56" y="1833373"/>
            <a:ext cx="4876800" cy="340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B0682FD-869B-4775-A60D-67954D40B2A7}"/>
              </a:ext>
            </a:extLst>
          </p:cNvPr>
          <p:cNvSpPr txBox="1"/>
          <p:nvPr/>
        </p:nvSpPr>
        <p:spPr>
          <a:xfrm>
            <a:off x="9427781" y="1833373"/>
            <a:ext cx="189449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Les résultats sont bons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R2 train : 0,85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R2 test : 0,78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/>
              <a:t>D’après les graphiques, les données sont concentrés entre 13 et 17. </a:t>
            </a:r>
          </a:p>
          <a:p>
            <a:endParaRPr lang="fr-FR" sz="1400" dirty="0"/>
          </a:p>
          <a:p>
            <a:r>
              <a:rPr lang="fr-FR" sz="1400" dirty="0"/>
              <a:t>Défaillances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Pas mal de valeurs atypiques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 dispersion des résidus est légèrement inhomogène</a:t>
            </a:r>
          </a:p>
        </p:txBody>
      </p:sp>
    </p:spTree>
    <p:extLst>
      <p:ext uri="{BB962C8B-B14F-4D97-AF65-F5344CB8AC3E}">
        <p14:creationId xmlns:p14="http://schemas.microsoft.com/office/powerpoint/2010/main" val="18244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89BF5-C45B-447F-BA63-ED948BE6D2E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Contexte et objectifs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6C20FF-F81E-4711-930B-C6FBC882146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400" b="1" dirty="0"/>
              <a:t>Client : </a:t>
            </a:r>
            <a:r>
              <a:rPr lang="fr-FR" sz="2400" dirty="0"/>
              <a:t>Ville de Seattle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b="1" dirty="0"/>
              <a:t>Objectifs : </a:t>
            </a:r>
            <a:r>
              <a:rPr lang="fr-FR" sz="2400" dirty="0"/>
              <a:t>Atteindre son objectif de ville neutre en émissions de carbone en 2050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b="1" dirty="0"/>
              <a:t>Outils : </a:t>
            </a:r>
            <a:r>
              <a:rPr lang="fr-FR" sz="2400" dirty="0"/>
              <a:t>jeu de données Benchmarking 2015 et 2016 sur les émissions de bâtiments non destinés à l’habitation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b="1" dirty="0"/>
              <a:t>But de cette présentation : </a:t>
            </a:r>
            <a:r>
              <a:rPr lang="fr-FR" sz="2400" dirty="0"/>
              <a:t>Prédire les émissions de CO2 ou/et la consommation totale d’énergie de bâtiments pour les années à venir</a:t>
            </a:r>
            <a:endParaRPr lang="en-US" sz="2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3A399-8759-42C0-8D5C-A4395DFA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92DF-9ADF-4783-9843-D0631ADD0FCC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392AC-9F12-4364-9FA9-9B89EEB6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E8A058-A0D7-49D3-BD3E-53C610FF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7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E4E60-F5C4-41B2-B1F0-0F12E9EC4CB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Benchmarking de l'énergie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5DC58-E1D7-47DA-A33A-0C581978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555"/>
            <a:ext cx="10515600" cy="433040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b="1" dirty="0"/>
              <a:t>Définition : </a:t>
            </a:r>
            <a:r>
              <a:rPr lang="fr-FR" sz="2400" dirty="0"/>
              <a:t>Technique de marketing afin d’étudier et d’améliorer les processus pour atteindre l’objectif bas carbone en 2050</a:t>
            </a:r>
          </a:p>
          <a:p>
            <a:pPr marL="0" indent="0" algn="just">
              <a:buNone/>
            </a:pPr>
            <a:r>
              <a:rPr lang="fr-FR" sz="2400" dirty="0"/>
              <a:t>Le benchmarking de l’énergie montre comment déterminer :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r>
              <a:rPr lang="fr-FR" sz="2400" dirty="0"/>
              <a:t> </a:t>
            </a:r>
            <a:endParaRPr lang="en-US" sz="24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92CAE-8B3C-414C-8CDA-5590D037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4B3-7C95-4548-B235-FA6047B284DE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0EC94D-A6CC-41AB-85CE-F02B8C2D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EF7F62-27D1-40AB-9C11-1ED03FEB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0DD992A4-67BD-4A50-897E-54D233473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62993"/>
              </p:ext>
            </p:extLst>
          </p:nvPr>
        </p:nvGraphicFramePr>
        <p:xfrm>
          <a:off x="1063487" y="3001617"/>
          <a:ext cx="10290313" cy="292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368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3540D-CD78-438A-87E7-FDE33617049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Jeu de donnée 2015 et 2016 : différences</a:t>
            </a:r>
            <a:endParaRPr lang="en-US" dirty="0"/>
          </a:p>
        </p:txBody>
      </p:sp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5E4B8D88-75DB-4D21-A6AA-4FBDCCE65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390231"/>
              </p:ext>
            </p:extLst>
          </p:nvPr>
        </p:nvGraphicFramePr>
        <p:xfrm>
          <a:off x="807720" y="4349215"/>
          <a:ext cx="1050035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60">
                  <a:extLst>
                    <a:ext uri="{9D8B030D-6E8A-4147-A177-3AD203B41FA5}">
                      <a16:colId xmlns:a16="http://schemas.microsoft.com/office/drawing/2014/main" val="2258571953"/>
                    </a:ext>
                  </a:extLst>
                </a:gridCol>
                <a:gridCol w="1750059">
                  <a:extLst>
                    <a:ext uri="{9D8B030D-6E8A-4147-A177-3AD203B41FA5}">
                      <a16:colId xmlns:a16="http://schemas.microsoft.com/office/drawing/2014/main" val="1233795677"/>
                    </a:ext>
                  </a:extLst>
                </a:gridCol>
                <a:gridCol w="1750060">
                  <a:extLst>
                    <a:ext uri="{9D8B030D-6E8A-4147-A177-3AD203B41FA5}">
                      <a16:colId xmlns:a16="http://schemas.microsoft.com/office/drawing/2014/main" val="3346292102"/>
                    </a:ext>
                  </a:extLst>
                </a:gridCol>
                <a:gridCol w="1750060">
                  <a:extLst>
                    <a:ext uri="{9D8B030D-6E8A-4147-A177-3AD203B41FA5}">
                      <a16:colId xmlns:a16="http://schemas.microsoft.com/office/drawing/2014/main" val="1785035621"/>
                    </a:ext>
                  </a:extLst>
                </a:gridCol>
                <a:gridCol w="1750059">
                  <a:extLst>
                    <a:ext uri="{9D8B030D-6E8A-4147-A177-3AD203B41FA5}">
                      <a16:colId xmlns:a16="http://schemas.microsoft.com/office/drawing/2014/main" val="942760642"/>
                    </a:ext>
                  </a:extLst>
                </a:gridCol>
                <a:gridCol w="1750060">
                  <a:extLst>
                    <a:ext uri="{9D8B030D-6E8A-4147-A177-3AD203B41FA5}">
                      <a16:colId xmlns:a16="http://schemas.microsoft.com/office/drawing/2014/main" val="3792313083"/>
                    </a:ext>
                  </a:extLst>
                </a:gridCol>
              </a:tblGrid>
              <a:tr h="3316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2015-building-energy-benchmarking.csv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2016-building-energy-benchmarking.csv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80989"/>
                  </a:ext>
                </a:extLst>
              </a:tr>
              <a:tr h="57242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3340 lignes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47 colonnes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17% valeurs manquantes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3376 lignes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46 colonnes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13% valeurs manquantes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83071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68FC0B-E1A8-4556-AE73-06C8EF5D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4437F-2335-426C-877A-5BD33A66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A8169-16E8-43BD-A233-66978ABB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006B0B-DEF3-49FF-9124-1A90750EDAB3}"/>
              </a:ext>
            </a:extLst>
          </p:cNvPr>
          <p:cNvSpPr txBox="1"/>
          <p:nvPr/>
        </p:nvSpPr>
        <p:spPr>
          <a:xfrm>
            <a:off x="868678" y="1795547"/>
            <a:ext cx="1048512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Ces deux fichiers recensent les performances énergétiques des bâtiments et affichent des informations tels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types de bâtiments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adresses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surfaces en m²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consommation d’eau, de gaz et d’électricité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L’émission totale des gaz à effet de serre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consommation totale énergétique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8360B6-022D-4B12-A444-9D982326C40F}"/>
              </a:ext>
            </a:extLst>
          </p:cNvPr>
          <p:cNvSpPr txBox="1"/>
          <p:nvPr/>
        </p:nvSpPr>
        <p:spPr>
          <a:xfrm>
            <a:off x="958788" y="5468645"/>
            <a:ext cx="1039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vais nettoyer ces jeux de données afin de leur appliquer des modèles de prédictions.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6919F-C4CB-42FE-8317-6081446B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090"/>
            <a:ext cx="10515600" cy="132556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Traitements des variables manquantes et aberrantes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33ECD7-E03E-4EE7-A1E1-DCDFDBEE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4757-D45B-4DF6-B6DA-57E83AA181F6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409BBB-5448-4E5B-962D-DC439072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FE0B13-AF0B-48DC-B6FB-83AD00A1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543F9-303C-4AC6-A98D-8787892BBB2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Traitement des variables manquantes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AB600C-B90F-47A4-9FD9-1678A40B34B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dirty="0"/>
              <a:t>Pour les jeux de donnée 2015 et 2016 :</a:t>
            </a:r>
          </a:p>
          <a:p>
            <a:pPr marL="0" indent="0" algn="ctr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Suppression des lignes dont les valeurs de la colonne Outliers sont lowOutlier et HighOutlier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Suppression des colonnes avec 50% de valeurs manquantes</a:t>
            </a:r>
          </a:p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Imputations par la valeur médiane pour les quantités d'énergies consommées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Suppression des colonnes non utiles à notre étude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8A9B04-5DB7-42F1-887E-7F44D22A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DDBCF-8570-450C-9309-6C1CB122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D186F6-6998-428B-8953-04A8965D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543F9-303C-4AC6-A98D-8787892BBB2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Traitement des variables aberrantes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8A9B04-5DB7-42F1-887E-7F44D22A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93EB-38F9-4B92-BA6A-A44C1202145B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DDBCF-8570-450C-9309-6C1CB122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Agar Blohorn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D186F6-6998-428B-8953-04A8965D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399B-2EC2-4E4D-A279-EE1F4666D294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2EB35860-8D79-4092-A855-C9F7C42BE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48129"/>
              </p:ext>
            </p:extLst>
          </p:nvPr>
        </p:nvGraphicFramePr>
        <p:xfrm>
          <a:off x="838200" y="1930608"/>
          <a:ext cx="10515599" cy="351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01">
                  <a:extLst>
                    <a:ext uri="{9D8B030D-6E8A-4147-A177-3AD203B41FA5}">
                      <a16:colId xmlns:a16="http://schemas.microsoft.com/office/drawing/2014/main" val="2184042567"/>
                    </a:ext>
                  </a:extLst>
                </a:gridCol>
                <a:gridCol w="4326198">
                  <a:extLst>
                    <a:ext uri="{9D8B030D-6E8A-4147-A177-3AD203B41FA5}">
                      <a16:colId xmlns:a16="http://schemas.microsoft.com/office/drawing/2014/main" val="24717176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1521763"/>
                    </a:ext>
                  </a:extLst>
                </a:gridCol>
              </a:tblGrid>
              <a:tr h="376527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Avant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Apres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76727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r>
                        <a:rPr lang="fr-FR" dirty="0"/>
                        <a:t>2015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'Self-Storage Facility\n'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'Self-Storage Facility'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28741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r>
                        <a:rPr lang="fr-FR" dirty="0"/>
                        <a:t>2015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'Distribution Center\n'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'Distribution Center'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110062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r>
                        <a:rPr lang="fr-FR" dirty="0"/>
                        <a:t>2015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'Restaurant\n'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'Restaurant'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33935"/>
                  </a:ext>
                </a:extLst>
              </a:tr>
              <a:tr h="18499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2016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Neighborhood: ['DOWNTOWN' 'SOUTHEAST' 'NORTHEAST' 'EAST' 'Central'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'NORTH'</a:t>
                      </a:r>
                      <a:r>
                        <a:rPr lang="en-US" dirty="0"/>
                        <a:t> 'MAGNOLIA / QUEEN ANNE' 'LAKE UNION' 'GREATER DUWAMISH' 'BALLARD'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'NORTHWEST' </a:t>
                      </a:r>
                      <a:r>
                        <a:rPr lang="en-US" dirty="0"/>
                        <a:t>'CENTRAL' 'SOUTHWEST' </a:t>
                      </a: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'DELRIDGE' </a:t>
                      </a:r>
                      <a:r>
                        <a:rPr lang="en-US" dirty="0"/>
                        <a:t>'Ballard'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'North'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'Delridge'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'Northwest'</a:t>
                      </a:r>
                      <a:r>
                        <a:rPr lang="en-US" dirty="0"/>
                        <a:t> 'DELRIDGE NEIGHBORHOODS'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'downtown', 'southeast', 'northeast', 'east', 'central', 'north', 'magnolia / queen anne', 'lake union', 'greater duwamish', 'ballard', 'northwest', 'southwest', 'delridge', 'delridge neighborhoods'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88997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B6ECB1A-52CB-4A59-9FCE-7FF2D834F311}"/>
              </a:ext>
            </a:extLst>
          </p:cNvPr>
          <p:cNvSpPr txBox="1"/>
          <p:nvPr/>
        </p:nvSpPr>
        <p:spPr>
          <a:xfrm>
            <a:off x="838199" y="575966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vais analyser les variables les plus importantes et essayer de comprendre les liens entre eux.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89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54469</TotalTime>
  <Words>2379</Words>
  <Application>Microsoft Office PowerPoint</Application>
  <PresentationFormat>Grand écran</PresentationFormat>
  <Paragraphs>492</Paragraphs>
  <Slides>37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Thème Office</vt:lpstr>
      <vt:lpstr>Anticipez les besoins en consommations électrique de bâtiments</vt:lpstr>
      <vt:lpstr>Table des matières</vt:lpstr>
      <vt:lpstr>Introduction : présentation des données et des objectifs </vt:lpstr>
      <vt:lpstr>Contexte et objectifs</vt:lpstr>
      <vt:lpstr>Benchmarking de l'énergie</vt:lpstr>
      <vt:lpstr>Jeu de donnée 2015 et 2016 : différences</vt:lpstr>
      <vt:lpstr>Traitements des variables manquantes et aberrantes</vt:lpstr>
      <vt:lpstr>Traitement des variables manquantes</vt:lpstr>
      <vt:lpstr>Traitement des variables aberrantes</vt:lpstr>
      <vt:lpstr>Analyse univariée</vt:lpstr>
      <vt:lpstr>Analyse univariée : consommation d’énergie par m² et EnergyStarScore</vt:lpstr>
      <vt:lpstr>Analyse univariée: émissions totale des gazs à effet de serre</vt:lpstr>
      <vt:lpstr>Analyse univariée: consommation totale d'énergie</vt:lpstr>
      <vt:lpstr>Analyse univariée: Type de bâtiments</vt:lpstr>
      <vt:lpstr>Analyse bivariée</vt:lpstr>
      <vt:lpstr>Analyse bivariée: EUI et Type de bâtiments</vt:lpstr>
      <vt:lpstr>Consommation d'énergie et émission des gaz à effet de serre en fonction des Types de bâtiment 2016</vt:lpstr>
      <vt:lpstr>Consommation énergétique et voisinage 2016</vt:lpstr>
      <vt:lpstr>Analyse des variables « Année de construction » et « nombre d’étages » en fonction des variables à prédire</vt:lpstr>
      <vt:lpstr>Heatmap</vt:lpstr>
      <vt:lpstr>Modélisation</vt:lpstr>
      <vt:lpstr>Problématique et pose du problème</vt:lpstr>
      <vt:lpstr>Etapes préliminaires</vt:lpstr>
      <vt:lpstr>Traitements des variables catégorielles : BuildingType et Neighborhood </vt:lpstr>
      <vt:lpstr>Choix des variables cibles et variables explicatives</vt:lpstr>
      <vt:lpstr>Résultats avec la méthode One Hot Encoder</vt:lpstr>
      <vt:lpstr>Résultats : Régression Linéaire</vt:lpstr>
      <vt:lpstr>Hyperparamétrage</vt:lpstr>
      <vt:lpstr>Résultats : Régression Ridge &amp; Lasso</vt:lpstr>
      <vt:lpstr>Random Forest</vt:lpstr>
      <vt:lpstr>XGBoost : algorithme d’apprentissage supervisé</vt:lpstr>
      <vt:lpstr>Réglages des hyperparamètres : 1er approche XGBoost</vt:lpstr>
      <vt:lpstr>Réglages des hyperparamètres : 2ème approche XGBoost</vt:lpstr>
      <vt:lpstr>Les caractéristiques importantes du modèle:  EUI + EnergyStarScore avec XGBoost</vt:lpstr>
      <vt:lpstr>Méthode Target Encoding</vt:lpstr>
      <vt:lpstr>Conclusion</vt:lpstr>
      <vt:lpstr>Evaluation du modèle : XGBoost EUI + EnergyStarScore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consommations électrique de bâtiments</dc:title>
  <dc:creator>Frédéric GODEFROY</dc:creator>
  <cp:lastModifiedBy>Frédéric GODEFROY</cp:lastModifiedBy>
  <cp:revision>197</cp:revision>
  <dcterms:created xsi:type="dcterms:W3CDTF">2021-01-29T13:01:28Z</dcterms:created>
  <dcterms:modified xsi:type="dcterms:W3CDTF">2021-04-03T11:13:20Z</dcterms:modified>
</cp:coreProperties>
</file>