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82" r:id="rId4"/>
    <p:sldId id="257" r:id="rId5"/>
    <p:sldId id="271" r:id="rId6"/>
    <p:sldId id="258" r:id="rId7"/>
    <p:sldId id="283" r:id="rId8"/>
    <p:sldId id="259" r:id="rId9"/>
    <p:sldId id="286" r:id="rId10"/>
    <p:sldId id="272" r:id="rId11"/>
    <p:sldId id="273" r:id="rId12"/>
    <p:sldId id="276" r:id="rId13"/>
    <p:sldId id="285" r:id="rId14"/>
    <p:sldId id="267" r:id="rId15"/>
    <p:sldId id="275" r:id="rId16"/>
    <p:sldId id="268" r:id="rId17"/>
    <p:sldId id="280" r:id="rId18"/>
    <p:sldId id="284" r:id="rId19"/>
    <p:sldId id="278" r:id="rId20"/>
    <p:sldId id="260" r:id="rId21"/>
    <p:sldId id="277" r:id="rId22"/>
    <p:sldId id="261" r:id="rId23"/>
    <p:sldId id="294" r:id="rId24"/>
    <p:sldId id="279" r:id="rId25"/>
    <p:sldId id="289" r:id="rId26"/>
    <p:sldId id="291" r:id="rId27"/>
    <p:sldId id="262" r:id="rId28"/>
    <p:sldId id="265" r:id="rId29"/>
    <p:sldId id="290" r:id="rId30"/>
    <p:sldId id="266" r:id="rId31"/>
    <p:sldId id="293" r:id="rId32"/>
    <p:sldId id="288" r:id="rId33"/>
    <p:sldId id="292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6" Type="http://schemas.openxmlformats.org/officeDocument/2006/relationships/slide" Target="../slides/slide32.xml"/><Relationship Id="rId5" Type="http://schemas.openxmlformats.org/officeDocument/2006/relationships/slide" Target="../slides/slide18.xml"/><Relationship Id="rId4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1F773-1E5A-44B1-A650-65904884DC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488BBC-D71D-417F-AE22-447FD4AF8A52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1" action="ppaction://hlinksldjump"/>
            </a:rPr>
            <a:t>1- Introduction </a:t>
          </a:r>
          <a:endParaRPr lang="fr-FR" dirty="0"/>
        </a:p>
      </dgm:t>
    </dgm:pt>
    <dgm:pt modelId="{93F290D0-D8F7-42BA-8E62-AF79AFB746BD}" type="parTrans" cxnId="{BF56D00A-35EE-48DA-8936-B531EE314AC5}">
      <dgm:prSet/>
      <dgm:spPr/>
      <dgm:t>
        <a:bodyPr/>
        <a:lstStyle/>
        <a:p>
          <a:endParaRPr lang="fr-FR"/>
        </a:p>
      </dgm:t>
    </dgm:pt>
    <dgm:pt modelId="{086AEAC6-1691-45DE-A9D3-50253852A8FF}" type="sibTrans" cxnId="{BF56D00A-35EE-48DA-8936-B531EE314AC5}">
      <dgm:prSet/>
      <dgm:spPr/>
      <dgm:t>
        <a:bodyPr/>
        <a:lstStyle/>
        <a:p>
          <a:endParaRPr lang="fr-FR"/>
        </a:p>
      </dgm:t>
    </dgm:pt>
    <dgm:pt modelId="{300C7B23-118E-4726-9F78-8A03789B508F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2" action="ppaction://hlinksldjump"/>
            </a:rPr>
            <a:t>2- Nettoyage des données</a:t>
          </a:r>
          <a:endParaRPr lang="fr-FR" dirty="0"/>
        </a:p>
      </dgm:t>
    </dgm:pt>
    <dgm:pt modelId="{B9D70D30-8DBF-4F3E-ABF4-CD8409B70637}" type="parTrans" cxnId="{42C42B59-554D-4AE2-980A-06F2B06928D6}">
      <dgm:prSet/>
      <dgm:spPr/>
      <dgm:t>
        <a:bodyPr/>
        <a:lstStyle/>
        <a:p>
          <a:endParaRPr lang="fr-FR"/>
        </a:p>
      </dgm:t>
    </dgm:pt>
    <dgm:pt modelId="{AEDC24E9-5322-4E95-9473-2C1619938755}" type="sibTrans" cxnId="{42C42B59-554D-4AE2-980A-06F2B06928D6}">
      <dgm:prSet/>
      <dgm:spPr/>
      <dgm:t>
        <a:bodyPr/>
        <a:lstStyle/>
        <a:p>
          <a:endParaRPr lang="fr-FR"/>
        </a:p>
      </dgm:t>
    </dgm:pt>
    <dgm:pt modelId="{94C2C0A2-D77D-4C00-A087-71F6802142CB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3" action="ppaction://hlinksldjump"/>
            </a:rPr>
            <a:t>3- Analyse des données</a:t>
          </a:r>
          <a:endParaRPr lang="fr-FR" dirty="0"/>
        </a:p>
      </dgm:t>
    </dgm:pt>
    <dgm:pt modelId="{B2DE44A0-2BDA-451F-A33C-96406591639A}" type="parTrans" cxnId="{0BF53951-C3EF-470A-B43D-8EB5A24903EA}">
      <dgm:prSet/>
      <dgm:spPr/>
      <dgm:t>
        <a:bodyPr/>
        <a:lstStyle/>
        <a:p>
          <a:endParaRPr lang="fr-FR"/>
        </a:p>
      </dgm:t>
    </dgm:pt>
    <dgm:pt modelId="{171A4882-40B9-4203-ACF9-CEB20243F3EB}" type="sibTrans" cxnId="{0BF53951-C3EF-470A-B43D-8EB5A24903EA}">
      <dgm:prSet/>
      <dgm:spPr/>
      <dgm:t>
        <a:bodyPr/>
        <a:lstStyle/>
        <a:p>
          <a:endParaRPr lang="fr-FR"/>
        </a:p>
      </dgm:t>
    </dgm:pt>
    <dgm:pt modelId="{597469DC-354B-45FE-B40C-C0E56F9B4FAE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4" action="ppaction://hlinksldjump"/>
            </a:rPr>
            <a:t>4- RFM : Méthode statistique de marketing</a:t>
          </a:r>
          <a:endParaRPr lang="fr-FR" dirty="0"/>
        </a:p>
      </dgm:t>
    </dgm:pt>
    <dgm:pt modelId="{272FDCB9-1727-4DDE-A612-853112ECB8FC}" type="parTrans" cxnId="{A70A1115-D093-4A94-BBCF-F1B2564D5F61}">
      <dgm:prSet/>
      <dgm:spPr/>
      <dgm:t>
        <a:bodyPr/>
        <a:lstStyle/>
        <a:p>
          <a:endParaRPr lang="fr-FR"/>
        </a:p>
      </dgm:t>
    </dgm:pt>
    <dgm:pt modelId="{17DF7A97-BDD2-440E-9618-C89EC803B9C1}" type="sibTrans" cxnId="{A70A1115-D093-4A94-BBCF-F1B2564D5F61}">
      <dgm:prSet/>
      <dgm:spPr/>
      <dgm:t>
        <a:bodyPr/>
        <a:lstStyle/>
        <a:p>
          <a:endParaRPr lang="fr-FR"/>
        </a:p>
      </dgm:t>
    </dgm:pt>
    <dgm:pt modelId="{12E716A9-9142-409E-8C38-F9E6099124A9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5" action="ppaction://hlinksldjump"/>
            </a:rPr>
            <a:t>5- Méthode de clustering </a:t>
          </a:r>
          <a:endParaRPr lang="fr-FR" dirty="0"/>
        </a:p>
      </dgm:t>
    </dgm:pt>
    <dgm:pt modelId="{5E965959-05F8-45D2-AC21-86CAE5653B96}" type="parTrans" cxnId="{C10D4F59-6703-473D-9D81-FEF5BB477D14}">
      <dgm:prSet/>
      <dgm:spPr/>
      <dgm:t>
        <a:bodyPr/>
        <a:lstStyle/>
        <a:p>
          <a:endParaRPr lang="fr-FR"/>
        </a:p>
      </dgm:t>
    </dgm:pt>
    <dgm:pt modelId="{5E5001E2-C10D-47DD-B8B3-C4225AC02D1E}" type="sibTrans" cxnId="{C10D4F59-6703-473D-9D81-FEF5BB477D14}">
      <dgm:prSet/>
      <dgm:spPr/>
      <dgm:t>
        <a:bodyPr/>
        <a:lstStyle/>
        <a:p>
          <a:endParaRPr lang="fr-FR"/>
        </a:p>
      </dgm:t>
    </dgm:pt>
    <dgm:pt modelId="{9ECDA513-A6FC-4A2C-8667-E652F0323058}">
      <dgm:prSet/>
      <dgm:spPr>
        <a:solidFill>
          <a:schemeClr val="accent4"/>
        </a:solidFill>
      </dgm:spPr>
      <dgm:t>
        <a:bodyPr/>
        <a:lstStyle/>
        <a:p>
          <a:r>
            <a:rPr lang="fr-FR" dirty="0">
              <a:hlinkClick xmlns:r="http://schemas.openxmlformats.org/officeDocument/2006/relationships" r:id="rId6" action="ppaction://hlinksldjump"/>
            </a:rPr>
            <a:t>6- Conclusion</a:t>
          </a:r>
          <a:endParaRPr lang="fr-FR" dirty="0"/>
        </a:p>
      </dgm:t>
    </dgm:pt>
    <dgm:pt modelId="{BFE46EFA-501B-4D65-90A7-5BC7DFFD2950}" type="parTrans" cxnId="{93B8526F-292B-47D8-A9AB-B367A1E157CA}">
      <dgm:prSet/>
      <dgm:spPr/>
      <dgm:t>
        <a:bodyPr/>
        <a:lstStyle/>
        <a:p>
          <a:endParaRPr lang="fr-FR"/>
        </a:p>
      </dgm:t>
    </dgm:pt>
    <dgm:pt modelId="{2E3486C0-EEC2-4E84-9A5F-ADEA1F26460D}" type="sibTrans" cxnId="{93B8526F-292B-47D8-A9AB-B367A1E157CA}">
      <dgm:prSet/>
      <dgm:spPr/>
      <dgm:t>
        <a:bodyPr/>
        <a:lstStyle/>
        <a:p>
          <a:endParaRPr lang="fr-FR"/>
        </a:p>
      </dgm:t>
    </dgm:pt>
    <dgm:pt modelId="{35A3D1C7-AAD9-4D27-A49E-D0F6CE7956E4}" type="pres">
      <dgm:prSet presAssocID="{EA21F773-1E5A-44B1-A650-65904884DCFF}" presName="linear" presStyleCnt="0">
        <dgm:presLayoutVars>
          <dgm:animLvl val="lvl"/>
          <dgm:resizeHandles val="exact"/>
        </dgm:presLayoutVars>
      </dgm:prSet>
      <dgm:spPr/>
    </dgm:pt>
    <dgm:pt modelId="{827729A9-CC97-4AC1-BC91-FAA6484DE0AF}" type="pres">
      <dgm:prSet presAssocID="{22488BBC-D71D-417F-AE22-447FD4AF8A5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FE82228-4CD2-418F-8A90-ED6E1E123800}" type="pres">
      <dgm:prSet presAssocID="{086AEAC6-1691-45DE-A9D3-50253852A8FF}" presName="spacer" presStyleCnt="0"/>
      <dgm:spPr/>
    </dgm:pt>
    <dgm:pt modelId="{B611DB75-7132-4C5C-96A4-E059B00BD41D}" type="pres">
      <dgm:prSet presAssocID="{300C7B23-118E-4726-9F78-8A03789B508F}" presName="parentText" presStyleLbl="node1" presStyleIdx="1" presStyleCnt="6" custLinFactNeighborY="-12123">
        <dgm:presLayoutVars>
          <dgm:chMax val="0"/>
          <dgm:bulletEnabled val="1"/>
        </dgm:presLayoutVars>
      </dgm:prSet>
      <dgm:spPr/>
    </dgm:pt>
    <dgm:pt modelId="{9484A3A7-7622-4D6F-B19C-FBBDEDE9B27B}" type="pres">
      <dgm:prSet presAssocID="{AEDC24E9-5322-4E95-9473-2C1619938755}" presName="spacer" presStyleCnt="0"/>
      <dgm:spPr/>
    </dgm:pt>
    <dgm:pt modelId="{A24B403A-DA80-4A36-B8BC-7ECDD77CD698}" type="pres">
      <dgm:prSet presAssocID="{94C2C0A2-D77D-4C00-A087-71F6802142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DC07839-DB80-40D3-9703-DC7FFA0AFF71}" type="pres">
      <dgm:prSet presAssocID="{171A4882-40B9-4203-ACF9-CEB20243F3EB}" presName="spacer" presStyleCnt="0"/>
      <dgm:spPr/>
    </dgm:pt>
    <dgm:pt modelId="{63A4734E-BF29-47C9-83EE-E8072E56BE80}" type="pres">
      <dgm:prSet presAssocID="{597469DC-354B-45FE-B40C-C0E56F9B4FA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55D29B1-982C-4F0B-8530-2E790B74D029}" type="pres">
      <dgm:prSet presAssocID="{17DF7A97-BDD2-440E-9618-C89EC803B9C1}" presName="spacer" presStyleCnt="0"/>
      <dgm:spPr/>
    </dgm:pt>
    <dgm:pt modelId="{5599632E-558C-4E94-BED4-1643D74D9159}" type="pres">
      <dgm:prSet presAssocID="{12E716A9-9142-409E-8C38-F9E6099124A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96594B-4444-45FF-9D2A-F7FAE91463DF}" type="pres">
      <dgm:prSet presAssocID="{5E5001E2-C10D-47DD-B8B3-C4225AC02D1E}" presName="spacer" presStyleCnt="0"/>
      <dgm:spPr/>
    </dgm:pt>
    <dgm:pt modelId="{BFACE489-F462-482F-8A48-9581099B0DF7}" type="pres">
      <dgm:prSet presAssocID="{9ECDA513-A6FC-4A2C-8667-E652F032305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56D00A-35EE-48DA-8936-B531EE314AC5}" srcId="{EA21F773-1E5A-44B1-A650-65904884DCFF}" destId="{22488BBC-D71D-417F-AE22-447FD4AF8A52}" srcOrd="0" destOrd="0" parTransId="{93F290D0-D8F7-42BA-8E62-AF79AFB746BD}" sibTransId="{086AEAC6-1691-45DE-A9D3-50253852A8FF}"/>
    <dgm:cxn modelId="{B4A1FC0D-D9EF-4DF7-9FB7-715B0E6DF399}" type="presOf" srcId="{EA21F773-1E5A-44B1-A650-65904884DCFF}" destId="{35A3D1C7-AAD9-4D27-A49E-D0F6CE7956E4}" srcOrd="0" destOrd="0" presId="urn:microsoft.com/office/officeart/2005/8/layout/vList2"/>
    <dgm:cxn modelId="{A70A1115-D093-4A94-BBCF-F1B2564D5F61}" srcId="{EA21F773-1E5A-44B1-A650-65904884DCFF}" destId="{597469DC-354B-45FE-B40C-C0E56F9B4FAE}" srcOrd="3" destOrd="0" parTransId="{272FDCB9-1727-4DDE-A612-853112ECB8FC}" sibTransId="{17DF7A97-BDD2-440E-9618-C89EC803B9C1}"/>
    <dgm:cxn modelId="{93B8526F-292B-47D8-A9AB-B367A1E157CA}" srcId="{EA21F773-1E5A-44B1-A650-65904884DCFF}" destId="{9ECDA513-A6FC-4A2C-8667-E652F0323058}" srcOrd="5" destOrd="0" parTransId="{BFE46EFA-501B-4D65-90A7-5BC7DFFD2950}" sibTransId="{2E3486C0-EEC2-4E84-9A5F-ADEA1F26460D}"/>
    <dgm:cxn modelId="{0BF53951-C3EF-470A-B43D-8EB5A24903EA}" srcId="{EA21F773-1E5A-44B1-A650-65904884DCFF}" destId="{94C2C0A2-D77D-4C00-A087-71F6802142CB}" srcOrd="2" destOrd="0" parTransId="{B2DE44A0-2BDA-451F-A33C-96406591639A}" sibTransId="{171A4882-40B9-4203-ACF9-CEB20243F3EB}"/>
    <dgm:cxn modelId="{69475B51-0C0F-4324-AACB-C5A9D45DE690}" type="presOf" srcId="{22488BBC-D71D-417F-AE22-447FD4AF8A52}" destId="{827729A9-CC97-4AC1-BC91-FAA6484DE0AF}" srcOrd="0" destOrd="0" presId="urn:microsoft.com/office/officeart/2005/8/layout/vList2"/>
    <dgm:cxn modelId="{E753F171-DAAF-4C51-A058-261C1597B18B}" type="presOf" srcId="{94C2C0A2-D77D-4C00-A087-71F6802142CB}" destId="{A24B403A-DA80-4A36-B8BC-7ECDD77CD698}" srcOrd="0" destOrd="0" presId="urn:microsoft.com/office/officeart/2005/8/layout/vList2"/>
    <dgm:cxn modelId="{42C42B59-554D-4AE2-980A-06F2B06928D6}" srcId="{EA21F773-1E5A-44B1-A650-65904884DCFF}" destId="{300C7B23-118E-4726-9F78-8A03789B508F}" srcOrd="1" destOrd="0" parTransId="{B9D70D30-8DBF-4F3E-ABF4-CD8409B70637}" sibTransId="{AEDC24E9-5322-4E95-9473-2C1619938755}"/>
    <dgm:cxn modelId="{C10D4F59-6703-473D-9D81-FEF5BB477D14}" srcId="{EA21F773-1E5A-44B1-A650-65904884DCFF}" destId="{12E716A9-9142-409E-8C38-F9E6099124A9}" srcOrd="4" destOrd="0" parTransId="{5E965959-05F8-45D2-AC21-86CAE5653B96}" sibTransId="{5E5001E2-C10D-47DD-B8B3-C4225AC02D1E}"/>
    <dgm:cxn modelId="{1ADB769F-6BB8-4DE4-B6EC-687B92C891EF}" type="presOf" srcId="{597469DC-354B-45FE-B40C-C0E56F9B4FAE}" destId="{63A4734E-BF29-47C9-83EE-E8072E56BE80}" srcOrd="0" destOrd="0" presId="urn:microsoft.com/office/officeart/2005/8/layout/vList2"/>
    <dgm:cxn modelId="{042F7AD3-EADA-4C51-94A6-9845CAD57A34}" type="presOf" srcId="{300C7B23-118E-4726-9F78-8A03789B508F}" destId="{B611DB75-7132-4C5C-96A4-E059B00BD41D}" srcOrd="0" destOrd="0" presId="urn:microsoft.com/office/officeart/2005/8/layout/vList2"/>
    <dgm:cxn modelId="{F929F8D8-0CEA-49B2-A008-A7B256700EDE}" type="presOf" srcId="{12E716A9-9142-409E-8C38-F9E6099124A9}" destId="{5599632E-558C-4E94-BED4-1643D74D9159}" srcOrd="0" destOrd="0" presId="urn:microsoft.com/office/officeart/2005/8/layout/vList2"/>
    <dgm:cxn modelId="{329F82F4-B967-4771-A359-0698BF185532}" type="presOf" srcId="{9ECDA513-A6FC-4A2C-8667-E652F0323058}" destId="{BFACE489-F462-482F-8A48-9581099B0DF7}" srcOrd="0" destOrd="0" presId="urn:microsoft.com/office/officeart/2005/8/layout/vList2"/>
    <dgm:cxn modelId="{C0D810F6-1E60-4E6C-9224-ACC3759C72FF}" type="presParOf" srcId="{35A3D1C7-AAD9-4D27-A49E-D0F6CE7956E4}" destId="{827729A9-CC97-4AC1-BC91-FAA6484DE0AF}" srcOrd="0" destOrd="0" presId="urn:microsoft.com/office/officeart/2005/8/layout/vList2"/>
    <dgm:cxn modelId="{8CE68CFD-1517-44BE-A40B-0B7A01BE6F57}" type="presParOf" srcId="{35A3D1C7-AAD9-4D27-A49E-D0F6CE7956E4}" destId="{4FE82228-4CD2-418F-8A90-ED6E1E123800}" srcOrd="1" destOrd="0" presId="urn:microsoft.com/office/officeart/2005/8/layout/vList2"/>
    <dgm:cxn modelId="{5C74CDEE-581B-460C-BDDC-3C513E00BD57}" type="presParOf" srcId="{35A3D1C7-AAD9-4D27-A49E-D0F6CE7956E4}" destId="{B611DB75-7132-4C5C-96A4-E059B00BD41D}" srcOrd="2" destOrd="0" presId="urn:microsoft.com/office/officeart/2005/8/layout/vList2"/>
    <dgm:cxn modelId="{E25CFE45-59B6-4C4F-BEEF-DA05B64E945F}" type="presParOf" srcId="{35A3D1C7-AAD9-4D27-A49E-D0F6CE7956E4}" destId="{9484A3A7-7622-4D6F-B19C-FBBDEDE9B27B}" srcOrd="3" destOrd="0" presId="urn:microsoft.com/office/officeart/2005/8/layout/vList2"/>
    <dgm:cxn modelId="{454B41EF-CADF-4791-83A2-8E865A982576}" type="presParOf" srcId="{35A3D1C7-AAD9-4D27-A49E-D0F6CE7956E4}" destId="{A24B403A-DA80-4A36-B8BC-7ECDD77CD698}" srcOrd="4" destOrd="0" presId="urn:microsoft.com/office/officeart/2005/8/layout/vList2"/>
    <dgm:cxn modelId="{90163EFD-5BEB-47CC-9D3F-BEC3178CBA5E}" type="presParOf" srcId="{35A3D1C7-AAD9-4D27-A49E-D0F6CE7956E4}" destId="{EDC07839-DB80-40D3-9703-DC7FFA0AFF71}" srcOrd="5" destOrd="0" presId="urn:microsoft.com/office/officeart/2005/8/layout/vList2"/>
    <dgm:cxn modelId="{6FF7E54E-6521-486B-BBEB-1055463F2CF5}" type="presParOf" srcId="{35A3D1C7-AAD9-4D27-A49E-D0F6CE7956E4}" destId="{63A4734E-BF29-47C9-83EE-E8072E56BE80}" srcOrd="6" destOrd="0" presId="urn:microsoft.com/office/officeart/2005/8/layout/vList2"/>
    <dgm:cxn modelId="{2E63326C-FAE0-4FC0-9F05-3AF19D3320C2}" type="presParOf" srcId="{35A3D1C7-AAD9-4D27-A49E-D0F6CE7956E4}" destId="{355D29B1-982C-4F0B-8530-2E790B74D029}" srcOrd="7" destOrd="0" presId="urn:microsoft.com/office/officeart/2005/8/layout/vList2"/>
    <dgm:cxn modelId="{4A1AA63C-C0E8-420E-AE6C-F4629F701937}" type="presParOf" srcId="{35A3D1C7-AAD9-4D27-A49E-D0F6CE7956E4}" destId="{5599632E-558C-4E94-BED4-1643D74D9159}" srcOrd="8" destOrd="0" presId="urn:microsoft.com/office/officeart/2005/8/layout/vList2"/>
    <dgm:cxn modelId="{C59E709C-68D3-4A26-AA84-D9AC42EADCDC}" type="presParOf" srcId="{35A3D1C7-AAD9-4D27-A49E-D0F6CE7956E4}" destId="{0196594B-4444-45FF-9D2A-F7FAE91463DF}" srcOrd="9" destOrd="0" presId="urn:microsoft.com/office/officeart/2005/8/layout/vList2"/>
    <dgm:cxn modelId="{7B214F1D-31D0-43D1-8B9A-405CE4597AB3}" type="presParOf" srcId="{35A3D1C7-AAD9-4D27-A49E-D0F6CE7956E4}" destId="{BFACE489-F462-482F-8A48-9581099B0DF7}" srcOrd="10" destOrd="0" presId="urn:microsoft.com/office/officeart/2005/8/layout/vList2"/>
  </dgm:cxnLst>
  <dgm:bg>
    <a:solidFill>
      <a:schemeClr val="bg1"/>
    </a:solidFill>
  </dgm:bg>
  <dgm:whole>
    <a:ln w="9525" cap="flat" cmpd="sng" algn="ctr">
      <a:solidFill>
        <a:schemeClr val="accent4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23E44-0654-4ACD-838E-AE6EAC4E770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D163B4B-C74A-4341-A00D-C9B9682A7D6E}">
      <dgm:prSet phldrT="[Texte]"/>
      <dgm:spPr/>
      <dgm:t>
        <a:bodyPr/>
        <a:lstStyle/>
        <a:p>
          <a:r>
            <a:rPr lang="fr-FR" dirty="0"/>
            <a:t>Géographique</a:t>
          </a:r>
        </a:p>
      </dgm:t>
    </dgm:pt>
    <dgm:pt modelId="{05826145-441A-4322-AD10-6A517A3F8E2F}" type="parTrans" cxnId="{99A7AF50-4806-4625-B2C2-2DADCE4F5460}">
      <dgm:prSet/>
      <dgm:spPr/>
      <dgm:t>
        <a:bodyPr/>
        <a:lstStyle/>
        <a:p>
          <a:endParaRPr lang="fr-FR"/>
        </a:p>
      </dgm:t>
    </dgm:pt>
    <dgm:pt modelId="{489F4161-FEC3-4171-8DF6-648AAED04197}" type="sibTrans" cxnId="{99A7AF50-4806-4625-B2C2-2DADCE4F5460}">
      <dgm:prSet/>
      <dgm:spPr/>
      <dgm:t>
        <a:bodyPr/>
        <a:lstStyle/>
        <a:p>
          <a:endParaRPr lang="fr-FR"/>
        </a:p>
      </dgm:t>
    </dgm:pt>
    <dgm:pt modelId="{B4536E50-C340-4523-9815-FA539F62F42F}">
      <dgm:prSet phldrT="[Texte]"/>
      <dgm:spPr/>
      <dgm:t>
        <a:bodyPr/>
        <a:lstStyle/>
        <a:p>
          <a:r>
            <a:rPr lang="fr-FR" dirty="0"/>
            <a:t>Lieu</a:t>
          </a:r>
        </a:p>
      </dgm:t>
    </dgm:pt>
    <dgm:pt modelId="{FFD35AAF-19C9-4B77-A11C-0D22EC00B2AE}" type="parTrans" cxnId="{FA348542-0433-4B55-99E2-4A909C98662C}">
      <dgm:prSet/>
      <dgm:spPr/>
      <dgm:t>
        <a:bodyPr/>
        <a:lstStyle/>
        <a:p>
          <a:endParaRPr lang="fr-FR"/>
        </a:p>
      </dgm:t>
    </dgm:pt>
    <dgm:pt modelId="{63EDFA52-D9D4-4513-9B6D-958D03BDF43A}" type="sibTrans" cxnId="{FA348542-0433-4B55-99E2-4A909C98662C}">
      <dgm:prSet/>
      <dgm:spPr/>
      <dgm:t>
        <a:bodyPr/>
        <a:lstStyle/>
        <a:p>
          <a:endParaRPr lang="fr-FR"/>
        </a:p>
      </dgm:t>
    </dgm:pt>
    <dgm:pt modelId="{6B60C847-01ED-4045-A4B7-4F788D0B12D0}">
      <dgm:prSet phldrT="[Texte]"/>
      <dgm:spPr/>
      <dgm:t>
        <a:bodyPr/>
        <a:lstStyle/>
        <a:p>
          <a:r>
            <a:rPr lang="fr-FR" dirty="0"/>
            <a:t>travail</a:t>
          </a:r>
        </a:p>
      </dgm:t>
    </dgm:pt>
    <dgm:pt modelId="{AC1D2900-FC15-48B5-8D84-D7F4B34740C9}" type="parTrans" cxnId="{CD56F87F-4895-4E18-AC3E-4742E90A3157}">
      <dgm:prSet/>
      <dgm:spPr/>
      <dgm:t>
        <a:bodyPr/>
        <a:lstStyle/>
        <a:p>
          <a:endParaRPr lang="fr-FR"/>
        </a:p>
      </dgm:t>
    </dgm:pt>
    <dgm:pt modelId="{43BD222D-EFE5-4C9A-9998-E82DA6076C31}" type="sibTrans" cxnId="{CD56F87F-4895-4E18-AC3E-4742E90A3157}">
      <dgm:prSet/>
      <dgm:spPr/>
      <dgm:t>
        <a:bodyPr/>
        <a:lstStyle/>
        <a:p>
          <a:endParaRPr lang="fr-FR"/>
        </a:p>
      </dgm:t>
    </dgm:pt>
    <dgm:pt modelId="{D50B3C88-719B-4CD7-A996-175B61D0CC8D}">
      <dgm:prSet phldrT="[Texte]"/>
      <dgm:spPr/>
      <dgm:t>
        <a:bodyPr/>
        <a:lstStyle/>
        <a:p>
          <a:r>
            <a:rPr lang="fr-FR" dirty="0"/>
            <a:t>urbain</a:t>
          </a:r>
        </a:p>
      </dgm:t>
    </dgm:pt>
    <dgm:pt modelId="{5822F9C2-849B-497F-931D-6A4BB80503D8}" type="parTrans" cxnId="{E292AF30-F1D5-46BA-8BC7-D18D471DBCC2}">
      <dgm:prSet/>
      <dgm:spPr/>
      <dgm:t>
        <a:bodyPr/>
        <a:lstStyle/>
        <a:p>
          <a:endParaRPr lang="fr-FR"/>
        </a:p>
      </dgm:t>
    </dgm:pt>
    <dgm:pt modelId="{EA378B00-8F84-4EC2-B341-48A67EF7FD4E}" type="sibTrans" cxnId="{E292AF30-F1D5-46BA-8BC7-D18D471DBCC2}">
      <dgm:prSet/>
      <dgm:spPr/>
      <dgm:t>
        <a:bodyPr/>
        <a:lstStyle/>
        <a:p>
          <a:endParaRPr lang="fr-FR"/>
        </a:p>
      </dgm:t>
    </dgm:pt>
    <dgm:pt modelId="{BE8E98C7-250A-49E5-8E29-78CBB23CE524}">
      <dgm:prSet phldrT="[Texte]"/>
      <dgm:spPr/>
      <dgm:t>
        <a:bodyPr/>
        <a:lstStyle/>
        <a:p>
          <a:r>
            <a:rPr lang="fr-FR" dirty="0"/>
            <a:t>  Démographique</a:t>
          </a:r>
        </a:p>
      </dgm:t>
    </dgm:pt>
    <dgm:pt modelId="{745B6860-D916-4BC5-B462-819CE0F3E8A8}" type="parTrans" cxnId="{3E57009C-8396-4D72-9501-F6E7BCFFA902}">
      <dgm:prSet/>
      <dgm:spPr/>
      <dgm:t>
        <a:bodyPr/>
        <a:lstStyle/>
        <a:p>
          <a:endParaRPr lang="fr-FR"/>
        </a:p>
      </dgm:t>
    </dgm:pt>
    <dgm:pt modelId="{AD631ABB-FE4A-4EAF-928F-D6B3B89B55CC}" type="sibTrans" cxnId="{3E57009C-8396-4D72-9501-F6E7BCFFA902}">
      <dgm:prSet/>
      <dgm:spPr/>
      <dgm:t>
        <a:bodyPr/>
        <a:lstStyle/>
        <a:p>
          <a:endParaRPr lang="fr-FR"/>
        </a:p>
      </dgm:t>
    </dgm:pt>
    <dgm:pt modelId="{A3DAEF7E-98AF-4DBB-878D-523600EFE670}">
      <dgm:prSet phldrT="[Texte]"/>
      <dgm:spPr/>
      <dgm:t>
        <a:bodyPr/>
        <a:lstStyle/>
        <a:p>
          <a:r>
            <a:rPr lang="fr-FR" dirty="0"/>
            <a:t>Age</a:t>
          </a:r>
        </a:p>
      </dgm:t>
    </dgm:pt>
    <dgm:pt modelId="{1B645AE4-9B86-4726-9501-7AFA1C42DCC2}" type="parTrans" cxnId="{1BA1DF71-8E0F-4178-B855-B220A5DB65A6}">
      <dgm:prSet/>
      <dgm:spPr/>
      <dgm:t>
        <a:bodyPr/>
        <a:lstStyle/>
        <a:p>
          <a:endParaRPr lang="fr-FR"/>
        </a:p>
      </dgm:t>
    </dgm:pt>
    <dgm:pt modelId="{6F9D9DAC-A676-4EFB-8300-7F92F12BD9FC}" type="sibTrans" cxnId="{1BA1DF71-8E0F-4178-B855-B220A5DB65A6}">
      <dgm:prSet/>
      <dgm:spPr/>
      <dgm:t>
        <a:bodyPr/>
        <a:lstStyle/>
        <a:p>
          <a:endParaRPr lang="fr-FR"/>
        </a:p>
      </dgm:t>
    </dgm:pt>
    <dgm:pt modelId="{FFD6DECE-D6E2-42BE-9C64-7878A4709F30}">
      <dgm:prSet phldrT="[Texte]"/>
      <dgm:spPr/>
      <dgm:t>
        <a:bodyPr/>
        <a:lstStyle/>
        <a:p>
          <a:r>
            <a:rPr lang="fr-FR" dirty="0"/>
            <a:t>Sexe</a:t>
          </a:r>
        </a:p>
      </dgm:t>
    </dgm:pt>
    <dgm:pt modelId="{C71B6D1B-A914-4372-BB58-E1DD6029008D}" type="parTrans" cxnId="{E1D73BF9-00FB-4CC4-B8AE-6C944E1B20AA}">
      <dgm:prSet/>
      <dgm:spPr/>
      <dgm:t>
        <a:bodyPr/>
        <a:lstStyle/>
        <a:p>
          <a:endParaRPr lang="fr-FR"/>
        </a:p>
      </dgm:t>
    </dgm:pt>
    <dgm:pt modelId="{A46A0DB7-5B4C-44CB-A961-D11F13E3B3E3}" type="sibTrans" cxnId="{E1D73BF9-00FB-4CC4-B8AE-6C944E1B20AA}">
      <dgm:prSet/>
      <dgm:spPr/>
      <dgm:t>
        <a:bodyPr/>
        <a:lstStyle/>
        <a:p>
          <a:endParaRPr lang="fr-FR"/>
        </a:p>
      </dgm:t>
    </dgm:pt>
    <dgm:pt modelId="{73307107-6886-4123-B2DF-542637504530}">
      <dgm:prSet phldrT="[Texte]"/>
      <dgm:spPr/>
      <dgm:t>
        <a:bodyPr/>
        <a:lstStyle/>
        <a:p>
          <a:r>
            <a:rPr lang="fr-FR" dirty="0"/>
            <a:t>Situation économique</a:t>
          </a:r>
        </a:p>
      </dgm:t>
    </dgm:pt>
    <dgm:pt modelId="{695BDECB-E120-4F22-AB93-6F3DDA439889}" type="parTrans" cxnId="{ECF0FB46-2375-428B-8760-3B432C50E07E}">
      <dgm:prSet/>
      <dgm:spPr/>
      <dgm:t>
        <a:bodyPr/>
        <a:lstStyle/>
        <a:p>
          <a:endParaRPr lang="fr-FR"/>
        </a:p>
      </dgm:t>
    </dgm:pt>
    <dgm:pt modelId="{AB66ECA4-BC66-4C7F-8CC8-B50658D6D6DA}" type="sibTrans" cxnId="{ECF0FB46-2375-428B-8760-3B432C50E07E}">
      <dgm:prSet/>
      <dgm:spPr/>
      <dgm:t>
        <a:bodyPr/>
        <a:lstStyle/>
        <a:p>
          <a:endParaRPr lang="fr-FR"/>
        </a:p>
      </dgm:t>
    </dgm:pt>
    <dgm:pt modelId="{174268BF-CDDB-4DCC-9CBF-67715AFC62D6}">
      <dgm:prSet phldrT="[Texte]"/>
      <dgm:spPr/>
      <dgm:t>
        <a:bodyPr/>
        <a:lstStyle/>
        <a:p>
          <a:r>
            <a:rPr lang="fr-FR" dirty="0"/>
            <a:t>Psychologique</a:t>
          </a:r>
        </a:p>
      </dgm:t>
    </dgm:pt>
    <dgm:pt modelId="{2DDF2C74-99D3-4D7F-ACB7-A37DA34C0A66}" type="parTrans" cxnId="{D19F1043-ED19-4BFA-8553-B3D9AAB3E31B}">
      <dgm:prSet/>
      <dgm:spPr/>
      <dgm:t>
        <a:bodyPr/>
        <a:lstStyle/>
        <a:p>
          <a:endParaRPr lang="fr-FR"/>
        </a:p>
      </dgm:t>
    </dgm:pt>
    <dgm:pt modelId="{4FC93574-4508-4690-9C94-E40DFA0936A4}" type="sibTrans" cxnId="{D19F1043-ED19-4BFA-8553-B3D9AAB3E31B}">
      <dgm:prSet/>
      <dgm:spPr/>
      <dgm:t>
        <a:bodyPr/>
        <a:lstStyle/>
        <a:p>
          <a:endParaRPr lang="fr-FR"/>
        </a:p>
      </dgm:t>
    </dgm:pt>
    <dgm:pt modelId="{84BC688E-A72E-46AF-9F26-507EC7165740}">
      <dgm:prSet phldrT="[Texte]"/>
      <dgm:spPr/>
      <dgm:t>
        <a:bodyPr/>
        <a:lstStyle/>
        <a:p>
          <a:r>
            <a:rPr lang="fr-FR" dirty="0"/>
            <a:t>Personnalité</a:t>
          </a:r>
        </a:p>
      </dgm:t>
    </dgm:pt>
    <dgm:pt modelId="{07C17852-C34B-4747-BB6B-1DA99045FFBC}" type="parTrans" cxnId="{268436D5-ADAA-490A-9B66-0833BF764585}">
      <dgm:prSet/>
      <dgm:spPr/>
      <dgm:t>
        <a:bodyPr/>
        <a:lstStyle/>
        <a:p>
          <a:endParaRPr lang="fr-FR"/>
        </a:p>
      </dgm:t>
    </dgm:pt>
    <dgm:pt modelId="{16E08689-A9C8-49BC-8D48-057B8C984BDA}" type="sibTrans" cxnId="{268436D5-ADAA-490A-9B66-0833BF764585}">
      <dgm:prSet/>
      <dgm:spPr/>
      <dgm:t>
        <a:bodyPr/>
        <a:lstStyle/>
        <a:p>
          <a:endParaRPr lang="fr-FR"/>
        </a:p>
      </dgm:t>
    </dgm:pt>
    <dgm:pt modelId="{C8017B03-4009-4BBE-AC8F-38E406C2B532}">
      <dgm:prSet phldrT="[Texte]"/>
      <dgm:spPr/>
      <dgm:t>
        <a:bodyPr/>
        <a:lstStyle/>
        <a:p>
          <a:r>
            <a:rPr lang="fr-FR" dirty="0"/>
            <a:t>Mode de vie</a:t>
          </a:r>
        </a:p>
      </dgm:t>
    </dgm:pt>
    <dgm:pt modelId="{AF48DAF5-60FB-49AB-88D1-608F43F54450}" type="parTrans" cxnId="{A4846E72-0B25-4E6D-BD85-AB4B0A61E668}">
      <dgm:prSet/>
      <dgm:spPr/>
      <dgm:t>
        <a:bodyPr/>
        <a:lstStyle/>
        <a:p>
          <a:endParaRPr lang="fr-FR"/>
        </a:p>
      </dgm:t>
    </dgm:pt>
    <dgm:pt modelId="{3290CE31-6915-4AA0-BD4E-DC347FE3484F}" type="sibTrans" cxnId="{A4846E72-0B25-4E6D-BD85-AB4B0A61E668}">
      <dgm:prSet/>
      <dgm:spPr/>
      <dgm:t>
        <a:bodyPr/>
        <a:lstStyle/>
        <a:p>
          <a:endParaRPr lang="fr-FR"/>
        </a:p>
      </dgm:t>
    </dgm:pt>
    <dgm:pt modelId="{5DC439DA-7823-42C9-AE93-67DBCBABA526}">
      <dgm:prSet phldrT="[Texte]"/>
      <dgm:spPr/>
      <dgm:t>
        <a:bodyPr/>
        <a:lstStyle/>
        <a:p>
          <a:r>
            <a:rPr lang="fr-FR" dirty="0"/>
            <a:t>       Comportementaux</a:t>
          </a:r>
        </a:p>
      </dgm:t>
    </dgm:pt>
    <dgm:pt modelId="{6A04733E-6092-47CC-9261-6AD1A0A4EDB0}" type="parTrans" cxnId="{48B75CD4-8B43-4056-9526-CC7460F0F2B9}">
      <dgm:prSet/>
      <dgm:spPr/>
      <dgm:t>
        <a:bodyPr/>
        <a:lstStyle/>
        <a:p>
          <a:endParaRPr lang="fr-FR"/>
        </a:p>
      </dgm:t>
    </dgm:pt>
    <dgm:pt modelId="{DBE4E48A-7938-49D6-A7EB-802EECA33060}" type="sibTrans" cxnId="{48B75CD4-8B43-4056-9526-CC7460F0F2B9}">
      <dgm:prSet/>
      <dgm:spPr/>
      <dgm:t>
        <a:bodyPr/>
        <a:lstStyle/>
        <a:p>
          <a:endParaRPr lang="fr-FR"/>
        </a:p>
      </dgm:t>
    </dgm:pt>
    <dgm:pt modelId="{51A18288-F912-43B5-A5E9-106A214F3950}">
      <dgm:prSet phldrT="[Texte]"/>
      <dgm:spPr/>
      <dgm:t>
        <a:bodyPr/>
        <a:lstStyle/>
        <a:p>
          <a:r>
            <a:rPr lang="fr-FR" dirty="0"/>
            <a:t>Moyen de paiement</a:t>
          </a:r>
        </a:p>
      </dgm:t>
    </dgm:pt>
    <dgm:pt modelId="{3E6A812F-2C01-4862-8EE6-9A4B63C7988C}" type="parTrans" cxnId="{FE98FB95-A83E-4C25-B362-347D3F187700}">
      <dgm:prSet/>
      <dgm:spPr/>
      <dgm:t>
        <a:bodyPr/>
        <a:lstStyle/>
        <a:p>
          <a:endParaRPr lang="fr-FR"/>
        </a:p>
      </dgm:t>
    </dgm:pt>
    <dgm:pt modelId="{67D652FE-6ED1-410B-9E7F-24AB285E0184}" type="sibTrans" cxnId="{FE98FB95-A83E-4C25-B362-347D3F187700}">
      <dgm:prSet/>
      <dgm:spPr/>
      <dgm:t>
        <a:bodyPr/>
        <a:lstStyle/>
        <a:p>
          <a:endParaRPr lang="fr-FR"/>
        </a:p>
      </dgm:t>
    </dgm:pt>
    <dgm:pt modelId="{27D91D33-FB57-4438-900F-5FD6917E86B0}">
      <dgm:prSet phldrT="[Texte]"/>
      <dgm:spPr/>
      <dgm:t>
        <a:bodyPr/>
        <a:lstStyle/>
        <a:p>
          <a:r>
            <a:rPr lang="fr-FR" dirty="0"/>
            <a:t>Centre d’</a:t>
          </a:r>
          <a:r>
            <a:rPr lang="fr-FR" dirty="0" err="1"/>
            <a:t>interêt</a:t>
          </a:r>
          <a:endParaRPr lang="fr-FR" dirty="0"/>
        </a:p>
      </dgm:t>
    </dgm:pt>
    <dgm:pt modelId="{DD2AD04F-4695-41FA-8B94-36FE8DD42A16}" type="parTrans" cxnId="{B86D3213-A8FB-4236-986E-D2252295EA4D}">
      <dgm:prSet/>
      <dgm:spPr/>
      <dgm:t>
        <a:bodyPr/>
        <a:lstStyle/>
        <a:p>
          <a:endParaRPr lang="fr-FR"/>
        </a:p>
      </dgm:t>
    </dgm:pt>
    <dgm:pt modelId="{F1772BE4-86D2-4969-A0C1-283381A288AC}" type="sibTrans" cxnId="{B86D3213-A8FB-4236-986E-D2252295EA4D}">
      <dgm:prSet/>
      <dgm:spPr/>
      <dgm:t>
        <a:bodyPr/>
        <a:lstStyle/>
        <a:p>
          <a:endParaRPr lang="fr-FR"/>
        </a:p>
      </dgm:t>
    </dgm:pt>
    <dgm:pt modelId="{1E5EF6D4-F7B6-4CCC-9B2E-C87D5A0AF789}">
      <dgm:prSet phldrT="[Texte]"/>
      <dgm:spPr/>
      <dgm:t>
        <a:bodyPr/>
        <a:lstStyle/>
        <a:p>
          <a:r>
            <a:rPr lang="fr-FR" dirty="0"/>
            <a:t>fidélité</a:t>
          </a:r>
        </a:p>
      </dgm:t>
    </dgm:pt>
    <dgm:pt modelId="{C98092D2-18D7-4D9C-B178-89E2854E6774}" type="parTrans" cxnId="{A5B378E7-467A-405D-AF3F-FFF1E0A6DE50}">
      <dgm:prSet/>
      <dgm:spPr/>
      <dgm:t>
        <a:bodyPr/>
        <a:lstStyle/>
        <a:p>
          <a:endParaRPr lang="fr-FR"/>
        </a:p>
      </dgm:t>
    </dgm:pt>
    <dgm:pt modelId="{C8C90171-FB07-4DC5-BD34-AEBE04C96E07}" type="sibTrans" cxnId="{A5B378E7-467A-405D-AF3F-FFF1E0A6DE50}">
      <dgm:prSet/>
      <dgm:spPr/>
      <dgm:t>
        <a:bodyPr/>
        <a:lstStyle/>
        <a:p>
          <a:endParaRPr lang="fr-FR"/>
        </a:p>
      </dgm:t>
    </dgm:pt>
    <dgm:pt modelId="{64FECE9F-B122-4DE3-A143-AD1E7B0D8038}">
      <dgm:prSet phldrT="[Texte]"/>
      <dgm:spPr/>
      <dgm:t>
        <a:bodyPr/>
        <a:lstStyle/>
        <a:p>
          <a:r>
            <a:rPr lang="fr-FR" dirty="0"/>
            <a:t>Avantage recherchée</a:t>
          </a:r>
        </a:p>
      </dgm:t>
    </dgm:pt>
    <dgm:pt modelId="{E0057ECE-1CE2-4750-9F6B-7BB4D014D99B}" type="parTrans" cxnId="{77BBB1C9-0B6C-48D1-BF0B-0C7847AF5E7A}">
      <dgm:prSet/>
      <dgm:spPr/>
      <dgm:t>
        <a:bodyPr/>
        <a:lstStyle/>
        <a:p>
          <a:endParaRPr lang="fr-FR"/>
        </a:p>
      </dgm:t>
    </dgm:pt>
    <dgm:pt modelId="{4A5C1660-6B3F-40C0-8B19-D843518A2BDA}" type="sibTrans" cxnId="{77BBB1C9-0B6C-48D1-BF0B-0C7847AF5E7A}">
      <dgm:prSet/>
      <dgm:spPr/>
      <dgm:t>
        <a:bodyPr/>
        <a:lstStyle/>
        <a:p>
          <a:endParaRPr lang="fr-FR"/>
        </a:p>
      </dgm:t>
    </dgm:pt>
    <dgm:pt modelId="{2A21641A-8363-4ADB-9885-E8C518177533}" type="pres">
      <dgm:prSet presAssocID="{F2C23E44-0654-4ACD-838E-AE6EAC4E7700}" presName="Name0" presStyleCnt="0">
        <dgm:presLayoutVars>
          <dgm:dir/>
          <dgm:animLvl val="lvl"/>
          <dgm:resizeHandles val="exact"/>
        </dgm:presLayoutVars>
      </dgm:prSet>
      <dgm:spPr/>
    </dgm:pt>
    <dgm:pt modelId="{9FD8A500-0A9A-4248-BF1B-4726793574E6}" type="pres">
      <dgm:prSet presAssocID="{ED163B4B-C74A-4341-A00D-C9B9682A7D6E}" presName="composite" presStyleCnt="0"/>
      <dgm:spPr/>
    </dgm:pt>
    <dgm:pt modelId="{F0A3ED51-5A83-4E88-B206-C4B9972A4E53}" type="pres">
      <dgm:prSet presAssocID="{ED163B4B-C74A-4341-A00D-C9B9682A7D6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1AFF67E-0942-461E-B41A-F9550B70892C}" type="pres">
      <dgm:prSet presAssocID="{ED163B4B-C74A-4341-A00D-C9B9682A7D6E}" presName="desTx" presStyleLbl="alignAccFollowNode1" presStyleIdx="0" presStyleCnt="4">
        <dgm:presLayoutVars>
          <dgm:bulletEnabled val="1"/>
        </dgm:presLayoutVars>
      </dgm:prSet>
      <dgm:spPr/>
    </dgm:pt>
    <dgm:pt modelId="{C8873FB6-AAF2-4961-9C62-F1B717035502}" type="pres">
      <dgm:prSet presAssocID="{489F4161-FEC3-4171-8DF6-648AAED04197}" presName="space" presStyleCnt="0"/>
      <dgm:spPr/>
    </dgm:pt>
    <dgm:pt modelId="{DC3D381C-B66B-435A-9DE9-E20A0928933E}" type="pres">
      <dgm:prSet presAssocID="{BE8E98C7-250A-49E5-8E29-78CBB23CE524}" presName="composite" presStyleCnt="0"/>
      <dgm:spPr/>
    </dgm:pt>
    <dgm:pt modelId="{28B54F37-A081-4CED-BAF6-F75D79F03032}" type="pres">
      <dgm:prSet presAssocID="{BE8E98C7-250A-49E5-8E29-78CBB23CE52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3AB0708-FFA7-4D5E-AE26-F0EA4A282C8C}" type="pres">
      <dgm:prSet presAssocID="{BE8E98C7-250A-49E5-8E29-78CBB23CE524}" presName="desTx" presStyleLbl="alignAccFollowNode1" presStyleIdx="1" presStyleCnt="4">
        <dgm:presLayoutVars>
          <dgm:bulletEnabled val="1"/>
        </dgm:presLayoutVars>
      </dgm:prSet>
      <dgm:spPr/>
    </dgm:pt>
    <dgm:pt modelId="{19BD8555-AA87-4AFF-B501-40FCC972D3D5}" type="pres">
      <dgm:prSet presAssocID="{AD631ABB-FE4A-4EAF-928F-D6B3B89B55CC}" presName="space" presStyleCnt="0"/>
      <dgm:spPr/>
    </dgm:pt>
    <dgm:pt modelId="{F0AA442E-7295-4CDA-9D45-67A2462D6D72}" type="pres">
      <dgm:prSet presAssocID="{174268BF-CDDB-4DCC-9CBF-67715AFC62D6}" presName="composite" presStyleCnt="0"/>
      <dgm:spPr/>
    </dgm:pt>
    <dgm:pt modelId="{1A81F7FD-0247-4016-B6FB-DCCEE1322B02}" type="pres">
      <dgm:prSet presAssocID="{174268BF-CDDB-4DCC-9CBF-67715AFC62D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6D9C3A1-F8CE-4FE2-9230-84AB9713D5F8}" type="pres">
      <dgm:prSet presAssocID="{174268BF-CDDB-4DCC-9CBF-67715AFC62D6}" presName="desTx" presStyleLbl="alignAccFollowNode1" presStyleIdx="2" presStyleCnt="4">
        <dgm:presLayoutVars>
          <dgm:bulletEnabled val="1"/>
        </dgm:presLayoutVars>
      </dgm:prSet>
      <dgm:spPr/>
    </dgm:pt>
    <dgm:pt modelId="{E297500D-B43D-46ED-B114-F959F8F48B9F}" type="pres">
      <dgm:prSet presAssocID="{4FC93574-4508-4690-9C94-E40DFA0936A4}" presName="space" presStyleCnt="0"/>
      <dgm:spPr/>
    </dgm:pt>
    <dgm:pt modelId="{6E679D14-57D2-47C2-8984-47FC310C2BB2}" type="pres">
      <dgm:prSet presAssocID="{5DC439DA-7823-42C9-AE93-67DBCBABA526}" presName="composite" presStyleCnt="0"/>
      <dgm:spPr/>
    </dgm:pt>
    <dgm:pt modelId="{5174DC7A-B1E4-40AB-BB81-545ACD2B3D3D}" type="pres">
      <dgm:prSet presAssocID="{5DC439DA-7823-42C9-AE93-67DBCBABA52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9FFF74-3F91-43B8-9A6F-E27AF9D02F02}" type="pres">
      <dgm:prSet presAssocID="{5DC439DA-7823-42C9-AE93-67DBCBABA52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2EBDC0A-CDC0-4BC6-8981-BBE617847044}" type="presOf" srcId="{D50B3C88-719B-4CD7-A996-175B61D0CC8D}" destId="{21AFF67E-0942-461E-B41A-F9550B70892C}" srcOrd="0" destOrd="2" presId="urn:microsoft.com/office/officeart/2005/8/layout/hList1"/>
    <dgm:cxn modelId="{B86D3213-A8FB-4236-986E-D2252295EA4D}" srcId="{174268BF-CDDB-4DCC-9CBF-67715AFC62D6}" destId="{27D91D33-FB57-4438-900F-5FD6917E86B0}" srcOrd="1" destOrd="0" parTransId="{DD2AD04F-4695-41FA-8B94-36FE8DD42A16}" sibTransId="{F1772BE4-86D2-4969-A0C1-283381A288AC}"/>
    <dgm:cxn modelId="{E292AF30-F1D5-46BA-8BC7-D18D471DBCC2}" srcId="{ED163B4B-C74A-4341-A00D-C9B9682A7D6E}" destId="{D50B3C88-719B-4CD7-A996-175B61D0CC8D}" srcOrd="2" destOrd="0" parTransId="{5822F9C2-849B-497F-931D-6A4BB80503D8}" sibTransId="{EA378B00-8F84-4EC2-B341-48A67EF7FD4E}"/>
    <dgm:cxn modelId="{46D8E130-6BF5-442D-AC07-00C6A35798D1}" type="presOf" srcId="{174268BF-CDDB-4DCC-9CBF-67715AFC62D6}" destId="{1A81F7FD-0247-4016-B6FB-DCCEE1322B02}" srcOrd="0" destOrd="0" presId="urn:microsoft.com/office/officeart/2005/8/layout/hList1"/>
    <dgm:cxn modelId="{B6D52E32-9097-4D54-9794-C3324F2163CA}" type="presOf" srcId="{C8017B03-4009-4BBE-AC8F-38E406C2B532}" destId="{66D9C3A1-F8CE-4FE2-9230-84AB9713D5F8}" srcOrd="0" destOrd="2" presId="urn:microsoft.com/office/officeart/2005/8/layout/hList1"/>
    <dgm:cxn modelId="{01818238-BF71-4AE0-9E3D-B21284AF2FE8}" type="presOf" srcId="{FFD6DECE-D6E2-42BE-9C64-7878A4709F30}" destId="{B3AB0708-FFA7-4D5E-AE26-F0EA4A282C8C}" srcOrd="0" destOrd="1" presId="urn:microsoft.com/office/officeart/2005/8/layout/hList1"/>
    <dgm:cxn modelId="{3AD9DD3E-DFF3-4152-A391-4497F38C20C8}" type="presOf" srcId="{B4536E50-C340-4523-9815-FA539F62F42F}" destId="{21AFF67E-0942-461E-B41A-F9550B70892C}" srcOrd="0" destOrd="0" presId="urn:microsoft.com/office/officeart/2005/8/layout/hList1"/>
    <dgm:cxn modelId="{8B364B5B-5060-4CDA-8402-B1DA7C7AE396}" type="presOf" srcId="{27D91D33-FB57-4438-900F-5FD6917E86B0}" destId="{66D9C3A1-F8CE-4FE2-9230-84AB9713D5F8}" srcOrd="0" destOrd="1" presId="urn:microsoft.com/office/officeart/2005/8/layout/hList1"/>
    <dgm:cxn modelId="{70BDB45E-BEFD-4132-89A6-C4887B67FE5B}" type="presOf" srcId="{A3DAEF7E-98AF-4DBB-878D-523600EFE670}" destId="{B3AB0708-FFA7-4D5E-AE26-F0EA4A282C8C}" srcOrd="0" destOrd="0" presId="urn:microsoft.com/office/officeart/2005/8/layout/hList1"/>
    <dgm:cxn modelId="{FA348542-0433-4B55-99E2-4A909C98662C}" srcId="{ED163B4B-C74A-4341-A00D-C9B9682A7D6E}" destId="{B4536E50-C340-4523-9815-FA539F62F42F}" srcOrd="0" destOrd="0" parTransId="{FFD35AAF-19C9-4B77-A11C-0D22EC00B2AE}" sibTransId="{63EDFA52-D9D4-4513-9B6D-958D03BDF43A}"/>
    <dgm:cxn modelId="{D19F1043-ED19-4BFA-8553-B3D9AAB3E31B}" srcId="{F2C23E44-0654-4ACD-838E-AE6EAC4E7700}" destId="{174268BF-CDDB-4DCC-9CBF-67715AFC62D6}" srcOrd="2" destOrd="0" parTransId="{2DDF2C74-99D3-4D7F-ACB7-A37DA34C0A66}" sibTransId="{4FC93574-4508-4690-9C94-E40DFA0936A4}"/>
    <dgm:cxn modelId="{ECF0FB46-2375-428B-8760-3B432C50E07E}" srcId="{BE8E98C7-250A-49E5-8E29-78CBB23CE524}" destId="{73307107-6886-4123-B2DF-542637504530}" srcOrd="2" destOrd="0" parTransId="{695BDECB-E120-4F22-AB93-6F3DDA439889}" sibTransId="{AB66ECA4-BC66-4C7F-8CC8-B50658D6D6DA}"/>
    <dgm:cxn modelId="{F195176A-FA0F-4FE0-9540-C70FF58F0068}" type="presOf" srcId="{84BC688E-A72E-46AF-9F26-507EC7165740}" destId="{66D9C3A1-F8CE-4FE2-9230-84AB9713D5F8}" srcOrd="0" destOrd="0" presId="urn:microsoft.com/office/officeart/2005/8/layout/hList1"/>
    <dgm:cxn modelId="{C8FEC36C-ACC1-4EDD-925A-AB7731B141BF}" type="presOf" srcId="{73307107-6886-4123-B2DF-542637504530}" destId="{B3AB0708-FFA7-4D5E-AE26-F0EA4A282C8C}" srcOrd="0" destOrd="2" presId="urn:microsoft.com/office/officeart/2005/8/layout/hList1"/>
    <dgm:cxn modelId="{99A7AF50-4806-4625-B2C2-2DADCE4F5460}" srcId="{F2C23E44-0654-4ACD-838E-AE6EAC4E7700}" destId="{ED163B4B-C74A-4341-A00D-C9B9682A7D6E}" srcOrd="0" destOrd="0" parTransId="{05826145-441A-4322-AD10-6A517A3F8E2F}" sibTransId="{489F4161-FEC3-4171-8DF6-648AAED04197}"/>
    <dgm:cxn modelId="{1BA1DF71-8E0F-4178-B855-B220A5DB65A6}" srcId="{BE8E98C7-250A-49E5-8E29-78CBB23CE524}" destId="{A3DAEF7E-98AF-4DBB-878D-523600EFE670}" srcOrd="0" destOrd="0" parTransId="{1B645AE4-9B86-4726-9501-7AFA1C42DCC2}" sibTransId="{6F9D9DAC-A676-4EFB-8300-7F92F12BD9FC}"/>
    <dgm:cxn modelId="{A4846E72-0B25-4E6D-BD85-AB4B0A61E668}" srcId="{174268BF-CDDB-4DCC-9CBF-67715AFC62D6}" destId="{C8017B03-4009-4BBE-AC8F-38E406C2B532}" srcOrd="2" destOrd="0" parTransId="{AF48DAF5-60FB-49AB-88D1-608F43F54450}" sibTransId="{3290CE31-6915-4AA0-BD4E-DC347FE3484F}"/>
    <dgm:cxn modelId="{6D318A53-0D11-4A63-9E04-65927E6C9698}" type="presOf" srcId="{ED163B4B-C74A-4341-A00D-C9B9682A7D6E}" destId="{F0A3ED51-5A83-4E88-B206-C4B9972A4E53}" srcOrd="0" destOrd="0" presId="urn:microsoft.com/office/officeart/2005/8/layout/hList1"/>
    <dgm:cxn modelId="{CD56F87F-4895-4E18-AC3E-4742E90A3157}" srcId="{ED163B4B-C74A-4341-A00D-C9B9682A7D6E}" destId="{6B60C847-01ED-4045-A4B7-4F788D0B12D0}" srcOrd="1" destOrd="0" parTransId="{AC1D2900-FC15-48B5-8D84-D7F4B34740C9}" sibTransId="{43BD222D-EFE5-4C9A-9998-E82DA6076C31}"/>
    <dgm:cxn modelId="{FE98FB95-A83E-4C25-B362-347D3F187700}" srcId="{5DC439DA-7823-42C9-AE93-67DBCBABA526}" destId="{51A18288-F912-43B5-A5E9-106A214F3950}" srcOrd="0" destOrd="0" parTransId="{3E6A812F-2C01-4862-8EE6-9A4B63C7988C}" sibTransId="{67D652FE-6ED1-410B-9E7F-24AB285E0184}"/>
    <dgm:cxn modelId="{BDF30497-B8D6-4129-B541-87AEE0F88E0F}" type="presOf" srcId="{5DC439DA-7823-42C9-AE93-67DBCBABA526}" destId="{5174DC7A-B1E4-40AB-BB81-545ACD2B3D3D}" srcOrd="0" destOrd="0" presId="urn:microsoft.com/office/officeart/2005/8/layout/hList1"/>
    <dgm:cxn modelId="{3E57009C-8396-4D72-9501-F6E7BCFFA902}" srcId="{F2C23E44-0654-4ACD-838E-AE6EAC4E7700}" destId="{BE8E98C7-250A-49E5-8E29-78CBB23CE524}" srcOrd="1" destOrd="0" parTransId="{745B6860-D916-4BC5-B462-819CE0F3E8A8}" sibTransId="{AD631ABB-FE4A-4EAF-928F-D6B3B89B55CC}"/>
    <dgm:cxn modelId="{C59532B3-DD26-4906-9F11-DB5672C97A33}" type="presOf" srcId="{64FECE9F-B122-4DE3-A143-AD1E7B0D8038}" destId="{F29FFF74-3F91-43B8-9A6F-E27AF9D02F02}" srcOrd="0" destOrd="1" presId="urn:microsoft.com/office/officeart/2005/8/layout/hList1"/>
    <dgm:cxn modelId="{897FFEB6-151B-44BD-ABC4-EB006309FFE0}" type="presOf" srcId="{BE8E98C7-250A-49E5-8E29-78CBB23CE524}" destId="{28B54F37-A081-4CED-BAF6-F75D79F03032}" srcOrd="0" destOrd="0" presId="urn:microsoft.com/office/officeart/2005/8/layout/hList1"/>
    <dgm:cxn modelId="{62C95ABB-FC8F-47B4-B0E2-8AAD48416BFD}" type="presOf" srcId="{F2C23E44-0654-4ACD-838E-AE6EAC4E7700}" destId="{2A21641A-8363-4ADB-9885-E8C518177533}" srcOrd="0" destOrd="0" presId="urn:microsoft.com/office/officeart/2005/8/layout/hList1"/>
    <dgm:cxn modelId="{B4AB73C2-2A51-4254-B026-0031DDDEC1D6}" type="presOf" srcId="{51A18288-F912-43B5-A5E9-106A214F3950}" destId="{F29FFF74-3F91-43B8-9A6F-E27AF9D02F02}" srcOrd="0" destOrd="0" presId="urn:microsoft.com/office/officeart/2005/8/layout/hList1"/>
    <dgm:cxn modelId="{32111EC3-B7FC-4B1D-9AD3-AD22BE4F7888}" type="presOf" srcId="{6B60C847-01ED-4045-A4B7-4F788D0B12D0}" destId="{21AFF67E-0942-461E-B41A-F9550B70892C}" srcOrd="0" destOrd="1" presId="urn:microsoft.com/office/officeart/2005/8/layout/hList1"/>
    <dgm:cxn modelId="{B53F5BC3-CDE7-4CE0-8737-DDAAA258FDF1}" type="presOf" srcId="{1E5EF6D4-F7B6-4CCC-9B2E-C87D5A0AF789}" destId="{F29FFF74-3F91-43B8-9A6F-E27AF9D02F02}" srcOrd="0" destOrd="2" presId="urn:microsoft.com/office/officeart/2005/8/layout/hList1"/>
    <dgm:cxn modelId="{77BBB1C9-0B6C-48D1-BF0B-0C7847AF5E7A}" srcId="{5DC439DA-7823-42C9-AE93-67DBCBABA526}" destId="{64FECE9F-B122-4DE3-A143-AD1E7B0D8038}" srcOrd="1" destOrd="0" parTransId="{E0057ECE-1CE2-4750-9F6B-7BB4D014D99B}" sibTransId="{4A5C1660-6B3F-40C0-8B19-D843518A2BDA}"/>
    <dgm:cxn modelId="{48B75CD4-8B43-4056-9526-CC7460F0F2B9}" srcId="{F2C23E44-0654-4ACD-838E-AE6EAC4E7700}" destId="{5DC439DA-7823-42C9-AE93-67DBCBABA526}" srcOrd="3" destOrd="0" parTransId="{6A04733E-6092-47CC-9261-6AD1A0A4EDB0}" sibTransId="{DBE4E48A-7938-49D6-A7EB-802EECA33060}"/>
    <dgm:cxn modelId="{268436D5-ADAA-490A-9B66-0833BF764585}" srcId="{174268BF-CDDB-4DCC-9CBF-67715AFC62D6}" destId="{84BC688E-A72E-46AF-9F26-507EC7165740}" srcOrd="0" destOrd="0" parTransId="{07C17852-C34B-4747-BB6B-1DA99045FFBC}" sibTransId="{16E08689-A9C8-49BC-8D48-057B8C984BDA}"/>
    <dgm:cxn modelId="{A5B378E7-467A-405D-AF3F-FFF1E0A6DE50}" srcId="{5DC439DA-7823-42C9-AE93-67DBCBABA526}" destId="{1E5EF6D4-F7B6-4CCC-9B2E-C87D5A0AF789}" srcOrd="2" destOrd="0" parTransId="{C98092D2-18D7-4D9C-B178-89E2854E6774}" sibTransId="{C8C90171-FB07-4DC5-BD34-AEBE04C96E07}"/>
    <dgm:cxn modelId="{E1D73BF9-00FB-4CC4-B8AE-6C944E1B20AA}" srcId="{BE8E98C7-250A-49E5-8E29-78CBB23CE524}" destId="{FFD6DECE-D6E2-42BE-9C64-7878A4709F30}" srcOrd="1" destOrd="0" parTransId="{C71B6D1B-A914-4372-BB58-E1DD6029008D}" sibTransId="{A46A0DB7-5B4C-44CB-A961-D11F13E3B3E3}"/>
    <dgm:cxn modelId="{4A6FA2A0-5315-47F6-8EA0-6719D50D71D6}" type="presParOf" srcId="{2A21641A-8363-4ADB-9885-E8C518177533}" destId="{9FD8A500-0A9A-4248-BF1B-4726793574E6}" srcOrd="0" destOrd="0" presId="urn:microsoft.com/office/officeart/2005/8/layout/hList1"/>
    <dgm:cxn modelId="{FA68D5EF-C3F3-4A19-B9AC-A707465A2C06}" type="presParOf" srcId="{9FD8A500-0A9A-4248-BF1B-4726793574E6}" destId="{F0A3ED51-5A83-4E88-B206-C4B9972A4E53}" srcOrd="0" destOrd="0" presId="urn:microsoft.com/office/officeart/2005/8/layout/hList1"/>
    <dgm:cxn modelId="{439CF2AE-FC4A-49EF-BA70-64B649122F09}" type="presParOf" srcId="{9FD8A500-0A9A-4248-BF1B-4726793574E6}" destId="{21AFF67E-0942-461E-B41A-F9550B70892C}" srcOrd="1" destOrd="0" presId="urn:microsoft.com/office/officeart/2005/8/layout/hList1"/>
    <dgm:cxn modelId="{D0AB01CE-CFB3-4B95-BD97-1A17398D5305}" type="presParOf" srcId="{2A21641A-8363-4ADB-9885-E8C518177533}" destId="{C8873FB6-AAF2-4961-9C62-F1B717035502}" srcOrd="1" destOrd="0" presId="urn:microsoft.com/office/officeart/2005/8/layout/hList1"/>
    <dgm:cxn modelId="{201146AC-BBB0-4762-A5B1-7F05AF019DAF}" type="presParOf" srcId="{2A21641A-8363-4ADB-9885-E8C518177533}" destId="{DC3D381C-B66B-435A-9DE9-E20A0928933E}" srcOrd="2" destOrd="0" presId="urn:microsoft.com/office/officeart/2005/8/layout/hList1"/>
    <dgm:cxn modelId="{04589C79-FEB8-47FC-BAFD-FD59CE9379A8}" type="presParOf" srcId="{DC3D381C-B66B-435A-9DE9-E20A0928933E}" destId="{28B54F37-A081-4CED-BAF6-F75D79F03032}" srcOrd="0" destOrd="0" presId="urn:microsoft.com/office/officeart/2005/8/layout/hList1"/>
    <dgm:cxn modelId="{9E6A0D1A-D683-48D9-AFFF-7FD0076935AA}" type="presParOf" srcId="{DC3D381C-B66B-435A-9DE9-E20A0928933E}" destId="{B3AB0708-FFA7-4D5E-AE26-F0EA4A282C8C}" srcOrd="1" destOrd="0" presId="urn:microsoft.com/office/officeart/2005/8/layout/hList1"/>
    <dgm:cxn modelId="{D3ECF6B5-7183-455F-B61B-73D5C1DF4DD2}" type="presParOf" srcId="{2A21641A-8363-4ADB-9885-E8C518177533}" destId="{19BD8555-AA87-4AFF-B501-40FCC972D3D5}" srcOrd="3" destOrd="0" presId="urn:microsoft.com/office/officeart/2005/8/layout/hList1"/>
    <dgm:cxn modelId="{08B7444F-41B2-4B45-ADE3-770C0C5A24D3}" type="presParOf" srcId="{2A21641A-8363-4ADB-9885-E8C518177533}" destId="{F0AA442E-7295-4CDA-9D45-67A2462D6D72}" srcOrd="4" destOrd="0" presId="urn:microsoft.com/office/officeart/2005/8/layout/hList1"/>
    <dgm:cxn modelId="{D161D459-3674-41B1-92C2-C8CD8B14B1E4}" type="presParOf" srcId="{F0AA442E-7295-4CDA-9D45-67A2462D6D72}" destId="{1A81F7FD-0247-4016-B6FB-DCCEE1322B02}" srcOrd="0" destOrd="0" presId="urn:microsoft.com/office/officeart/2005/8/layout/hList1"/>
    <dgm:cxn modelId="{DC795A41-A804-4CDE-9761-8B73E6E8FE24}" type="presParOf" srcId="{F0AA442E-7295-4CDA-9D45-67A2462D6D72}" destId="{66D9C3A1-F8CE-4FE2-9230-84AB9713D5F8}" srcOrd="1" destOrd="0" presId="urn:microsoft.com/office/officeart/2005/8/layout/hList1"/>
    <dgm:cxn modelId="{7C0380F1-5370-4C8E-902D-6DB0B362C7A7}" type="presParOf" srcId="{2A21641A-8363-4ADB-9885-E8C518177533}" destId="{E297500D-B43D-46ED-B114-F959F8F48B9F}" srcOrd="5" destOrd="0" presId="urn:microsoft.com/office/officeart/2005/8/layout/hList1"/>
    <dgm:cxn modelId="{19B214B1-7AFB-4385-AA00-8A8DD17895C7}" type="presParOf" srcId="{2A21641A-8363-4ADB-9885-E8C518177533}" destId="{6E679D14-57D2-47C2-8984-47FC310C2BB2}" srcOrd="6" destOrd="0" presId="urn:microsoft.com/office/officeart/2005/8/layout/hList1"/>
    <dgm:cxn modelId="{DA17885F-C021-4955-9CF6-E4EC4D6D20C4}" type="presParOf" srcId="{6E679D14-57D2-47C2-8984-47FC310C2BB2}" destId="{5174DC7A-B1E4-40AB-BB81-545ACD2B3D3D}" srcOrd="0" destOrd="0" presId="urn:microsoft.com/office/officeart/2005/8/layout/hList1"/>
    <dgm:cxn modelId="{FAA1391A-DB7E-4520-BB58-F40073BFF534}" type="presParOf" srcId="{6E679D14-57D2-47C2-8984-47FC310C2BB2}" destId="{F29FFF74-3F91-43B8-9A6F-E27AF9D02F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12405-A41F-4DD5-A535-E0C558D1A50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0E7282-2922-49B4-B01D-9CA259880926}">
      <dgm:prSet phldrT="[Texte]"/>
      <dgm:spPr/>
      <dgm:t>
        <a:bodyPr/>
        <a:lstStyle/>
        <a:p>
          <a:pPr algn="ctr"/>
          <a:r>
            <a:rPr lang="fr-FR" dirty="0"/>
            <a:t>RFM</a:t>
          </a:r>
        </a:p>
      </dgm:t>
    </dgm:pt>
    <dgm:pt modelId="{FCEE4454-9C1E-4EFD-9821-9EAA0EB7FC7A}" type="parTrans" cxnId="{AE439997-3BEC-4DF7-83E0-3084390F5F05}">
      <dgm:prSet/>
      <dgm:spPr/>
      <dgm:t>
        <a:bodyPr/>
        <a:lstStyle/>
        <a:p>
          <a:pPr algn="ctr"/>
          <a:endParaRPr lang="fr-FR"/>
        </a:p>
      </dgm:t>
    </dgm:pt>
    <dgm:pt modelId="{B4DF7E03-64CF-44B7-A75A-D495DB9A93BD}" type="sibTrans" cxnId="{AE439997-3BEC-4DF7-83E0-3084390F5F05}">
      <dgm:prSet/>
      <dgm:spPr/>
      <dgm:t>
        <a:bodyPr/>
        <a:lstStyle/>
        <a:p>
          <a:pPr algn="ctr"/>
          <a:endParaRPr lang="fr-FR"/>
        </a:p>
      </dgm:t>
    </dgm:pt>
    <dgm:pt modelId="{A2669F5D-AD4C-4232-9B52-3F5F1E0FF087}">
      <dgm:prSet phldrT="[Texte]"/>
      <dgm:spPr/>
      <dgm:t>
        <a:bodyPr/>
        <a:lstStyle/>
        <a:p>
          <a:pPr algn="ctr"/>
          <a:r>
            <a:rPr lang="fr-FR" dirty="0"/>
            <a:t>Segmentation facile et claire</a:t>
          </a:r>
        </a:p>
      </dgm:t>
    </dgm:pt>
    <dgm:pt modelId="{74620DF5-F94F-467C-986D-F5B21C9EE6FC}" type="parTrans" cxnId="{38FB8127-3148-4CDD-85DC-D8889BB59846}">
      <dgm:prSet/>
      <dgm:spPr/>
      <dgm:t>
        <a:bodyPr/>
        <a:lstStyle/>
        <a:p>
          <a:pPr algn="ctr"/>
          <a:endParaRPr lang="fr-FR"/>
        </a:p>
      </dgm:t>
    </dgm:pt>
    <dgm:pt modelId="{D4AA680C-16EC-4BAA-B267-CBD6E2558F9C}" type="sibTrans" cxnId="{38FB8127-3148-4CDD-85DC-D8889BB59846}">
      <dgm:prSet/>
      <dgm:spPr/>
      <dgm:t>
        <a:bodyPr/>
        <a:lstStyle/>
        <a:p>
          <a:pPr algn="ctr"/>
          <a:endParaRPr lang="fr-FR"/>
        </a:p>
      </dgm:t>
    </dgm:pt>
    <dgm:pt modelId="{1BB3A36D-6D86-4712-A9C4-62352D4E47D4}">
      <dgm:prSet phldrT="[Texte]"/>
      <dgm:spPr/>
      <dgm:t>
        <a:bodyPr/>
        <a:lstStyle/>
        <a:p>
          <a:pPr algn="ctr"/>
          <a:r>
            <a:rPr lang="fr-FR" dirty="0"/>
            <a:t>Intégration facile des nouveaux clients</a:t>
          </a:r>
        </a:p>
      </dgm:t>
    </dgm:pt>
    <dgm:pt modelId="{3AC48084-C218-4442-9C0D-49300DA47C44}" type="parTrans" cxnId="{04B6FDC2-FCEB-4F13-A44D-9729DEC02EA5}">
      <dgm:prSet/>
      <dgm:spPr/>
      <dgm:t>
        <a:bodyPr/>
        <a:lstStyle/>
        <a:p>
          <a:pPr algn="ctr"/>
          <a:endParaRPr lang="fr-FR"/>
        </a:p>
      </dgm:t>
    </dgm:pt>
    <dgm:pt modelId="{F22F0AC2-B48C-4DC0-93E5-A35413EDB9B7}" type="sibTrans" cxnId="{04B6FDC2-FCEB-4F13-A44D-9729DEC02EA5}">
      <dgm:prSet/>
      <dgm:spPr/>
      <dgm:t>
        <a:bodyPr/>
        <a:lstStyle/>
        <a:p>
          <a:pPr algn="ctr"/>
          <a:endParaRPr lang="fr-FR"/>
        </a:p>
      </dgm:t>
    </dgm:pt>
    <dgm:pt modelId="{088F5068-343E-4CE2-AEA9-A1890DC4CDC1}">
      <dgm:prSet phldrT="[Texte]"/>
      <dgm:spPr/>
      <dgm:t>
        <a:bodyPr/>
        <a:lstStyle/>
        <a:p>
          <a:pPr algn="ctr"/>
          <a:r>
            <a:rPr lang="fr-FR" dirty="0" err="1"/>
            <a:t>Kmeans</a:t>
          </a:r>
          <a:r>
            <a:rPr lang="fr-FR" dirty="0"/>
            <a:t>/</a:t>
          </a:r>
          <a:r>
            <a:rPr lang="fr-FR" dirty="0" err="1"/>
            <a:t>Kmodes</a:t>
          </a:r>
          <a:endParaRPr lang="fr-FR" dirty="0"/>
        </a:p>
      </dgm:t>
    </dgm:pt>
    <dgm:pt modelId="{380D8B29-9EAD-40CD-A6F6-4B28FEA565A7}" type="parTrans" cxnId="{973E0AF1-2DB7-450F-9FC1-053475E7997D}">
      <dgm:prSet/>
      <dgm:spPr/>
      <dgm:t>
        <a:bodyPr/>
        <a:lstStyle/>
        <a:p>
          <a:pPr algn="ctr"/>
          <a:endParaRPr lang="fr-FR"/>
        </a:p>
      </dgm:t>
    </dgm:pt>
    <dgm:pt modelId="{43980E08-E9C0-4742-9D2B-5697A15CA097}" type="sibTrans" cxnId="{973E0AF1-2DB7-450F-9FC1-053475E7997D}">
      <dgm:prSet/>
      <dgm:spPr/>
      <dgm:t>
        <a:bodyPr/>
        <a:lstStyle/>
        <a:p>
          <a:pPr algn="ctr"/>
          <a:endParaRPr lang="fr-FR"/>
        </a:p>
      </dgm:t>
    </dgm:pt>
    <dgm:pt modelId="{267CC2E0-6585-44AA-B9EA-B8EDC33D1718}">
      <dgm:prSet phldrT="[Texte]"/>
      <dgm:spPr/>
      <dgm:t>
        <a:bodyPr/>
        <a:lstStyle/>
        <a:p>
          <a:pPr algn="ctr"/>
          <a:r>
            <a:rPr lang="fr-FR" dirty="0"/>
            <a:t>Détails du comportement des clients</a:t>
          </a:r>
        </a:p>
      </dgm:t>
    </dgm:pt>
    <dgm:pt modelId="{579D743F-F491-4AC7-AE9E-B9B330AC260B}" type="parTrans" cxnId="{F5D72A82-A434-4B67-BB3A-EE65DC4F6A53}">
      <dgm:prSet/>
      <dgm:spPr/>
      <dgm:t>
        <a:bodyPr/>
        <a:lstStyle/>
        <a:p>
          <a:pPr algn="ctr"/>
          <a:endParaRPr lang="fr-FR"/>
        </a:p>
      </dgm:t>
    </dgm:pt>
    <dgm:pt modelId="{0D2E7F29-EE89-42DF-9AA0-CE8B21346B4A}" type="sibTrans" cxnId="{F5D72A82-A434-4B67-BB3A-EE65DC4F6A53}">
      <dgm:prSet/>
      <dgm:spPr/>
      <dgm:t>
        <a:bodyPr/>
        <a:lstStyle/>
        <a:p>
          <a:pPr algn="ctr"/>
          <a:endParaRPr lang="fr-FR"/>
        </a:p>
      </dgm:t>
    </dgm:pt>
    <dgm:pt modelId="{8B050F7B-3823-4932-BD5A-4E5155804FB0}">
      <dgm:prSet phldrT="[Texte]"/>
      <dgm:spPr/>
      <dgm:t>
        <a:bodyPr/>
        <a:lstStyle/>
        <a:p>
          <a:pPr algn="ctr"/>
          <a:r>
            <a:rPr lang="fr-FR" dirty="0"/>
            <a:t>Confirmer/infirmer la stratégie adoptée</a:t>
          </a:r>
        </a:p>
      </dgm:t>
    </dgm:pt>
    <dgm:pt modelId="{3C547043-6769-4E4A-94D8-05F73E78F608}" type="parTrans" cxnId="{A3FFC2ED-3F96-4194-86DA-805C40C823D6}">
      <dgm:prSet/>
      <dgm:spPr/>
      <dgm:t>
        <a:bodyPr/>
        <a:lstStyle/>
        <a:p>
          <a:pPr algn="ctr"/>
          <a:endParaRPr lang="fr-FR"/>
        </a:p>
      </dgm:t>
    </dgm:pt>
    <dgm:pt modelId="{76F94A92-5832-4326-9BB6-1D1AB74C2F73}" type="sibTrans" cxnId="{A3FFC2ED-3F96-4194-86DA-805C40C823D6}">
      <dgm:prSet/>
      <dgm:spPr/>
      <dgm:t>
        <a:bodyPr/>
        <a:lstStyle/>
        <a:p>
          <a:pPr algn="ctr"/>
          <a:endParaRPr lang="fr-FR"/>
        </a:p>
      </dgm:t>
    </dgm:pt>
    <dgm:pt modelId="{95BF5067-6903-409E-95C9-E13EBE1B2118}">
      <dgm:prSet phldrT="[Texte]"/>
      <dgm:spPr/>
      <dgm:t>
        <a:bodyPr/>
        <a:lstStyle/>
        <a:p>
          <a:pPr algn="ctr"/>
          <a:r>
            <a:rPr lang="fr-FR" dirty="0"/>
            <a:t>Client loyale</a:t>
          </a:r>
        </a:p>
        <a:p>
          <a:pPr algn="ctr"/>
          <a:r>
            <a:rPr lang="fr-FR" dirty="0"/>
            <a:t>Client dépensier à garder</a:t>
          </a:r>
        </a:p>
        <a:p>
          <a:pPr algn="ctr"/>
          <a:r>
            <a:rPr lang="fr-FR" dirty="0"/>
            <a:t>Nouveaux clients peu dépensiers</a:t>
          </a:r>
        </a:p>
      </dgm:t>
    </dgm:pt>
    <dgm:pt modelId="{1F61A6A2-AFCB-4B7B-B486-B34638FA6B5C}" type="parTrans" cxnId="{82255EF1-894A-4E4C-9547-D911FD866973}">
      <dgm:prSet/>
      <dgm:spPr/>
      <dgm:t>
        <a:bodyPr/>
        <a:lstStyle/>
        <a:p>
          <a:endParaRPr lang="fr-FR"/>
        </a:p>
      </dgm:t>
    </dgm:pt>
    <dgm:pt modelId="{DCFCA85C-BA62-49D6-8B13-EC44644B2E10}" type="sibTrans" cxnId="{82255EF1-894A-4E4C-9547-D911FD866973}">
      <dgm:prSet/>
      <dgm:spPr/>
      <dgm:t>
        <a:bodyPr/>
        <a:lstStyle/>
        <a:p>
          <a:endParaRPr lang="fr-FR"/>
        </a:p>
      </dgm:t>
    </dgm:pt>
    <dgm:pt modelId="{A457EC48-8D5C-435C-B3A5-F854BBDB1C67}">
      <dgm:prSet phldrT="[Texte]"/>
      <dgm:spPr/>
      <dgm:t>
        <a:bodyPr/>
        <a:lstStyle/>
        <a:p>
          <a:pPr algn="ctr"/>
          <a:r>
            <a:rPr lang="fr-FR" dirty="0"/>
            <a:t>Client à </a:t>
          </a:r>
          <a:r>
            <a:rPr lang="fr-FR" dirty="0" err="1"/>
            <a:t>relançer</a:t>
          </a:r>
          <a:endParaRPr lang="fr-FR" dirty="0"/>
        </a:p>
        <a:p>
          <a:pPr algn="ctr"/>
          <a:r>
            <a:rPr lang="fr-FR" dirty="0"/>
            <a:t>Client presque dans les oublis</a:t>
          </a:r>
        </a:p>
        <a:p>
          <a:pPr algn="ctr"/>
          <a:r>
            <a:rPr lang="fr-FR" dirty="0"/>
            <a:t>Client dans les oublis</a:t>
          </a:r>
        </a:p>
      </dgm:t>
    </dgm:pt>
    <dgm:pt modelId="{AC5CB318-4598-42FD-9499-FB317578CD3D}" type="parTrans" cxnId="{F7D9BF93-2EC7-47C7-9654-F402DCFA1EA6}">
      <dgm:prSet/>
      <dgm:spPr/>
      <dgm:t>
        <a:bodyPr/>
        <a:lstStyle/>
        <a:p>
          <a:endParaRPr lang="fr-FR"/>
        </a:p>
      </dgm:t>
    </dgm:pt>
    <dgm:pt modelId="{A4791F3C-7415-4011-88A6-1285696E07AE}" type="sibTrans" cxnId="{F7D9BF93-2EC7-47C7-9654-F402DCFA1EA6}">
      <dgm:prSet/>
      <dgm:spPr/>
      <dgm:t>
        <a:bodyPr/>
        <a:lstStyle/>
        <a:p>
          <a:endParaRPr lang="fr-FR"/>
        </a:p>
      </dgm:t>
    </dgm:pt>
    <dgm:pt modelId="{176C3AB0-A2AA-4E5B-895A-87C01A825C67}">
      <dgm:prSet phldrT="[Texte]"/>
      <dgm:spPr/>
      <dgm:t>
        <a:bodyPr/>
        <a:lstStyle/>
        <a:p>
          <a:pPr algn="ctr"/>
          <a:r>
            <a:rPr lang="fr-FR" dirty="0"/>
            <a:t>Liaison entre la satisfaction des clients et le délai de livraison</a:t>
          </a:r>
        </a:p>
      </dgm:t>
    </dgm:pt>
    <dgm:pt modelId="{D0B6A9A8-A752-4CF8-81E8-80D7A7E1BF15}" type="parTrans" cxnId="{880A5A1F-9870-4466-8AB5-C47B198030DE}">
      <dgm:prSet/>
      <dgm:spPr/>
      <dgm:t>
        <a:bodyPr/>
        <a:lstStyle/>
        <a:p>
          <a:endParaRPr lang="fr-FR"/>
        </a:p>
      </dgm:t>
    </dgm:pt>
    <dgm:pt modelId="{F6E314E6-DEFD-4732-962E-622BF2E64971}" type="sibTrans" cxnId="{880A5A1F-9870-4466-8AB5-C47B198030DE}">
      <dgm:prSet/>
      <dgm:spPr/>
      <dgm:t>
        <a:bodyPr/>
        <a:lstStyle/>
        <a:p>
          <a:endParaRPr lang="fr-FR"/>
        </a:p>
      </dgm:t>
    </dgm:pt>
    <dgm:pt modelId="{5A2B8DEF-11D6-466D-85C9-A66456918990}">
      <dgm:prSet phldrT="[Texte]"/>
      <dgm:spPr/>
      <dgm:t>
        <a:bodyPr/>
        <a:lstStyle/>
        <a:p>
          <a:pPr algn="ctr"/>
          <a:r>
            <a:rPr lang="fr-FR" dirty="0"/>
            <a:t>Le montant des frais de port est important pour fidéliser le client</a:t>
          </a:r>
        </a:p>
      </dgm:t>
    </dgm:pt>
    <dgm:pt modelId="{83FF0DD1-6543-4F73-A56B-FBCCE5947939}" type="parTrans" cxnId="{271DA758-AF5D-4434-8086-D907C38761E7}">
      <dgm:prSet/>
      <dgm:spPr/>
      <dgm:t>
        <a:bodyPr/>
        <a:lstStyle/>
        <a:p>
          <a:endParaRPr lang="fr-FR"/>
        </a:p>
      </dgm:t>
    </dgm:pt>
    <dgm:pt modelId="{084CC92F-8C41-4C44-8743-75D7B5C011F0}" type="sibTrans" cxnId="{271DA758-AF5D-4434-8086-D907C38761E7}">
      <dgm:prSet/>
      <dgm:spPr/>
      <dgm:t>
        <a:bodyPr/>
        <a:lstStyle/>
        <a:p>
          <a:endParaRPr lang="fr-FR"/>
        </a:p>
      </dgm:t>
    </dgm:pt>
    <dgm:pt modelId="{3F02F455-30FB-4F8A-8E74-7329B8819574}">
      <dgm:prSet phldrT="[Texte]"/>
      <dgm:spPr/>
      <dgm:t>
        <a:bodyPr/>
        <a:lstStyle/>
        <a:p>
          <a:pPr algn="ctr"/>
          <a:r>
            <a:rPr lang="fr-FR" dirty="0"/>
            <a:t>Mettre en place plusieurs centres de distributions</a:t>
          </a:r>
        </a:p>
      </dgm:t>
    </dgm:pt>
    <dgm:pt modelId="{CF39ADFB-23D5-4AAD-82F0-C706E663DD3A}" type="parTrans" cxnId="{B3079100-9EC7-41B3-8B7C-906A46C3D91E}">
      <dgm:prSet/>
      <dgm:spPr/>
      <dgm:t>
        <a:bodyPr/>
        <a:lstStyle/>
        <a:p>
          <a:endParaRPr lang="fr-FR"/>
        </a:p>
      </dgm:t>
    </dgm:pt>
    <dgm:pt modelId="{3E88DE3A-8DB9-40D6-8001-51983917AAA9}" type="sibTrans" cxnId="{B3079100-9EC7-41B3-8B7C-906A46C3D91E}">
      <dgm:prSet/>
      <dgm:spPr/>
      <dgm:t>
        <a:bodyPr/>
        <a:lstStyle/>
        <a:p>
          <a:endParaRPr lang="fr-FR"/>
        </a:p>
      </dgm:t>
    </dgm:pt>
    <dgm:pt modelId="{B6BEDF6C-3ABF-4BAE-A805-D3FD80DB387E}" type="pres">
      <dgm:prSet presAssocID="{F3612405-A41F-4DD5-A535-E0C558D1A5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B888AC-92AA-48BE-B3C3-C84CBAFFFD02}" type="pres">
      <dgm:prSet presAssocID="{D50E7282-2922-49B4-B01D-9CA259880926}" presName="root1" presStyleCnt="0"/>
      <dgm:spPr/>
    </dgm:pt>
    <dgm:pt modelId="{990C943B-EF10-4C40-9A5E-96AD8CC265C6}" type="pres">
      <dgm:prSet presAssocID="{D50E7282-2922-49B4-B01D-9CA259880926}" presName="LevelOneTextNode" presStyleLbl="node0" presStyleIdx="0" presStyleCnt="2">
        <dgm:presLayoutVars>
          <dgm:chPref val="3"/>
        </dgm:presLayoutVars>
      </dgm:prSet>
      <dgm:spPr/>
    </dgm:pt>
    <dgm:pt modelId="{B31F337F-7E87-4B69-9443-A502675CF5FF}" type="pres">
      <dgm:prSet presAssocID="{D50E7282-2922-49B4-B01D-9CA259880926}" presName="level2hierChild" presStyleCnt="0"/>
      <dgm:spPr/>
    </dgm:pt>
    <dgm:pt modelId="{6F26EF3C-539B-47CA-9F45-52D09EFE87D3}" type="pres">
      <dgm:prSet presAssocID="{74620DF5-F94F-467C-986D-F5B21C9EE6FC}" presName="conn2-1" presStyleLbl="parChTrans1D2" presStyleIdx="0" presStyleCnt="4"/>
      <dgm:spPr/>
    </dgm:pt>
    <dgm:pt modelId="{DDDF3861-D7F3-4A57-9F04-643AC3911346}" type="pres">
      <dgm:prSet presAssocID="{74620DF5-F94F-467C-986D-F5B21C9EE6FC}" presName="connTx" presStyleLbl="parChTrans1D2" presStyleIdx="0" presStyleCnt="4"/>
      <dgm:spPr/>
    </dgm:pt>
    <dgm:pt modelId="{B80A4A16-9220-4B17-B5AB-5422E7B63113}" type="pres">
      <dgm:prSet presAssocID="{A2669F5D-AD4C-4232-9B52-3F5F1E0FF087}" presName="root2" presStyleCnt="0"/>
      <dgm:spPr/>
    </dgm:pt>
    <dgm:pt modelId="{155EF0BF-21B0-4774-B4A9-82D9B3D1252C}" type="pres">
      <dgm:prSet presAssocID="{A2669F5D-AD4C-4232-9B52-3F5F1E0FF087}" presName="LevelTwoTextNode" presStyleLbl="node2" presStyleIdx="0" presStyleCnt="4">
        <dgm:presLayoutVars>
          <dgm:chPref val="3"/>
        </dgm:presLayoutVars>
      </dgm:prSet>
      <dgm:spPr/>
    </dgm:pt>
    <dgm:pt modelId="{81EC5880-AB9D-487F-89C5-3D3C8F46DB06}" type="pres">
      <dgm:prSet presAssocID="{A2669F5D-AD4C-4232-9B52-3F5F1E0FF087}" presName="level3hierChild" presStyleCnt="0"/>
      <dgm:spPr/>
    </dgm:pt>
    <dgm:pt modelId="{EFCE6B40-2535-4D63-B73D-3BFE515AEE77}" type="pres">
      <dgm:prSet presAssocID="{1F61A6A2-AFCB-4B7B-B486-B34638FA6B5C}" presName="conn2-1" presStyleLbl="parChTrans1D3" presStyleIdx="0" presStyleCnt="4"/>
      <dgm:spPr/>
    </dgm:pt>
    <dgm:pt modelId="{D378C910-B6C5-4ADE-A727-DB3615CE544A}" type="pres">
      <dgm:prSet presAssocID="{1F61A6A2-AFCB-4B7B-B486-B34638FA6B5C}" presName="connTx" presStyleLbl="parChTrans1D3" presStyleIdx="0" presStyleCnt="4"/>
      <dgm:spPr/>
    </dgm:pt>
    <dgm:pt modelId="{BFFA3301-5AA8-4E50-8210-4A7A62761169}" type="pres">
      <dgm:prSet presAssocID="{95BF5067-6903-409E-95C9-E13EBE1B2118}" presName="root2" presStyleCnt="0"/>
      <dgm:spPr/>
    </dgm:pt>
    <dgm:pt modelId="{7C3D3A5B-4AAA-404B-A43F-9201DDE883DB}" type="pres">
      <dgm:prSet presAssocID="{95BF5067-6903-409E-95C9-E13EBE1B2118}" presName="LevelTwoTextNode" presStyleLbl="node3" presStyleIdx="0" presStyleCnt="4" custLinFactNeighborX="27604">
        <dgm:presLayoutVars>
          <dgm:chPref val="3"/>
        </dgm:presLayoutVars>
      </dgm:prSet>
      <dgm:spPr/>
    </dgm:pt>
    <dgm:pt modelId="{69101C62-E748-432C-98BE-A23310F1AEE5}" type="pres">
      <dgm:prSet presAssocID="{95BF5067-6903-409E-95C9-E13EBE1B2118}" presName="level3hierChild" presStyleCnt="0"/>
      <dgm:spPr/>
    </dgm:pt>
    <dgm:pt modelId="{FF1E1C38-9CD4-4B5E-9D0A-9A5DA6B139EC}" type="pres">
      <dgm:prSet presAssocID="{AC5CB318-4598-42FD-9499-FB317578CD3D}" presName="conn2-1" presStyleLbl="parChTrans1D3" presStyleIdx="1" presStyleCnt="4"/>
      <dgm:spPr/>
    </dgm:pt>
    <dgm:pt modelId="{5310895A-B793-4DDE-9CB5-04BF4EBBC324}" type="pres">
      <dgm:prSet presAssocID="{AC5CB318-4598-42FD-9499-FB317578CD3D}" presName="connTx" presStyleLbl="parChTrans1D3" presStyleIdx="1" presStyleCnt="4"/>
      <dgm:spPr/>
    </dgm:pt>
    <dgm:pt modelId="{A63C153B-55A3-43A9-A63E-5C27959CD049}" type="pres">
      <dgm:prSet presAssocID="{A457EC48-8D5C-435C-B3A5-F854BBDB1C67}" presName="root2" presStyleCnt="0"/>
      <dgm:spPr/>
    </dgm:pt>
    <dgm:pt modelId="{F73E4164-314A-4FAA-869D-7CF6AFB45543}" type="pres">
      <dgm:prSet presAssocID="{A457EC48-8D5C-435C-B3A5-F854BBDB1C67}" presName="LevelTwoTextNode" presStyleLbl="node3" presStyleIdx="1" presStyleCnt="4" custLinFactNeighborX="27604">
        <dgm:presLayoutVars>
          <dgm:chPref val="3"/>
        </dgm:presLayoutVars>
      </dgm:prSet>
      <dgm:spPr/>
    </dgm:pt>
    <dgm:pt modelId="{3CF3A9EA-69FA-4C72-828D-433B1A13BC5E}" type="pres">
      <dgm:prSet presAssocID="{A457EC48-8D5C-435C-B3A5-F854BBDB1C67}" presName="level3hierChild" presStyleCnt="0"/>
      <dgm:spPr/>
    </dgm:pt>
    <dgm:pt modelId="{6718338D-E171-4D15-934E-0222AD72F79E}" type="pres">
      <dgm:prSet presAssocID="{3AC48084-C218-4442-9C0D-49300DA47C44}" presName="conn2-1" presStyleLbl="parChTrans1D2" presStyleIdx="1" presStyleCnt="4"/>
      <dgm:spPr/>
    </dgm:pt>
    <dgm:pt modelId="{FA588B09-8930-4C74-9540-64E16414510C}" type="pres">
      <dgm:prSet presAssocID="{3AC48084-C218-4442-9C0D-49300DA47C44}" presName="connTx" presStyleLbl="parChTrans1D2" presStyleIdx="1" presStyleCnt="4"/>
      <dgm:spPr/>
    </dgm:pt>
    <dgm:pt modelId="{52B3AD3B-D237-47EC-817A-815FC6BF98F0}" type="pres">
      <dgm:prSet presAssocID="{1BB3A36D-6D86-4712-A9C4-62352D4E47D4}" presName="root2" presStyleCnt="0"/>
      <dgm:spPr/>
    </dgm:pt>
    <dgm:pt modelId="{786202DB-8079-4C95-A83B-5E82682D4964}" type="pres">
      <dgm:prSet presAssocID="{1BB3A36D-6D86-4712-A9C4-62352D4E47D4}" presName="LevelTwoTextNode" presStyleLbl="node2" presStyleIdx="1" presStyleCnt="4">
        <dgm:presLayoutVars>
          <dgm:chPref val="3"/>
        </dgm:presLayoutVars>
      </dgm:prSet>
      <dgm:spPr/>
    </dgm:pt>
    <dgm:pt modelId="{DE305B42-FFFD-4A8A-ABCF-7AC17FE9DD37}" type="pres">
      <dgm:prSet presAssocID="{1BB3A36D-6D86-4712-A9C4-62352D4E47D4}" presName="level3hierChild" presStyleCnt="0"/>
      <dgm:spPr/>
    </dgm:pt>
    <dgm:pt modelId="{55E95D64-4DEB-4251-90D8-3CB3EA656BDE}" type="pres">
      <dgm:prSet presAssocID="{088F5068-343E-4CE2-AEA9-A1890DC4CDC1}" presName="root1" presStyleCnt="0"/>
      <dgm:spPr/>
    </dgm:pt>
    <dgm:pt modelId="{65609062-084A-4E24-B26D-777C7FCD95F6}" type="pres">
      <dgm:prSet presAssocID="{088F5068-343E-4CE2-AEA9-A1890DC4CDC1}" presName="LevelOneTextNode" presStyleLbl="node0" presStyleIdx="1" presStyleCnt="2">
        <dgm:presLayoutVars>
          <dgm:chPref val="3"/>
        </dgm:presLayoutVars>
      </dgm:prSet>
      <dgm:spPr/>
    </dgm:pt>
    <dgm:pt modelId="{4D6BF651-32D8-43A4-A119-35405E399242}" type="pres">
      <dgm:prSet presAssocID="{088F5068-343E-4CE2-AEA9-A1890DC4CDC1}" presName="level2hierChild" presStyleCnt="0"/>
      <dgm:spPr/>
    </dgm:pt>
    <dgm:pt modelId="{BF307C32-177B-443E-8888-6CF26AFA8A66}" type="pres">
      <dgm:prSet presAssocID="{579D743F-F491-4AC7-AE9E-B9B330AC260B}" presName="conn2-1" presStyleLbl="parChTrans1D2" presStyleIdx="2" presStyleCnt="4"/>
      <dgm:spPr/>
    </dgm:pt>
    <dgm:pt modelId="{1657B759-57AE-4AD0-9E4F-3F2932D5DEDB}" type="pres">
      <dgm:prSet presAssocID="{579D743F-F491-4AC7-AE9E-B9B330AC260B}" presName="connTx" presStyleLbl="parChTrans1D2" presStyleIdx="2" presStyleCnt="4"/>
      <dgm:spPr/>
    </dgm:pt>
    <dgm:pt modelId="{F3674149-59C9-4A0B-ABD0-223C5AF39A09}" type="pres">
      <dgm:prSet presAssocID="{267CC2E0-6585-44AA-B9EA-B8EDC33D1718}" presName="root2" presStyleCnt="0"/>
      <dgm:spPr/>
    </dgm:pt>
    <dgm:pt modelId="{2A8E8516-02B4-4BBC-9269-CBA7C6AE36EC}" type="pres">
      <dgm:prSet presAssocID="{267CC2E0-6585-44AA-B9EA-B8EDC33D1718}" presName="LevelTwoTextNode" presStyleLbl="node2" presStyleIdx="2" presStyleCnt="4">
        <dgm:presLayoutVars>
          <dgm:chPref val="3"/>
        </dgm:presLayoutVars>
      </dgm:prSet>
      <dgm:spPr/>
    </dgm:pt>
    <dgm:pt modelId="{AA134553-A3A0-4E01-8D18-9EF132852BE5}" type="pres">
      <dgm:prSet presAssocID="{267CC2E0-6585-44AA-B9EA-B8EDC33D1718}" presName="level3hierChild" presStyleCnt="0"/>
      <dgm:spPr/>
    </dgm:pt>
    <dgm:pt modelId="{FE4B9191-AD7B-4BA2-BAB5-8AD91458C00D}" type="pres">
      <dgm:prSet presAssocID="{D0B6A9A8-A752-4CF8-81E8-80D7A7E1BF15}" presName="conn2-1" presStyleLbl="parChTrans1D3" presStyleIdx="2" presStyleCnt="4"/>
      <dgm:spPr/>
    </dgm:pt>
    <dgm:pt modelId="{A5743D36-017E-409C-B1A9-AE2161868F5E}" type="pres">
      <dgm:prSet presAssocID="{D0B6A9A8-A752-4CF8-81E8-80D7A7E1BF15}" presName="connTx" presStyleLbl="parChTrans1D3" presStyleIdx="2" presStyleCnt="4"/>
      <dgm:spPr/>
    </dgm:pt>
    <dgm:pt modelId="{25850188-239A-4F56-8EA0-FB6E302757ED}" type="pres">
      <dgm:prSet presAssocID="{176C3AB0-A2AA-4E5B-895A-87C01A825C67}" presName="root2" presStyleCnt="0"/>
      <dgm:spPr/>
    </dgm:pt>
    <dgm:pt modelId="{E2C59CCA-BA52-4895-82E2-3198BB95F189}" type="pres">
      <dgm:prSet presAssocID="{176C3AB0-A2AA-4E5B-895A-87C01A825C67}" presName="LevelTwoTextNode" presStyleLbl="node3" presStyleIdx="2" presStyleCnt="4" custLinFactNeighborX="27604">
        <dgm:presLayoutVars>
          <dgm:chPref val="3"/>
        </dgm:presLayoutVars>
      </dgm:prSet>
      <dgm:spPr/>
    </dgm:pt>
    <dgm:pt modelId="{217BD0A0-6860-46ED-BDF6-724D3A2795A1}" type="pres">
      <dgm:prSet presAssocID="{176C3AB0-A2AA-4E5B-895A-87C01A825C67}" presName="level3hierChild" presStyleCnt="0"/>
      <dgm:spPr/>
    </dgm:pt>
    <dgm:pt modelId="{E4FCAAAA-74C0-4C08-AC00-68751EFF433F}" type="pres">
      <dgm:prSet presAssocID="{CF39ADFB-23D5-4AAD-82F0-C706E663DD3A}" presName="conn2-1" presStyleLbl="parChTrans1D4" presStyleIdx="0" presStyleCnt="1"/>
      <dgm:spPr/>
    </dgm:pt>
    <dgm:pt modelId="{BB47DD91-A6DC-4980-92A6-1F08524DEA91}" type="pres">
      <dgm:prSet presAssocID="{CF39ADFB-23D5-4AAD-82F0-C706E663DD3A}" presName="connTx" presStyleLbl="parChTrans1D4" presStyleIdx="0" presStyleCnt="1"/>
      <dgm:spPr/>
    </dgm:pt>
    <dgm:pt modelId="{94DD2A44-0665-4B4F-B662-86733452A077}" type="pres">
      <dgm:prSet presAssocID="{3F02F455-30FB-4F8A-8E74-7329B8819574}" presName="root2" presStyleCnt="0"/>
      <dgm:spPr/>
    </dgm:pt>
    <dgm:pt modelId="{9B81DCF3-B3CE-4F87-BBAE-B8C237B75F67}" type="pres">
      <dgm:prSet presAssocID="{3F02F455-30FB-4F8A-8E74-7329B8819574}" presName="LevelTwoTextNode" presStyleLbl="node4" presStyleIdx="0" presStyleCnt="1" custLinFactNeighborX="61415" custLinFactNeighborY="1144">
        <dgm:presLayoutVars>
          <dgm:chPref val="3"/>
        </dgm:presLayoutVars>
      </dgm:prSet>
      <dgm:spPr/>
    </dgm:pt>
    <dgm:pt modelId="{D8DD1352-FAED-44AF-B051-5EBD89FA37AA}" type="pres">
      <dgm:prSet presAssocID="{3F02F455-30FB-4F8A-8E74-7329B8819574}" presName="level3hierChild" presStyleCnt="0"/>
      <dgm:spPr/>
    </dgm:pt>
    <dgm:pt modelId="{2B0A7A01-048E-41CC-8DB0-5625CB95828F}" type="pres">
      <dgm:prSet presAssocID="{83FF0DD1-6543-4F73-A56B-FBCCE5947939}" presName="conn2-1" presStyleLbl="parChTrans1D3" presStyleIdx="3" presStyleCnt="4"/>
      <dgm:spPr/>
    </dgm:pt>
    <dgm:pt modelId="{EEFBF1D2-FEE8-4BA8-BDA6-A1E91AAC7947}" type="pres">
      <dgm:prSet presAssocID="{83FF0DD1-6543-4F73-A56B-FBCCE5947939}" presName="connTx" presStyleLbl="parChTrans1D3" presStyleIdx="3" presStyleCnt="4"/>
      <dgm:spPr/>
    </dgm:pt>
    <dgm:pt modelId="{8356A1CD-9923-40EF-96EC-355AFF567670}" type="pres">
      <dgm:prSet presAssocID="{5A2B8DEF-11D6-466D-85C9-A66456918990}" presName="root2" presStyleCnt="0"/>
      <dgm:spPr/>
    </dgm:pt>
    <dgm:pt modelId="{5B0367D5-6C9E-4551-BC17-C6488911BF57}" type="pres">
      <dgm:prSet presAssocID="{5A2B8DEF-11D6-466D-85C9-A66456918990}" presName="LevelTwoTextNode" presStyleLbl="node3" presStyleIdx="3" presStyleCnt="4" custLinFactNeighborX="27604">
        <dgm:presLayoutVars>
          <dgm:chPref val="3"/>
        </dgm:presLayoutVars>
      </dgm:prSet>
      <dgm:spPr/>
    </dgm:pt>
    <dgm:pt modelId="{3C50FF29-85AE-43F8-B934-022EE1665322}" type="pres">
      <dgm:prSet presAssocID="{5A2B8DEF-11D6-466D-85C9-A66456918990}" presName="level3hierChild" presStyleCnt="0"/>
      <dgm:spPr/>
    </dgm:pt>
    <dgm:pt modelId="{D37DF9B4-580D-4C6A-8DE1-E95CBAB406A8}" type="pres">
      <dgm:prSet presAssocID="{3C547043-6769-4E4A-94D8-05F73E78F608}" presName="conn2-1" presStyleLbl="parChTrans1D2" presStyleIdx="3" presStyleCnt="4"/>
      <dgm:spPr/>
    </dgm:pt>
    <dgm:pt modelId="{9A236895-23E9-470D-B6CB-813560B76640}" type="pres">
      <dgm:prSet presAssocID="{3C547043-6769-4E4A-94D8-05F73E78F608}" presName="connTx" presStyleLbl="parChTrans1D2" presStyleIdx="3" presStyleCnt="4"/>
      <dgm:spPr/>
    </dgm:pt>
    <dgm:pt modelId="{B620C43D-CB7B-4A18-93AB-2D631076BEBC}" type="pres">
      <dgm:prSet presAssocID="{8B050F7B-3823-4932-BD5A-4E5155804FB0}" presName="root2" presStyleCnt="0"/>
      <dgm:spPr/>
    </dgm:pt>
    <dgm:pt modelId="{50A80D89-D243-42F3-8F47-1CDFA1AA72B6}" type="pres">
      <dgm:prSet presAssocID="{8B050F7B-3823-4932-BD5A-4E5155804FB0}" presName="LevelTwoTextNode" presStyleLbl="node2" presStyleIdx="3" presStyleCnt="4">
        <dgm:presLayoutVars>
          <dgm:chPref val="3"/>
        </dgm:presLayoutVars>
      </dgm:prSet>
      <dgm:spPr/>
    </dgm:pt>
    <dgm:pt modelId="{8BBDEFCC-30EC-42B1-80B0-2E579CDB2EF4}" type="pres">
      <dgm:prSet presAssocID="{8B050F7B-3823-4932-BD5A-4E5155804FB0}" presName="level3hierChild" presStyleCnt="0"/>
      <dgm:spPr/>
    </dgm:pt>
  </dgm:ptLst>
  <dgm:cxnLst>
    <dgm:cxn modelId="{B3079100-9EC7-41B3-8B7C-906A46C3D91E}" srcId="{176C3AB0-A2AA-4E5B-895A-87C01A825C67}" destId="{3F02F455-30FB-4F8A-8E74-7329B8819574}" srcOrd="0" destOrd="0" parTransId="{CF39ADFB-23D5-4AAD-82F0-C706E663DD3A}" sibTransId="{3E88DE3A-8DB9-40D6-8001-51983917AAA9}"/>
    <dgm:cxn modelId="{FA987605-A2F6-45BE-B719-EE6889BFFDA3}" type="presOf" srcId="{83FF0DD1-6543-4F73-A56B-FBCCE5947939}" destId="{EEFBF1D2-FEE8-4BA8-BDA6-A1E91AAC7947}" srcOrd="1" destOrd="0" presId="urn:microsoft.com/office/officeart/2005/8/layout/hierarchy2"/>
    <dgm:cxn modelId="{85B8C50D-A81B-438B-AFD6-5E2048E73F0D}" type="presOf" srcId="{1BB3A36D-6D86-4712-A9C4-62352D4E47D4}" destId="{786202DB-8079-4C95-A83B-5E82682D4964}" srcOrd="0" destOrd="0" presId="urn:microsoft.com/office/officeart/2005/8/layout/hierarchy2"/>
    <dgm:cxn modelId="{8D99F914-A50B-497B-B192-D916B1E3F291}" type="presOf" srcId="{AC5CB318-4598-42FD-9499-FB317578CD3D}" destId="{5310895A-B793-4DDE-9CB5-04BF4EBBC324}" srcOrd="1" destOrd="0" presId="urn:microsoft.com/office/officeart/2005/8/layout/hierarchy2"/>
    <dgm:cxn modelId="{93B9021D-3E82-48EE-B81A-44B90EAD7A4D}" type="presOf" srcId="{74620DF5-F94F-467C-986D-F5B21C9EE6FC}" destId="{6F26EF3C-539B-47CA-9F45-52D09EFE87D3}" srcOrd="0" destOrd="0" presId="urn:microsoft.com/office/officeart/2005/8/layout/hierarchy2"/>
    <dgm:cxn modelId="{880A5A1F-9870-4466-8AB5-C47B198030DE}" srcId="{267CC2E0-6585-44AA-B9EA-B8EDC33D1718}" destId="{176C3AB0-A2AA-4E5B-895A-87C01A825C67}" srcOrd="0" destOrd="0" parTransId="{D0B6A9A8-A752-4CF8-81E8-80D7A7E1BF15}" sibTransId="{F6E314E6-DEFD-4732-962E-622BF2E64971}"/>
    <dgm:cxn modelId="{38FB8127-3148-4CDD-85DC-D8889BB59846}" srcId="{D50E7282-2922-49B4-B01D-9CA259880926}" destId="{A2669F5D-AD4C-4232-9B52-3F5F1E0FF087}" srcOrd="0" destOrd="0" parTransId="{74620DF5-F94F-467C-986D-F5B21C9EE6FC}" sibTransId="{D4AA680C-16EC-4BAA-B267-CBD6E2558F9C}"/>
    <dgm:cxn modelId="{26886441-A8D2-45CE-9172-37F3BE71CC5E}" type="presOf" srcId="{3AC48084-C218-4442-9C0D-49300DA47C44}" destId="{FA588B09-8930-4C74-9540-64E16414510C}" srcOrd="1" destOrd="0" presId="urn:microsoft.com/office/officeart/2005/8/layout/hierarchy2"/>
    <dgm:cxn modelId="{72E0C741-5D5B-49FB-968C-0CABD77315CD}" type="presOf" srcId="{579D743F-F491-4AC7-AE9E-B9B330AC260B}" destId="{BF307C32-177B-443E-8888-6CF26AFA8A66}" srcOrd="0" destOrd="0" presId="urn:microsoft.com/office/officeart/2005/8/layout/hierarchy2"/>
    <dgm:cxn modelId="{2FD26364-7B63-433B-A10F-84B2104D2A5F}" type="presOf" srcId="{74620DF5-F94F-467C-986D-F5B21C9EE6FC}" destId="{DDDF3861-D7F3-4A57-9F04-643AC3911346}" srcOrd="1" destOrd="0" presId="urn:microsoft.com/office/officeart/2005/8/layout/hierarchy2"/>
    <dgm:cxn modelId="{54A8844F-4068-4C93-AC74-9BB3513BD493}" type="presOf" srcId="{D0B6A9A8-A752-4CF8-81E8-80D7A7E1BF15}" destId="{A5743D36-017E-409C-B1A9-AE2161868F5E}" srcOrd="1" destOrd="0" presId="urn:microsoft.com/office/officeart/2005/8/layout/hierarchy2"/>
    <dgm:cxn modelId="{A41B2370-5567-4632-984F-0A641AA27976}" type="presOf" srcId="{D50E7282-2922-49B4-B01D-9CA259880926}" destId="{990C943B-EF10-4C40-9A5E-96AD8CC265C6}" srcOrd="0" destOrd="0" presId="urn:microsoft.com/office/officeart/2005/8/layout/hierarchy2"/>
    <dgm:cxn modelId="{A7922652-D8A5-4F37-BAEA-39F4FE85007B}" type="presOf" srcId="{579D743F-F491-4AC7-AE9E-B9B330AC260B}" destId="{1657B759-57AE-4AD0-9E4F-3F2932D5DEDB}" srcOrd="1" destOrd="0" presId="urn:microsoft.com/office/officeart/2005/8/layout/hierarchy2"/>
    <dgm:cxn modelId="{DCFE0A73-C731-44FE-90C4-5B0285966B65}" type="presOf" srcId="{83FF0DD1-6543-4F73-A56B-FBCCE5947939}" destId="{2B0A7A01-048E-41CC-8DB0-5625CB95828F}" srcOrd="0" destOrd="0" presId="urn:microsoft.com/office/officeart/2005/8/layout/hierarchy2"/>
    <dgm:cxn modelId="{271DA758-AF5D-4434-8086-D907C38761E7}" srcId="{267CC2E0-6585-44AA-B9EA-B8EDC33D1718}" destId="{5A2B8DEF-11D6-466D-85C9-A66456918990}" srcOrd="1" destOrd="0" parTransId="{83FF0DD1-6543-4F73-A56B-FBCCE5947939}" sibTransId="{084CC92F-8C41-4C44-8743-75D7B5C011F0}"/>
    <dgm:cxn modelId="{5EE78879-41FA-4040-A457-3E5AE0A0E637}" type="presOf" srcId="{5A2B8DEF-11D6-466D-85C9-A66456918990}" destId="{5B0367D5-6C9E-4551-BC17-C6488911BF57}" srcOrd="0" destOrd="0" presId="urn:microsoft.com/office/officeart/2005/8/layout/hierarchy2"/>
    <dgm:cxn modelId="{77ADEB7A-5802-4163-9F52-FD17A659F562}" type="presOf" srcId="{AC5CB318-4598-42FD-9499-FB317578CD3D}" destId="{FF1E1C38-9CD4-4B5E-9D0A-9A5DA6B139EC}" srcOrd="0" destOrd="0" presId="urn:microsoft.com/office/officeart/2005/8/layout/hierarchy2"/>
    <dgm:cxn modelId="{F5D72A82-A434-4B67-BB3A-EE65DC4F6A53}" srcId="{088F5068-343E-4CE2-AEA9-A1890DC4CDC1}" destId="{267CC2E0-6585-44AA-B9EA-B8EDC33D1718}" srcOrd="0" destOrd="0" parTransId="{579D743F-F491-4AC7-AE9E-B9B330AC260B}" sibTransId="{0D2E7F29-EE89-42DF-9AA0-CE8B21346B4A}"/>
    <dgm:cxn modelId="{0133BB83-8051-4908-97C5-63670B4C925E}" type="presOf" srcId="{D0B6A9A8-A752-4CF8-81E8-80D7A7E1BF15}" destId="{FE4B9191-AD7B-4BA2-BAB5-8AD91458C00D}" srcOrd="0" destOrd="0" presId="urn:microsoft.com/office/officeart/2005/8/layout/hierarchy2"/>
    <dgm:cxn modelId="{3C922889-E5B0-4316-970D-364EE5108B0C}" type="presOf" srcId="{F3612405-A41F-4DD5-A535-E0C558D1A505}" destId="{B6BEDF6C-3ABF-4BAE-A805-D3FD80DB387E}" srcOrd="0" destOrd="0" presId="urn:microsoft.com/office/officeart/2005/8/layout/hierarchy2"/>
    <dgm:cxn modelId="{8BFF078C-67D0-44D8-92D6-2FA4D78E0E1F}" type="presOf" srcId="{A457EC48-8D5C-435C-B3A5-F854BBDB1C67}" destId="{F73E4164-314A-4FAA-869D-7CF6AFB45543}" srcOrd="0" destOrd="0" presId="urn:microsoft.com/office/officeart/2005/8/layout/hierarchy2"/>
    <dgm:cxn modelId="{F7D9BF93-2EC7-47C7-9654-F402DCFA1EA6}" srcId="{A2669F5D-AD4C-4232-9B52-3F5F1E0FF087}" destId="{A457EC48-8D5C-435C-B3A5-F854BBDB1C67}" srcOrd="1" destOrd="0" parTransId="{AC5CB318-4598-42FD-9499-FB317578CD3D}" sibTransId="{A4791F3C-7415-4011-88A6-1285696E07AE}"/>
    <dgm:cxn modelId="{AE439997-3BEC-4DF7-83E0-3084390F5F05}" srcId="{F3612405-A41F-4DD5-A535-E0C558D1A505}" destId="{D50E7282-2922-49B4-B01D-9CA259880926}" srcOrd="0" destOrd="0" parTransId="{FCEE4454-9C1E-4EFD-9821-9EAA0EB7FC7A}" sibTransId="{B4DF7E03-64CF-44B7-A75A-D495DB9A93BD}"/>
    <dgm:cxn modelId="{A7A7E498-25B4-46ED-B87E-F8BDC3FEA96A}" type="presOf" srcId="{176C3AB0-A2AA-4E5B-895A-87C01A825C67}" destId="{E2C59CCA-BA52-4895-82E2-3198BB95F189}" srcOrd="0" destOrd="0" presId="urn:microsoft.com/office/officeart/2005/8/layout/hierarchy2"/>
    <dgm:cxn modelId="{164EB999-C3DB-42FA-BABE-10CA809F140C}" type="presOf" srcId="{1F61A6A2-AFCB-4B7B-B486-B34638FA6B5C}" destId="{D378C910-B6C5-4ADE-A727-DB3615CE544A}" srcOrd="1" destOrd="0" presId="urn:microsoft.com/office/officeart/2005/8/layout/hierarchy2"/>
    <dgm:cxn modelId="{5287E89C-D99D-4B44-9966-FB6A7C1F7506}" type="presOf" srcId="{3C547043-6769-4E4A-94D8-05F73E78F608}" destId="{D37DF9B4-580D-4C6A-8DE1-E95CBAB406A8}" srcOrd="0" destOrd="0" presId="urn:microsoft.com/office/officeart/2005/8/layout/hierarchy2"/>
    <dgm:cxn modelId="{DB6128A3-D156-4754-92D3-09C6C504CB2E}" type="presOf" srcId="{CF39ADFB-23D5-4AAD-82F0-C706E663DD3A}" destId="{E4FCAAAA-74C0-4C08-AC00-68751EFF433F}" srcOrd="0" destOrd="0" presId="urn:microsoft.com/office/officeart/2005/8/layout/hierarchy2"/>
    <dgm:cxn modelId="{BD1AB3AC-5E92-46D7-A85F-F4E4E25E58D2}" type="presOf" srcId="{1F61A6A2-AFCB-4B7B-B486-B34638FA6B5C}" destId="{EFCE6B40-2535-4D63-B73D-3BFE515AEE77}" srcOrd="0" destOrd="0" presId="urn:microsoft.com/office/officeart/2005/8/layout/hierarchy2"/>
    <dgm:cxn modelId="{8C6D48B0-C1D3-4F15-A5CA-0EB679162347}" type="presOf" srcId="{3C547043-6769-4E4A-94D8-05F73E78F608}" destId="{9A236895-23E9-470D-B6CB-813560B76640}" srcOrd="1" destOrd="0" presId="urn:microsoft.com/office/officeart/2005/8/layout/hierarchy2"/>
    <dgm:cxn modelId="{16D218C0-632A-41CC-8017-9F180AD5F06F}" type="presOf" srcId="{088F5068-343E-4CE2-AEA9-A1890DC4CDC1}" destId="{65609062-084A-4E24-B26D-777C7FCD95F6}" srcOrd="0" destOrd="0" presId="urn:microsoft.com/office/officeart/2005/8/layout/hierarchy2"/>
    <dgm:cxn modelId="{04B6FDC2-FCEB-4F13-A44D-9729DEC02EA5}" srcId="{D50E7282-2922-49B4-B01D-9CA259880926}" destId="{1BB3A36D-6D86-4712-A9C4-62352D4E47D4}" srcOrd="1" destOrd="0" parTransId="{3AC48084-C218-4442-9C0D-49300DA47C44}" sibTransId="{F22F0AC2-B48C-4DC0-93E5-A35413EDB9B7}"/>
    <dgm:cxn modelId="{666441D3-4F92-41A0-BC99-062849727797}" type="presOf" srcId="{CF39ADFB-23D5-4AAD-82F0-C706E663DD3A}" destId="{BB47DD91-A6DC-4980-92A6-1F08524DEA91}" srcOrd="1" destOrd="0" presId="urn:microsoft.com/office/officeart/2005/8/layout/hierarchy2"/>
    <dgm:cxn modelId="{72490AD9-02C9-4597-9E75-70CE35BFF7B4}" type="presOf" srcId="{267CC2E0-6585-44AA-B9EA-B8EDC33D1718}" destId="{2A8E8516-02B4-4BBC-9269-CBA7C6AE36EC}" srcOrd="0" destOrd="0" presId="urn:microsoft.com/office/officeart/2005/8/layout/hierarchy2"/>
    <dgm:cxn modelId="{6D7412DD-4F8B-4DF5-BE4E-0CE8B4F95DEB}" type="presOf" srcId="{3AC48084-C218-4442-9C0D-49300DA47C44}" destId="{6718338D-E171-4D15-934E-0222AD72F79E}" srcOrd="0" destOrd="0" presId="urn:microsoft.com/office/officeart/2005/8/layout/hierarchy2"/>
    <dgm:cxn modelId="{50D993E2-3FF1-45F3-937D-2E6C864EFD63}" type="presOf" srcId="{95BF5067-6903-409E-95C9-E13EBE1B2118}" destId="{7C3D3A5B-4AAA-404B-A43F-9201DDE883DB}" srcOrd="0" destOrd="0" presId="urn:microsoft.com/office/officeart/2005/8/layout/hierarchy2"/>
    <dgm:cxn modelId="{177D87EC-68B4-4D37-A984-6C95EB2C0A53}" type="presOf" srcId="{A2669F5D-AD4C-4232-9B52-3F5F1E0FF087}" destId="{155EF0BF-21B0-4774-B4A9-82D9B3D1252C}" srcOrd="0" destOrd="0" presId="urn:microsoft.com/office/officeart/2005/8/layout/hierarchy2"/>
    <dgm:cxn modelId="{A3FFC2ED-3F96-4194-86DA-805C40C823D6}" srcId="{088F5068-343E-4CE2-AEA9-A1890DC4CDC1}" destId="{8B050F7B-3823-4932-BD5A-4E5155804FB0}" srcOrd="1" destOrd="0" parTransId="{3C547043-6769-4E4A-94D8-05F73E78F608}" sibTransId="{76F94A92-5832-4326-9BB6-1D1AB74C2F73}"/>
    <dgm:cxn modelId="{973E0AF1-2DB7-450F-9FC1-053475E7997D}" srcId="{F3612405-A41F-4DD5-A535-E0C558D1A505}" destId="{088F5068-343E-4CE2-AEA9-A1890DC4CDC1}" srcOrd="1" destOrd="0" parTransId="{380D8B29-9EAD-40CD-A6F6-4B28FEA565A7}" sibTransId="{43980E08-E9C0-4742-9D2B-5697A15CA097}"/>
    <dgm:cxn modelId="{82255EF1-894A-4E4C-9547-D911FD866973}" srcId="{A2669F5D-AD4C-4232-9B52-3F5F1E0FF087}" destId="{95BF5067-6903-409E-95C9-E13EBE1B2118}" srcOrd="0" destOrd="0" parTransId="{1F61A6A2-AFCB-4B7B-B486-B34638FA6B5C}" sibTransId="{DCFCA85C-BA62-49D6-8B13-EC44644B2E10}"/>
    <dgm:cxn modelId="{C32E98F2-EA20-4B32-9A17-D15C50E114FE}" type="presOf" srcId="{3F02F455-30FB-4F8A-8E74-7329B8819574}" destId="{9B81DCF3-B3CE-4F87-BBAE-B8C237B75F67}" srcOrd="0" destOrd="0" presId="urn:microsoft.com/office/officeart/2005/8/layout/hierarchy2"/>
    <dgm:cxn modelId="{B9A7FEF8-570B-459E-BB45-4D7124D94697}" type="presOf" srcId="{8B050F7B-3823-4932-BD5A-4E5155804FB0}" destId="{50A80D89-D243-42F3-8F47-1CDFA1AA72B6}" srcOrd="0" destOrd="0" presId="urn:microsoft.com/office/officeart/2005/8/layout/hierarchy2"/>
    <dgm:cxn modelId="{24BE5D52-6660-4A0F-A2B0-4EEC03DD9F74}" type="presParOf" srcId="{B6BEDF6C-3ABF-4BAE-A805-D3FD80DB387E}" destId="{D4B888AC-92AA-48BE-B3C3-C84CBAFFFD02}" srcOrd="0" destOrd="0" presId="urn:microsoft.com/office/officeart/2005/8/layout/hierarchy2"/>
    <dgm:cxn modelId="{284E245B-6DBF-4D6E-B67B-0663C41D7220}" type="presParOf" srcId="{D4B888AC-92AA-48BE-B3C3-C84CBAFFFD02}" destId="{990C943B-EF10-4C40-9A5E-96AD8CC265C6}" srcOrd="0" destOrd="0" presId="urn:microsoft.com/office/officeart/2005/8/layout/hierarchy2"/>
    <dgm:cxn modelId="{91CC3DB1-C8DA-4DA2-8E17-0269E29F9C9F}" type="presParOf" srcId="{D4B888AC-92AA-48BE-B3C3-C84CBAFFFD02}" destId="{B31F337F-7E87-4B69-9443-A502675CF5FF}" srcOrd="1" destOrd="0" presId="urn:microsoft.com/office/officeart/2005/8/layout/hierarchy2"/>
    <dgm:cxn modelId="{0905C1C2-727C-4C07-B18E-16816B37B859}" type="presParOf" srcId="{B31F337F-7E87-4B69-9443-A502675CF5FF}" destId="{6F26EF3C-539B-47CA-9F45-52D09EFE87D3}" srcOrd="0" destOrd="0" presId="urn:microsoft.com/office/officeart/2005/8/layout/hierarchy2"/>
    <dgm:cxn modelId="{DE5FE524-A7CA-4109-A059-E2E9F3F145AE}" type="presParOf" srcId="{6F26EF3C-539B-47CA-9F45-52D09EFE87D3}" destId="{DDDF3861-D7F3-4A57-9F04-643AC3911346}" srcOrd="0" destOrd="0" presId="urn:microsoft.com/office/officeart/2005/8/layout/hierarchy2"/>
    <dgm:cxn modelId="{B08C456D-2418-4E0E-AA27-1DC9970B02A5}" type="presParOf" srcId="{B31F337F-7E87-4B69-9443-A502675CF5FF}" destId="{B80A4A16-9220-4B17-B5AB-5422E7B63113}" srcOrd="1" destOrd="0" presId="urn:microsoft.com/office/officeart/2005/8/layout/hierarchy2"/>
    <dgm:cxn modelId="{9793C44C-8934-4023-B2DC-9CACD2133F77}" type="presParOf" srcId="{B80A4A16-9220-4B17-B5AB-5422E7B63113}" destId="{155EF0BF-21B0-4774-B4A9-82D9B3D1252C}" srcOrd="0" destOrd="0" presId="urn:microsoft.com/office/officeart/2005/8/layout/hierarchy2"/>
    <dgm:cxn modelId="{BE2EA020-DF00-4EA0-916D-44C07495FA6A}" type="presParOf" srcId="{B80A4A16-9220-4B17-B5AB-5422E7B63113}" destId="{81EC5880-AB9D-487F-89C5-3D3C8F46DB06}" srcOrd="1" destOrd="0" presId="urn:microsoft.com/office/officeart/2005/8/layout/hierarchy2"/>
    <dgm:cxn modelId="{5581CB33-246F-4C67-96BC-4AA640C90E16}" type="presParOf" srcId="{81EC5880-AB9D-487F-89C5-3D3C8F46DB06}" destId="{EFCE6B40-2535-4D63-B73D-3BFE515AEE77}" srcOrd="0" destOrd="0" presId="urn:microsoft.com/office/officeart/2005/8/layout/hierarchy2"/>
    <dgm:cxn modelId="{37C6BD80-4012-48C9-BEB6-5438CC8AC9AE}" type="presParOf" srcId="{EFCE6B40-2535-4D63-B73D-3BFE515AEE77}" destId="{D378C910-B6C5-4ADE-A727-DB3615CE544A}" srcOrd="0" destOrd="0" presId="urn:microsoft.com/office/officeart/2005/8/layout/hierarchy2"/>
    <dgm:cxn modelId="{E688F579-B631-401F-8CAB-4F27DCFD63F5}" type="presParOf" srcId="{81EC5880-AB9D-487F-89C5-3D3C8F46DB06}" destId="{BFFA3301-5AA8-4E50-8210-4A7A62761169}" srcOrd="1" destOrd="0" presId="urn:microsoft.com/office/officeart/2005/8/layout/hierarchy2"/>
    <dgm:cxn modelId="{767C1D47-F1AF-44FF-B535-43468DE6A235}" type="presParOf" srcId="{BFFA3301-5AA8-4E50-8210-4A7A62761169}" destId="{7C3D3A5B-4AAA-404B-A43F-9201DDE883DB}" srcOrd="0" destOrd="0" presId="urn:microsoft.com/office/officeart/2005/8/layout/hierarchy2"/>
    <dgm:cxn modelId="{5F9DBF41-463C-4A9B-AAFA-C194EE69F9B7}" type="presParOf" srcId="{BFFA3301-5AA8-4E50-8210-4A7A62761169}" destId="{69101C62-E748-432C-98BE-A23310F1AEE5}" srcOrd="1" destOrd="0" presId="urn:microsoft.com/office/officeart/2005/8/layout/hierarchy2"/>
    <dgm:cxn modelId="{7E132BA8-038C-4002-A34F-8736992423E1}" type="presParOf" srcId="{81EC5880-AB9D-487F-89C5-3D3C8F46DB06}" destId="{FF1E1C38-9CD4-4B5E-9D0A-9A5DA6B139EC}" srcOrd="2" destOrd="0" presId="urn:microsoft.com/office/officeart/2005/8/layout/hierarchy2"/>
    <dgm:cxn modelId="{19C2553F-56ED-46C4-A874-E0BD4376A69C}" type="presParOf" srcId="{FF1E1C38-9CD4-4B5E-9D0A-9A5DA6B139EC}" destId="{5310895A-B793-4DDE-9CB5-04BF4EBBC324}" srcOrd="0" destOrd="0" presId="urn:microsoft.com/office/officeart/2005/8/layout/hierarchy2"/>
    <dgm:cxn modelId="{9FFE5530-B94E-4D0C-A9A7-34AA4A1F051D}" type="presParOf" srcId="{81EC5880-AB9D-487F-89C5-3D3C8F46DB06}" destId="{A63C153B-55A3-43A9-A63E-5C27959CD049}" srcOrd="3" destOrd="0" presId="urn:microsoft.com/office/officeart/2005/8/layout/hierarchy2"/>
    <dgm:cxn modelId="{BF767FE5-8E34-4116-9743-08C2C9E3F167}" type="presParOf" srcId="{A63C153B-55A3-43A9-A63E-5C27959CD049}" destId="{F73E4164-314A-4FAA-869D-7CF6AFB45543}" srcOrd="0" destOrd="0" presId="urn:microsoft.com/office/officeart/2005/8/layout/hierarchy2"/>
    <dgm:cxn modelId="{BC09FDE0-F551-497B-BF09-95E5E8BB9ABB}" type="presParOf" srcId="{A63C153B-55A3-43A9-A63E-5C27959CD049}" destId="{3CF3A9EA-69FA-4C72-828D-433B1A13BC5E}" srcOrd="1" destOrd="0" presId="urn:microsoft.com/office/officeart/2005/8/layout/hierarchy2"/>
    <dgm:cxn modelId="{884EC66C-6D91-40D4-ABC0-607BB4BF19A8}" type="presParOf" srcId="{B31F337F-7E87-4B69-9443-A502675CF5FF}" destId="{6718338D-E171-4D15-934E-0222AD72F79E}" srcOrd="2" destOrd="0" presId="urn:microsoft.com/office/officeart/2005/8/layout/hierarchy2"/>
    <dgm:cxn modelId="{B3970A8E-F94F-4835-9878-E454853D0D14}" type="presParOf" srcId="{6718338D-E171-4D15-934E-0222AD72F79E}" destId="{FA588B09-8930-4C74-9540-64E16414510C}" srcOrd="0" destOrd="0" presId="urn:microsoft.com/office/officeart/2005/8/layout/hierarchy2"/>
    <dgm:cxn modelId="{93AC5D1B-F708-4063-B689-B94CBB5507DB}" type="presParOf" srcId="{B31F337F-7E87-4B69-9443-A502675CF5FF}" destId="{52B3AD3B-D237-47EC-817A-815FC6BF98F0}" srcOrd="3" destOrd="0" presId="urn:microsoft.com/office/officeart/2005/8/layout/hierarchy2"/>
    <dgm:cxn modelId="{8EA0EF09-CCD9-4A7B-B51A-43A970F11AEC}" type="presParOf" srcId="{52B3AD3B-D237-47EC-817A-815FC6BF98F0}" destId="{786202DB-8079-4C95-A83B-5E82682D4964}" srcOrd="0" destOrd="0" presId="urn:microsoft.com/office/officeart/2005/8/layout/hierarchy2"/>
    <dgm:cxn modelId="{21327500-8278-451A-B722-8E5D82FEE752}" type="presParOf" srcId="{52B3AD3B-D237-47EC-817A-815FC6BF98F0}" destId="{DE305B42-FFFD-4A8A-ABCF-7AC17FE9DD37}" srcOrd="1" destOrd="0" presId="urn:microsoft.com/office/officeart/2005/8/layout/hierarchy2"/>
    <dgm:cxn modelId="{CA08FD14-C22C-42ED-B5BF-3EF7080CE71E}" type="presParOf" srcId="{B6BEDF6C-3ABF-4BAE-A805-D3FD80DB387E}" destId="{55E95D64-4DEB-4251-90D8-3CB3EA656BDE}" srcOrd="1" destOrd="0" presId="urn:microsoft.com/office/officeart/2005/8/layout/hierarchy2"/>
    <dgm:cxn modelId="{E3A0796F-215D-4994-B719-E0800DC1B2A4}" type="presParOf" srcId="{55E95D64-4DEB-4251-90D8-3CB3EA656BDE}" destId="{65609062-084A-4E24-B26D-777C7FCD95F6}" srcOrd="0" destOrd="0" presId="urn:microsoft.com/office/officeart/2005/8/layout/hierarchy2"/>
    <dgm:cxn modelId="{80B83B85-C11B-451B-989D-FDE0BD27FA5A}" type="presParOf" srcId="{55E95D64-4DEB-4251-90D8-3CB3EA656BDE}" destId="{4D6BF651-32D8-43A4-A119-35405E399242}" srcOrd="1" destOrd="0" presId="urn:microsoft.com/office/officeart/2005/8/layout/hierarchy2"/>
    <dgm:cxn modelId="{401A81D7-B0BC-4E3D-9CAD-E0FFC0C3F65A}" type="presParOf" srcId="{4D6BF651-32D8-43A4-A119-35405E399242}" destId="{BF307C32-177B-443E-8888-6CF26AFA8A66}" srcOrd="0" destOrd="0" presId="urn:microsoft.com/office/officeart/2005/8/layout/hierarchy2"/>
    <dgm:cxn modelId="{3EEF8D19-336F-4396-864D-B2B591428DD4}" type="presParOf" srcId="{BF307C32-177B-443E-8888-6CF26AFA8A66}" destId="{1657B759-57AE-4AD0-9E4F-3F2932D5DEDB}" srcOrd="0" destOrd="0" presId="urn:microsoft.com/office/officeart/2005/8/layout/hierarchy2"/>
    <dgm:cxn modelId="{9DA5068D-5774-451C-92AB-0A7A2F536B2C}" type="presParOf" srcId="{4D6BF651-32D8-43A4-A119-35405E399242}" destId="{F3674149-59C9-4A0B-ABD0-223C5AF39A09}" srcOrd="1" destOrd="0" presId="urn:microsoft.com/office/officeart/2005/8/layout/hierarchy2"/>
    <dgm:cxn modelId="{3CE24180-AFAE-4F99-807A-28B508249162}" type="presParOf" srcId="{F3674149-59C9-4A0B-ABD0-223C5AF39A09}" destId="{2A8E8516-02B4-4BBC-9269-CBA7C6AE36EC}" srcOrd="0" destOrd="0" presId="urn:microsoft.com/office/officeart/2005/8/layout/hierarchy2"/>
    <dgm:cxn modelId="{7D518046-86A8-4470-813C-5AA4209CF65D}" type="presParOf" srcId="{F3674149-59C9-4A0B-ABD0-223C5AF39A09}" destId="{AA134553-A3A0-4E01-8D18-9EF132852BE5}" srcOrd="1" destOrd="0" presId="urn:microsoft.com/office/officeart/2005/8/layout/hierarchy2"/>
    <dgm:cxn modelId="{7A0EA13E-D436-443A-9962-49E852A166FA}" type="presParOf" srcId="{AA134553-A3A0-4E01-8D18-9EF132852BE5}" destId="{FE4B9191-AD7B-4BA2-BAB5-8AD91458C00D}" srcOrd="0" destOrd="0" presId="urn:microsoft.com/office/officeart/2005/8/layout/hierarchy2"/>
    <dgm:cxn modelId="{AE52B20D-31DA-4763-BBC4-DEFD93C6F0FF}" type="presParOf" srcId="{FE4B9191-AD7B-4BA2-BAB5-8AD91458C00D}" destId="{A5743D36-017E-409C-B1A9-AE2161868F5E}" srcOrd="0" destOrd="0" presId="urn:microsoft.com/office/officeart/2005/8/layout/hierarchy2"/>
    <dgm:cxn modelId="{59821763-E838-4459-B65D-0495158A2C16}" type="presParOf" srcId="{AA134553-A3A0-4E01-8D18-9EF132852BE5}" destId="{25850188-239A-4F56-8EA0-FB6E302757ED}" srcOrd="1" destOrd="0" presId="urn:microsoft.com/office/officeart/2005/8/layout/hierarchy2"/>
    <dgm:cxn modelId="{1CB4AAF9-9576-47DB-B77C-707DEDF99F12}" type="presParOf" srcId="{25850188-239A-4F56-8EA0-FB6E302757ED}" destId="{E2C59CCA-BA52-4895-82E2-3198BB95F189}" srcOrd="0" destOrd="0" presId="urn:microsoft.com/office/officeart/2005/8/layout/hierarchy2"/>
    <dgm:cxn modelId="{4F7D633B-EF38-4F9E-AA19-43BAA372FAC7}" type="presParOf" srcId="{25850188-239A-4F56-8EA0-FB6E302757ED}" destId="{217BD0A0-6860-46ED-BDF6-724D3A2795A1}" srcOrd="1" destOrd="0" presId="urn:microsoft.com/office/officeart/2005/8/layout/hierarchy2"/>
    <dgm:cxn modelId="{891081DF-4A95-492C-ACD3-6F4DDA955D26}" type="presParOf" srcId="{217BD0A0-6860-46ED-BDF6-724D3A2795A1}" destId="{E4FCAAAA-74C0-4C08-AC00-68751EFF433F}" srcOrd="0" destOrd="0" presId="urn:microsoft.com/office/officeart/2005/8/layout/hierarchy2"/>
    <dgm:cxn modelId="{D83EFC21-36EF-4550-AC98-E386837FA4B1}" type="presParOf" srcId="{E4FCAAAA-74C0-4C08-AC00-68751EFF433F}" destId="{BB47DD91-A6DC-4980-92A6-1F08524DEA91}" srcOrd="0" destOrd="0" presId="urn:microsoft.com/office/officeart/2005/8/layout/hierarchy2"/>
    <dgm:cxn modelId="{73379E53-0E43-449F-B0CB-C8E906BF1A17}" type="presParOf" srcId="{217BD0A0-6860-46ED-BDF6-724D3A2795A1}" destId="{94DD2A44-0665-4B4F-B662-86733452A077}" srcOrd="1" destOrd="0" presId="urn:microsoft.com/office/officeart/2005/8/layout/hierarchy2"/>
    <dgm:cxn modelId="{4A08204B-9D60-4FAB-ACB1-F2CC49EDCCFA}" type="presParOf" srcId="{94DD2A44-0665-4B4F-B662-86733452A077}" destId="{9B81DCF3-B3CE-4F87-BBAE-B8C237B75F67}" srcOrd="0" destOrd="0" presId="urn:microsoft.com/office/officeart/2005/8/layout/hierarchy2"/>
    <dgm:cxn modelId="{1A77580C-5962-4838-9296-4250C4E161E9}" type="presParOf" srcId="{94DD2A44-0665-4B4F-B662-86733452A077}" destId="{D8DD1352-FAED-44AF-B051-5EBD89FA37AA}" srcOrd="1" destOrd="0" presId="urn:microsoft.com/office/officeart/2005/8/layout/hierarchy2"/>
    <dgm:cxn modelId="{A1193310-2ECC-4427-9AEA-E997AD39AB41}" type="presParOf" srcId="{AA134553-A3A0-4E01-8D18-9EF132852BE5}" destId="{2B0A7A01-048E-41CC-8DB0-5625CB95828F}" srcOrd="2" destOrd="0" presId="urn:microsoft.com/office/officeart/2005/8/layout/hierarchy2"/>
    <dgm:cxn modelId="{1234EFC0-7954-4DE9-A10C-85FF5892F8F3}" type="presParOf" srcId="{2B0A7A01-048E-41CC-8DB0-5625CB95828F}" destId="{EEFBF1D2-FEE8-4BA8-BDA6-A1E91AAC7947}" srcOrd="0" destOrd="0" presId="urn:microsoft.com/office/officeart/2005/8/layout/hierarchy2"/>
    <dgm:cxn modelId="{1B5C41D1-C15A-44AC-AC30-01F4FE9CEEB0}" type="presParOf" srcId="{AA134553-A3A0-4E01-8D18-9EF132852BE5}" destId="{8356A1CD-9923-40EF-96EC-355AFF567670}" srcOrd="3" destOrd="0" presId="urn:microsoft.com/office/officeart/2005/8/layout/hierarchy2"/>
    <dgm:cxn modelId="{EE056EB3-BA04-40DF-9547-7AF5F777C046}" type="presParOf" srcId="{8356A1CD-9923-40EF-96EC-355AFF567670}" destId="{5B0367D5-6C9E-4551-BC17-C6488911BF57}" srcOrd="0" destOrd="0" presId="urn:microsoft.com/office/officeart/2005/8/layout/hierarchy2"/>
    <dgm:cxn modelId="{CB76720F-3B0F-4256-A63A-FFC2D95194BD}" type="presParOf" srcId="{8356A1CD-9923-40EF-96EC-355AFF567670}" destId="{3C50FF29-85AE-43F8-B934-022EE1665322}" srcOrd="1" destOrd="0" presId="urn:microsoft.com/office/officeart/2005/8/layout/hierarchy2"/>
    <dgm:cxn modelId="{B25141B9-5C2B-4354-AD1D-E0241959ED6C}" type="presParOf" srcId="{4D6BF651-32D8-43A4-A119-35405E399242}" destId="{D37DF9B4-580D-4C6A-8DE1-E95CBAB406A8}" srcOrd="2" destOrd="0" presId="urn:microsoft.com/office/officeart/2005/8/layout/hierarchy2"/>
    <dgm:cxn modelId="{8C0FC34F-1093-4823-8E00-CEA895584EEE}" type="presParOf" srcId="{D37DF9B4-580D-4C6A-8DE1-E95CBAB406A8}" destId="{9A236895-23E9-470D-B6CB-813560B76640}" srcOrd="0" destOrd="0" presId="urn:microsoft.com/office/officeart/2005/8/layout/hierarchy2"/>
    <dgm:cxn modelId="{761BE9A9-93D9-44BB-B383-2D66FBE53D9E}" type="presParOf" srcId="{4D6BF651-32D8-43A4-A119-35405E399242}" destId="{B620C43D-CB7B-4A18-93AB-2D631076BEBC}" srcOrd="3" destOrd="0" presId="urn:microsoft.com/office/officeart/2005/8/layout/hierarchy2"/>
    <dgm:cxn modelId="{2B866FD7-EEF2-45AB-85AF-B4006EB6BA3D}" type="presParOf" srcId="{B620C43D-CB7B-4A18-93AB-2D631076BEBC}" destId="{50A80D89-D243-42F3-8F47-1CDFA1AA72B6}" srcOrd="0" destOrd="0" presId="urn:microsoft.com/office/officeart/2005/8/layout/hierarchy2"/>
    <dgm:cxn modelId="{9383216A-7121-446F-A89D-372A610CF1AF}" type="presParOf" srcId="{B620C43D-CB7B-4A18-93AB-2D631076BEBC}" destId="{8BBDEFCC-30EC-42B1-80B0-2E579CDB2E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729A9-CC97-4AC1-BC91-FAA6484DE0AF}">
      <dsp:nvSpPr>
        <dsp:cNvPr id="0" name=""/>
        <dsp:cNvSpPr/>
      </dsp:nvSpPr>
      <dsp:spPr>
        <a:xfrm>
          <a:off x="0" y="20328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1- Introduction </a:t>
          </a:r>
          <a:endParaRPr lang="fr-FR" sz="2700" kern="1200" dirty="0"/>
        </a:p>
      </dsp:txBody>
      <dsp:txXfrm>
        <a:off x="31613" y="51941"/>
        <a:ext cx="10452374" cy="584369"/>
      </dsp:txXfrm>
    </dsp:sp>
    <dsp:sp modelId="{B611DB75-7132-4C5C-96A4-E059B00BD41D}">
      <dsp:nvSpPr>
        <dsp:cNvPr id="0" name=""/>
        <dsp:cNvSpPr/>
      </dsp:nvSpPr>
      <dsp:spPr>
        <a:xfrm>
          <a:off x="0" y="736256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2- Nettoyage des données</a:t>
          </a:r>
          <a:endParaRPr lang="fr-FR" sz="2700" kern="1200" dirty="0"/>
        </a:p>
      </dsp:txBody>
      <dsp:txXfrm>
        <a:off x="31613" y="767869"/>
        <a:ext cx="10452374" cy="584369"/>
      </dsp:txXfrm>
    </dsp:sp>
    <dsp:sp modelId="{A24B403A-DA80-4A36-B8BC-7ECDD77CD698}">
      <dsp:nvSpPr>
        <dsp:cNvPr id="0" name=""/>
        <dsp:cNvSpPr/>
      </dsp:nvSpPr>
      <dsp:spPr>
        <a:xfrm>
          <a:off x="0" y="1471038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3- Analyse des données</a:t>
          </a:r>
          <a:endParaRPr lang="fr-FR" sz="2700" kern="1200" dirty="0"/>
        </a:p>
      </dsp:txBody>
      <dsp:txXfrm>
        <a:off x="31613" y="1502651"/>
        <a:ext cx="10452374" cy="584369"/>
      </dsp:txXfrm>
    </dsp:sp>
    <dsp:sp modelId="{63A4734E-BF29-47C9-83EE-E8072E56BE80}">
      <dsp:nvSpPr>
        <dsp:cNvPr id="0" name=""/>
        <dsp:cNvSpPr/>
      </dsp:nvSpPr>
      <dsp:spPr>
        <a:xfrm>
          <a:off x="0" y="2196393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4- RFM : Méthode statistique de marketing</a:t>
          </a:r>
          <a:endParaRPr lang="fr-FR" sz="2700" kern="1200" dirty="0"/>
        </a:p>
      </dsp:txBody>
      <dsp:txXfrm>
        <a:off x="31613" y="2228006"/>
        <a:ext cx="10452374" cy="584369"/>
      </dsp:txXfrm>
    </dsp:sp>
    <dsp:sp modelId="{5599632E-558C-4E94-BED4-1643D74D9159}">
      <dsp:nvSpPr>
        <dsp:cNvPr id="0" name=""/>
        <dsp:cNvSpPr/>
      </dsp:nvSpPr>
      <dsp:spPr>
        <a:xfrm>
          <a:off x="0" y="2921748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5- Méthode de clustering </a:t>
          </a:r>
          <a:endParaRPr lang="fr-FR" sz="2700" kern="1200" dirty="0"/>
        </a:p>
      </dsp:txBody>
      <dsp:txXfrm>
        <a:off x="31613" y="2953361"/>
        <a:ext cx="10452374" cy="584369"/>
      </dsp:txXfrm>
    </dsp:sp>
    <dsp:sp modelId="{BFACE489-F462-482F-8A48-9581099B0DF7}">
      <dsp:nvSpPr>
        <dsp:cNvPr id="0" name=""/>
        <dsp:cNvSpPr/>
      </dsp:nvSpPr>
      <dsp:spPr>
        <a:xfrm>
          <a:off x="0" y="3647103"/>
          <a:ext cx="10515600" cy="6475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hlinkClick xmlns:r="http://schemas.openxmlformats.org/officeDocument/2006/relationships" r:id=""/>
            </a:rPr>
            <a:t>6- Conclusion</a:t>
          </a:r>
          <a:endParaRPr lang="fr-FR" sz="2700" kern="1200" dirty="0"/>
        </a:p>
      </dsp:txBody>
      <dsp:txXfrm>
        <a:off x="31613" y="3678716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3ED51-5A83-4E88-B206-C4B9972A4E53}">
      <dsp:nvSpPr>
        <dsp:cNvPr id="0" name=""/>
        <dsp:cNvSpPr/>
      </dsp:nvSpPr>
      <dsp:spPr>
        <a:xfrm>
          <a:off x="3953" y="88816"/>
          <a:ext cx="2377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Géographique</a:t>
          </a:r>
        </a:p>
      </dsp:txBody>
      <dsp:txXfrm>
        <a:off x="3953" y="88816"/>
        <a:ext cx="2377306" cy="489600"/>
      </dsp:txXfrm>
    </dsp:sp>
    <dsp:sp modelId="{21AFF67E-0942-461E-B41A-F9550B70892C}">
      <dsp:nvSpPr>
        <dsp:cNvPr id="0" name=""/>
        <dsp:cNvSpPr/>
      </dsp:nvSpPr>
      <dsp:spPr>
        <a:xfrm>
          <a:off x="3953" y="578416"/>
          <a:ext cx="2377306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Lieu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travail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urbain</a:t>
          </a:r>
        </a:p>
      </dsp:txBody>
      <dsp:txXfrm>
        <a:off x="3953" y="578416"/>
        <a:ext cx="2377306" cy="1026630"/>
      </dsp:txXfrm>
    </dsp:sp>
    <dsp:sp modelId="{28B54F37-A081-4CED-BAF6-F75D79F03032}">
      <dsp:nvSpPr>
        <dsp:cNvPr id="0" name=""/>
        <dsp:cNvSpPr/>
      </dsp:nvSpPr>
      <dsp:spPr>
        <a:xfrm>
          <a:off x="2714082" y="88816"/>
          <a:ext cx="2377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  Démographique</a:t>
          </a:r>
        </a:p>
      </dsp:txBody>
      <dsp:txXfrm>
        <a:off x="2714082" y="88816"/>
        <a:ext cx="2377306" cy="489600"/>
      </dsp:txXfrm>
    </dsp:sp>
    <dsp:sp modelId="{B3AB0708-FFA7-4D5E-AE26-F0EA4A282C8C}">
      <dsp:nvSpPr>
        <dsp:cNvPr id="0" name=""/>
        <dsp:cNvSpPr/>
      </dsp:nvSpPr>
      <dsp:spPr>
        <a:xfrm>
          <a:off x="2714082" y="578416"/>
          <a:ext cx="2377306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Sexe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Situation économique</a:t>
          </a:r>
        </a:p>
      </dsp:txBody>
      <dsp:txXfrm>
        <a:off x="2714082" y="578416"/>
        <a:ext cx="2377306" cy="1026630"/>
      </dsp:txXfrm>
    </dsp:sp>
    <dsp:sp modelId="{1A81F7FD-0247-4016-B6FB-DCCEE1322B02}">
      <dsp:nvSpPr>
        <dsp:cNvPr id="0" name=""/>
        <dsp:cNvSpPr/>
      </dsp:nvSpPr>
      <dsp:spPr>
        <a:xfrm>
          <a:off x="5424211" y="88816"/>
          <a:ext cx="2377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Psychologique</a:t>
          </a:r>
        </a:p>
      </dsp:txBody>
      <dsp:txXfrm>
        <a:off x="5424211" y="88816"/>
        <a:ext cx="2377306" cy="489600"/>
      </dsp:txXfrm>
    </dsp:sp>
    <dsp:sp modelId="{66D9C3A1-F8CE-4FE2-9230-84AB9713D5F8}">
      <dsp:nvSpPr>
        <dsp:cNvPr id="0" name=""/>
        <dsp:cNvSpPr/>
      </dsp:nvSpPr>
      <dsp:spPr>
        <a:xfrm>
          <a:off x="5424211" y="578416"/>
          <a:ext cx="2377306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Personnalité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Centre d’</a:t>
          </a:r>
          <a:r>
            <a:rPr lang="fr-FR" sz="1700" kern="1200" dirty="0" err="1"/>
            <a:t>interêt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Mode de vie</a:t>
          </a:r>
        </a:p>
      </dsp:txBody>
      <dsp:txXfrm>
        <a:off x="5424211" y="578416"/>
        <a:ext cx="2377306" cy="1026630"/>
      </dsp:txXfrm>
    </dsp:sp>
    <dsp:sp modelId="{5174DC7A-B1E4-40AB-BB81-545ACD2B3D3D}">
      <dsp:nvSpPr>
        <dsp:cNvPr id="0" name=""/>
        <dsp:cNvSpPr/>
      </dsp:nvSpPr>
      <dsp:spPr>
        <a:xfrm>
          <a:off x="8134340" y="88816"/>
          <a:ext cx="2377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       Comportementaux</a:t>
          </a:r>
        </a:p>
      </dsp:txBody>
      <dsp:txXfrm>
        <a:off x="8134340" y="88816"/>
        <a:ext cx="2377306" cy="489600"/>
      </dsp:txXfrm>
    </dsp:sp>
    <dsp:sp modelId="{F29FFF74-3F91-43B8-9A6F-E27AF9D02F02}">
      <dsp:nvSpPr>
        <dsp:cNvPr id="0" name=""/>
        <dsp:cNvSpPr/>
      </dsp:nvSpPr>
      <dsp:spPr>
        <a:xfrm>
          <a:off x="8134340" y="578416"/>
          <a:ext cx="2377306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Moyen de paiement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Avantage recherchée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fidélité</a:t>
          </a:r>
        </a:p>
      </dsp:txBody>
      <dsp:txXfrm>
        <a:off x="8134340" y="578416"/>
        <a:ext cx="2377306" cy="1026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C943B-EF10-4C40-9A5E-96AD8CC265C6}">
      <dsp:nvSpPr>
        <dsp:cNvPr id="0" name=""/>
        <dsp:cNvSpPr/>
      </dsp:nvSpPr>
      <dsp:spPr>
        <a:xfrm>
          <a:off x="873928" y="1023209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RFM</a:t>
          </a:r>
        </a:p>
      </dsp:txBody>
      <dsp:txXfrm>
        <a:off x="899951" y="1049232"/>
        <a:ext cx="1724912" cy="836433"/>
      </dsp:txXfrm>
    </dsp:sp>
    <dsp:sp modelId="{6F26EF3C-539B-47CA-9F45-52D09EFE87D3}">
      <dsp:nvSpPr>
        <dsp:cNvPr id="0" name=""/>
        <dsp:cNvSpPr/>
      </dsp:nvSpPr>
      <dsp:spPr>
        <a:xfrm rot="19457599">
          <a:off x="2568612" y="1195949"/>
          <a:ext cx="8753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7533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984395" y="1190127"/>
        <a:ext cx="43766" cy="43766"/>
      </dsp:txXfrm>
    </dsp:sp>
    <dsp:sp modelId="{155EF0BF-21B0-4774-B4A9-82D9B3D1252C}">
      <dsp:nvSpPr>
        <dsp:cNvPr id="0" name=""/>
        <dsp:cNvSpPr/>
      </dsp:nvSpPr>
      <dsp:spPr>
        <a:xfrm>
          <a:off x="3361670" y="512333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Segmentation facile et claire</a:t>
          </a:r>
        </a:p>
      </dsp:txBody>
      <dsp:txXfrm>
        <a:off x="3387693" y="538356"/>
        <a:ext cx="1724912" cy="836433"/>
      </dsp:txXfrm>
    </dsp:sp>
    <dsp:sp modelId="{EFCE6B40-2535-4D63-B73D-3BFE515AEE77}">
      <dsp:nvSpPr>
        <dsp:cNvPr id="0" name=""/>
        <dsp:cNvSpPr/>
      </dsp:nvSpPr>
      <dsp:spPr>
        <a:xfrm rot="20217682">
          <a:off x="5086569" y="685073"/>
          <a:ext cx="13054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541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06640" y="668500"/>
        <a:ext cx="65270" cy="65270"/>
      </dsp:txXfrm>
    </dsp:sp>
    <dsp:sp modelId="{7C3D3A5B-4AAA-404B-A43F-9201DDE883DB}">
      <dsp:nvSpPr>
        <dsp:cNvPr id="0" name=""/>
        <dsp:cNvSpPr/>
      </dsp:nvSpPr>
      <dsp:spPr>
        <a:xfrm>
          <a:off x="6339923" y="1458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 loyale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 dépensier à garder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Nouveaux clients peu dépensiers</a:t>
          </a:r>
        </a:p>
      </dsp:txBody>
      <dsp:txXfrm>
        <a:off x="6365946" y="27481"/>
        <a:ext cx="1724912" cy="836433"/>
      </dsp:txXfrm>
    </dsp:sp>
    <dsp:sp modelId="{FF1E1C38-9CD4-4B5E-9D0A-9A5DA6B139EC}">
      <dsp:nvSpPr>
        <dsp:cNvPr id="0" name=""/>
        <dsp:cNvSpPr/>
      </dsp:nvSpPr>
      <dsp:spPr>
        <a:xfrm rot="1382318">
          <a:off x="5086569" y="1195949"/>
          <a:ext cx="13054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541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06640" y="1179375"/>
        <a:ext cx="65270" cy="65270"/>
      </dsp:txXfrm>
    </dsp:sp>
    <dsp:sp modelId="{F73E4164-314A-4FAA-869D-7CF6AFB45543}">
      <dsp:nvSpPr>
        <dsp:cNvPr id="0" name=""/>
        <dsp:cNvSpPr/>
      </dsp:nvSpPr>
      <dsp:spPr>
        <a:xfrm>
          <a:off x="6339923" y="1023209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 à </a:t>
          </a:r>
          <a:r>
            <a:rPr lang="fr-FR" sz="1200" kern="1200" dirty="0" err="1"/>
            <a:t>relançer</a:t>
          </a:r>
          <a:endParaRPr lang="fr-F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 presque dans les oublis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 dans les oublis</a:t>
          </a:r>
        </a:p>
      </dsp:txBody>
      <dsp:txXfrm>
        <a:off x="6365946" y="1049232"/>
        <a:ext cx="1724912" cy="836433"/>
      </dsp:txXfrm>
    </dsp:sp>
    <dsp:sp modelId="{6718338D-E171-4D15-934E-0222AD72F79E}">
      <dsp:nvSpPr>
        <dsp:cNvPr id="0" name=""/>
        <dsp:cNvSpPr/>
      </dsp:nvSpPr>
      <dsp:spPr>
        <a:xfrm rot="2142401">
          <a:off x="2568612" y="1706824"/>
          <a:ext cx="8753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7533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984395" y="1701003"/>
        <a:ext cx="43766" cy="43766"/>
      </dsp:txXfrm>
    </dsp:sp>
    <dsp:sp modelId="{786202DB-8079-4C95-A83B-5E82682D4964}">
      <dsp:nvSpPr>
        <dsp:cNvPr id="0" name=""/>
        <dsp:cNvSpPr/>
      </dsp:nvSpPr>
      <dsp:spPr>
        <a:xfrm>
          <a:off x="3361670" y="1534084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facile des nouveaux clients</a:t>
          </a:r>
        </a:p>
      </dsp:txBody>
      <dsp:txXfrm>
        <a:off x="3387693" y="1560107"/>
        <a:ext cx="1724912" cy="836433"/>
      </dsp:txXfrm>
    </dsp:sp>
    <dsp:sp modelId="{65609062-084A-4E24-B26D-777C7FCD95F6}">
      <dsp:nvSpPr>
        <dsp:cNvPr id="0" name=""/>
        <dsp:cNvSpPr/>
      </dsp:nvSpPr>
      <dsp:spPr>
        <a:xfrm>
          <a:off x="873928" y="3577586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Kmeans</a:t>
          </a:r>
          <a:r>
            <a:rPr lang="fr-FR" sz="1200" kern="1200" dirty="0"/>
            <a:t>/</a:t>
          </a:r>
          <a:r>
            <a:rPr lang="fr-FR" sz="1200" kern="1200" dirty="0" err="1"/>
            <a:t>Kmodes</a:t>
          </a:r>
          <a:endParaRPr lang="fr-FR" sz="1200" kern="1200" dirty="0"/>
        </a:p>
      </dsp:txBody>
      <dsp:txXfrm>
        <a:off x="899951" y="3603609"/>
        <a:ext cx="1724912" cy="836433"/>
      </dsp:txXfrm>
    </dsp:sp>
    <dsp:sp modelId="{BF307C32-177B-443E-8888-6CF26AFA8A66}">
      <dsp:nvSpPr>
        <dsp:cNvPr id="0" name=""/>
        <dsp:cNvSpPr/>
      </dsp:nvSpPr>
      <dsp:spPr>
        <a:xfrm rot="19457599">
          <a:off x="2568612" y="3750326"/>
          <a:ext cx="8753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7533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984395" y="3744505"/>
        <a:ext cx="43766" cy="43766"/>
      </dsp:txXfrm>
    </dsp:sp>
    <dsp:sp modelId="{2A8E8516-02B4-4BBC-9269-CBA7C6AE36EC}">
      <dsp:nvSpPr>
        <dsp:cNvPr id="0" name=""/>
        <dsp:cNvSpPr/>
      </dsp:nvSpPr>
      <dsp:spPr>
        <a:xfrm>
          <a:off x="3361670" y="3066711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Détails du comportement des clients</a:t>
          </a:r>
        </a:p>
      </dsp:txBody>
      <dsp:txXfrm>
        <a:off x="3387693" y="3092734"/>
        <a:ext cx="1724912" cy="836433"/>
      </dsp:txXfrm>
    </dsp:sp>
    <dsp:sp modelId="{FE4B9191-AD7B-4BA2-BAB5-8AD91458C00D}">
      <dsp:nvSpPr>
        <dsp:cNvPr id="0" name=""/>
        <dsp:cNvSpPr/>
      </dsp:nvSpPr>
      <dsp:spPr>
        <a:xfrm rot="20217682">
          <a:off x="5086569" y="3239451"/>
          <a:ext cx="13054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541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06640" y="3222877"/>
        <a:ext cx="65270" cy="65270"/>
      </dsp:txXfrm>
    </dsp:sp>
    <dsp:sp modelId="{E2C59CCA-BA52-4895-82E2-3198BB95F189}">
      <dsp:nvSpPr>
        <dsp:cNvPr id="0" name=""/>
        <dsp:cNvSpPr/>
      </dsp:nvSpPr>
      <dsp:spPr>
        <a:xfrm>
          <a:off x="6339923" y="2555835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Liaison entre la satisfaction des clients et le délai de livraison</a:t>
          </a:r>
        </a:p>
      </dsp:txBody>
      <dsp:txXfrm>
        <a:off x="6365946" y="2581858"/>
        <a:ext cx="1724912" cy="836433"/>
      </dsp:txXfrm>
    </dsp:sp>
    <dsp:sp modelId="{E4FCAAAA-74C0-4C08-AC00-68751EFF433F}">
      <dsp:nvSpPr>
        <dsp:cNvPr id="0" name=""/>
        <dsp:cNvSpPr/>
      </dsp:nvSpPr>
      <dsp:spPr>
        <a:xfrm rot="31933">
          <a:off x="8116857" y="2989095"/>
          <a:ext cx="10942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424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636625" y="2977801"/>
        <a:ext cx="54712" cy="54712"/>
      </dsp:txXfrm>
    </dsp:sp>
    <dsp:sp modelId="{9B81DCF3-B3CE-4F87-BBAE-B8C237B75F67}">
      <dsp:nvSpPr>
        <dsp:cNvPr id="0" name=""/>
        <dsp:cNvSpPr/>
      </dsp:nvSpPr>
      <dsp:spPr>
        <a:xfrm>
          <a:off x="9211081" y="2566000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Mettre en place plusieurs centres de distributions</a:t>
          </a:r>
        </a:p>
      </dsp:txBody>
      <dsp:txXfrm>
        <a:off x="9237104" y="2592023"/>
        <a:ext cx="1724912" cy="836433"/>
      </dsp:txXfrm>
    </dsp:sp>
    <dsp:sp modelId="{2B0A7A01-048E-41CC-8DB0-5625CB95828F}">
      <dsp:nvSpPr>
        <dsp:cNvPr id="0" name=""/>
        <dsp:cNvSpPr/>
      </dsp:nvSpPr>
      <dsp:spPr>
        <a:xfrm rot="1382318">
          <a:off x="5086569" y="3750326"/>
          <a:ext cx="13054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541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06640" y="3733753"/>
        <a:ext cx="65270" cy="65270"/>
      </dsp:txXfrm>
    </dsp:sp>
    <dsp:sp modelId="{5B0367D5-6C9E-4551-BC17-C6488911BF57}">
      <dsp:nvSpPr>
        <dsp:cNvPr id="0" name=""/>
        <dsp:cNvSpPr/>
      </dsp:nvSpPr>
      <dsp:spPr>
        <a:xfrm>
          <a:off x="6339923" y="3577586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Le montant des frais de port est important pour fidéliser le client</a:t>
          </a:r>
        </a:p>
      </dsp:txBody>
      <dsp:txXfrm>
        <a:off x="6365946" y="3603609"/>
        <a:ext cx="1724912" cy="836433"/>
      </dsp:txXfrm>
    </dsp:sp>
    <dsp:sp modelId="{D37DF9B4-580D-4C6A-8DE1-E95CBAB406A8}">
      <dsp:nvSpPr>
        <dsp:cNvPr id="0" name=""/>
        <dsp:cNvSpPr/>
      </dsp:nvSpPr>
      <dsp:spPr>
        <a:xfrm rot="2142401">
          <a:off x="2568612" y="4261202"/>
          <a:ext cx="8753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7533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984395" y="4255380"/>
        <a:ext cx="43766" cy="43766"/>
      </dsp:txXfrm>
    </dsp:sp>
    <dsp:sp modelId="{50A80D89-D243-42F3-8F47-1CDFA1AA72B6}">
      <dsp:nvSpPr>
        <dsp:cNvPr id="0" name=""/>
        <dsp:cNvSpPr/>
      </dsp:nvSpPr>
      <dsp:spPr>
        <a:xfrm>
          <a:off x="3361670" y="4088462"/>
          <a:ext cx="1776958" cy="88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Confirmer/infirmer la stratégie adoptée</a:t>
          </a:r>
        </a:p>
      </dsp:txBody>
      <dsp:txXfrm>
        <a:off x="3387693" y="4114485"/>
        <a:ext cx="1724912" cy="83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A593-FE7F-4713-AEFA-2F8C3EC892BF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7816-A01A-4F00-8C71-264CBB4A9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38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C2CAB-F153-4385-8F4E-062358F8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1548E9-0F64-4CD4-955A-95858E8A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1D6FF-FCC3-407D-9EF5-CC099520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BDCC-C2FA-46C7-8399-CF348316EC8D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60774-B10F-4CAD-AE8D-D90ACE9B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0ED26-7B7F-40DB-870C-2D0ACFCC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38B12-4BEA-4234-98E4-9D3B8C36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609A75-79C1-4BD2-AB8E-83AA6598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5B75E-6042-4095-8819-3172C21B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228C-55D3-4756-9562-E5B8A665FC84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82A36-7515-47B8-BF17-4030EFE4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7172E-8328-4717-8BDD-00593281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8352ED-C69D-4D24-8FE4-7F00D9AB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A2CB7E-46BF-4546-8E49-7853F107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EEE62-0354-4A96-9443-63E51DE2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F208-9F9D-4A8F-8D38-8F7580887690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79077-2AF0-47E5-A892-8217EE49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6F3D9-6010-4686-8E17-245CA724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E2521-E6AD-42FD-B4AB-9ECDE74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C774B-B7B4-47DF-B14E-31680E5A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BA919-3353-48A3-A51B-7809904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01C-82C3-45BB-8751-DC749E6D0C74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3031F-4C2F-47A4-A566-63B66E2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C53F0-A870-4FCE-A420-A7106923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2BE56-4B8B-4022-AD45-10224A69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42F08E-2AFF-4A60-B55F-57871469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F875F-0EF6-44B8-9630-54C6EDC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1CCA-39FF-46E7-B71C-3CC8F76D865B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77827-7C14-42E2-B164-8BC4F378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B942-2D71-4C82-8FA6-B7B3371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FDE6-37BE-4575-97E7-30449E24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41065-895E-4393-8EE4-D5919F524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A9333-DF6C-4699-A873-7AE1A85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D0918F-EEBB-4156-A4E6-D0740F4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D9E9-A6DC-4CBE-928A-485D95E1220A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0FBF54-600F-4E78-AED6-19A991F3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6A450-6C52-4782-9EAD-1B1541A8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4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3117B-1805-42C8-8BA4-444A75E8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CECD1-AEC8-45FC-AC8C-9BB74BD2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57E9A-FDCB-429D-8DDE-426135A3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556488-A680-45E2-8FE5-4300F4D90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28A62D-F5BE-4E64-B545-84F529F9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E43C13-F8A2-443F-ACCA-E54E6A76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29D-A23E-4859-ACBA-2FB489CDC436}" type="datetime1">
              <a:rPr lang="fr-FR" smtClean="0"/>
              <a:t>11/06/2021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AC5605-54AC-4B99-96E6-F825CC1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39419F-59E2-44F2-A4EF-6B68F3A3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14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8427F-F941-4B98-80A2-728087ECD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9195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>
            <a:lvl1pPr algn="l">
              <a:defRPr/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E01AB1-2BC1-4256-8AD6-36A4980F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3B10F1-A566-44CE-97B4-147ADF8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4427E-FF77-4736-81F1-AF9FB7C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004410-6580-4D27-BB41-9247CCF2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62E9-6393-4EAF-8C79-E2A00AB0990F}" type="datetime1">
              <a:rPr lang="fr-FR" smtClean="0"/>
              <a:t>11/06/2021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BC6F36-764F-4C18-B257-9FF852BB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89E5A-45C9-4512-ACD2-73F8EA92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87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1A8B4-56FD-4AEE-AAB2-2D79FB5E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D2A32-4EF7-4EFD-B2A8-67AB11E5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8F975-1B05-48DF-9233-5433510C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3AB3C-1192-4B1C-89F0-407D7DA6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06CE-9F13-4E41-AC6C-3DF388C6CEA5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7A5F3-22C6-485F-B964-01883A8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8C4C26-BCF2-45BD-A7C4-1507FF7C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01887-00B7-4631-A0F0-406BBA7B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4054E5-4789-4828-84A2-0C2EBB057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5DD71-BB9E-4580-9024-2D097315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95A2FA-8A10-478A-8B07-78AB56F6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798A-CB71-4016-B5F6-B5ED8EDC47C1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F68E9-D180-4208-91D8-1024060E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8B5FAE-DE84-40E3-8814-321203F9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95B858-6757-41EF-B241-922C779E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1F4B6-4407-42F1-94ED-1BA1F13D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846FB-8285-482F-84A4-EBB34F927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5CA-004B-43EB-B900-F154B592D727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43389-17EE-4F61-AE56-F0F913539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15872-C70F-4171-B256-A033AA75B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1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0FC4B-5A3B-4D2F-84FA-856C58CC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fr-FR" dirty="0"/>
              <a:t>Segmentation des clients d’un site e-commerce </a:t>
            </a:r>
            <a:r>
              <a:rPr lang="fr-FR" dirty="0" err="1"/>
              <a:t>Olist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264F-676B-42E0-9D58-6AF087CA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1337"/>
          </a:xfrm>
        </p:spPr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5E4EFD-F24E-4103-92E4-430C8DA7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1" y="4471702"/>
            <a:ext cx="3724979" cy="162167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62F2F-F2F8-4FFD-A700-D0D9461B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23CE-1BBA-4009-A173-A373974C62EB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FC8D2-CE84-4B55-A965-EA3738B6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C79BD2-44E9-46BD-B9F5-E45FDA7C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97D3AD-F9BB-40C5-B879-3B05227F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344" y="114301"/>
            <a:ext cx="1204912" cy="1204912"/>
          </a:xfrm>
          <a:prstGeom prst="rect">
            <a:avLst/>
          </a:prstGeom>
        </p:spPr>
      </p:pic>
      <p:sp>
        <p:nvSpPr>
          <p:cNvPr id="9" name="Demi-cadre 8">
            <a:extLst>
              <a:ext uri="{FF2B5EF4-FFF2-40B4-BE49-F238E27FC236}">
                <a16:creationId xmlns:a16="http://schemas.microsoft.com/office/drawing/2014/main" id="{4CCF2B72-8253-4E2D-85DF-06345DFB4D20}"/>
              </a:ext>
            </a:extLst>
          </p:cNvPr>
          <p:cNvSpPr/>
          <p:nvPr/>
        </p:nvSpPr>
        <p:spPr>
          <a:xfrm>
            <a:off x="426128" y="266329"/>
            <a:ext cx="923278" cy="5734975"/>
          </a:xfrm>
          <a:prstGeom prst="halfFram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FCC21F-68E4-4059-B27E-01494866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100735" y="209602"/>
            <a:ext cx="93886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42F72-4E36-48A8-9042-254904C6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Analyse des jeux de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47351F-1A72-469C-8F26-B93AA913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5A4D75-99A7-445E-A132-E4EFEE6E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E64D8B-2C18-4560-92F9-A0F2512F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10</a:t>
            </a:fld>
            <a:endParaRPr lang="fr-F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B0E3014-647C-4F00-8C2A-94A720BC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163380"/>
            <a:ext cx="3819526" cy="24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EB000B-9CF1-4944-97C5-A101EBEBCD59}"/>
              </a:ext>
            </a:extLst>
          </p:cNvPr>
          <p:cNvSpPr txBox="1"/>
          <p:nvPr/>
        </p:nvSpPr>
        <p:spPr>
          <a:xfrm>
            <a:off x="4288885" y="1126552"/>
            <a:ext cx="3283768" cy="2667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2015 : Naissance de </a:t>
            </a:r>
            <a:r>
              <a:rPr lang="fr-FR" dirty="0" err="1"/>
              <a:t>Olist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2016 : Implantation des principaux marchés du Brésil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2017 : </a:t>
            </a:r>
            <a:r>
              <a:rPr lang="fr-FR" dirty="0" err="1"/>
              <a:t>Olist</a:t>
            </a:r>
            <a:r>
              <a:rPr lang="fr-FR" dirty="0"/>
              <a:t> dépasse la barre des 2000 partenaires.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2018 : Elu Good Place to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122A17-A835-44A5-AED1-A0AA3BEB6200}"/>
              </a:ext>
            </a:extLst>
          </p:cNvPr>
          <p:cNvSpPr txBox="1"/>
          <p:nvPr/>
        </p:nvSpPr>
        <p:spPr>
          <a:xfrm>
            <a:off x="4288884" y="4528009"/>
            <a:ext cx="328376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78,5% des notes sont 4 et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21,5% des notes sont en dessous de 4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425E2ACD-AC99-44C0-A711-CA4BD567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3795580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FCEDF1-45CD-440A-B8BC-5CD728E0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58" y="1147648"/>
            <a:ext cx="4124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8D9D27-01EA-4852-8FB9-E4F24D024926}"/>
              </a:ext>
            </a:extLst>
          </p:cNvPr>
          <p:cNvSpPr txBox="1"/>
          <p:nvPr/>
        </p:nvSpPr>
        <p:spPr>
          <a:xfrm>
            <a:off x="8610600" y="3994951"/>
            <a:ext cx="307167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75,5% des clients payent avec des cartes de crédit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i="1" dirty="0"/>
              <a:t>Ps: ne pas confondre carte de crédit et carte de débit</a:t>
            </a:r>
          </a:p>
          <a:p>
            <a:r>
              <a:rPr lang="fr-FR" i="1" dirty="0"/>
              <a:t>En France, carte de crédit = carte de débit</a:t>
            </a:r>
          </a:p>
        </p:txBody>
      </p:sp>
    </p:spTree>
    <p:extLst>
      <p:ext uri="{BB962C8B-B14F-4D97-AF65-F5344CB8AC3E}">
        <p14:creationId xmlns:p14="http://schemas.microsoft.com/office/powerpoint/2010/main" val="3244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01A7D-44C1-41D8-9126-3AF9869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Analyse du jeu de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D13D13-4816-4A82-884C-12B6F6D0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B3A809-C536-4022-BC3F-7554998F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916D0E-5DCE-478E-8293-71622F92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11</a:t>
            </a:fld>
            <a:endParaRPr lang="fr-FR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34B6127-AB07-4509-BE19-221F36D2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69197"/>
            <a:ext cx="41338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51B12F8-2AFA-4E9B-B27A-D5B16164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169198"/>
            <a:ext cx="3939903" cy="326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93EEFB2-EB91-4D0F-A8BB-2BEB11B7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38" y="1331453"/>
            <a:ext cx="4344140" cy="29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2E36B3-AA89-4A2E-B5B3-6FD4D7E84D5B}"/>
              </a:ext>
            </a:extLst>
          </p:cNvPr>
          <p:cNvSpPr txBox="1"/>
          <p:nvPr/>
        </p:nvSpPr>
        <p:spPr>
          <a:xfrm>
            <a:off x="273919" y="4865874"/>
            <a:ext cx="11416635" cy="89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les bonnes notes viennent des clients vivant dans des grandes villes du Brésil tels que Sao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paulo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ou Rio de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janeiro</a:t>
            </a:r>
            <a:endParaRPr lang="fr-F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Les notes les plus basses sont données par les clients habitant les petites villes tels que :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Zortea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igapora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iconha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 ou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igaci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0547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9DB27-32C0-4A04-A7B6-46A91D19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Analyse du jeu de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2321A6-9CA0-4C62-B84B-BFA6A82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E7FED4-9EA2-4A9E-BD4C-6A1BBAB0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CCCC6-83F4-4FD3-90C5-016DA24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8602E-C7E3-4A2B-A98F-71727C56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4" y="1234581"/>
            <a:ext cx="36290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616328-79A0-4A05-BAE2-221333493038}"/>
              </a:ext>
            </a:extLst>
          </p:cNvPr>
          <p:cNvSpPr txBox="1"/>
          <p:nvPr/>
        </p:nvSpPr>
        <p:spPr>
          <a:xfrm>
            <a:off x="1141820" y="4826675"/>
            <a:ext cx="3437021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Les types de catégories de produit les plus achetés et les plus cher sont: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mobilier(</a:t>
            </a:r>
            <a:r>
              <a:rPr lang="fr-FR" sz="1400" dirty="0" err="1"/>
              <a:t>lit,baignoire,table</a:t>
            </a:r>
            <a:r>
              <a:rPr lang="fr-FR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produits de beautés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accessoires de sports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759AAD-11DE-4692-B070-442032C8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233517"/>
            <a:ext cx="34861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B0FBA-B4F5-4BA1-A599-27664C8F856A}"/>
              </a:ext>
            </a:extLst>
          </p:cNvPr>
          <p:cNvSpPr txBox="1"/>
          <p:nvPr/>
        </p:nvSpPr>
        <p:spPr>
          <a:xfrm>
            <a:off x="6471081" y="4882656"/>
            <a:ext cx="4279037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La grande majorité des clients ne commandent que 1 seule fois, il est difficile d’en déduire les préférences de catégories de produits par client </a:t>
            </a:r>
          </a:p>
        </p:txBody>
      </p:sp>
    </p:spTree>
    <p:extLst>
      <p:ext uri="{BB962C8B-B14F-4D97-AF65-F5344CB8AC3E}">
        <p14:creationId xmlns:p14="http://schemas.microsoft.com/office/powerpoint/2010/main" val="325022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RFM : Méthode statistique de marketing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C483E-41AE-44F2-973C-79EDDF87FB7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/>
              <a:t> Le </a:t>
            </a:r>
            <a:r>
              <a:rPr lang="fr-FR" dirty="0" err="1"/>
              <a:t>scoring</a:t>
            </a:r>
            <a:r>
              <a:rPr lang="fr-FR" dirty="0"/>
              <a:t> RFM (Récence, Fréquence, Montant)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9B248-60B3-416A-B90B-595D3B29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46A-68AB-4D42-ACE3-5485EB76B98B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ACCB6-C240-47DA-9B6A-10568D79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297FF-5827-4EBB-A057-1CF61D6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687DD-AE2B-49A6-AE4A-4540A43F81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540" y="4734218"/>
            <a:ext cx="12086384" cy="10248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52000" tIns="0" rIns="144000" numCol="1" anchor="ctr" anchorCtr="1">
            <a:sp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fr-FR" sz="1800" b="0" dirty="0">
                <a:effectLst/>
                <a:latin typeface="Roboto"/>
              </a:rPr>
              <a:t>Création des variables </a:t>
            </a:r>
            <a:r>
              <a:rPr lang="fr-FR" sz="1800" b="1" dirty="0">
                <a:effectLst/>
                <a:latin typeface="Roboto"/>
              </a:rPr>
              <a:t>Récence, Fréquence et Montant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fr-FR" sz="1800" b="0" dirty="0">
                <a:effectLst/>
                <a:latin typeface="Roboto"/>
              </a:rPr>
              <a:t>Le</a:t>
            </a:r>
            <a:r>
              <a:rPr lang="fr-FR" sz="1800" b="1" dirty="0">
                <a:effectLst/>
                <a:latin typeface="Roboto"/>
              </a:rPr>
              <a:t> </a:t>
            </a:r>
            <a:r>
              <a:rPr lang="fr-FR" sz="1800" b="1" dirty="0" err="1">
                <a:effectLst/>
                <a:latin typeface="Roboto"/>
              </a:rPr>
              <a:t>scoring</a:t>
            </a:r>
            <a:r>
              <a:rPr lang="fr-FR" sz="1800" b="1" dirty="0">
                <a:effectLst/>
                <a:latin typeface="Roboto"/>
              </a:rPr>
              <a:t> </a:t>
            </a:r>
            <a:r>
              <a:rPr lang="fr-FR" sz="1800" b="0" dirty="0">
                <a:effectLst/>
                <a:latin typeface="Roboto"/>
              </a:rPr>
              <a:t>consiste à attribuer des points au client en faisant </a:t>
            </a:r>
            <a:r>
              <a:rPr lang="fr-FR" sz="1800" b="1" dirty="0">
                <a:effectLst/>
                <a:latin typeface="Roboto"/>
              </a:rPr>
              <a:t>la somme de ses variables RFM.</a:t>
            </a:r>
            <a:endParaRPr lang="fr-FR" sz="1800" dirty="0">
              <a:latin typeface="Roboto"/>
            </a:endParaRP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fr-FR" sz="1800" dirty="0">
                <a:latin typeface="Roboto"/>
              </a:rPr>
              <a:t>La combinaison des trois critères </a:t>
            </a:r>
            <a:r>
              <a:rPr lang="fr-FR" sz="1800" b="1" dirty="0">
                <a:latin typeface="Roboto"/>
              </a:rPr>
              <a:t>Récence, Fréquence, Montant </a:t>
            </a:r>
            <a:r>
              <a:rPr lang="fr-FR" sz="1800" dirty="0">
                <a:latin typeface="Roboto"/>
              </a:rPr>
              <a:t>permet de cibler </a:t>
            </a:r>
            <a:r>
              <a:rPr lang="fr-FR" sz="1800" b="1" dirty="0">
                <a:latin typeface="Roboto"/>
              </a:rPr>
              <a:t>six grands type de clients</a:t>
            </a:r>
            <a:r>
              <a:rPr lang="fr-FR" sz="1800" dirty="0">
                <a:latin typeface="Roboto"/>
              </a:rPr>
              <a:t>.</a:t>
            </a:r>
            <a:endParaRPr lang="fr-FR" sz="17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426B777-2520-4A7E-85E0-2D8A816E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732" y="1202856"/>
            <a:ext cx="2743201" cy="29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3AC4AF-605F-40D8-A8E1-01692F65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51" y="1197739"/>
            <a:ext cx="2743200" cy="28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6D3670-B2B3-404B-963B-979693BD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6725" y="1192622"/>
            <a:ext cx="2743200" cy="292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A1ADC5-763E-4720-AC18-E5C70183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781" y="1182438"/>
            <a:ext cx="2743201" cy="27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C483E-41AE-44F2-973C-79EDDF87FB7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/>
              <a:t> Le </a:t>
            </a:r>
            <a:r>
              <a:rPr lang="fr-FR" dirty="0" err="1"/>
              <a:t>scoring</a:t>
            </a:r>
            <a:r>
              <a:rPr lang="fr-FR" dirty="0"/>
              <a:t> RFM (Récence, Fréquence, Montant)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9B248-60B3-416A-B90B-595D3B29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46A-68AB-4D42-ACE3-5485EB76B98B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ACCB6-C240-47DA-9B6A-10568D79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297FF-5827-4EBB-A057-1CF61D6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15</a:t>
            </a:fld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7A2F09-2F27-4E5F-B4BD-5ADA6913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091953"/>
            <a:ext cx="75723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EEC602-00B2-4469-9D8E-00DF21A585DE}"/>
              </a:ext>
            </a:extLst>
          </p:cNvPr>
          <p:cNvSpPr txBox="1"/>
          <p:nvPr/>
        </p:nvSpPr>
        <p:spPr>
          <a:xfrm>
            <a:off x="7824787" y="1364842"/>
            <a:ext cx="4367213" cy="50475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Client Loyale : </a:t>
            </a:r>
            <a:r>
              <a:rPr lang="fr-FR" sz="1400" dirty="0"/>
              <a:t>client récent avec une fréquence &gt; 2</a:t>
            </a:r>
            <a:endParaRPr lang="fr-F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Nouveaux clients peu dépensiers : </a:t>
            </a:r>
            <a:r>
              <a:rPr lang="fr-FR" sz="1400" dirty="0"/>
              <a:t>client récent avec une fréquence de 1 ou 2 et un montant faible</a:t>
            </a:r>
            <a:endParaRPr lang="fr-F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Client dépensier à garder : </a:t>
            </a:r>
            <a:r>
              <a:rPr lang="fr-FR" sz="1400" dirty="0"/>
              <a:t>client récent avec une fréquence de 1 ou 2 et un montant élevée</a:t>
            </a:r>
            <a:endParaRPr lang="fr-F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Client à </a:t>
            </a:r>
            <a:r>
              <a:rPr lang="fr-FR" sz="1400" b="1" dirty="0" err="1"/>
              <a:t>relançer</a:t>
            </a:r>
            <a:r>
              <a:rPr lang="fr-FR" sz="1400" b="1" dirty="0"/>
              <a:t> : </a:t>
            </a:r>
            <a:r>
              <a:rPr lang="fr-FR" sz="1400" dirty="0"/>
              <a:t>client moyennement récent avec un montant moyen</a:t>
            </a:r>
            <a:endParaRPr lang="fr-F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Client dans les oublis : </a:t>
            </a:r>
            <a:r>
              <a:rPr lang="fr-FR" sz="1400" dirty="0"/>
              <a:t>client très ancien avec une fréquence faible et un montant faible</a:t>
            </a:r>
            <a:endParaRPr lang="fr-F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Client presque dans les oublis : </a:t>
            </a:r>
            <a:r>
              <a:rPr lang="fr-FR" sz="1400" dirty="0"/>
              <a:t>Tous les clients qui ne sont pas dans les catégories au dessus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0956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607D8-FB35-410F-8B86-A60D8EFA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2219"/>
            <a:ext cx="10944920" cy="743394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fr-FR" sz="1800" dirty="0"/>
              <a:t>Grace au digramme de </a:t>
            </a:r>
            <a:r>
              <a:rPr lang="fr-FR" sz="1800" dirty="0" err="1"/>
              <a:t>Sankey</a:t>
            </a:r>
            <a:r>
              <a:rPr lang="fr-FR" sz="1800" dirty="0"/>
              <a:t>, on remarque que la segmentation choisi est plutôt stable.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BBE871-68B8-47D1-8219-763071631937}"/>
              </a:ext>
            </a:extLst>
          </p:cNvPr>
          <p:cNvSpPr txBox="1"/>
          <p:nvPr/>
        </p:nvSpPr>
        <p:spPr>
          <a:xfrm>
            <a:off x="10635746" y="4484632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Aout 2018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2FA54C-766E-4784-8F8B-0C4D6DFC213F}"/>
              </a:ext>
            </a:extLst>
          </p:cNvPr>
          <p:cNvSpPr txBox="1"/>
          <p:nvPr/>
        </p:nvSpPr>
        <p:spPr>
          <a:xfrm>
            <a:off x="6450070" y="4488509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Juillet 2018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7A32A1-C51A-414E-A0D2-F81919E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3" y="1345476"/>
            <a:ext cx="6129175" cy="327346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19C58AD-7621-415C-95EB-F49E6896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24" y="1310357"/>
            <a:ext cx="6129176" cy="3273466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17852872-907D-422E-84DD-2A68237E2E36}"/>
              </a:ext>
            </a:extLst>
          </p:cNvPr>
          <p:cNvGrpSpPr/>
          <p:nvPr/>
        </p:nvGrpSpPr>
        <p:grpSpPr>
          <a:xfrm>
            <a:off x="815780" y="4736536"/>
            <a:ext cx="11065301" cy="743394"/>
            <a:chOff x="815780" y="4938551"/>
            <a:chExt cx="11065301" cy="743394"/>
          </a:xfrm>
        </p:grpSpPr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34C1948D-00EA-475F-B23D-F8A87415EB25}"/>
                </a:ext>
              </a:extLst>
            </p:cNvPr>
            <p:cNvSpPr/>
            <p:nvPr/>
          </p:nvSpPr>
          <p:spPr>
            <a:xfrm>
              <a:off x="815780" y="4938551"/>
              <a:ext cx="11065301" cy="743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FF5FA4A-A8F6-4618-B24E-9F694B86246A}"/>
                </a:ext>
              </a:extLst>
            </p:cNvPr>
            <p:cNvSpPr txBox="1"/>
            <p:nvPr/>
          </p:nvSpPr>
          <p:spPr>
            <a:xfrm>
              <a:off x="860620" y="5163231"/>
              <a:ext cx="843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Mai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F77EF61-E685-4F61-A22F-032750934EB4}"/>
                </a:ext>
              </a:extLst>
            </p:cNvPr>
            <p:cNvSpPr txBox="1"/>
            <p:nvPr/>
          </p:nvSpPr>
          <p:spPr>
            <a:xfrm>
              <a:off x="5900167" y="5130068"/>
              <a:ext cx="843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Juillet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DA97BA0-4310-4DD3-B446-3CC080560A09}"/>
                </a:ext>
              </a:extLst>
            </p:cNvPr>
            <p:cNvSpPr txBox="1"/>
            <p:nvPr/>
          </p:nvSpPr>
          <p:spPr>
            <a:xfrm>
              <a:off x="10916807" y="5130068"/>
              <a:ext cx="843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Aout</a:t>
              </a:r>
            </a:p>
          </p:txBody>
        </p:sp>
      </p:grp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BD3D76BA-0A02-4E13-956C-0B3AD25F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6D1-F01F-4084-8F66-CE6E6B70F450}" type="datetime1">
              <a:rPr lang="fr-FR" smtClean="0"/>
              <a:t>11/06/2021</a:t>
            </a:fld>
            <a:endParaRPr lang="fr-FR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0A499D0-D8CF-4CF9-9525-908547A9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5AA468B7-3620-439A-AC9E-5455C61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16</a:t>
            </a:fld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C72243BA-86FA-42E3-A970-2F70A5B016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91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Stabilité de la RFM</a:t>
            </a:r>
          </a:p>
        </p:txBody>
      </p:sp>
    </p:spTree>
    <p:extLst>
      <p:ext uri="{BB962C8B-B14F-4D97-AF65-F5344CB8AC3E}">
        <p14:creationId xmlns:p14="http://schemas.microsoft.com/office/powerpoint/2010/main" val="2776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5385-EF6A-40FE-9C95-7F1A7E5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Ciblage marketing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8B406-B980-4AAC-B98B-90721DCA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B49FCA-0AE8-474A-BFE4-CAED4ED1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FE97D9-A3DD-4549-BE3D-240D94B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D0279E7-A88D-4989-B496-F3CF56FA6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8424"/>
              </p:ext>
            </p:extLst>
          </p:nvPr>
        </p:nvGraphicFramePr>
        <p:xfrm>
          <a:off x="1136343" y="1562469"/>
          <a:ext cx="8531441" cy="471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670">
                  <a:extLst>
                    <a:ext uri="{9D8B030D-6E8A-4147-A177-3AD203B41FA5}">
                      <a16:colId xmlns:a16="http://schemas.microsoft.com/office/drawing/2014/main" val="1662796669"/>
                    </a:ext>
                  </a:extLst>
                </a:gridCol>
                <a:gridCol w="2897079">
                  <a:extLst>
                    <a:ext uri="{9D8B030D-6E8A-4147-A177-3AD203B41FA5}">
                      <a16:colId xmlns:a16="http://schemas.microsoft.com/office/drawing/2014/main" val="2829303944"/>
                    </a:ext>
                  </a:extLst>
                </a:gridCol>
                <a:gridCol w="2852692">
                  <a:extLst>
                    <a:ext uri="{9D8B030D-6E8A-4147-A177-3AD203B41FA5}">
                      <a16:colId xmlns:a16="http://schemas.microsoft.com/office/drawing/2014/main" val="693714582"/>
                    </a:ext>
                  </a:extLst>
                </a:gridCol>
              </a:tblGrid>
              <a:tr h="5263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Pistes d’action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423"/>
                  </a:ext>
                </a:extLst>
              </a:tr>
              <a:tr h="526319">
                <a:tc>
                  <a:txBody>
                    <a:bodyPr/>
                    <a:lstStyle/>
                    <a:p>
                      <a:r>
                        <a:rPr lang="fr-FR" sz="1400" dirty="0"/>
                        <a:t>Client loyale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Client récent avec une fréquence &gt; 2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Proposition de produits supérieurs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31111"/>
                  </a:ext>
                </a:extLst>
              </a:tr>
              <a:tr h="526319">
                <a:tc>
                  <a:txBody>
                    <a:bodyPr/>
                    <a:lstStyle/>
                    <a:p>
                      <a:r>
                        <a:rPr lang="fr-FR" sz="1400" dirty="0"/>
                        <a:t>Client dépensier à garder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Client récent avec une fréquence de 1 ou 2 et un montant élevée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1465"/>
                  </a:ext>
                </a:extLst>
              </a:tr>
              <a:tr h="526319">
                <a:tc>
                  <a:txBody>
                    <a:bodyPr/>
                    <a:lstStyle/>
                    <a:p>
                      <a:r>
                        <a:rPr lang="fr-FR" sz="1400" dirty="0"/>
                        <a:t>Nouveaux clients peu dépensiers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Client récent avec une fréquence de 1 ou 2 et un montant faible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Frais de port offert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52343"/>
                  </a:ext>
                </a:extLst>
              </a:tr>
              <a:tr h="526319">
                <a:tc>
                  <a:txBody>
                    <a:bodyPr/>
                    <a:lstStyle/>
                    <a:p>
                      <a:r>
                        <a:rPr lang="fr-FR" sz="1400" dirty="0"/>
                        <a:t>Client à relancer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client moyennement récent avec un montant moyen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Pubs pertinentes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82457"/>
                  </a:ext>
                </a:extLst>
              </a:tr>
              <a:tr h="526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Client presque dans les oublis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Tous les clients qui ne sont pas dans les autres 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Pubs pertinentes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Bon d’achats/code promo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96592"/>
                  </a:ext>
                </a:extLst>
              </a:tr>
              <a:tr h="521246">
                <a:tc>
                  <a:txBody>
                    <a:bodyPr/>
                    <a:lstStyle/>
                    <a:p>
                      <a:r>
                        <a:rPr lang="fr-FR" sz="1400" dirty="0"/>
                        <a:t>Client dans les oublis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client très ancien avec une fréquence faible et un montant faible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Emailings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Pubs pertinentes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/>
                        <a:t>Bon d’achats/code promo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5781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3857EA3-D32B-4CF5-8A46-8D9013BA4251}"/>
              </a:ext>
            </a:extLst>
          </p:cNvPr>
          <p:cNvSpPr txBox="1"/>
          <p:nvPr/>
        </p:nvSpPr>
        <p:spPr>
          <a:xfrm>
            <a:off x="159798" y="1091953"/>
            <a:ext cx="1158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261C43"/>
                </a:solidFill>
                <a:effectLst/>
                <a:uLnTx/>
                <a:uFillTx/>
                <a:latin typeface="Martel Sans"/>
                <a:ea typeface="+mn-ea"/>
                <a:cs typeface="+mn-cs"/>
              </a:rPr>
              <a:t>La création de segments homogènes de clients permet ensuite l’activation de campagnes marketing ciblées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4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>
            <a:normAutofit/>
          </a:bodyPr>
          <a:lstStyle/>
          <a:p>
            <a:pPr lvl="0" algn="ctr"/>
            <a:r>
              <a:rPr lang="fr-FR" dirty="0"/>
              <a:t>Méthode de clustering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6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4FC01-1A7C-47C3-A040-BDBAEE38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Problématique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9225BD-0DD5-4B56-832E-1BD325CC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0414BE-BCF2-4639-B331-92A9A03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4883B-07FE-49D2-A6CD-D7BD5C5E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5D2E42-B207-4D2B-832C-5D70B9887000}"/>
              </a:ext>
            </a:extLst>
          </p:cNvPr>
          <p:cNvSpPr txBox="1"/>
          <p:nvPr/>
        </p:nvSpPr>
        <p:spPr>
          <a:xfrm>
            <a:off x="299803" y="1375091"/>
            <a:ext cx="11692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Peut-on segmenter les clients de la plateforme d’OLIST, à partir des jeux de données à notre disposition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B59CA0-8DD7-426A-961B-606E477E4D9C}"/>
              </a:ext>
            </a:extLst>
          </p:cNvPr>
          <p:cNvSpPr txBox="1"/>
          <p:nvPr/>
        </p:nvSpPr>
        <p:spPr>
          <a:xfrm>
            <a:off x="299803" y="1919774"/>
            <a:ext cx="1169232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Caractéristiques du problème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Problème de Machine Learning non Supervisé : le jeu de données est constitué de variables explicatives mais pas de variables cibles, d’étiquettes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Problème de clustering : segmenter, trouver des patterns dans le jeu de donnée en fonction des distances entre les individus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D76C3E-D4C4-4E10-BB7D-261E7F5C5428}"/>
              </a:ext>
            </a:extLst>
          </p:cNvPr>
          <p:cNvSpPr txBox="1"/>
          <p:nvPr/>
        </p:nvSpPr>
        <p:spPr>
          <a:xfrm>
            <a:off x="299803" y="4403324"/>
            <a:ext cx="11692328" cy="14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F99579-9EB9-4E70-8668-05BACF72E8CF}"/>
              </a:ext>
            </a:extLst>
          </p:cNvPr>
          <p:cNvSpPr txBox="1"/>
          <p:nvPr/>
        </p:nvSpPr>
        <p:spPr>
          <a:xfrm>
            <a:off x="299803" y="3849451"/>
            <a:ext cx="11692328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Méthode </a:t>
            </a:r>
            <a:r>
              <a:rPr lang="fr-FR" b="1" dirty="0" err="1"/>
              <a:t>Kmean</a:t>
            </a:r>
            <a:r>
              <a:rPr lang="fr-FR" b="1" dirty="0"/>
              <a:t> :</a:t>
            </a:r>
          </a:p>
          <a:p>
            <a:endParaRPr lang="fr-FR" b="1" dirty="0"/>
          </a:p>
          <a:p>
            <a:r>
              <a:rPr lang="fr-FR" b="1" dirty="0"/>
              <a:t>Type : </a:t>
            </a:r>
            <a:r>
              <a:rPr lang="fr-FR" dirty="0"/>
              <a:t>algorithme non supervisés</a:t>
            </a:r>
          </a:p>
          <a:p>
            <a:endParaRPr lang="fr-FR" dirty="0"/>
          </a:p>
          <a:p>
            <a:r>
              <a:rPr lang="fr-FR" b="1" dirty="0"/>
              <a:t>Objectif : </a:t>
            </a:r>
            <a:r>
              <a:rPr lang="fr-FR" dirty="0"/>
              <a:t>partitionner les données en k clusters de manière à ce que la somme des carrés des distances des points au centre de gravité du groupe auquel ils sont affectés soit minimales</a:t>
            </a:r>
          </a:p>
          <a:p>
            <a:endParaRPr lang="fr-FR" dirty="0"/>
          </a:p>
          <a:p>
            <a:r>
              <a:rPr lang="fr-FR" b="1" dirty="0"/>
              <a:t>Inconvénients : </a:t>
            </a:r>
            <a:r>
              <a:rPr lang="fr-FR" dirty="0"/>
              <a:t>le choix du nombres clusters et la position aléatoires des k points centraux sont inconnus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9954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254D3311-C9F0-47D9-A7FC-178CDE52E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834699"/>
              </p:ext>
            </p:extLst>
          </p:nvPr>
        </p:nvGraphicFramePr>
        <p:xfrm>
          <a:off x="838200" y="1566638"/>
          <a:ext cx="10515600" cy="431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re 6">
            <a:extLst>
              <a:ext uri="{FF2B5EF4-FFF2-40B4-BE49-F238E27FC236}">
                <a16:creationId xmlns:a16="http://schemas.microsoft.com/office/drawing/2014/main" id="{C5885C71-7ED0-4F7C-980B-4772F8CE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Table des matières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EBE40-836E-4909-8A98-7465B076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5AA-FA7E-43FD-8FF8-0FF641C7BB45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E6607-F814-4F4A-B741-C5B8CF9C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6A667-51D5-4367-8EBB-F818D28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5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9D423-94E6-43DE-8363-88F9FDAE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"/>
            <a:ext cx="12192000" cy="109195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/>
              <a:t> ACP: analyse en composantes principales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D06170-706E-49F0-9C6A-92FD681B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8D9-F8A5-4C87-8D91-9A20F1B12900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6A212-027D-4160-843D-EBED80F5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908C7-4AAF-4A29-8DDE-7B40828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C7D71-8249-4BA0-B974-AA43EB9A7347}"/>
              </a:ext>
            </a:extLst>
          </p:cNvPr>
          <p:cNvSpPr txBox="1"/>
          <p:nvPr/>
        </p:nvSpPr>
        <p:spPr>
          <a:xfrm>
            <a:off x="6261719" y="1466850"/>
            <a:ext cx="5092082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Quantitatives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payment_sequential</a:t>
            </a:r>
            <a:r>
              <a:rPr lang="fr-FR" b="1" dirty="0"/>
              <a:t> </a:t>
            </a:r>
            <a:r>
              <a:rPr lang="fr-FR" dirty="0"/>
              <a:t>= nombre de méthodes de paiement utilisé par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payment_installments</a:t>
            </a:r>
            <a:r>
              <a:rPr lang="fr-FR" b="1" dirty="0"/>
              <a:t> </a:t>
            </a:r>
            <a:r>
              <a:rPr lang="fr-FR" dirty="0"/>
              <a:t>= nombres de versements choisis par le client.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 score moyen de satisfaction </a:t>
            </a:r>
            <a:r>
              <a:rPr lang="fr-FR" dirty="0"/>
              <a:t>= note 1 à 5 sur la satisfaction de la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Montant, Récence, Fréquence </a:t>
            </a:r>
            <a:r>
              <a:rPr lang="fr-FR" dirty="0"/>
              <a:t>= variables crées par la méthode RFM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 nombre moyen de délai de livraison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Total des frais de port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89517C-A106-4D33-8086-7F30E56CE597}"/>
              </a:ext>
            </a:extLst>
          </p:cNvPr>
          <p:cNvSpPr txBox="1"/>
          <p:nvPr/>
        </p:nvSpPr>
        <p:spPr>
          <a:xfrm>
            <a:off x="162761" y="5621833"/>
            <a:ext cx="609895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dirty="0"/>
              <a:t>Les variables quantitatives ne sont pas fortement corrélés entre elles : on peut appliquer l’ACP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4A9323F-9BC7-4E4A-84BC-62989E14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2" y="1151031"/>
            <a:ext cx="5210885" cy="42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5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9D423-94E6-43DE-8363-88F9FDAEFEF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dirty="0"/>
              <a:t> ACP: analyse en composantes principales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D06170-706E-49F0-9C6A-92FD681B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8D9-F8A5-4C87-8D91-9A20F1B12900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6A212-027D-4160-843D-EBED80F5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908C7-4AAF-4A29-8DDE-7B40828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F0B5B3-C0E3-419D-BB83-402B704B5F4C}"/>
              </a:ext>
            </a:extLst>
          </p:cNvPr>
          <p:cNvSpPr txBox="1"/>
          <p:nvPr/>
        </p:nvSpPr>
        <p:spPr>
          <a:xfrm>
            <a:off x="658426" y="4967780"/>
            <a:ext cx="10589581" cy="11541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 composante : Satisfaction/localisation/</a:t>
            </a:r>
            <a:r>
              <a:rPr lang="fr-FR" dirty="0" err="1"/>
              <a:t>Recence</a:t>
            </a:r>
            <a:endParaRPr lang="fr-FR" dirty="0"/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composante : Paiements, Montant, Frais de port, </a:t>
            </a:r>
            <a:r>
              <a:rPr lang="fr-FR" dirty="0" err="1"/>
              <a:t>Frequence</a:t>
            </a:r>
            <a:endParaRPr lang="fr-FR" dirty="0"/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/>
              <a:t>Une opposition entre la variable de satisfaction et le délai de livraison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CDB8F9-F293-43EA-B681-37BCB8E7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8" y="1154919"/>
            <a:ext cx="5467350" cy="36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C849016-ECBA-490A-AD57-E5BCA36E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42" y="1095605"/>
            <a:ext cx="3746773" cy="36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55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179AB-C7C9-4F12-814B-91B08B027C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Kmeans</a:t>
            </a:r>
            <a:r>
              <a:rPr lang="fr-FR" dirty="0"/>
              <a:t> sur le jeu de données réduit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4E7E3-A87A-4E73-A24B-B040FBEE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66F1-722F-4894-A146-8F1376AC3FCA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E1DF4-FA85-4D4F-BFDA-88021545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86AA3-6DC1-4EC1-B671-3809E9C4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F495DB-F47D-4097-BA1B-34814B7369A8}"/>
              </a:ext>
            </a:extLst>
          </p:cNvPr>
          <p:cNvSpPr txBox="1"/>
          <p:nvPr/>
        </p:nvSpPr>
        <p:spPr>
          <a:xfrm>
            <a:off x="838200" y="5265756"/>
            <a:ext cx="9849176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méthode du coude n’aide pas à trouver le nombre k idéal car il n’y a pas vraiment de « coude »</a:t>
            </a:r>
          </a:p>
          <a:p>
            <a:endParaRPr lang="fr-FR" dirty="0"/>
          </a:p>
          <a:p>
            <a:r>
              <a:rPr lang="fr-FR" dirty="0"/>
              <a:t>Aux vus de la RFM on observe 6 segments, on test donc </a:t>
            </a:r>
            <a:r>
              <a:rPr lang="fr-FR" b="1" dirty="0"/>
              <a:t>K = 6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DF9AADB-8DA5-4045-81DE-81DF65D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56" y="1470347"/>
            <a:ext cx="528263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B6DDDCC-0545-41E6-AC64-988EB6B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03" y="1470347"/>
            <a:ext cx="498151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6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0E47-A2F2-45A8-A069-94B69805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Kmeans</a:t>
            </a:r>
            <a:r>
              <a:rPr lang="fr-FR" dirty="0"/>
              <a:t> sur le jeu de données réduit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63189A-D6B3-4E1E-90ED-ABC24D4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BC6A56-3939-4C3C-A22D-F581B97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6F2566-99E7-4C24-93C9-49F6AB3A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5DA7C-A92B-4751-9B9C-FEABFC4FEF4D}"/>
              </a:ext>
            </a:extLst>
          </p:cNvPr>
          <p:cNvSpPr txBox="1"/>
          <p:nvPr/>
        </p:nvSpPr>
        <p:spPr>
          <a:xfrm>
            <a:off x="7008152" y="1220591"/>
            <a:ext cx="501932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clusters se chevauchent et ne sont pas clairement différentiables.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Mauvaise homogénéité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séparabilité faible</a:t>
            </a:r>
          </a:p>
          <a:p>
            <a:endParaRPr lang="fr-FR" dirty="0"/>
          </a:p>
          <a:p>
            <a:r>
              <a:rPr lang="fr-FR" dirty="0"/>
              <a:t>Evaluation de la qualité du clustering  avec </a:t>
            </a:r>
            <a:r>
              <a:rPr lang="fr-FR" b="1" dirty="0"/>
              <a:t>le coefficient de silhouette : 0,21</a:t>
            </a:r>
          </a:p>
          <a:p>
            <a:r>
              <a:rPr lang="fr-FR" dirty="0"/>
              <a:t>Le coefficient de silhouette est un coefficient entre </a:t>
            </a:r>
          </a:p>
          <a:p>
            <a:r>
              <a:rPr lang="fr-FR" dirty="0"/>
              <a:t>-1 et 1.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on s’approche de 1, mieux est la qualité du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on s’approche de 0, plus les clusters se chevauchent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coefficient négatif indique un clustering de mauvaise qualité</a:t>
            </a:r>
            <a:endParaRPr lang="fr-FR" b="1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7F3DCA1E-0B20-4280-BB98-FCB40B048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0591"/>
            <a:ext cx="6169952" cy="41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4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>
            <a:extLst>
              <a:ext uri="{FF2B5EF4-FFF2-40B4-BE49-F238E27FC236}">
                <a16:creationId xmlns:a16="http://schemas.microsoft.com/office/drawing/2014/main" id="{2B322665-4F15-4596-B03D-C222D0D8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" y="1135035"/>
            <a:ext cx="2628900" cy="26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3BC9F3AE-DB79-4666-A70C-A0F2479F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31" y="1135035"/>
            <a:ext cx="2628899" cy="26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6BF14E9A-F1CD-45BA-B11E-710DEF84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31" y="1135035"/>
            <a:ext cx="2628899" cy="26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597E7CA6-5A27-4948-8DA2-5A335C8C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30" y="1135035"/>
            <a:ext cx="2628900" cy="26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4648D8C3-9CEF-429A-B330-CFE30B85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9" y="4056679"/>
            <a:ext cx="2365460" cy="24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0D44C100-1C8E-4680-B8EF-9B80E326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03" y="4020565"/>
            <a:ext cx="2510350" cy="2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6870A4CB-FD1B-4045-B28A-19E4323F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37" y="3989545"/>
            <a:ext cx="2497180" cy="25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BE61041F-3623-486B-B566-88A41F4F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02" y="4028292"/>
            <a:ext cx="2421156" cy="246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AD179AB-C7C9-4F12-814B-91B08B027C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Kmeans</a:t>
            </a:r>
            <a:r>
              <a:rPr lang="fr-FR" dirty="0"/>
              <a:t> sur le jeu de données réduit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4E7E3-A87A-4E73-A24B-B040FBEE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66F1-722F-4894-A146-8F1376AC3FCA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E1DF4-FA85-4D4F-BFDA-88021545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86AA3-6DC1-4EC1-B671-3809E9C4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18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9276F-F09C-4FB4-8806-E45B8CE9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34"/>
            <a:ext cx="12192000" cy="1091953"/>
          </a:xfrm>
        </p:spPr>
        <p:txBody>
          <a:bodyPr/>
          <a:lstStyle/>
          <a:p>
            <a:r>
              <a:rPr lang="fr-FR" dirty="0"/>
              <a:t> Synthèse </a:t>
            </a:r>
            <a:r>
              <a:rPr lang="fr-FR" dirty="0" err="1"/>
              <a:t>ACP+Kmean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5A1C7-7313-48C6-8F03-30BE44DD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A93347-FBD6-4EC0-997B-E0AFBC2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595D15-89DA-41F6-92DA-F3DFB638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24E453B-59D8-4912-AC09-32E9A3A31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36212"/>
              </p:ext>
            </p:extLst>
          </p:nvPr>
        </p:nvGraphicFramePr>
        <p:xfrm>
          <a:off x="3510117" y="1200108"/>
          <a:ext cx="8544232" cy="54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95">
                  <a:extLst>
                    <a:ext uri="{9D8B030D-6E8A-4147-A177-3AD203B41FA5}">
                      <a16:colId xmlns:a16="http://schemas.microsoft.com/office/drawing/2014/main" val="4189761876"/>
                    </a:ext>
                  </a:extLst>
                </a:gridCol>
                <a:gridCol w="2022608">
                  <a:extLst>
                    <a:ext uri="{9D8B030D-6E8A-4147-A177-3AD203B41FA5}">
                      <a16:colId xmlns:a16="http://schemas.microsoft.com/office/drawing/2014/main" val="1662796669"/>
                    </a:ext>
                  </a:extLst>
                </a:gridCol>
                <a:gridCol w="3480620">
                  <a:extLst>
                    <a:ext uri="{9D8B030D-6E8A-4147-A177-3AD203B41FA5}">
                      <a16:colId xmlns:a16="http://schemas.microsoft.com/office/drawing/2014/main" val="2829303944"/>
                    </a:ext>
                  </a:extLst>
                </a:gridCol>
                <a:gridCol w="2045109">
                  <a:extLst>
                    <a:ext uri="{9D8B030D-6E8A-4147-A177-3AD203B41FA5}">
                      <a16:colId xmlns:a16="http://schemas.microsoft.com/office/drawing/2014/main" val="693714582"/>
                    </a:ext>
                  </a:extLst>
                </a:gridCol>
              </a:tblGrid>
              <a:tr h="3644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Segments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Pistes d’action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423"/>
                  </a:ext>
                </a:extLst>
              </a:tr>
              <a:tr h="7289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Clients moyens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/>
                        <a:t>Non satisfait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/>
                        <a:t>Délais de livraison très longue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Améliorer la livraison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Frais de ports offert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131111"/>
                  </a:ext>
                </a:extLst>
              </a:tr>
              <a:tr h="51635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Clients à relancer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dirty="0"/>
                        <a:t>Commandes anciennes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dirty="0"/>
                        <a:t>Très satisfait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21465"/>
                  </a:ext>
                </a:extLst>
              </a:tr>
              <a:tr h="109757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Clients presque dans les oublis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dirty="0"/>
                        <a:t>Commande anciennes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dirty="0"/>
                        <a:t>Frais de port élevée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dirty="0"/>
                        <a:t>Utilisent plusieurs moyens de paiements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Pubs pertinentes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Bon d’achats/code promo 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952343"/>
                  </a:ext>
                </a:extLst>
              </a:tr>
              <a:tr h="7289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Nouveaux clients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Satisfait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Délais de livraison entre 0 et 10 jours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Frais de port offert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Enquête de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457"/>
                  </a:ext>
                </a:extLst>
              </a:tr>
              <a:tr h="89538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Clients fidèles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Fréquence d’achats élevée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Proposition de produits supérieurs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96592"/>
                  </a:ext>
                </a:extLst>
              </a:tr>
              <a:tr h="89538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Clients dépensiers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Montant élevée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Clients qui achètent en plusieurs fois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Newsletter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Promotion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615781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A9D0AE8B-C492-4219-8159-BA219797D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484"/>
            <a:ext cx="3510117" cy="3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3A233-845D-4329-ACC4-5B49933E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Créations de variables qualitatives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C92A01-AFB8-4A45-B6B7-5D51C2FF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44A2C0-1103-4BAE-9797-CF551AFD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67A4-240E-49DC-B24A-F8E98C3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26</a:t>
            </a:fld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64B5F08-2D86-4BB7-AB17-4DE8159D3B85}"/>
              </a:ext>
            </a:extLst>
          </p:cNvPr>
          <p:cNvSpPr/>
          <p:nvPr/>
        </p:nvSpPr>
        <p:spPr>
          <a:xfrm>
            <a:off x="3945884" y="1386348"/>
            <a:ext cx="2340000" cy="120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Customer_city</a:t>
            </a:r>
            <a:r>
              <a:rPr lang="fr-FR" dirty="0"/>
              <a:t> :</a:t>
            </a:r>
          </a:p>
          <a:p>
            <a:pPr algn="ctr"/>
            <a:r>
              <a:rPr lang="fr-FR" dirty="0"/>
              <a:t>Villes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78591F9-C6F0-4739-8186-9AAE08C72F2B}"/>
              </a:ext>
            </a:extLst>
          </p:cNvPr>
          <p:cNvSpPr/>
          <p:nvPr/>
        </p:nvSpPr>
        <p:spPr>
          <a:xfrm>
            <a:off x="9227543" y="1386348"/>
            <a:ext cx="2160000" cy="120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Review_score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Score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47D17AD-634E-4B9C-B65C-AF8925453BF8}"/>
              </a:ext>
            </a:extLst>
          </p:cNvPr>
          <p:cNvSpPr/>
          <p:nvPr/>
        </p:nvSpPr>
        <p:spPr>
          <a:xfrm>
            <a:off x="8597698" y="3682796"/>
            <a:ext cx="1632155" cy="140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Notes haute(4,5)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7283A58-B3C4-4F54-BA84-55E258605A74}"/>
              </a:ext>
            </a:extLst>
          </p:cNvPr>
          <p:cNvSpPr/>
          <p:nvPr/>
        </p:nvSpPr>
        <p:spPr>
          <a:xfrm>
            <a:off x="10462140" y="3671305"/>
            <a:ext cx="1632155" cy="140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Notes basses (1,2,3)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E82974D-1560-4093-A9C7-672830E56C3A}"/>
              </a:ext>
            </a:extLst>
          </p:cNvPr>
          <p:cNvSpPr/>
          <p:nvPr/>
        </p:nvSpPr>
        <p:spPr>
          <a:xfrm>
            <a:off x="4261743" y="3772628"/>
            <a:ext cx="1632155" cy="140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Moyenne Petite ville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9BDDE59-FEE2-4825-93D1-F4FFF010130C}"/>
              </a:ext>
            </a:extLst>
          </p:cNvPr>
          <p:cNvSpPr/>
          <p:nvPr/>
        </p:nvSpPr>
        <p:spPr>
          <a:xfrm>
            <a:off x="6163599" y="3772628"/>
            <a:ext cx="1849185" cy="140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Moyenne Petite ville</a:t>
            </a:r>
          </a:p>
          <a:p>
            <a:pPr algn="ctr"/>
            <a:r>
              <a:rPr lang="fr-FR" dirty="0"/>
              <a:t>Peu de client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F3D1C7D-448B-4864-A2C3-80E35BFB4865}"/>
              </a:ext>
            </a:extLst>
          </p:cNvPr>
          <p:cNvSpPr/>
          <p:nvPr/>
        </p:nvSpPr>
        <p:spPr>
          <a:xfrm>
            <a:off x="2313730" y="3772628"/>
            <a:ext cx="1632155" cy="140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Grande ville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8CF0566-3FAD-4FAD-91A9-98FA927454C7}"/>
              </a:ext>
            </a:extLst>
          </p:cNvPr>
          <p:cNvCxnSpPr>
            <a:cxnSpLocks/>
            <a:stCxn id="15" idx="3"/>
            <a:endCxn id="27" idx="0"/>
          </p:cNvCxnSpPr>
          <p:nvPr/>
        </p:nvCxnSpPr>
        <p:spPr>
          <a:xfrm flipH="1">
            <a:off x="3129808" y="2418608"/>
            <a:ext cx="1158761" cy="135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0474BDA-717B-4C56-B0B0-482C336372E0}"/>
              </a:ext>
            </a:extLst>
          </p:cNvPr>
          <p:cNvCxnSpPr>
            <a:cxnSpLocks/>
            <a:stCxn id="15" idx="5"/>
            <a:endCxn id="26" idx="0"/>
          </p:cNvCxnSpPr>
          <p:nvPr/>
        </p:nvCxnSpPr>
        <p:spPr>
          <a:xfrm>
            <a:off x="5943199" y="2418608"/>
            <a:ext cx="1144993" cy="135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3B936D38-8C14-4703-BAFA-1CE9FFC5A4BA}"/>
              </a:ext>
            </a:extLst>
          </p:cNvPr>
          <p:cNvCxnSpPr>
            <a:cxnSpLocks/>
            <a:stCxn id="15" idx="4"/>
            <a:endCxn id="25" idx="0"/>
          </p:cNvCxnSpPr>
          <p:nvPr/>
        </p:nvCxnSpPr>
        <p:spPr>
          <a:xfrm flipH="1">
            <a:off x="5077821" y="2595716"/>
            <a:ext cx="38063" cy="117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C907E56-0325-4435-B884-3961F8B42350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9413776" y="2375533"/>
            <a:ext cx="116146" cy="13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0CBD762-52CE-4EAF-B5D4-BC1231B2DC7D}"/>
              </a:ext>
            </a:extLst>
          </p:cNvPr>
          <p:cNvCxnSpPr>
            <a:cxnSpLocks/>
            <a:stCxn id="16" idx="5"/>
            <a:endCxn id="22" idx="0"/>
          </p:cNvCxnSpPr>
          <p:nvPr/>
        </p:nvCxnSpPr>
        <p:spPr>
          <a:xfrm>
            <a:off x="11071218" y="2418608"/>
            <a:ext cx="207000" cy="12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3A639EB4-FD58-4C88-BEC5-1E3DE412F44D}"/>
              </a:ext>
            </a:extLst>
          </p:cNvPr>
          <p:cNvSpPr txBox="1"/>
          <p:nvPr/>
        </p:nvSpPr>
        <p:spPr>
          <a:xfrm>
            <a:off x="153308" y="1205194"/>
            <a:ext cx="1852471" cy="49552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Grandes villes :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Sao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Rio de 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Fortaleza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belo horizonte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Brasilia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Curitiba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Manaus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Recife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Belem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porto alegre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Goiania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Guarulhos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Campinas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Nova iguacu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Maceio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Sao luis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Duque de caxias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Teresina"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120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302A6-5200-4C7A-A21B-531F6403A2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MCA: analyse en composantes multiples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BD3CF-4183-4FD5-B278-B75DFFA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A5E-4ADB-469B-B69A-74B39329D996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65D5A-01A7-4F4F-B389-0CCC93D3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E2A7C-E9C6-4486-9563-6DE5E46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3E3803-3DAB-4583-977F-C7C7728F2A5A}"/>
              </a:ext>
            </a:extLst>
          </p:cNvPr>
          <p:cNvSpPr txBox="1"/>
          <p:nvPr/>
        </p:nvSpPr>
        <p:spPr>
          <a:xfrm>
            <a:off x="395925" y="4504745"/>
            <a:ext cx="11491275" cy="16696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sz="2000" dirty="0"/>
              <a:t>D’après le cercle des corrélations 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clients habitants dans les grandes villes paient avec les cartes de crédits et cartes de débit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clients habitants dans les villes moyennes à petites utilise beaucoup les cartes de crédits et les </a:t>
            </a:r>
            <a:r>
              <a:rPr lang="fr-FR" sz="2000" dirty="0" err="1"/>
              <a:t>boletos</a:t>
            </a:r>
            <a:endParaRPr lang="fr-FR" sz="2000" dirty="0"/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La variable score est la variable la moins bien représenté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AF04681-0885-4D51-8DD5-7FC4C8FF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69"/>
            <a:ext cx="12192000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302A6-5200-4C7A-A21B-531F6403A2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Kmodes</a:t>
            </a:r>
            <a:r>
              <a:rPr lang="fr-FR" dirty="0"/>
              <a:t> sur le jeu de données réduit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BE306-0811-435C-A214-6E9D9208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020D-9B8C-493E-96BA-3270F709865D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BA2F0-175C-492F-AD72-1EB35DD6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5758-2645-4D04-8061-AAA37697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5A1E7-23AB-4BF8-AB14-80D60E3B00B4}"/>
              </a:ext>
            </a:extLst>
          </p:cNvPr>
          <p:cNvSpPr txBox="1"/>
          <p:nvPr/>
        </p:nvSpPr>
        <p:spPr>
          <a:xfrm>
            <a:off x="2886075" y="454906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K =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55EDA3-4066-418B-B8E4-936F102C6C40}"/>
              </a:ext>
            </a:extLst>
          </p:cNvPr>
          <p:cNvSpPr txBox="1"/>
          <p:nvPr/>
        </p:nvSpPr>
        <p:spPr>
          <a:xfrm>
            <a:off x="970175" y="5185360"/>
            <a:ext cx="82198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err="1"/>
              <a:t>Kmodes</a:t>
            </a:r>
            <a:r>
              <a:rPr lang="fr-FR" b="1" dirty="0"/>
              <a:t> : </a:t>
            </a:r>
            <a:r>
              <a:rPr lang="fr-FR" dirty="0"/>
              <a:t>algorithmes non supervisés pour les variables catégorielles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97338-4435-4B3F-AB44-8585E8C4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34" y="1210945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9502F0-399F-4431-B4CF-A959081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40452"/>
            <a:ext cx="3200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7A9B2-05B7-4D7E-ADBE-79BF7589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Kmodes</a:t>
            </a:r>
            <a:r>
              <a:rPr lang="fr-FR" dirty="0"/>
              <a:t> sur le jeu de données réduit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F5CD22-AF53-493F-819A-961628C2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466E3-6D71-44D5-8369-ED33571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52FD9A-B528-4AAE-9F9E-BF3E806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29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426D30-52FA-47AF-989D-C24EC870162A}"/>
              </a:ext>
            </a:extLst>
          </p:cNvPr>
          <p:cNvSpPr txBox="1"/>
          <p:nvPr/>
        </p:nvSpPr>
        <p:spPr>
          <a:xfrm>
            <a:off x="6400800" y="3598982"/>
            <a:ext cx="5676900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Cluster 0 : Client venant de moyennes à petites villes donnant pour la majorité des bonnes notes et payant avec des cartes de crédits et </a:t>
            </a:r>
            <a:r>
              <a:rPr lang="fr-FR" sz="1400" dirty="0" err="1"/>
              <a:t>boletos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Cluster 1 : Client venant des grandes villes, notation haute/basses équilibré et payant surtout avec des cartes de crédit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Cluster 2 : Clients qui vont payer ou bien avec </a:t>
            </a:r>
            <a:r>
              <a:rPr lang="fr-FR" sz="1400" dirty="0" err="1"/>
              <a:t>boleto</a:t>
            </a:r>
            <a:r>
              <a:rPr lang="fr-FR" sz="1400" dirty="0"/>
              <a:t> ou bien avec la méthode voucher ou cartes de crédits et qui donnent des notes plutôt basses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BB6719-9BD1-4549-AFD7-F61C728C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431"/>
            <a:ext cx="5792725" cy="20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5FD663-F1C3-4F60-9EA4-FE0F3A3D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265141"/>
            <a:ext cx="6057901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B55054-530E-4CC3-8BE6-5B328480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3473887"/>
            <a:ext cx="5676900" cy="20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85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8CBF6-EABD-4BBD-BDC4-145FFE5D579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Synthèse des méthodes adoptées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93066-4B41-461E-AD84-E009469B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CD38-0A85-4786-ACAB-1A1AF21B0298}" type="datetime1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D2658-178B-42E1-B5B4-D0DC0DE9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F03C26-7C5F-476D-A494-3722474F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C5E24DF8-CA5B-4E2F-8AF4-23570C4C6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33901"/>
              </p:ext>
            </p:extLst>
          </p:nvPr>
        </p:nvGraphicFramePr>
        <p:xfrm>
          <a:off x="517673" y="2814053"/>
          <a:ext cx="3120288" cy="303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288">
                  <a:extLst>
                    <a:ext uri="{9D8B030D-6E8A-4147-A177-3AD203B41FA5}">
                      <a16:colId xmlns:a16="http://schemas.microsoft.com/office/drawing/2014/main" val="1826777993"/>
                    </a:ext>
                  </a:extLst>
                </a:gridCol>
              </a:tblGrid>
              <a:tr h="4079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RFM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8590"/>
                  </a:ext>
                </a:extLst>
              </a:tr>
              <a:tr h="2628320">
                <a:tc>
                  <a:txBody>
                    <a:bodyPr/>
                    <a:lstStyle/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Très de peu </a:t>
                      </a:r>
                      <a:r>
                        <a:rPr lang="fr-FR" sz="1400" dirty="0"/>
                        <a:t>de </a:t>
                      </a:r>
                      <a:r>
                        <a:rPr lang="fr-FR" sz="1400" b="1" dirty="0"/>
                        <a:t>clients loyales</a:t>
                      </a:r>
                      <a:r>
                        <a:rPr lang="fr-FR" sz="1400" dirty="0"/>
                        <a:t> (ils commandent plusieurs fois dans les 5 derniers mois)</a:t>
                      </a:r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Beaucoup de clients presque dans les oublis</a:t>
                      </a:r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endParaRPr lang="fr-FR" sz="1400" b="1" dirty="0"/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Fidéliser</a:t>
                      </a:r>
                      <a:r>
                        <a:rPr lang="fr-FR" sz="1400" dirty="0"/>
                        <a:t> les nouveaux clients peu dépensier et les clients dépensiers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5946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80A1F50-00C0-44E5-BCC5-F7DCC7E48CD5}"/>
              </a:ext>
            </a:extLst>
          </p:cNvPr>
          <p:cNvSpPr txBox="1"/>
          <p:nvPr/>
        </p:nvSpPr>
        <p:spPr>
          <a:xfrm>
            <a:off x="0" y="1306671"/>
            <a:ext cx="12191999" cy="7309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1700" dirty="0"/>
              <a:t>La majorité des clients de </a:t>
            </a:r>
            <a:r>
              <a:rPr lang="fr-FR" sz="1700" dirty="0" err="1"/>
              <a:t>Olist</a:t>
            </a:r>
            <a:r>
              <a:rPr lang="fr-FR" sz="1700" dirty="0"/>
              <a:t> sont des clients habitant les </a:t>
            </a:r>
            <a:r>
              <a:rPr lang="fr-FR" sz="1700" b="1" dirty="0"/>
              <a:t>grandes villes </a:t>
            </a:r>
            <a:r>
              <a:rPr lang="fr-FR" sz="1700" dirty="0"/>
              <a:t>et sont généralement </a:t>
            </a:r>
            <a:r>
              <a:rPr lang="fr-FR" sz="1700" b="1" dirty="0"/>
              <a:t>satisfait</a:t>
            </a:r>
            <a:r>
              <a:rPr lang="fr-FR" sz="1700" dirty="0"/>
              <a:t> de leurs commandes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1700" dirty="0"/>
              <a:t>Pour les client habitant dans les </a:t>
            </a:r>
            <a:r>
              <a:rPr lang="fr-FR" sz="1700" b="1" dirty="0"/>
              <a:t>petites villes</a:t>
            </a:r>
            <a:r>
              <a:rPr lang="fr-FR" sz="1700" dirty="0"/>
              <a:t> </a:t>
            </a:r>
            <a:r>
              <a:rPr lang="fr-FR" sz="1700" b="1" dirty="0"/>
              <a:t>les notes </a:t>
            </a:r>
            <a:r>
              <a:rPr lang="fr-FR" sz="1700" dirty="0"/>
              <a:t>des clients sont généralement </a:t>
            </a:r>
            <a:r>
              <a:rPr lang="fr-FR" sz="1700" b="1" dirty="0"/>
              <a:t>basses</a:t>
            </a:r>
            <a:r>
              <a:rPr lang="fr-FR" sz="17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B27531-5821-4B56-B346-D18B26344BC0}"/>
              </a:ext>
            </a:extLst>
          </p:cNvPr>
          <p:cNvSpPr txBox="1"/>
          <p:nvPr/>
        </p:nvSpPr>
        <p:spPr>
          <a:xfrm>
            <a:off x="813415" y="5228618"/>
            <a:ext cx="252880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Segmentation efficace, conforme à la réalité mais limité à trois variables : </a:t>
            </a:r>
            <a:r>
              <a:rPr lang="fr-FR" sz="1400" dirty="0" err="1"/>
              <a:t>Recence</a:t>
            </a:r>
            <a:r>
              <a:rPr lang="fr-FR" sz="1400" dirty="0"/>
              <a:t>, Fréquence et Montant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7F2E839-430C-471E-B196-39EB1284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90161"/>
              </p:ext>
            </p:extLst>
          </p:nvPr>
        </p:nvGraphicFramePr>
        <p:xfrm>
          <a:off x="4623808" y="2814053"/>
          <a:ext cx="3120288" cy="303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288">
                  <a:extLst>
                    <a:ext uri="{9D8B030D-6E8A-4147-A177-3AD203B41FA5}">
                      <a16:colId xmlns:a16="http://schemas.microsoft.com/office/drawing/2014/main" val="3877608983"/>
                    </a:ext>
                  </a:extLst>
                </a:gridCol>
              </a:tblGrid>
              <a:tr h="4079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ACP +</a:t>
                      </a:r>
                      <a:r>
                        <a:rPr lang="fr-FR" dirty="0" err="1"/>
                        <a:t>Kmeans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8590"/>
                  </a:ext>
                </a:extLst>
              </a:tr>
              <a:tr h="2628320">
                <a:tc>
                  <a:txBody>
                    <a:bodyPr/>
                    <a:lstStyle/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La </a:t>
                      </a:r>
                      <a:r>
                        <a:rPr lang="fr-FR" sz="1400" b="1" dirty="0"/>
                        <a:t>satisfaction des clients </a:t>
                      </a:r>
                      <a:r>
                        <a:rPr lang="fr-FR" sz="1400" dirty="0"/>
                        <a:t>est liés à la </a:t>
                      </a:r>
                      <a:r>
                        <a:rPr lang="fr-FR" sz="1400" b="1" dirty="0"/>
                        <a:t>localisation</a:t>
                      </a:r>
                      <a:r>
                        <a:rPr lang="fr-FR" sz="1400" dirty="0"/>
                        <a:t> et aux </a:t>
                      </a:r>
                      <a:r>
                        <a:rPr lang="fr-FR" sz="1400" b="1" dirty="0"/>
                        <a:t>délais de livraison </a:t>
                      </a:r>
                      <a:r>
                        <a:rPr lang="fr-FR" sz="1400" b="0" dirty="0"/>
                        <a:t>(y remédier)</a:t>
                      </a:r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endParaRPr lang="fr-FR" sz="1400" b="0" dirty="0"/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dirty="0"/>
                        <a:t>Les </a:t>
                      </a:r>
                      <a:r>
                        <a:rPr lang="fr-FR" sz="1400" b="1" dirty="0"/>
                        <a:t>Nouveaux clients </a:t>
                      </a:r>
                      <a:r>
                        <a:rPr lang="fr-FR" sz="1400" b="0" dirty="0"/>
                        <a:t>sont satisfait avec un </a:t>
                      </a:r>
                      <a:r>
                        <a:rPr lang="fr-FR" sz="1400" b="1" dirty="0"/>
                        <a:t>délai de livraison </a:t>
                      </a:r>
                      <a:r>
                        <a:rPr lang="fr-FR" sz="1400" b="0" dirty="0"/>
                        <a:t>entre </a:t>
                      </a:r>
                      <a:r>
                        <a:rPr lang="fr-FR" sz="1400" b="1" dirty="0"/>
                        <a:t>0 et 10 jours</a:t>
                      </a:r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endParaRPr lang="fr-FR" sz="1400" b="1" dirty="0"/>
                    </a:p>
                    <a:p>
                      <a:pPr marL="285750" indent="-285750" algn="justLow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dirty="0"/>
                        <a:t>La caractéristique des </a:t>
                      </a:r>
                      <a:r>
                        <a:rPr lang="fr-FR" sz="1400" b="1" dirty="0"/>
                        <a:t>clients presque dans les oublis</a:t>
                      </a:r>
                      <a:r>
                        <a:rPr lang="fr-FR" sz="1400" b="0" dirty="0"/>
                        <a:t> est le prix des </a:t>
                      </a:r>
                      <a:r>
                        <a:rPr lang="fr-FR" sz="1400" b="1" dirty="0"/>
                        <a:t>frais de port </a:t>
                      </a:r>
                      <a:r>
                        <a:rPr lang="fr-FR" sz="1400" b="0" dirty="0"/>
                        <a:t>bien </a:t>
                      </a:r>
                      <a:r>
                        <a:rPr lang="fr-FR" sz="1400" b="1" dirty="0"/>
                        <a:t>trop élevée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59463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0CF1A1FC-8E9C-447C-B49E-D42406859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08549"/>
              </p:ext>
            </p:extLst>
          </p:nvPr>
        </p:nvGraphicFramePr>
        <p:xfrm>
          <a:off x="8729943" y="2814053"/>
          <a:ext cx="3120288" cy="303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288">
                  <a:extLst>
                    <a:ext uri="{9D8B030D-6E8A-4147-A177-3AD203B41FA5}">
                      <a16:colId xmlns:a16="http://schemas.microsoft.com/office/drawing/2014/main" val="2410720413"/>
                    </a:ext>
                  </a:extLst>
                </a:gridCol>
              </a:tblGrid>
              <a:tr h="40799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MCA+Kmodes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8590"/>
                  </a:ext>
                </a:extLst>
              </a:tr>
              <a:tr h="262832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Les clients habitant les </a:t>
                      </a:r>
                      <a:r>
                        <a:rPr lang="fr-FR" sz="1400" b="1" dirty="0"/>
                        <a:t>grandes villes </a:t>
                      </a:r>
                      <a:r>
                        <a:rPr lang="fr-FR" sz="1400" dirty="0"/>
                        <a:t>possèdent généralement </a:t>
                      </a:r>
                      <a:r>
                        <a:rPr lang="fr-FR" sz="1400" b="1" dirty="0"/>
                        <a:t>un compte bancaires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fr-FR" sz="1400" b="1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Les clients des </a:t>
                      </a:r>
                      <a:r>
                        <a:rPr lang="fr-FR" sz="1400" b="1" dirty="0"/>
                        <a:t>petites/moyennes villes </a:t>
                      </a:r>
                      <a:r>
                        <a:rPr lang="fr-FR" sz="1400" dirty="0"/>
                        <a:t>ont tendance à payer avec des </a:t>
                      </a:r>
                      <a:r>
                        <a:rPr lang="fr-FR" sz="1400" b="1" dirty="0"/>
                        <a:t>bons et des coupons </a:t>
                      </a:r>
                      <a:r>
                        <a:rPr lang="fr-FR" sz="1400" b="0" dirty="0"/>
                        <a:t>et sont </a:t>
                      </a:r>
                      <a:r>
                        <a:rPr lang="fr-FR" sz="1400" b="1" dirty="0"/>
                        <a:t>moins satisfaits (</a:t>
                      </a:r>
                      <a:r>
                        <a:rPr lang="fr-FR" sz="1400" b="0" dirty="0"/>
                        <a:t>a priori à cause des </a:t>
                      </a:r>
                      <a:r>
                        <a:rPr lang="fr-FR" sz="1400" b="1" dirty="0" err="1"/>
                        <a:t>delai</a:t>
                      </a:r>
                      <a:r>
                        <a:rPr lang="fr-FR" sz="1400" b="1" dirty="0"/>
                        <a:t> de livraison trop long d’après l’</a:t>
                      </a:r>
                      <a:r>
                        <a:rPr lang="fr-FR" sz="1400" b="1" dirty="0" err="1"/>
                        <a:t>ACP+Kmeans</a:t>
                      </a:r>
                      <a:r>
                        <a:rPr lang="fr-FR" sz="14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5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72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EBBB9-FBF7-4058-BA0C-AF95FFAA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Contrat de maintenance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4C98AD-3390-494C-9B7B-F592AFDE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989FD-51A3-4997-BE26-6D1ACB36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FF85F-0A6F-4B14-B13B-8DB660E0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31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C32CD-3182-406D-9943-9B5CA203BD8E}"/>
              </a:ext>
            </a:extLst>
          </p:cNvPr>
          <p:cNvSpPr txBox="1"/>
          <p:nvPr/>
        </p:nvSpPr>
        <p:spPr>
          <a:xfrm>
            <a:off x="136232" y="1376645"/>
            <a:ext cx="11919536" cy="43550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Comment mettre à jour le processus de segmentation ?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Effectuer la méthode </a:t>
            </a:r>
            <a:r>
              <a:rPr lang="fr-FR" sz="1600" b="1" dirty="0"/>
              <a:t>RFM</a:t>
            </a:r>
            <a:r>
              <a:rPr lang="fr-FR" sz="1600" dirty="0"/>
              <a:t> pour </a:t>
            </a:r>
            <a:r>
              <a:rPr lang="fr-FR" sz="1600" b="1" dirty="0"/>
              <a:t>segmenter les clients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Effectuer </a:t>
            </a:r>
            <a:r>
              <a:rPr lang="fr-FR" sz="1600" b="1" dirty="0" err="1"/>
              <a:t>Kmeans</a:t>
            </a:r>
            <a:r>
              <a:rPr lang="fr-FR" sz="1600" b="1" dirty="0"/>
              <a:t>/</a:t>
            </a:r>
            <a:r>
              <a:rPr lang="fr-FR" sz="1600" b="1" dirty="0" err="1"/>
              <a:t>Kmodes</a:t>
            </a:r>
            <a:r>
              <a:rPr lang="fr-FR" sz="1600" b="1" dirty="0"/>
              <a:t> </a:t>
            </a:r>
            <a:r>
              <a:rPr lang="fr-FR" sz="1600" dirty="0"/>
              <a:t>pour </a:t>
            </a:r>
            <a:r>
              <a:rPr lang="fr-FR" sz="1600" b="1" dirty="0"/>
              <a:t>comprendre</a:t>
            </a:r>
            <a:r>
              <a:rPr lang="fr-FR" sz="1600" dirty="0"/>
              <a:t> plus en détails </a:t>
            </a:r>
            <a:r>
              <a:rPr lang="fr-FR" sz="1600" b="1" dirty="0"/>
              <a:t>le comportement </a:t>
            </a:r>
            <a:r>
              <a:rPr lang="fr-FR" sz="1600" dirty="0"/>
              <a:t>de chaque clients et </a:t>
            </a:r>
            <a:r>
              <a:rPr lang="fr-FR" sz="1600" b="1" dirty="0"/>
              <a:t>confirmer </a:t>
            </a:r>
            <a:r>
              <a:rPr lang="fr-FR" sz="1600" dirty="0"/>
              <a:t>ou </a:t>
            </a:r>
            <a:r>
              <a:rPr lang="fr-FR" sz="1600" b="1" dirty="0"/>
              <a:t>infirmer</a:t>
            </a:r>
            <a:r>
              <a:rPr lang="fr-FR" sz="1600" dirty="0"/>
              <a:t> la </a:t>
            </a:r>
            <a:r>
              <a:rPr lang="fr-FR" sz="1600" b="1" dirty="0"/>
              <a:t>stratégie</a:t>
            </a:r>
            <a:r>
              <a:rPr lang="fr-FR" sz="1600" dirty="0"/>
              <a:t> adoptés après la RFM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Qu’est-ce qu’il faut faire quand un nouveau client commande chez </a:t>
            </a:r>
            <a:r>
              <a:rPr lang="fr-FR" b="1" dirty="0" err="1"/>
              <a:t>Olist</a:t>
            </a:r>
            <a:r>
              <a:rPr lang="fr-FR" b="1" dirty="0"/>
              <a:t> entre deux mises à jour ?</a:t>
            </a:r>
            <a:endParaRPr lang="fr-FR" sz="16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Faire une fonction de prédiction qui permet de recalculer les scores RFM des nouveaux clients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Attribuer au nouveau client, son segment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Adapter le ciblage marketing du nouveau client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Quand mettre à jour le processus de segmentation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RFM: </a:t>
            </a:r>
            <a:r>
              <a:rPr lang="fr-FR" sz="1600" b="1" dirty="0"/>
              <a:t>chaque mois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/>
              <a:t>Kmeans</a:t>
            </a:r>
            <a:r>
              <a:rPr lang="fr-FR" sz="1600" dirty="0"/>
              <a:t> et/ou </a:t>
            </a:r>
            <a:r>
              <a:rPr lang="fr-FR" sz="1600" dirty="0" err="1"/>
              <a:t>Kmodes</a:t>
            </a:r>
            <a:r>
              <a:rPr lang="fr-FR" sz="1600" dirty="0"/>
              <a:t>: </a:t>
            </a:r>
            <a:r>
              <a:rPr lang="fr-FR" sz="1600" b="1" dirty="0"/>
              <a:t>chaque trimestre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4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80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EA55D-6FB4-4E8A-AFE0-6336FE7D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Conclusion &amp; Perspectives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FF1375-3451-49A8-9439-A4454147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48BF3-0652-4672-A946-84C127AD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8DEE37-D80A-489B-B235-76A569F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38D9AA25-AF42-45DF-9D1C-FEFE200FE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33278"/>
              </p:ext>
            </p:extLst>
          </p:nvPr>
        </p:nvGraphicFramePr>
        <p:xfrm>
          <a:off x="553720" y="1280160"/>
          <a:ext cx="1098804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8178B535-71F8-46FD-9223-472F7867EF1D}"/>
              </a:ext>
            </a:extLst>
          </p:cNvPr>
          <p:cNvSpPr txBox="1"/>
          <p:nvPr/>
        </p:nvSpPr>
        <p:spPr>
          <a:xfrm>
            <a:off x="2954020" y="1189743"/>
            <a:ext cx="125476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Rôles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04F667-D5FA-4406-949E-E381E7C50634}"/>
              </a:ext>
            </a:extLst>
          </p:cNvPr>
          <p:cNvSpPr txBox="1"/>
          <p:nvPr/>
        </p:nvSpPr>
        <p:spPr>
          <a:xfrm>
            <a:off x="5590046" y="1189743"/>
            <a:ext cx="125476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Résultats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52D6B8-469D-4F0F-9551-0DF67E3C39EF}"/>
              </a:ext>
            </a:extLst>
          </p:cNvPr>
          <p:cNvSpPr txBox="1"/>
          <p:nvPr/>
        </p:nvSpPr>
        <p:spPr>
          <a:xfrm>
            <a:off x="8727440" y="1189743"/>
            <a:ext cx="125476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82039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01B45-A662-47AC-82BC-C430BFE8EDE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Contexte et objectifs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485E981-6534-4695-8BF3-7BE267B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60C9-2F5F-4670-9B3D-5C663E5A9A4D}" type="datetime1">
              <a:rPr lang="fr-FR" smtClean="0"/>
              <a:t>11/06/2021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5771EB5-9BED-4EDD-B663-A4F9F264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58ADDE8-B5F6-40D6-AE3E-DC914E6D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34B48-5A30-480C-95F6-0BA04E8749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3123" y="5478132"/>
            <a:ext cx="10800000" cy="6833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 Outils :</a:t>
            </a:r>
            <a:r>
              <a:rPr lang="fr-FR" sz="2000" b="1" dirty="0"/>
              <a:t>	 </a:t>
            </a:r>
            <a:r>
              <a:rPr lang="fr-FR" sz="1800" dirty="0"/>
              <a:t>Ensemble de données publiques de commerces en ligne brésiliens passée sur </a:t>
            </a:r>
            <a:r>
              <a:rPr lang="fr-FR" sz="1800" dirty="0" err="1"/>
              <a:t>Olist</a:t>
            </a:r>
            <a:r>
              <a:rPr lang="fr-FR" sz="1800" dirty="0"/>
              <a:t> Store </a:t>
            </a:r>
            <a:br>
              <a:rPr lang="fr-FR" sz="1800" dirty="0"/>
            </a:br>
            <a:r>
              <a:rPr lang="fr-FR" sz="1800" dirty="0"/>
              <a:t>		de 2016 à 2018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4E2D44-833E-4ED3-9324-C8DB1F9DD6D5}"/>
              </a:ext>
            </a:extLst>
          </p:cNvPr>
          <p:cNvSpPr txBox="1"/>
          <p:nvPr/>
        </p:nvSpPr>
        <p:spPr>
          <a:xfrm>
            <a:off x="403123" y="2282710"/>
            <a:ext cx="10800000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Objectifs:</a:t>
            </a:r>
            <a:r>
              <a:rPr lang="fr-FR" sz="2000" b="1" dirty="0"/>
              <a:t>	</a:t>
            </a:r>
            <a:r>
              <a:rPr lang="fr-FR" dirty="0"/>
              <a:t>Comprendre et diviser la clientèle d’</a:t>
            </a:r>
            <a:r>
              <a:rPr lang="fr-FR" dirty="0" err="1"/>
              <a:t>Olist</a:t>
            </a:r>
            <a:r>
              <a:rPr lang="fr-FR" dirty="0"/>
              <a:t>, grâce à leur comportement et à leurs données</a:t>
            </a:r>
            <a:br>
              <a:rPr lang="fr-FR" dirty="0"/>
            </a:br>
            <a:r>
              <a:rPr lang="fr-FR" dirty="0"/>
              <a:t>		personnelles, en groupes d’individus qui ont des caractéristiques homogènes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541341-26BE-4A6B-BDF2-B99D222C914B}"/>
              </a:ext>
            </a:extLst>
          </p:cNvPr>
          <p:cNvSpPr txBox="1"/>
          <p:nvPr/>
        </p:nvSpPr>
        <p:spPr>
          <a:xfrm>
            <a:off x="403123" y="3803477"/>
            <a:ext cx="108000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Bénéfices :</a:t>
            </a:r>
            <a:endParaRPr lang="fr-FR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0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972BFE-2816-451E-8C7B-CA43EEF8BC9B}"/>
              </a:ext>
            </a:extLst>
          </p:cNvPr>
          <p:cNvSpPr txBox="1"/>
          <p:nvPr/>
        </p:nvSpPr>
        <p:spPr>
          <a:xfrm>
            <a:off x="403123" y="1269774"/>
            <a:ext cx="10800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Client : </a:t>
            </a:r>
            <a:r>
              <a:rPr lang="fr-FR" sz="2000" b="1" dirty="0"/>
              <a:t>	</a:t>
            </a:r>
            <a:r>
              <a:rPr lang="fr-FR" dirty="0" err="1"/>
              <a:t>Olist</a:t>
            </a:r>
            <a:r>
              <a:rPr lang="fr-FR" dirty="0"/>
              <a:t> plateforme e-commerce Brésiliens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65CF92-4EC8-431D-BC0C-583786803224}"/>
              </a:ext>
            </a:extLst>
          </p:cNvPr>
          <p:cNvSpPr txBox="1"/>
          <p:nvPr/>
        </p:nvSpPr>
        <p:spPr>
          <a:xfrm>
            <a:off x="734961" y="3844501"/>
            <a:ext cx="5692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fr-FR" sz="1800" dirty="0"/>
              <a:t>Avoir une étude de marché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fr-FR" sz="1800" dirty="0"/>
              <a:t>Réduire les risques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fr-FR" sz="1800" dirty="0"/>
              <a:t>Changer sa stratégie </a:t>
            </a:r>
          </a:p>
        </p:txBody>
      </p:sp>
    </p:spTree>
    <p:extLst>
      <p:ext uri="{BB962C8B-B14F-4D97-AF65-F5344CB8AC3E}">
        <p14:creationId xmlns:p14="http://schemas.microsoft.com/office/powerpoint/2010/main" val="33011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9C3-117C-4B1B-B6AC-D3EADFF78C3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j-ea"/>
                <a:cs typeface="+mj-cs"/>
              </a:rPr>
              <a:t>Présentation</a:t>
            </a:r>
            <a:r>
              <a:rPr lang="en-US" sz="3200" b="1" dirty="0">
                <a:solidFill>
                  <a:schemeClr val="bg1"/>
                </a:solidFill>
                <a:ea typeface="+mj-ea"/>
                <a:cs typeface="+mj-cs"/>
              </a:rPr>
              <a:t> des jeux de </a:t>
            </a:r>
            <a:r>
              <a:rPr lang="en-US" sz="3200" b="1" dirty="0" err="1">
                <a:solidFill>
                  <a:schemeClr val="bg1"/>
                </a:solidFill>
                <a:ea typeface="+mj-ea"/>
                <a:cs typeface="+mj-cs"/>
              </a:rPr>
              <a:t>données</a:t>
            </a:r>
            <a:endParaRPr lang="en-US" sz="3200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13F8A261-14C7-4759-84FE-610C5D3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AA3-77BE-43EB-A560-22DBE1232C74}" type="datetime1">
              <a:rPr lang="fr-FR" smtClean="0"/>
              <a:t>11/06/2021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73A6216-BF74-49F5-B2DB-36F6660C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58E0C6C-ADB9-42F8-BC2A-B061F97C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79B7F7-21FA-4CE0-9B1C-62307E55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798"/>
            <a:ext cx="7742591" cy="46649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049C820-0076-4137-A04A-E559D2546EF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F61ADBD1-8285-40DB-9839-3867F86B6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185"/>
              </p:ext>
            </p:extLst>
          </p:nvPr>
        </p:nvGraphicFramePr>
        <p:xfrm>
          <a:off x="7865616" y="1311798"/>
          <a:ext cx="4256101" cy="466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4">
                  <a:extLst>
                    <a:ext uri="{9D8B030D-6E8A-4147-A177-3AD203B41FA5}">
                      <a16:colId xmlns:a16="http://schemas.microsoft.com/office/drawing/2014/main" val="936313315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1485901331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388091272"/>
                    </a:ext>
                  </a:extLst>
                </a:gridCol>
                <a:gridCol w="1113406">
                  <a:extLst>
                    <a:ext uri="{9D8B030D-6E8A-4147-A177-3AD203B41FA5}">
                      <a16:colId xmlns:a16="http://schemas.microsoft.com/office/drawing/2014/main" val="4280386671"/>
                    </a:ext>
                  </a:extLst>
                </a:gridCol>
              </a:tblGrid>
              <a:tr h="605976">
                <a:tc>
                  <a:txBody>
                    <a:bodyPr/>
                    <a:lstStyle/>
                    <a:p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Valeurs manquantes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03775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Customers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99447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711791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Geolocation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1000163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840554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Orders_items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112650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7338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Orders_payments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103886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76075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Orders_reviews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31733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Orders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99441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036670"/>
                  </a:ext>
                </a:extLst>
              </a:tr>
              <a:tr h="5302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Products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32951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042469"/>
                  </a:ext>
                </a:extLst>
              </a:tr>
              <a:tr h="347329"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/>
                        <a:t>sellers</a:t>
                      </a:r>
                      <a:endParaRPr lang="fr-FR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76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A566E-1379-44A7-85D5-C10ABEA7F0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La segmentation</a:t>
            </a:r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181049F8-BB32-448A-961D-673D0932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E4E-6286-4EF6-8860-791274C737C6}" type="datetime1">
              <a:rPr lang="fr-FR" smtClean="0"/>
              <a:t>11/06/2021</a:t>
            </a:fld>
            <a:endParaRPr lang="fr-FR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9AC34D9-C084-49AA-B16C-94C831DB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086CEB99-6952-4334-AEF8-847DEFD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2CD5AB0-0430-4AA0-9AE3-687D0C392A0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973615"/>
              </p:ext>
            </p:extLst>
          </p:nvPr>
        </p:nvGraphicFramePr>
        <p:xfrm>
          <a:off x="838200" y="1885997"/>
          <a:ext cx="10515600" cy="169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5D0D9CE-AD3C-4232-99AE-48431FEF7533}"/>
              </a:ext>
            </a:extLst>
          </p:cNvPr>
          <p:cNvSpPr txBox="1"/>
          <p:nvPr/>
        </p:nvSpPr>
        <p:spPr>
          <a:xfrm>
            <a:off x="3384754" y="1310399"/>
            <a:ext cx="473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 critères d’une segmentation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30332A-C6B3-41CA-AD30-91755DCE5542}"/>
              </a:ext>
            </a:extLst>
          </p:cNvPr>
          <p:cNvSpPr txBox="1"/>
          <p:nvPr/>
        </p:nvSpPr>
        <p:spPr>
          <a:xfrm>
            <a:off x="838200" y="4043079"/>
            <a:ext cx="10515600" cy="2542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En marketing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méthode du </a:t>
            </a:r>
            <a:r>
              <a:rPr lang="fr-FR" dirty="0" err="1"/>
              <a:t>scoring</a:t>
            </a:r>
            <a:r>
              <a:rPr lang="fr-FR" dirty="0"/>
              <a:t> RFM</a:t>
            </a:r>
          </a:p>
          <a:p>
            <a:pPr>
              <a:lnSpc>
                <a:spcPct val="150000"/>
              </a:lnSpc>
            </a:pPr>
            <a:r>
              <a:rPr lang="fr-FR" b="1" dirty="0"/>
              <a:t>En data science:  algorithmes non supervisés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(partitionnement en k-moyennes)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 CAH (clustering hiérarchique)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 DBSCAN (</a:t>
            </a:r>
            <a:r>
              <a:rPr lang="en-US" dirty="0"/>
              <a:t>Density-Based Spatial Clustering of Applications with Noise)</a:t>
            </a:r>
            <a:endParaRPr lang="fr-FR" dirty="0"/>
          </a:p>
        </p:txBody>
      </p:sp>
      <p:pic>
        <p:nvPicPr>
          <p:cNvPr id="4" name="Graphique 3" descr="Carte avec repère contour">
            <a:extLst>
              <a:ext uri="{FF2B5EF4-FFF2-40B4-BE49-F238E27FC236}">
                <a16:creationId xmlns:a16="http://schemas.microsoft.com/office/drawing/2014/main" id="{FDAFE622-77B3-41CD-99EE-5B50672F7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1952897"/>
            <a:ext cx="497818" cy="497818"/>
          </a:xfrm>
          <a:prstGeom prst="rect">
            <a:avLst/>
          </a:prstGeom>
        </p:spPr>
      </p:pic>
      <p:pic>
        <p:nvPicPr>
          <p:cNvPr id="9" name="Graphique 8" descr="Accès universel contour">
            <a:extLst>
              <a:ext uri="{FF2B5EF4-FFF2-40B4-BE49-F238E27FC236}">
                <a16:creationId xmlns:a16="http://schemas.microsoft.com/office/drawing/2014/main" id="{AB0FA2E0-DD28-4679-AB2C-5669D322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54897" y="1954230"/>
            <a:ext cx="497818" cy="497818"/>
          </a:xfrm>
          <a:prstGeom prst="rect">
            <a:avLst/>
          </a:prstGeom>
        </p:spPr>
      </p:pic>
      <p:pic>
        <p:nvPicPr>
          <p:cNvPr id="11" name="Graphique 10" descr="Santé mentale contour">
            <a:extLst>
              <a:ext uri="{FF2B5EF4-FFF2-40B4-BE49-F238E27FC236}">
                <a16:creationId xmlns:a16="http://schemas.microsoft.com/office/drawing/2014/main" id="{C2152961-19CF-41C6-B72D-3B5CD2B135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71594" y="1952897"/>
            <a:ext cx="497818" cy="497818"/>
          </a:xfrm>
          <a:prstGeom prst="rect">
            <a:avLst/>
          </a:prstGeom>
        </p:spPr>
      </p:pic>
      <p:pic>
        <p:nvPicPr>
          <p:cNvPr id="15" name="Graphique 14" descr="Carte bancaire contour">
            <a:extLst>
              <a:ext uri="{FF2B5EF4-FFF2-40B4-BE49-F238E27FC236}">
                <a16:creationId xmlns:a16="http://schemas.microsoft.com/office/drawing/2014/main" id="{B7EB9AEB-18A5-4759-912A-A5250C7985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8291" y="1952897"/>
            <a:ext cx="497818" cy="4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/>
          <a:lstStyle/>
          <a:p>
            <a:pPr algn="ctr"/>
            <a:r>
              <a:rPr lang="fr-FR" dirty="0"/>
              <a:t>Nettoyage des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6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EDB6-0516-462F-9675-1357A1920BA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 Nettoyage du jeu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761B5-9915-4278-8467-112ECA8E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F0A1-1F90-44F3-8992-37400EB8BC37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33A07-B4B8-480E-B662-56C294A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6E331-097D-40E2-9D64-078D32B6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00858-1FD7-42A9-96B1-F1875A8F27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90751"/>
            <a:ext cx="10515600" cy="340715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fr-FR" sz="2400" dirty="0"/>
              <a:t>Conversion des colonnes avec des dates en </a:t>
            </a:r>
            <a:r>
              <a:rPr lang="fr-FR" sz="2400" dirty="0" err="1"/>
              <a:t>to_datetime</a:t>
            </a:r>
            <a:endParaRPr lang="fr-FR" sz="2400" dirty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fr-FR" sz="2400" dirty="0"/>
              <a:t>Suppression des commandes en double avec le même identifiant client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fr-FR" sz="2400" dirty="0"/>
              <a:t>Suppression des commandes ou les noms des catégories sont manquantes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fr-FR" sz="2400" dirty="0"/>
              <a:t>Appliquer un filtre pour récupérer uniquement les clients dont les commandes ont été livrées</a:t>
            </a:r>
          </a:p>
        </p:txBody>
      </p:sp>
    </p:spTree>
    <p:extLst>
      <p:ext uri="{BB962C8B-B14F-4D97-AF65-F5344CB8AC3E}">
        <p14:creationId xmlns:p14="http://schemas.microsoft.com/office/powerpoint/2010/main" val="282386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B7C3-A2B9-4E25-B32B-0615F0F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3023"/>
            <a:ext cx="12192000" cy="1091953"/>
          </a:xfrm>
        </p:spPr>
        <p:txBody>
          <a:bodyPr/>
          <a:lstStyle/>
          <a:p>
            <a:pPr algn="ctr"/>
            <a:r>
              <a:rPr lang="fr-FR" dirty="0"/>
              <a:t>Analyse des données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8F9AC-3041-49A1-B44B-6466129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3D2-B4D7-4A3E-92C0-38898172CDAC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21511-1F10-4F91-B56B-1D4CAE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9D3E7-C069-4437-B368-D78CB9D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8AA6-7FF8-412F-8D79-E1E07E117F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62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35218</TotalTime>
  <Words>2089</Words>
  <Application>Microsoft Office PowerPoint</Application>
  <PresentationFormat>Grand écran</PresentationFormat>
  <Paragraphs>452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Martel Sans</vt:lpstr>
      <vt:lpstr>Roboto</vt:lpstr>
      <vt:lpstr>Wingdings</vt:lpstr>
      <vt:lpstr>Thème Office</vt:lpstr>
      <vt:lpstr>Segmentation des clients d’un site e-commerce Olist</vt:lpstr>
      <vt:lpstr> Table des matières</vt:lpstr>
      <vt:lpstr>Introduction</vt:lpstr>
      <vt:lpstr> Contexte et objectifs</vt:lpstr>
      <vt:lpstr> Présentation des jeux de données</vt:lpstr>
      <vt:lpstr> La segmentation</vt:lpstr>
      <vt:lpstr>Nettoyage des données</vt:lpstr>
      <vt:lpstr> Nettoyage du jeu de données</vt:lpstr>
      <vt:lpstr>Analyse des données</vt:lpstr>
      <vt:lpstr> Analyse des jeux de données</vt:lpstr>
      <vt:lpstr> Analyse du jeu de données</vt:lpstr>
      <vt:lpstr> Analyse du jeu de données</vt:lpstr>
      <vt:lpstr>RFM : Méthode statistique de marketing</vt:lpstr>
      <vt:lpstr> Le scoring RFM (Récence, Fréquence, Montant)</vt:lpstr>
      <vt:lpstr> Le scoring RFM (Récence, Fréquence, Montant)</vt:lpstr>
      <vt:lpstr>Présentation PowerPoint</vt:lpstr>
      <vt:lpstr> Ciblage marketing</vt:lpstr>
      <vt:lpstr>Méthode de clustering </vt:lpstr>
      <vt:lpstr> Problématique</vt:lpstr>
      <vt:lpstr> ACP: analyse en composantes principales</vt:lpstr>
      <vt:lpstr> ACP: analyse en composantes principales</vt:lpstr>
      <vt:lpstr> Kmeans sur le jeu de données réduit</vt:lpstr>
      <vt:lpstr> Kmeans sur le jeu de données réduit</vt:lpstr>
      <vt:lpstr> Kmeans sur le jeu de données réduit</vt:lpstr>
      <vt:lpstr> Synthèse ACP+Kmean</vt:lpstr>
      <vt:lpstr> Créations de variables qualitatives</vt:lpstr>
      <vt:lpstr> MCA: analyse en composantes multiples </vt:lpstr>
      <vt:lpstr> Kmodes sur le jeu de données réduit </vt:lpstr>
      <vt:lpstr> Kmodes sur le jeu de données réduit</vt:lpstr>
      <vt:lpstr> Synthèse des méthodes adoptées</vt:lpstr>
      <vt:lpstr> Contrat de maintenance</vt:lpstr>
      <vt:lpstr>Conclusion</vt:lpstr>
      <vt:lpstr> Conclusion &amp;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 d’un site e-commerce</dc:title>
  <dc:creator>Frédéric GODEFROY</dc:creator>
  <cp:lastModifiedBy>Frédéric GODEFROY</cp:lastModifiedBy>
  <cp:revision>203</cp:revision>
  <dcterms:created xsi:type="dcterms:W3CDTF">2021-04-09T13:29:32Z</dcterms:created>
  <dcterms:modified xsi:type="dcterms:W3CDTF">2021-06-15T13:56:43Z</dcterms:modified>
</cp:coreProperties>
</file>