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0" r:id="rId5"/>
    <p:sldId id="259" r:id="rId6"/>
    <p:sldId id="266" r:id="rId7"/>
    <p:sldId id="262" r:id="rId8"/>
    <p:sldId id="263" r:id="rId9"/>
    <p:sldId id="264" r:id="rId10"/>
    <p:sldId id="268" r:id="rId11"/>
    <p:sldId id="267" r:id="rId12"/>
    <p:sldId id="265" r:id="rId13"/>
    <p:sldId id="274" r:id="rId14"/>
    <p:sldId id="270" r:id="rId15"/>
    <p:sldId id="269" r:id="rId16"/>
    <p:sldId id="276" r:id="rId17"/>
    <p:sldId id="277" r:id="rId18"/>
    <p:sldId id="271" r:id="rId19"/>
    <p:sldId id="272" r:id="rId20"/>
    <p:sldId id="279" r:id="rId21"/>
    <p:sldId id="278" r:id="rId22"/>
    <p:sldId id="280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83" d="100"/>
          <a:sy n="83" d="100"/>
        </p:scale>
        <p:origin x="6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0D124E1-AD7E-41F6-B056-EBB48C1DDF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E2019E-06F0-4E47-9AC4-7B96D7631A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21383-5C25-41FE-B772-40A9092FB0B5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A134EC-C834-4EC8-B288-52894EA99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5B0652-AC06-404E-9FAA-2B5D81D424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E9EF3-7100-4A04-86D8-3603D94FF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680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3661C-8D7A-4BD6-A6B3-BC3EE37771B4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4960A-28B0-43D6-926C-7BAD28C3D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833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E158-963B-4B1E-9742-AAB1301914C7}" type="datetime1">
              <a:rPr lang="fr-FR" smtClean="0"/>
              <a:t>11/02/2022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8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E53B-91B7-4B1A-AF92-AC4F386FB286}" type="datetime1">
              <a:rPr lang="fr-FR" smtClean="0"/>
              <a:t>11/02/2022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AC40-8412-45C9-B994-5E6AAA924DC1}" type="datetime1">
              <a:rPr lang="fr-FR" smtClean="0"/>
              <a:t>11/02/2022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8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5DE3-0CF1-4879-9647-5D9B3E8AE50E}" type="datetime1">
              <a:rPr lang="fr-FR" smtClean="0"/>
              <a:t>11/02/2022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8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80B1-0FF6-47B8-BC46-7DFB61E2DAE4}" type="datetime1">
              <a:rPr lang="fr-FR" smtClean="0"/>
              <a:t>11/02/2022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8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EBC9-D1CC-4C30-8453-66F16E134A55}" type="datetime1">
              <a:rPr lang="fr-FR" smtClean="0"/>
              <a:t>11/02/2022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1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CE9-AC1E-485B-87AD-182DF5E33CA5}" type="datetime1">
              <a:rPr lang="fr-FR" smtClean="0"/>
              <a:t>11/02/2022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2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3E0A-DD76-402A-A8DD-A954EB1DE31F}" type="datetime1">
              <a:rPr lang="fr-FR" smtClean="0"/>
              <a:t>11/02/2022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2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884C-DC5F-4FFF-951F-3E1CBF6CB031}" type="datetime1">
              <a:rPr lang="fr-FR" smtClean="0"/>
              <a:t>11/02/2022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5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14D34284-F374-45B0-9950-3A2BDF083B8D}" type="datetime1">
              <a:rPr lang="fr-FR" smtClean="0"/>
              <a:t>11/02/2022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3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EC02-2867-4351-8ADA-27F7E77AB67D}" type="datetime1">
              <a:rPr lang="fr-FR" smtClean="0"/>
              <a:t>11/02/2022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4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6574F6B-AF92-4D6C-8509-94E3DF3A9513}" type="datetime1">
              <a:rPr lang="fr-FR" smtClean="0"/>
              <a:t>11/02/2022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862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EA510-7E93-42C3-BC3F-8A5FF677F9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1484" b="122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6AA49B0-9E99-4CBB-92F3-1F7C405DD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chemeClr val="tx1"/>
                </a:solidFill>
              </a:rPr>
              <a:t>Déployer un modèle dans le cloud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526CA8-65BD-475D-B88D-A3814A86E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Pyspark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aws</a:t>
            </a:r>
            <a:r>
              <a:rPr lang="fr-FR" dirty="0">
                <a:solidFill>
                  <a:schemeClr val="tx1"/>
                </a:solidFill>
              </a:rPr>
              <a:t> EMR, S3</a:t>
            </a:r>
          </a:p>
        </p:txBody>
      </p:sp>
    </p:spTree>
    <p:extLst>
      <p:ext uri="{BB962C8B-B14F-4D97-AF65-F5344CB8AC3E}">
        <p14:creationId xmlns:p14="http://schemas.microsoft.com/office/powerpoint/2010/main" val="1876332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88168-7741-44E6-A1DC-022A2D2E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Apache HADOOP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DA02DE-3F07-4478-84E6-1940C050B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152"/>
            <a:ext cx="10410081" cy="4083762"/>
          </a:xfrm>
        </p:spPr>
        <p:txBody>
          <a:bodyPr>
            <a:normAutofit/>
          </a:bodyPr>
          <a:lstStyle/>
          <a:p>
            <a:r>
              <a:rPr lang="fr-FR" dirty="0"/>
              <a:t>Apache Hadoop est un projet de logiciel open source qui peut être utilisé pour traiter efficacement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400" dirty="0"/>
              <a:t>La complexité des distributions de données volumineux en parallèle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/>
              <a:t>La réplication des données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/>
              <a:t>La tolérance des pannes</a:t>
            </a:r>
          </a:p>
          <a:p>
            <a:r>
              <a:rPr lang="fr-FR" dirty="0"/>
              <a:t>L'écosystème Hadoop fournit différents outils tels que Amazon EMR pour  :</a:t>
            </a:r>
          </a:p>
          <a:p>
            <a:pPr lvl="1"/>
            <a:r>
              <a:rPr lang="fr-FR" sz="1400" dirty="0"/>
              <a:t>Faciliter la création et la gestion de clusters élastiques </a:t>
            </a:r>
          </a:p>
          <a:p>
            <a:pPr lvl="1"/>
            <a:r>
              <a:rPr lang="fr-FR" sz="1400" dirty="0"/>
              <a:t>configurer entièrement d'instances Amazon EC2 (serveurs à louer)</a:t>
            </a:r>
          </a:p>
          <a:p>
            <a:pPr lvl="1"/>
            <a:r>
              <a:rPr lang="fr-FR" sz="1400" dirty="0"/>
              <a:t>exécuter Hadoop et d'autres applications dans l'écosystème Hadoop</a:t>
            </a:r>
          </a:p>
          <a:p>
            <a:pPr lvl="2"/>
            <a:r>
              <a:rPr lang="fr-FR" dirty="0" err="1"/>
              <a:t>Pyspark</a:t>
            </a:r>
            <a:r>
              <a:rPr lang="fr-FR" dirty="0"/>
              <a:t> </a:t>
            </a:r>
          </a:p>
          <a:p>
            <a:pPr lvl="2"/>
            <a:r>
              <a:rPr lang="fr-FR" dirty="0"/>
              <a:t>Hadoop Distributed File System (HDFS) : héberger les fichiers de très grande taille afin de lire ou écrire sur le disque</a:t>
            </a:r>
          </a:p>
          <a:p>
            <a:pPr marL="630000" lvl="2" indent="0">
              <a:buNone/>
            </a:pPr>
            <a:endParaRPr lang="fr-FR" dirty="0"/>
          </a:p>
          <a:p>
            <a:pPr marL="630000" lvl="2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FD9136-9B16-40F3-9F92-09BAE897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5DE3-0CF1-4879-9647-5D9B3E8AE50E}" type="datetime1">
              <a:rPr lang="fr-FR" smtClean="0"/>
              <a:t>14/02/2022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0F047A-AAA8-4E7A-9741-27949BD0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563E0B-0144-467E-A2BE-7C78307A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75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ECDC8-399D-4A92-BE77-0E4B972A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AMAZON EMR : Le pattern MAP </a:t>
            </a:r>
            <a:r>
              <a:rPr lang="fr-FR" dirty="0" err="1"/>
              <a:t>reduce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63772A-62C9-4445-94F6-4318486F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5DE3-0CF1-4879-9647-5D9B3E8AE50E}" type="datetime1">
              <a:rPr lang="fr-FR" smtClean="0"/>
              <a:t>14/02/2022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D23BD1-285A-4180-A2B9-F392CF3A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Openclassrooms</a:t>
            </a:r>
            <a:r>
              <a:rPr lang="en-US" dirty="0"/>
              <a:t> Agar Blohorn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F1EE90-8980-4BC7-BFC0-A7206C83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A466932-312B-47ED-94CE-60BDF174F3B9}"/>
              </a:ext>
            </a:extLst>
          </p:cNvPr>
          <p:cNvGrpSpPr/>
          <p:nvPr/>
        </p:nvGrpSpPr>
        <p:grpSpPr>
          <a:xfrm>
            <a:off x="129308" y="1714559"/>
            <a:ext cx="10196247" cy="2110941"/>
            <a:chOff x="683490" y="1771471"/>
            <a:chExt cx="10196247" cy="2110941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00CA601C-4728-4E78-8890-4A2F2B7DB1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490" y="1771471"/>
              <a:ext cx="10196247" cy="2110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Graphique 18" descr="Engrenages avec un remplissage uni">
              <a:extLst>
                <a:ext uri="{FF2B5EF4-FFF2-40B4-BE49-F238E27FC236}">
                  <a16:creationId xmlns:a16="http://schemas.microsoft.com/office/drawing/2014/main" id="{888EE705-2611-499F-8551-74F4C4683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24350" y="2108647"/>
              <a:ext cx="209266" cy="209266"/>
            </a:xfrm>
            <a:prstGeom prst="rect">
              <a:avLst/>
            </a:prstGeom>
          </p:spPr>
        </p:pic>
        <p:pic>
          <p:nvPicPr>
            <p:cNvPr id="23" name="Graphique 22" descr="Engrenages avec un remplissage uni">
              <a:extLst>
                <a:ext uri="{FF2B5EF4-FFF2-40B4-BE49-F238E27FC236}">
                  <a16:creationId xmlns:a16="http://schemas.microsoft.com/office/drawing/2014/main" id="{5D01BDEC-6267-4CA4-B548-9187DC6FA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24350" y="2890896"/>
              <a:ext cx="209266" cy="209266"/>
            </a:xfrm>
            <a:prstGeom prst="rect">
              <a:avLst/>
            </a:prstGeom>
          </p:spPr>
        </p:pic>
        <p:pic>
          <p:nvPicPr>
            <p:cNvPr id="24" name="Graphique 23" descr="Engrenages avec un remplissage uni">
              <a:extLst>
                <a:ext uri="{FF2B5EF4-FFF2-40B4-BE49-F238E27FC236}">
                  <a16:creationId xmlns:a16="http://schemas.microsoft.com/office/drawing/2014/main" id="{D50350D8-412E-422D-A692-63FC647D9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69843" y="2317913"/>
              <a:ext cx="209266" cy="209266"/>
            </a:xfrm>
            <a:prstGeom prst="rect">
              <a:avLst/>
            </a:prstGeom>
          </p:spPr>
        </p:pic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8E372BB0-A368-46EF-B667-1813D878851D}"/>
              </a:ext>
            </a:extLst>
          </p:cNvPr>
          <p:cNvSpPr txBox="1"/>
          <p:nvPr/>
        </p:nvSpPr>
        <p:spPr>
          <a:xfrm>
            <a:off x="8185348" y="3369211"/>
            <a:ext cx="4006652" cy="199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b="1" dirty="0"/>
              <a:t>Processus MAP : </a:t>
            </a:r>
            <a:r>
              <a:rPr lang="fr-FR" sz="1400" dirty="0"/>
              <a:t>lots de données scindés confié à un « mapper » pour transformer les données</a:t>
            </a:r>
          </a:p>
          <a:p>
            <a:pPr>
              <a:lnSpc>
                <a:spcPct val="150000"/>
              </a:lnSpc>
            </a:pPr>
            <a:r>
              <a:rPr lang="fr-FR" sz="1400" b="1" dirty="0"/>
              <a:t>Processus </a:t>
            </a:r>
            <a:r>
              <a:rPr lang="fr-FR" sz="1400" b="1" dirty="0" err="1"/>
              <a:t>Reduce</a:t>
            </a:r>
            <a:r>
              <a:rPr lang="fr-FR" sz="1400" b="1" dirty="0"/>
              <a:t> : </a:t>
            </a:r>
            <a:r>
              <a:rPr lang="fr-FR" sz="1400" dirty="0"/>
              <a:t>opération de recombinaison des résultats partiels obtenus par les « </a:t>
            </a:r>
            <a:r>
              <a:rPr lang="fr-FR" sz="1400" dirty="0" err="1"/>
              <a:t>mappers</a:t>
            </a:r>
            <a:r>
              <a:rPr lang="fr-FR" sz="1400" dirty="0"/>
              <a:t> »</a:t>
            </a:r>
            <a:r>
              <a:rPr lang="fr-FR" sz="1400" b="1" dirty="0"/>
              <a:t> 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0B80AB21-8492-427E-9E99-74AA11D49E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4" y="3616233"/>
            <a:ext cx="7494948" cy="2627549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11A064F8-0426-4C13-9D63-2588648F0031}"/>
              </a:ext>
            </a:extLst>
          </p:cNvPr>
          <p:cNvSpPr txBox="1"/>
          <p:nvPr/>
        </p:nvSpPr>
        <p:spPr>
          <a:xfrm>
            <a:off x="4738682" y="5704174"/>
            <a:ext cx="6771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Diviser pour régner : diviser un problème en sous-problèmes, les résoudre puis agréger les résultats</a:t>
            </a:r>
          </a:p>
        </p:txBody>
      </p:sp>
    </p:spTree>
    <p:extLst>
      <p:ext uri="{BB962C8B-B14F-4D97-AF65-F5344CB8AC3E}">
        <p14:creationId xmlns:p14="http://schemas.microsoft.com/office/powerpoint/2010/main" val="1454673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ECDC8-399D-4A92-BE77-0E4B972A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AMAZON </a:t>
            </a:r>
            <a:r>
              <a:rPr lang="fr-FR" dirty="0" err="1"/>
              <a:t>aws</a:t>
            </a:r>
            <a:r>
              <a:rPr lang="fr-FR" dirty="0"/>
              <a:t> : infrastructure big data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63772A-62C9-4445-94F6-4318486F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5DE3-0CF1-4879-9647-5D9B3E8AE50E}" type="datetime1">
              <a:rPr lang="fr-FR" smtClean="0"/>
              <a:t>14/02/2022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D23BD1-285A-4180-A2B9-F392CF3A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F1EE90-8980-4BC7-BFC0-A7206C83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C181F8-8648-44DF-BB8D-191E21121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83" y="1864590"/>
            <a:ext cx="100584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upyter — Wikipédia">
            <a:extLst>
              <a:ext uri="{FF2B5EF4-FFF2-40B4-BE49-F238E27FC236}">
                <a16:creationId xmlns:a16="http://schemas.microsoft.com/office/drawing/2014/main" id="{A8CB41DD-C1C9-4964-88FB-472FB0140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082" y="2873368"/>
            <a:ext cx="368319" cy="42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B5AFD77-14E7-40C0-AFE2-55488A64D35F}"/>
              </a:ext>
            </a:extLst>
          </p:cNvPr>
          <p:cNvSpPr txBox="1"/>
          <p:nvPr/>
        </p:nvSpPr>
        <p:spPr>
          <a:xfrm>
            <a:off x="1597890" y="2868171"/>
            <a:ext cx="13762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Espace de stockage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B209E55-BDC4-4E0F-A892-455561AEAE83}"/>
              </a:ext>
            </a:extLst>
          </p:cNvPr>
          <p:cNvSpPr txBox="1"/>
          <p:nvPr/>
        </p:nvSpPr>
        <p:spPr>
          <a:xfrm>
            <a:off x="6810292" y="2855028"/>
            <a:ext cx="13762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Serveurs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43192F0-356C-4B3B-AAE4-4E1E99B5B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73" y="3850794"/>
            <a:ext cx="3362325" cy="23050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D2B604B-3C6B-45C3-A14F-0C2A1AEBB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557" y="4159949"/>
            <a:ext cx="3896880" cy="1995895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EB1D11B-7160-446D-992D-84A4070E0CF7}"/>
              </a:ext>
            </a:extLst>
          </p:cNvPr>
          <p:cNvCxnSpPr/>
          <p:nvPr/>
        </p:nvCxnSpPr>
        <p:spPr>
          <a:xfrm>
            <a:off x="2285999" y="3528291"/>
            <a:ext cx="0" cy="32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1B8A2F9F-5B30-4B3A-B4B0-2FA7D154BE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3342" y="3556575"/>
            <a:ext cx="158510" cy="408467"/>
          </a:xfrm>
          <a:prstGeom prst="rect">
            <a:avLst/>
          </a:prstGeom>
        </p:spPr>
      </p:pic>
      <p:pic>
        <p:nvPicPr>
          <p:cNvPr id="21" name="Graphique 20">
            <a:extLst>
              <a:ext uri="{FF2B5EF4-FFF2-40B4-BE49-F238E27FC236}">
                <a16:creationId xmlns:a16="http://schemas.microsoft.com/office/drawing/2014/main" id="{B9FEF1A0-E23C-43DC-A3E8-F3DA4BC39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05475" y="2447346"/>
            <a:ext cx="228600" cy="228600"/>
          </a:xfrm>
          <a:prstGeom prst="rect">
            <a:avLst/>
          </a:prstGeom>
        </p:spPr>
      </p:pic>
      <p:pic>
        <p:nvPicPr>
          <p:cNvPr id="23" name="Graphique 22">
            <a:extLst>
              <a:ext uri="{FF2B5EF4-FFF2-40B4-BE49-F238E27FC236}">
                <a16:creationId xmlns:a16="http://schemas.microsoft.com/office/drawing/2014/main" id="{9C0ACE86-4FF1-4CCA-874A-63A73049B0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74535" y="2447346"/>
            <a:ext cx="228600" cy="228600"/>
          </a:xfrm>
          <a:prstGeom prst="rect">
            <a:avLst/>
          </a:prstGeom>
        </p:spPr>
      </p:pic>
      <p:pic>
        <p:nvPicPr>
          <p:cNvPr id="25" name="Graphique 24">
            <a:extLst>
              <a:ext uri="{FF2B5EF4-FFF2-40B4-BE49-F238E27FC236}">
                <a16:creationId xmlns:a16="http://schemas.microsoft.com/office/drawing/2014/main" id="{D3CDAEBB-D351-4D8B-A55B-C1F5449FEE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14742" y="2447346"/>
            <a:ext cx="228600" cy="228600"/>
          </a:xfrm>
          <a:prstGeom prst="rect">
            <a:avLst/>
          </a:prstGeom>
        </p:spPr>
      </p:pic>
      <p:pic>
        <p:nvPicPr>
          <p:cNvPr id="28" name="Graphique 27">
            <a:extLst>
              <a:ext uri="{FF2B5EF4-FFF2-40B4-BE49-F238E27FC236}">
                <a16:creationId xmlns:a16="http://schemas.microsoft.com/office/drawing/2014/main" id="{677B0E49-84C4-4D96-90D1-DEBD15EA7D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69672" y="5053060"/>
            <a:ext cx="657398" cy="657398"/>
          </a:xfrm>
          <a:prstGeom prst="rect">
            <a:avLst/>
          </a:prstGeom>
        </p:spPr>
      </p:pic>
      <p:pic>
        <p:nvPicPr>
          <p:cNvPr id="29" name="Graphique 28">
            <a:extLst>
              <a:ext uri="{FF2B5EF4-FFF2-40B4-BE49-F238E27FC236}">
                <a16:creationId xmlns:a16="http://schemas.microsoft.com/office/drawing/2014/main" id="{0B92B039-3676-44B0-BD6B-97D834510C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27755" y="5190337"/>
            <a:ext cx="651387" cy="651387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C34457F2-B1C2-406B-AE79-7726C0575B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23398" y="3429000"/>
            <a:ext cx="2439318" cy="260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34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A2C066C-8C1A-4BAB-94D8-03E2FF90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884C-DC5F-4FFF-951F-3E1CBF6CB031}" type="datetime1">
              <a:rPr lang="fr-FR" smtClean="0"/>
              <a:t>14/02/2022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AAC8CF-27DC-43D8-93B2-97A148B3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7A91F5-B034-4240-A7F1-16DCD333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5C43581-7871-4E6B-960C-034BCFD3F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640"/>
            <a:ext cx="12192000" cy="4868274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68BAF8A0-D3E3-4C67-AC76-72084DBD4ED0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AMAZON EMR : création d’un cluster</a:t>
            </a:r>
          </a:p>
        </p:txBody>
      </p:sp>
    </p:spTree>
    <p:extLst>
      <p:ext uri="{BB962C8B-B14F-4D97-AF65-F5344CB8AC3E}">
        <p14:creationId xmlns:p14="http://schemas.microsoft.com/office/powerpoint/2010/main" val="260123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B3568-087E-41C0-863F-7359C4AE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FR" dirty="0"/>
              <a:t>Calcul distribués avec </a:t>
            </a:r>
            <a:r>
              <a:rPr lang="fr-FR" dirty="0" err="1"/>
              <a:t>Pyspark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33EEB8-1D3E-4E4F-8D1C-9E955FE2C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 EMR à </a:t>
            </a:r>
            <a:r>
              <a:rPr lang="fr-FR" dirty="0" err="1"/>
              <a:t>pyspark</a:t>
            </a:r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CC95A6E-3FC5-4C71-90CE-BF653F76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2D96-B8AD-41F2-91F2-505273685CF7}" type="datetime1">
              <a:rPr lang="fr-FR" smtClean="0"/>
              <a:t>14/02/2022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45C1A2D-FCF7-4A16-99F1-75A0F06C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A5A339A-3400-442B-AA6A-0FB42CC7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4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2C4362-7F88-4E6A-86CF-29C599AE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 EMR à </a:t>
            </a:r>
            <a:r>
              <a:rPr lang="fr-FR" dirty="0" err="1"/>
              <a:t>pyspark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47368-2E77-48D0-8700-02C60E7FE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38" y="2029648"/>
            <a:ext cx="7363191" cy="2297255"/>
          </a:xfrm>
        </p:spPr>
        <p:txBody>
          <a:bodyPr>
            <a:normAutofit/>
          </a:bodyPr>
          <a:lstStyle/>
          <a:p>
            <a:r>
              <a:rPr lang="fr-FR" dirty="0"/>
              <a:t>Spark est le leader actuel des </a:t>
            </a:r>
            <a:r>
              <a:rPr lang="fr-FR" dirty="0" err="1"/>
              <a:t>frameworks</a:t>
            </a:r>
            <a:r>
              <a:rPr lang="fr-FR" dirty="0"/>
              <a:t> de calculs distribuées</a:t>
            </a:r>
          </a:p>
          <a:p>
            <a:r>
              <a:rPr lang="fr-FR" dirty="0" err="1"/>
              <a:t>Pyspark</a:t>
            </a:r>
            <a:r>
              <a:rPr lang="fr-FR" dirty="0"/>
              <a:t> est l’interface Spark utilisé avec python</a:t>
            </a:r>
          </a:p>
          <a:p>
            <a:r>
              <a:rPr lang="fr-FR" dirty="0" err="1"/>
              <a:t>Pyspark</a:t>
            </a:r>
            <a:r>
              <a:rPr lang="fr-FR" dirty="0"/>
              <a:t> permet : </a:t>
            </a:r>
          </a:p>
          <a:p>
            <a:pPr lvl="1"/>
            <a:r>
              <a:rPr lang="fr-FR" dirty="0"/>
              <a:t>Des opération itératives (pour du machine </a:t>
            </a:r>
            <a:r>
              <a:rPr lang="fr-FR" dirty="0" err="1"/>
              <a:t>learning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Des opérations interactives (plusieurs </a:t>
            </a:r>
            <a:r>
              <a:rPr lang="fr-FR" dirty="0" err="1"/>
              <a:t>query</a:t>
            </a:r>
            <a:r>
              <a:rPr lang="fr-FR" dirty="0"/>
              <a:t> sur un même échantillons de données)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0E2F10-0D3E-4035-90CE-617422D5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5DE3-0CF1-4879-9647-5D9B3E8AE50E}" type="datetime1">
              <a:rPr lang="fr-FR" smtClean="0"/>
              <a:t>14/02/2022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6CFE30-5998-4D74-BDA7-1152559C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7CD40F-21A2-4E0B-8E4F-88F91A1C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D9F31E9-B34C-4902-BEB2-C2B2115CC5BC}"/>
              </a:ext>
            </a:extLst>
          </p:cNvPr>
          <p:cNvSpPr txBox="1"/>
          <p:nvPr/>
        </p:nvSpPr>
        <p:spPr>
          <a:xfrm>
            <a:off x="5326144" y="1244545"/>
            <a:ext cx="6497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Calculs distribuées spécialisées pour traiter les tâches de machine </a:t>
            </a:r>
            <a:r>
              <a:rPr lang="fr-FR" dirty="0" err="1"/>
              <a:t>learning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2AADC2E-3992-4462-A866-1EA7782D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19" y="4004617"/>
            <a:ext cx="7719154" cy="241929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2F6AA1A-D8E9-45FA-ADED-2A91D9B85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209" y="1616201"/>
            <a:ext cx="3418980" cy="177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58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3D34CE-5352-45DE-ADA2-D893D4FE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 EMR à </a:t>
            </a:r>
            <a:r>
              <a:rPr lang="fr-FR" dirty="0" err="1"/>
              <a:t>pyspark</a:t>
            </a:r>
            <a:r>
              <a:rPr lang="fr-FR" dirty="0"/>
              <a:t> : exemples EMR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09FB49-9E6D-4294-A78E-08DE0906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5DE3-0CF1-4879-9647-5D9B3E8AE50E}" type="datetime1">
              <a:rPr lang="fr-FR" smtClean="0"/>
              <a:t>14/02/2022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C4C987-8B52-47EB-8E1D-28A10EE1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43D0BB-2997-43E3-A0D7-5EEF7E24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0EC6F02-E59F-419C-9287-D10CE8966B60}"/>
              </a:ext>
            </a:extLst>
          </p:cNvPr>
          <p:cNvGrpSpPr/>
          <p:nvPr/>
        </p:nvGrpSpPr>
        <p:grpSpPr>
          <a:xfrm>
            <a:off x="1985819" y="1974594"/>
            <a:ext cx="5014108" cy="906623"/>
            <a:chOff x="203200" y="4493489"/>
            <a:chExt cx="5014108" cy="906623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AAB4224D-6E3B-4C19-A917-597040403F5A}"/>
                </a:ext>
              </a:extLst>
            </p:cNvPr>
            <p:cNvGrpSpPr/>
            <p:nvPr/>
          </p:nvGrpSpPr>
          <p:grpSpPr>
            <a:xfrm>
              <a:off x="203200" y="4493489"/>
              <a:ext cx="4605400" cy="906623"/>
              <a:chOff x="203200" y="4493489"/>
              <a:chExt cx="4605400" cy="906623"/>
            </a:xfrm>
          </p:grpSpPr>
          <p:sp>
            <p:nvSpPr>
              <p:cNvPr id="8" name="Cylindre 7">
                <a:extLst>
                  <a:ext uri="{FF2B5EF4-FFF2-40B4-BE49-F238E27FC236}">
                    <a16:creationId xmlns:a16="http://schemas.microsoft.com/office/drawing/2014/main" id="{D5BAF7AB-EF40-4261-85BE-F0488A65D819}"/>
                  </a:ext>
                </a:extLst>
              </p:cNvPr>
              <p:cNvSpPr/>
              <p:nvPr/>
            </p:nvSpPr>
            <p:spPr>
              <a:xfrm>
                <a:off x="203200" y="4498109"/>
                <a:ext cx="489527" cy="56341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/>
                  <a:t>Input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A357063-9ACF-4C29-A356-66E57ECB0D21}"/>
                  </a:ext>
                </a:extLst>
              </p:cNvPr>
              <p:cNvSpPr/>
              <p:nvPr/>
            </p:nvSpPr>
            <p:spPr>
              <a:xfrm>
                <a:off x="1537853" y="4668981"/>
                <a:ext cx="434109" cy="2309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/>
                  <a:t>Iter1</a:t>
                </a:r>
              </a:p>
            </p:txBody>
          </p:sp>
          <p:sp>
            <p:nvSpPr>
              <p:cNvPr id="10" name="Cylindre 9">
                <a:extLst>
                  <a:ext uri="{FF2B5EF4-FFF2-40B4-BE49-F238E27FC236}">
                    <a16:creationId xmlns:a16="http://schemas.microsoft.com/office/drawing/2014/main" id="{98B30EB7-2C80-43BE-A5F8-DD4A95AF5866}"/>
                  </a:ext>
                </a:extLst>
              </p:cNvPr>
              <p:cNvSpPr/>
              <p:nvPr/>
            </p:nvSpPr>
            <p:spPr>
              <a:xfrm>
                <a:off x="2904629" y="4493489"/>
                <a:ext cx="434109" cy="56341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D7F7C63-555C-41F1-B8CF-CBAFAF580213}"/>
                  </a:ext>
                </a:extLst>
              </p:cNvPr>
              <p:cNvSpPr/>
              <p:nvPr/>
            </p:nvSpPr>
            <p:spPr>
              <a:xfrm>
                <a:off x="4332927" y="4664362"/>
                <a:ext cx="475673" cy="2309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/>
                  <a:t>iter2</a:t>
                </a:r>
              </a:p>
            </p:txBody>
          </p:sp>
          <p:sp>
            <p:nvSpPr>
              <p:cNvPr id="12" name="Flèche : droite 11">
                <a:extLst>
                  <a:ext uri="{FF2B5EF4-FFF2-40B4-BE49-F238E27FC236}">
                    <a16:creationId xmlns:a16="http://schemas.microsoft.com/office/drawing/2014/main" id="{B1CC05A1-F58B-4A04-969F-7C15E3E57185}"/>
                  </a:ext>
                </a:extLst>
              </p:cNvPr>
              <p:cNvSpPr/>
              <p:nvPr/>
            </p:nvSpPr>
            <p:spPr>
              <a:xfrm>
                <a:off x="692727" y="4668981"/>
                <a:ext cx="821994" cy="23091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/>
                  <a:t>HDFS </a:t>
                </a:r>
                <a:r>
                  <a:rPr lang="fr-FR" sz="800" dirty="0" err="1"/>
                  <a:t>read</a:t>
                </a:r>
                <a:endParaRPr lang="fr-FR" sz="800" dirty="0"/>
              </a:p>
            </p:txBody>
          </p:sp>
          <p:sp>
            <p:nvSpPr>
              <p:cNvPr id="13" name="Flèche : droite 12">
                <a:extLst>
                  <a:ext uri="{FF2B5EF4-FFF2-40B4-BE49-F238E27FC236}">
                    <a16:creationId xmlns:a16="http://schemas.microsoft.com/office/drawing/2014/main" id="{98579DB7-6E66-4629-9EE8-DDBE31DD416F}"/>
                  </a:ext>
                </a:extLst>
              </p:cNvPr>
              <p:cNvSpPr/>
              <p:nvPr/>
            </p:nvSpPr>
            <p:spPr>
              <a:xfrm>
                <a:off x="3434710" y="4668981"/>
                <a:ext cx="821994" cy="23091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/>
                  <a:t>HDFS </a:t>
                </a:r>
                <a:r>
                  <a:rPr lang="fr-FR" sz="800" dirty="0" err="1"/>
                  <a:t>read</a:t>
                </a:r>
                <a:endParaRPr lang="fr-FR" sz="800" dirty="0"/>
              </a:p>
            </p:txBody>
          </p:sp>
          <p:sp>
            <p:nvSpPr>
              <p:cNvPr id="14" name="Flèche : droite 13">
                <a:extLst>
                  <a:ext uri="{FF2B5EF4-FFF2-40B4-BE49-F238E27FC236}">
                    <a16:creationId xmlns:a16="http://schemas.microsoft.com/office/drawing/2014/main" id="{5F8EC2CF-B78B-4BFB-B342-0B912C56C0D9}"/>
                  </a:ext>
                </a:extLst>
              </p:cNvPr>
              <p:cNvSpPr/>
              <p:nvPr/>
            </p:nvSpPr>
            <p:spPr>
              <a:xfrm>
                <a:off x="2017528" y="4668657"/>
                <a:ext cx="821994" cy="23091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/>
                  <a:t>HDFS </a:t>
                </a:r>
                <a:r>
                  <a:rPr lang="fr-FR" sz="800" dirty="0" err="1"/>
                  <a:t>write</a:t>
                </a:r>
                <a:endParaRPr lang="fr-FR" sz="800" dirty="0"/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9DAD915F-731B-4914-8847-F74D84193580}"/>
                  </a:ext>
                </a:extLst>
              </p:cNvPr>
              <p:cNvSpPr txBox="1"/>
              <p:nvPr/>
            </p:nvSpPr>
            <p:spPr>
              <a:xfrm>
                <a:off x="1182255" y="5153891"/>
                <a:ext cx="12930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Job </a:t>
                </a:r>
                <a:r>
                  <a:rPr lang="fr-FR" sz="1000" dirty="0" err="1"/>
                  <a:t>Map</a:t>
                </a:r>
                <a:r>
                  <a:rPr lang="fr-FR" sz="1000" dirty="0"/>
                  <a:t> </a:t>
                </a:r>
                <a:r>
                  <a:rPr lang="fr-FR" sz="1000" dirty="0" err="1"/>
                  <a:t>Reduce</a:t>
                </a:r>
                <a:endParaRPr lang="fr-FR" sz="1000" dirty="0"/>
              </a:p>
            </p:txBody>
          </p:sp>
        </p:grp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0B88ED1-BEA7-4631-B7F2-386257E85972}"/>
                </a:ext>
              </a:extLst>
            </p:cNvPr>
            <p:cNvSpPr txBox="1"/>
            <p:nvPr/>
          </p:nvSpPr>
          <p:spPr>
            <a:xfrm>
              <a:off x="3924218" y="5153890"/>
              <a:ext cx="12930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Job </a:t>
              </a:r>
              <a:r>
                <a:rPr lang="fr-FR" sz="1000" dirty="0" err="1"/>
                <a:t>Map</a:t>
              </a:r>
              <a:r>
                <a:rPr lang="fr-FR" sz="1000" dirty="0"/>
                <a:t> </a:t>
              </a:r>
              <a:r>
                <a:rPr lang="fr-FR" sz="1000" dirty="0" err="1"/>
                <a:t>Reduce</a:t>
              </a:r>
              <a:endParaRPr lang="fr-FR" sz="1000" dirty="0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ACFF437A-397C-478B-9025-ECBF317CB3B5}"/>
              </a:ext>
            </a:extLst>
          </p:cNvPr>
          <p:cNvSpPr txBox="1"/>
          <p:nvPr/>
        </p:nvSpPr>
        <p:spPr>
          <a:xfrm>
            <a:off x="2564163" y="2880319"/>
            <a:ext cx="3531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Traitement itératif avec </a:t>
            </a:r>
            <a:r>
              <a:rPr lang="fr-FR" sz="1400" dirty="0" err="1"/>
              <a:t>Map</a:t>
            </a:r>
            <a:r>
              <a:rPr lang="fr-FR" sz="1400" dirty="0"/>
              <a:t> </a:t>
            </a:r>
            <a:r>
              <a:rPr lang="fr-FR" sz="1400" dirty="0" err="1"/>
              <a:t>Reduce</a:t>
            </a:r>
            <a:endParaRPr lang="fr-FR" sz="14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3F51B9-D207-4CEF-984F-75E5F4B805EE}"/>
              </a:ext>
            </a:extLst>
          </p:cNvPr>
          <p:cNvSpPr txBox="1"/>
          <p:nvPr/>
        </p:nvSpPr>
        <p:spPr>
          <a:xfrm>
            <a:off x="7463680" y="1864172"/>
            <a:ext cx="4147128" cy="1347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 err="1"/>
              <a:t>Map</a:t>
            </a:r>
            <a:r>
              <a:rPr lang="fr-FR" sz="1400" dirty="0"/>
              <a:t> </a:t>
            </a:r>
            <a:r>
              <a:rPr lang="fr-FR" sz="1400" dirty="0" err="1"/>
              <a:t>reduce</a:t>
            </a:r>
            <a:r>
              <a:rPr lang="fr-FR" sz="1400" dirty="0"/>
              <a:t> partage les données entre 2 jobs en écrivant sur HDFS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/>
              <a:t>Très lent car il faut recharger plusieurs fois afin de gérer les pannes</a:t>
            </a:r>
          </a:p>
        </p:txBody>
      </p:sp>
      <p:sp>
        <p:nvSpPr>
          <p:cNvPr id="24" name="Cylindre 23">
            <a:extLst>
              <a:ext uri="{FF2B5EF4-FFF2-40B4-BE49-F238E27FC236}">
                <a16:creationId xmlns:a16="http://schemas.microsoft.com/office/drawing/2014/main" id="{AFDC3316-AAF3-401A-A431-2990308A5EF5}"/>
              </a:ext>
            </a:extLst>
          </p:cNvPr>
          <p:cNvSpPr/>
          <p:nvPr/>
        </p:nvSpPr>
        <p:spPr>
          <a:xfrm>
            <a:off x="1985818" y="4069765"/>
            <a:ext cx="489527" cy="5634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Input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1461E86-3BF3-4688-8D4D-77C63D03415F}"/>
              </a:ext>
            </a:extLst>
          </p:cNvPr>
          <p:cNvCxnSpPr>
            <a:cxnSpLocks/>
            <a:stCxn id="24" idx="4"/>
          </p:cNvCxnSpPr>
          <p:nvPr/>
        </p:nvCxnSpPr>
        <p:spPr>
          <a:xfrm flipV="1">
            <a:off x="2475345" y="3716023"/>
            <a:ext cx="821995" cy="63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3051315-E461-4867-83EF-AE5BABC521BB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2475345" y="4351474"/>
            <a:ext cx="858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85320A50-B900-440A-8A1D-E51C4665DFC8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2475345" y="4351474"/>
            <a:ext cx="858899" cy="55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F43826F-5776-47CF-892B-1FC1FE19AE45}"/>
              </a:ext>
            </a:extLst>
          </p:cNvPr>
          <p:cNvSpPr/>
          <p:nvPr/>
        </p:nvSpPr>
        <p:spPr>
          <a:xfrm>
            <a:off x="3334244" y="3534831"/>
            <a:ext cx="923720" cy="36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/>
              <a:t>Query</a:t>
            </a:r>
            <a:r>
              <a:rPr lang="fr-FR" sz="800" dirty="0"/>
              <a:t>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28CEE0-338B-4918-BC07-5F4B2C49084B}"/>
              </a:ext>
            </a:extLst>
          </p:cNvPr>
          <p:cNvSpPr/>
          <p:nvPr/>
        </p:nvSpPr>
        <p:spPr>
          <a:xfrm>
            <a:off x="3334244" y="4147740"/>
            <a:ext cx="923720" cy="36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/>
              <a:t>Query</a:t>
            </a:r>
            <a:r>
              <a:rPr lang="fr-FR" sz="800" dirty="0"/>
              <a:t> 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980756-08D4-4D3F-9F4E-992C2DD91933}"/>
              </a:ext>
            </a:extLst>
          </p:cNvPr>
          <p:cNvSpPr/>
          <p:nvPr/>
        </p:nvSpPr>
        <p:spPr>
          <a:xfrm>
            <a:off x="3334244" y="4780454"/>
            <a:ext cx="923720" cy="36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/>
              <a:t>Query</a:t>
            </a:r>
            <a:r>
              <a:rPr lang="fr-FR" sz="800" dirty="0"/>
              <a:t> 3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C83D42B-EB56-4F05-9BA7-E54F75ED78A7}"/>
              </a:ext>
            </a:extLst>
          </p:cNvPr>
          <p:cNvSpPr txBox="1"/>
          <p:nvPr/>
        </p:nvSpPr>
        <p:spPr>
          <a:xfrm>
            <a:off x="2230581" y="3708201"/>
            <a:ext cx="92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HDFS </a:t>
            </a:r>
            <a:r>
              <a:rPr lang="fr-FR" sz="1000" dirty="0" err="1"/>
              <a:t>read</a:t>
            </a:r>
            <a:endParaRPr lang="fr-FR" sz="1000" dirty="0"/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56F2B3FA-62F1-496C-9833-E276A4E4DD86}"/>
              </a:ext>
            </a:extLst>
          </p:cNvPr>
          <p:cNvCxnSpPr>
            <a:stCxn id="36" idx="3"/>
          </p:cNvCxnSpPr>
          <p:nvPr/>
        </p:nvCxnSpPr>
        <p:spPr>
          <a:xfrm flipV="1">
            <a:off x="4257964" y="3716023"/>
            <a:ext cx="646338" cy="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1842A0C9-35B3-44CB-9A32-6C9C96A9F5FA}"/>
              </a:ext>
            </a:extLst>
          </p:cNvPr>
          <p:cNvCxnSpPr/>
          <p:nvPr/>
        </p:nvCxnSpPr>
        <p:spPr>
          <a:xfrm flipV="1">
            <a:off x="4257964" y="4310031"/>
            <a:ext cx="646338" cy="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7DAEE00-188D-4B62-B0C8-A44697688DFB}"/>
              </a:ext>
            </a:extLst>
          </p:cNvPr>
          <p:cNvCxnSpPr/>
          <p:nvPr/>
        </p:nvCxnSpPr>
        <p:spPr>
          <a:xfrm flipV="1">
            <a:off x="4257964" y="4935857"/>
            <a:ext cx="646338" cy="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 : avec coin rogné 43">
            <a:extLst>
              <a:ext uri="{FF2B5EF4-FFF2-40B4-BE49-F238E27FC236}">
                <a16:creationId xmlns:a16="http://schemas.microsoft.com/office/drawing/2014/main" id="{2F006336-162C-4A63-A5CD-E94A3ADB13DF}"/>
              </a:ext>
            </a:extLst>
          </p:cNvPr>
          <p:cNvSpPr/>
          <p:nvPr/>
        </p:nvSpPr>
        <p:spPr>
          <a:xfrm rot="5400000">
            <a:off x="4996872" y="3608901"/>
            <a:ext cx="434109" cy="3064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 : avec coin rogné 44">
            <a:extLst>
              <a:ext uri="{FF2B5EF4-FFF2-40B4-BE49-F238E27FC236}">
                <a16:creationId xmlns:a16="http://schemas.microsoft.com/office/drawing/2014/main" id="{9B628178-5A97-4EA3-BC7E-56EBA9096C44}"/>
              </a:ext>
            </a:extLst>
          </p:cNvPr>
          <p:cNvSpPr/>
          <p:nvPr/>
        </p:nvSpPr>
        <p:spPr>
          <a:xfrm rot="5400000">
            <a:off x="4996872" y="4169739"/>
            <a:ext cx="434109" cy="3064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 : avec coin rogné 45">
            <a:extLst>
              <a:ext uri="{FF2B5EF4-FFF2-40B4-BE49-F238E27FC236}">
                <a16:creationId xmlns:a16="http://schemas.microsoft.com/office/drawing/2014/main" id="{BE98C3A2-0619-47E3-A97A-CA09397C8EE4}"/>
              </a:ext>
            </a:extLst>
          </p:cNvPr>
          <p:cNvSpPr/>
          <p:nvPr/>
        </p:nvSpPr>
        <p:spPr>
          <a:xfrm rot="5400000">
            <a:off x="4996872" y="4782652"/>
            <a:ext cx="434109" cy="3064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37FA302-09E3-4DAD-B704-FE5342DBE98D}"/>
              </a:ext>
            </a:extLst>
          </p:cNvPr>
          <p:cNvSpPr txBox="1"/>
          <p:nvPr/>
        </p:nvSpPr>
        <p:spPr>
          <a:xfrm>
            <a:off x="5449454" y="3622952"/>
            <a:ext cx="1016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Résultat 1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C039B9A-123C-4626-AF02-5BAF588EF10A}"/>
              </a:ext>
            </a:extLst>
          </p:cNvPr>
          <p:cNvSpPr txBox="1"/>
          <p:nvPr/>
        </p:nvSpPr>
        <p:spPr>
          <a:xfrm>
            <a:off x="5449454" y="4207189"/>
            <a:ext cx="1016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Résultat 2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5F9CA39C-8F64-48C1-89D1-9F589820BC83}"/>
              </a:ext>
            </a:extLst>
          </p:cNvPr>
          <p:cNvSpPr txBox="1"/>
          <p:nvPr/>
        </p:nvSpPr>
        <p:spPr>
          <a:xfrm>
            <a:off x="5575217" y="6424692"/>
            <a:ext cx="1016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Résultat 3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1945AE4-2A52-4AB9-8593-55C15CA17035}"/>
              </a:ext>
            </a:extLst>
          </p:cNvPr>
          <p:cNvSpPr txBox="1"/>
          <p:nvPr/>
        </p:nvSpPr>
        <p:spPr>
          <a:xfrm>
            <a:off x="2401454" y="517555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Traitement </a:t>
            </a:r>
            <a:r>
              <a:rPr lang="fr-FR" sz="1400" dirty="0" err="1"/>
              <a:t>intéractives</a:t>
            </a:r>
            <a:r>
              <a:rPr lang="fr-FR" sz="1400" dirty="0"/>
              <a:t> avec </a:t>
            </a:r>
            <a:r>
              <a:rPr lang="fr-FR" sz="1400" dirty="0" err="1"/>
              <a:t>Map</a:t>
            </a:r>
            <a:r>
              <a:rPr lang="fr-FR" sz="1400" dirty="0"/>
              <a:t> </a:t>
            </a:r>
            <a:r>
              <a:rPr lang="fr-FR" sz="1400" dirty="0" err="1"/>
              <a:t>Reduce</a:t>
            </a:r>
            <a:endParaRPr lang="fr-FR" sz="14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BD6D8A7-3948-4139-B27B-D4C8CD44090B}"/>
              </a:ext>
            </a:extLst>
          </p:cNvPr>
          <p:cNvSpPr txBox="1"/>
          <p:nvPr/>
        </p:nvSpPr>
        <p:spPr>
          <a:xfrm>
            <a:off x="7498402" y="3588179"/>
            <a:ext cx="3699358" cy="1347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/>
              <a:t>Plusieurs requêtes manuelle à partir d’un même jeu de données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/>
              <a:t>Chaque requête doit relire les données ce qui est lent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FCB26B77-3491-430B-9BB4-B715F9778BAE}"/>
              </a:ext>
            </a:extLst>
          </p:cNvPr>
          <p:cNvSpPr txBox="1"/>
          <p:nvPr/>
        </p:nvSpPr>
        <p:spPr>
          <a:xfrm>
            <a:off x="1025960" y="5740285"/>
            <a:ext cx="111305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Le RDD a été crée pour résoudre le problème que pose les algorithmes itératifs et les calculs interactifs au MapReduce</a:t>
            </a:r>
          </a:p>
        </p:txBody>
      </p:sp>
    </p:spTree>
    <p:extLst>
      <p:ext uri="{BB962C8B-B14F-4D97-AF65-F5344CB8AC3E}">
        <p14:creationId xmlns:p14="http://schemas.microsoft.com/office/powerpoint/2010/main" val="1282525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3D34CE-5352-45DE-ADA2-D893D4FE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DE EMR à </a:t>
            </a:r>
            <a:r>
              <a:rPr lang="fr-FR" dirty="0" err="1"/>
              <a:t>pyspark</a:t>
            </a:r>
            <a:r>
              <a:rPr lang="fr-FR" dirty="0"/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09FB49-9E6D-4294-A78E-08DE0906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5DE3-0CF1-4879-9647-5D9B3E8AE50E}" type="datetime1">
              <a:rPr lang="fr-FR" smtClean="0"/>
              <a:t>14/02/2022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C4C987-8B52-47EB-8E1D-28A10EE1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43D0BB-2997-43E3-A0D7-5EEF7E24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5A1AEBF-74A0-4F71-BB59-F300B772279A}"/>
              </a:ext>
            </a:extLst>
          </p:cNvPr>
          <p:cNvSpPr txBox="1"/>
          <p:nvPr/>
        </p:nvSpPr>
        <p:spPr>
          <a:xfrm>
            <a:off x="581192" y="2216727"/>
            <a:ext cx="11518444" cy="393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/>
              <a:t>Spark offre des performances 10 fois plus élevés que Hadoop pour des apprentissage statistiques :</a:t>
            </a:r>
          </a:p>
          <a:p>
            <a:pPr>
              <a:lnSpc>
                <a:spcPct val="150000"/>
              </a:lnSpc>
            </a:pPr>
            <a:r>
              <a:rPr lang="fr-FR" sz="1400" dirty="0"/>
              <a:t>Cette performance lui vient des RDD, </a:t>
            </a:r>
            <a:r>
              <a:rPr lang="fr-FR" sz="1400" dirty="0" err="1"/>
              <a:t>Resilient</a:t>
            </a:r>
            <a:r>
              <a:rPr lang="fr-FR" sz="1400" dirty="0"/>
              <a:t> Distributed </a:t>
            </a:r>
            <a:r>
              <a:rPr lang="fr-FR" sz="1400" dirty="0" err="1"/>
              <a:t>Dataset</a:t>
            </a:r>
            <a:endParaRPr lang="fr-F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/>
              <a:t>Spark ne manipule pas des fichiers comme pour Hadoop avec HDFS mais il manipule des RDD</a:t>
            </a:r>
          </a:p>
          <a:p>
            <a:pPr>
              <a:lnSpc>
                <a:spcPct val="150000"/>
              </a:lnSpc>
            </a:pPr>
            <a:endParaRPr lang="fr-FR" sz="1400" dirty="0"/>
          </a:p>
          <a:p>
            <a:pPr>
              <a:lnSpc>
                <a:spcPct val="150000"/>
              </a:lnSpc>
            </a:pPr>
            <a:r>
              <a:rPr lang="fr-FR" sz="1400" dirty="0"/>
              <a:t>le RDD, </a:t>
            </a:r>
            <a:r>
              <a:rPr lang="fr-FR" sz="1400" i="1" dirty="0" err="1"/>
              <a:t>Resilient</a:t>
            </a:r>
            <a:r>
              <a:rPr lang="fr-FR" sz="1400" i="1" dirty="0"/>
              <a:t> Distributed </a:t>
            </a:r>
            <a:r>
              <a:rPr lang="fr-FR" sz="1400" i="1" dirty="0" err="1"/>
              <a:t>Dataset</a:t>
            </a:r>
            <a:r>
              <a:rPr lang="fr-FR" sz="1400" dirty="0"/>
              <a:t> (</a:t>
            </a:r>
            <a:r>
              <a:rPr lang="fr-FR" sz="1400" i="1" dirty="0"/>
              <a:t>Table Distribuée et Résiliente</a:t>
            </a:r>
            <a:r>
              <a:rPr lang="fr-FR" sz="1400" dirty="0"/>
              <a:t> ou Je</a:t>
            </a:r>
            <a:r>
              <a:rPr lang="fr-FR" sz="1400" i="1" dirty="0"/>
              <a:t>u de données résilient et distribué</a:t>
            </a:r>
            <a:r>
              <a:rPr lang="fr-FR" sz="1400" dirty="0"/>
              <a:t>) est une « collection » d’éléments partitionnés et répartis entre les nœuds du cluster et accessible uniquement en lecture-seule </a:t>
            </a:r>
          </a:p>
          <a:p>
            <a:pPr>
              <a:lnSpc>
                <a:spcPct val="150000"/>
              </a:lnSpc>
            </a:pPr>
            <a:endParaRPr lang="fr-F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/>
              <a:t>Ils sont distribuées en mémoire, ce qui permet d’effectuer des calculs parallèles en mémoire sur un cluster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/>
              <a:t>Organisé en lignes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/>
              <a:t>On peux soit les lire, soit les écrire jamais les deux en même temps (toujours créer un nouveau)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/>
              <a:t>Tolérante aux pannes</a:t>
            </a:r>
          </a:p>
          <a:p>
            <a:pPr>
              <a:lnSpc>
                <a:spcPct val="150000"/>
              </a:lnSpc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28072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B3568-087E-41C0-863F-7359C4AE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300000"/>
              </a:lnSpc>
            </a:pPr>
            <a:r>
              <a:rPr lang="fr-FR" dirty="0"/>
              <a:t>Réalisation du traitement de la chaine des images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33EEB8-1D3E-4E4F-8D1C-9E955FE2C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TRAITEMENT D’IMAGES DE FRUITS 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CC95A6E-3FC5-4C71-90CE-BF653F76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2D96-B8AD-41F2-91F2-505273685CF7}" type="datetime1">
              <a:rPr lang="fr-FR" smtClean="0"/>
              <a:t>14/02/2022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45C1A2D-FCF7-4A16-99F1-75A0F06C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A5A339A-3400-442B-AA6A-0FB42CC7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52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1D2E57-B563-437C-81D1-D0E5ECC0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traitements d’images de fruits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C4CADA-5A89-47E4-9237-82B072C8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5DE3-0CF1-4879-9647-5D9B3E8AE50E}" type="datetime1">
              <a:rPr lang="fr-FR" smtClean="0"/>
              <a:t>15/02/2022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C62FD0-F643-4AEA-B427-EF6ABBD8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4BFCB6-4C72-42D7-B7E3-B3EA6AB3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6BB4C0B5-A311-499A-B5B7-6D33311E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2" y="3779198"/>
            <a:ext cx="4055768" cy="92402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60957FB-4DE9-421E-A8B0-339D08C3A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469" y="3587166"/>
            <a:ext cx="2588075" cy="29949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FBBD4CA-2A5A-46E3-84F8-2500B562E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733" y="3658395"/>
            <a:ext cx="4456741" cy="200173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7B0F37D5-1D4B-481F-A904-16F1CD270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388" y="5865369"/>
            <a:ext cx="4391846" cy="429119"/>
          </a:xfrm>
          <a:prstGeom prst="rect">
            <a:avLst/>
          </a:prstGeom>
        </p:spPr>
      </p:pic>
      <p:grpSp>
        <p:nvGrpSpPr>
          <p:cNvPr id="41" name="Groupe 40">
            <a:extLst>
              <a:ext uri="{FF2B5EF4-FFF2-40B4-BE49-F238E27FC236}">
                <a16:creationId xmlns:a16="http://schemas.microsoft.com/office/drawing/2014/main" id="{AE16A039-7CD3-4D4E-853E-4A2B54BBBACA}"/>
              </a:ext>
            </a:extLst>
          </p:cNvPr>
          <p:cNvGrpSpPr/>
          <p:nvPr/>
        </p:nvGrpSpPr>
        <p:grpSpPr>
          <a:xfrm>
            <a:off x="169178" y="1906020"/>
            <a:ext cx="11804073" cy="1547131"/>
            <a:chOff x="581192" y="1906015"/>
            <a:chExt cx="11804073" cy="1547131"/>
          </a:xfrm>
        </p:grpSpPr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BFBE524B-6BAB-4CCC-B050-09012CACF03F}"/>
                </a:ext>
              </a:extLst>
            </p:cNvPr>
            <p:cNvSpPr/>
            <p:nvPr/>
          </p:nvSpPr>
          <p:spPr>
            <a:xfrm>
              <a:off x="581192" y="1906015"/>
              <a:ext cx="11804073" cy="15471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7A48C31A-8F6E-4451-9C3C-A71F26D7410E}"/>
                </a:ext>
              </a:extLst>
            </p:cNvPr>
            <p:cNvGrpSpPr/>
            <p:nvPr/>
          </p:nvGrpSpPr>
          <p:grpSpPr>
            <a:xfrm>
              <a:off x="687541" y="2144364"/>
              <a:ext cx="8732024" cy="1089893"/>
              <a:chOff x="701964" y="2715489"/>
              <a:chExt cx="8732024" cy="1089893"/>
            </a:xfrm>
          </p:grpSpPr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D1043585-4660-45EF-82C8-0C38E3A2E67F}"/>
                  </a:ext>
                </a:extLst>
              </p:cNvPr>
              <p:cNvSpPr/>
              <p:nvPr/>
            </p:nvSpPr>
            <p:spPr>
              <a:xfrm>
                <a:off x="701964" y="2715491"/>
                <a:ext cx="1921163" cy="10898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/>
                  <a:t>1- Chargement des images</a:t>
                </a:r>
              </a:p>
              <a:p>
                <a:pPr algn="ctr"/>
                <a:r>
                  <a:rPr lang="fr-FR" sz="1400" dirty="0"/>
                  <a:t>(PYSPARK, S3)</a:t>
                </a:r>
              </a:p>
            </p:txBody>
          </p:sp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0CA3AC03-5FAF-4E46-98E4-0B74C651FDFD}"/>
                  </a:ext>
                </a:extLst>
              </p:cNvPr>
              <p:cNvSpPr/>
              <p:nvPr/>
            </p:nvSpPr>
            <p:spPr>
              <a:xfrm>
                <a:off x="4336474" y="2715489"/>
                <a:ext cx="1921163" cy="10898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/>
                  <a:t>2- Extraction des </a:t>
                </a:r>
                <a:r>
                  <a:rPr lang="fr-FR" sz="1400" dirty="0" err="1"/>
                  <a:t>features</a:t>
                </a:r>
                <a:r>
                  <a:rPr lang="fr-FR" sz="1400" dirty="0"/>
                  <a:t> des images avec </a:t>
                </a:r>
                <a:r>
                  <a:rPr lang="fr-FR" sz="1400" dirty="0" err="1"/>
                  <a:t>Mobilenet</a:t>
                </a:r>
                <a:endParaRPr lang="fr-FR" sz="1400" dirty="0"/>
              </a:p>
            </p:txBody>
          </p:sp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C0BE44E0-51B2-4F79-9B76-A16B86256EF5}"/>
                  </a:ext>
                </a:extLst>
              </p:cNvPr>
              <p:cNvSpPr/>
              <p:nvPr/>
            </p:nvSpPr>
            <p:spPr>
              <a:xfrm>
                <a:off x="7512825" y="2715489"/>
                <a:ext cx="1921163" cy="10898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/>
                  <a:t>3- Technique de réduction dimensionnelle</a:t>
                </a:r>
              </a:p>
            </p:txBody>
          </p:sp>
          <p:cxnSp>
            <p:nvCxnSpPr>
              <p:cNvPr id="12" name="Connecteur droit avec flèche 11">
                <a:extLst>
                  <a:ext uri="{FF2B5EF4-FFF2-40B4-BE49-F238E27FC236}">
                    <a16:creationId xmlns:a16="http://schemas.microsoft.com/office/drawing/2014/main" id="{8992C9BA-37D0-4D23-BA9D-B1A72093D59D}"/>
                  </a:ext>
                </a:extLst>
              </p:cNvPr>
              <p:cNvCxnSpPr>
                <a:stCxn id="8" idx="3"/>
                <a:endCxn id="9" idx="1"/>
              </p:cNvCxnSpPr>
              <p:nvPr/>
            </p:nvCxnSpPr>
            <p:spPr>
              <a:xfrm flipV="1">
                <a:off x="2623127" y="3260435"/>
                <a:ext cx="1713347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avec flèche 13">
                <a:extLst>
                  <a:ext uri="{FF2B5EF4-FFF2-40B4-BE49-F238E27FC236}">
                    <a16:creationId xmlns:a16="http://schemas.microsoft.com/office/drawing/2014/main" id="{1356DE31-12FB-4E94-A007-C9D3C0E4CE1C}"/>
                  </a:ext>
                </a:extLst>
              </p:cNvPr>
              <p:cNvCxnSpPr>
                <a:stCxn id="9" idx="3"/>
                <a:endCxn id="10" idx="1"/>
              </p:cNvCxnSpPr>
              <p:nvPr/>
            </p:nvCxnSpPr>
            <p:spPr>
              <a:xfrm>
                <a:off x="6257637" y="3260435"/>
                <a:ext cx="12551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3" name="Picture 4" descr="Jupyter — Wikipédia">
              <a:extLst>
                <a:ext uri="{FF2B5EF4-FFF2-40B4-BE49-F238E27FC236}">
                  <a16:creationId xmlns:a16="http://schemas.microsoft.com/office/drawing/2014/main" id="{8AA5C5D8-3AC7-4A42-A9B0-BDD0A0DE9F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9131" y="2052731"/>
              <a:ext cx="368319" cy="42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949A4430-142F-4B09-87BC-15935BC8B0B3}"/>
                </a:ext>
              </a:extLst>
            </p:cNvPr>
            <p:cNvSpPr/>
            <p:nvPr/>
          </p:nvSpPr>
          <p:spPr>
            <a:xfrm>
              <a:off x="10277666" y="2134636"/>
              <a:ext cx="1921163" cy="10898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4- Ecriture des résultats au format parquet</a:t>
              </a:r>
            </a:p>
          </p:txBody>
        </p: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1FCABCD2-461C-4167-B594-2A77E7BC82CD}"/>
                </a:ext>
              </a:extLst>
            </p:cNvPr>
            <p:cNvCxnSpPr/>
            <p:nvPr/>
          </p:nvCxnSpPr>
          <p:spPr>
            <a:xfrm>
              <a:off x="9439564" y="2689309"/>
              <a:ext cx="8312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EDF38AB9-2139-437B-9E8A-96F6B5AE37E9}"/>
                </a:ext>
              </a:extLst>
            </p:cNvPr>
            <p:cNvSpPr txBox="1"/>
            <p:nvPr/>
          </p:nvSpPr>
          <p:spPr>
            <a:xfrm>
              <a:off x="3037450" y="2061471"/>
              <a:ext cx="12551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Avec notebook EMR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05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F7FB1AB-DA00-4A2A-8BD9-13D2694088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3AA5AED-FD88-4E15-8813-743A85A9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 anchorCtr="0"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Table des matières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5015AD-BE48-4BFD-8B43-5046F9946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180496"/>
            <a:ext cx="10261602" cy="367830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fr-FR" dirty="0"/>
              <a:t>Problématique et présentation du jeu de données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fr-FR" dirty="0"/>
              <a:t>Environnement Big Data dans le cloud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fr-FR" dirty="0"/>
              <a:t>Calcul distribués avec </a:t>
            </a:r>
            <a:r>
              <a:rPr lang="fr-FR" dirty="0" err="1"/>
              <a:t>Pyspark</a:t>
            </a:r>
            <a:endParaRPr lang="fr-FR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fr-FR" dirty="0"/>
              <a:t>Réalisation du traitement de la chaine des images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fr-FR" dirty="0"/>
              <a:t>Recommandations et conclusion</a:t>
            </a:r>
          </a:p>
          <a:p>
            <a:endParaRPr lang="fr-FR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BDFE0DD5-33CD-49EB-A07E-768DA204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C33B-83BF-40EF-8F0E-3107C184ABAF}" type="datetime1">
              <a:rPr lang="fr-FR" smtClean="0"/>
              <a:t>11/02/2022</a:t>
            </a:fld>
            <a:endParaRPr lang="en-US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77D1308-BD09-4942-804C-B3FF4DEC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919CB608-7671-4E1F-BE47-067DCBE7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06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404007-18E1-48E3-A4E1-97ABEE69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de la </a:t>
            </a:r>
            <a:r>
              <a:rPr lang="fr-FR" dirty="0" err="1"/>
              <a:t>PCa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274B8D2-8EF4-4A06-AF2F-B9FB66951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642" y="2852757"/>
            <a:ext cx="4795518" cy="3633787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A3C623-35E1-433B-B4CC-A59EC7D3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5DE3-0CF1-4879-9647-5D9B3E8AE50E}" type="datetime1">
              <a:rPr lang="fr-FR" smtClean="0"/>
              <a:t>15/02/2022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E61CC5-21AF-4F17-89FC-12114605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Openclassrooms</a:t>
            </a:r>
            <a:r>
              <a:rPr lang="en-US" dirty="0"/>
              <a:t> Agar Blohorn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104CA7-727D-44AB-8251-24FB2924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0D03E27-017B-4180-864B-058D1D704EE4}"/>
              </a:ext>
            </a:extLst>
          </p:cNvPr>
          <p:cNvSpPr txBox="1"/>
          <p:nvPr/>
        </p:nvSpPr>
        <p:spPr>
          <a:xfrm>
            <a:off x="473642" y="2005012"/>
            <a:ext cx="6187404" cy="82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100" dirty="0"/>
              <a:t>Path : chemin de l’image dans S3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100" dirty="0" err="1"/>
              <a:t>Features_pca</a:t>
            </a:r>
            <a:r>
              <a:rPr lang="fr-FR" sz="1100" dirty="0"/>
              <a:t> : vecteur caractéristiques de chaque image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100" dirty="0" err="1"/>
              <a:t>Vectors_pca</a:t>
            </a:r>
            <a:r>
              <a:rPr lang="fr-FR" sz="1100" dirty="0"/>
              <a:t> : vecteur réduit grâce à la PCA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DC878BA-6D82-42CC-B9D9-114913956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058" y="2829790"/>
            <a:ext cx="4845942" cy="321298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E0848DB-EDF9-494C-9371-130EF6B6CD7B}"/>
              </a:ext>
            </a:extLst>
          </p:cNvPr>
          <p:cNvSpPr txBox="1"/>
          <p:nvPr/>
        </p:nvSpPr>
        <p:spPr>
          <a:xfrm>
            <a:off x="7346058" y="2249938"/>
            <a:ext cx="479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S3://compartimentduprojet8/resultats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95B8A893-8FD6-49CC-9FF5-F3A158693016}"/>
              </a:ext>
            </a:extLst>
          </p:cNvPr>
          <p:cNvSpPr/>
          <p:nvPr/>
        </p:nvSpPr>
        <p:spPr>
          <a:xfrm>
            <a:off x="5172075" y="3924300"/>
            <a:ext cx="2143125" cy="1042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Enregistré dans le format parquet</a:t>
            </a:r>
          </a:p>
        </p:txBody>
      </p:sp>
    </p:spTree>
    <p:extLst>
      <p:ext uri="{BB962C8B-B14F-4D97-AF65-F5344CB8AC3E}">
        <p14:creationId xmlns:p14="http://schemas.microsoft.com/office/powerpoint/2010/main" val="268189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B3568-087E-41C0-863F-7359C4AE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fr-FR" dirty="0"/>
              <a:t>Recommandations et conclusion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CC95A6E-3FC5-4C71-90CE-BF653F76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2D96-B8AD-41F2-91F2-505273685CF7}" type="datetime1">
              <a:rPr lang="fr-FR" smtClean="0"/>
              <a:t>14/02/2022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45C1A2D-FCF7-4A16-99F1-75A0F06C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A5A339A-3400-442B-AA6A-0FB42CC7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40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7C09B-74E2-4E8E-8FA8-E46EFB32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Recommandation &amp;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40A35-8ED8-404C-8F7B-E1C011A2A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102808" cy="408447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 marL="0" indent="0">
              <a:buNone/>
            </a:pPr>
            <a:r>
              <a:rPr lang="fr-FR" b="1" u="sng" dirty="0"/>
              <a:t>Ce qui a été fait :</a:t>
            </a:r>
          </a:p>
          <a:p>
            <a:pPr marL="0" indent="0">
              <a:buNone/>
            </a:pPr>
            <a:r>
              <a:rPr lang="fr-FR" dirty="0"/>
              <a:t>Le déploiement d’un modèle de réduction dimensionnelle d’images sur le cloud avec :</a:t>
            </a:r>
          </a:p>
          <a:p>
            <a:r>
              <a:rPr lang="fr-FR" dirty="0"/>
              <a:t>Amazon </a:t>
            </a:r>
            <a:r>
              <a:rPr lang="fr-FR" dirty="0" err="1"/>
              <a:t>aws</a:t>
            </a:r>
            <a:r>
              <a:rPr lang="fr-FR" dirty="0"/>
              <a:t> comme infrastructure</a:t>
            </a:r>
          </a:p>
          <a:p>
            <a:r>
              <a:rPr lang="fr-FR" dirty="0"/>
              <a:t>Amazon S3 pour stocker et récupérer des données volumineux</a:t>
            </a:r>
          </a:p>
          <a:p>
            <a:r>
              <a:rPr lang="fr-FR" dirty="0"/>
              <a:t>Amazon EC2 pour louer des serveurs et gérer l’élasticité du projet</a:t>
            </a:r>
          </a:p>
          <a:p>
            <a:r>
              <a:rPr lang="fr-FR" dirty="0"/>
              <a:t>Amazon EMR pour exécuter des tâches de distributions massives à l’aide de notebook EMR et </a:t>
            </a:r>
            <a:r>
              <a:rPr lang="fr-FR" dirty="0" err="1"/>
              <a:t>pyspark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u="sng" dirty="0"/>
              <a:t>Améliorations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Trouver une instance mieux appropriés pour le machine Learning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Utiliser le GPU pour de meilleurs performances et plus de rapidité d’exécution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L’API scala (surcouche fonctionnelle de Java) est plus rapide que </a:t>
            </a:r>
            <a:r>
              <a:rPr lang="fr-FR" dirty="0" err="1"/>
              <a:t>Pyspark</a:t>
            </a:r>
            <a:r>
              <a:rPr lang="fr-FR" dirty="0"/>
              <a:t> donc à essayer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073421-B3A5-4D1D-8E09-24EEE68C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5DE3-0CF1-4879-9647-5D9B3E8AE50E}" type="datetime1">
              <a:rPr lang="fr-FR" smtClean="0"/>
              <a:t>15/02/2022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C29EBE-3413-4B7C-83D1-3429B2CE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48317E-9969-4ED6-A8B2-2868EDAE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4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B3568-087E-41C0-863F-7359C4AE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 et présentation du jeu de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33EEB8-1D3E-4E4F-8D1C-9E955FE2C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47215A-D8B0-4A2A-8656-60C40125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6A8B-70B2-48EF-82B4-8BB54A65D815}" type="datetime1">
              <a:rPr lang="fr-FR" smtClean="0"/>
              <a:t>11/02/2022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9259BFEA-395E-4537-8023-C29D27D9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3BBC669-161F-4F1F-A6DA-DDE0A895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3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95AFBF-FCB0-4567-947F-FF2490F5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									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B61D12-EDCD-4CB6-817B-9516C80AA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6115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1600" b="1" dirty="0"/>
              <a:t>Client : </a:t>
            </a:r>
            <a:r>
              <a:rPr lang="fr-FR" sz="1600" dirty="0"/>
              <a:t>Entreprise start-up « Fruits »		</a:t>
            </a:r>
          </a:p>
          <a:p>
            <a:pPr>
              <a:lnSpc>
                <a:spcPct val="150000"/>
              </a:lnSpc>
            </a:pPr>
            <a:r>
              <a:rPr lang="fr-FR" sz="1600" b="1" dirty="0"/>
              <a:t>Objectif : </a:t>
            </a:r>
            <a:r>
              <a:rPr lang="fr-FR" sz="1600" dirty="0"/>
              <a:t>Permettre à la population de connaitre la biodiversité des fruits et les traitements pour chacun</a:t>
            </a:r>
          </a:p>
          <a:p>
            <a:pPr>
              <a:lnSpc>
                <a:spcPct val="150000"/>
              </a:lnSpc>
            </a:pPr>
            <a:r>
              <a:rPr lang="fr-FR" sz="1600" b="1" dirty="0"/>
              <a:t>Missions :</a:t>
            </a:r>
          </a:p>
          <a:p>
            <a:pPr marL="666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400" dirty="0"/>
              <a:t>Développer dans un environnement Big Data </a:t>
            </a:r>
          </a:p>
          <a:p>
            <a:pPr marL="666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400" dirty="0" err="1"/>
              <a:t>Préprocesser</a:t>
            </a:r>
            <a:r>
              <a:rPr lang="fr-FR" sz="1400" dirty="0"/>
              <a:t> les images</a:t>
            </a:r>
          </a:p>
          <a:p>
            <a:pPr marL="666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400" dirty="0"/>
              <a:t>Appliquer une méthode de réductions</a:t>
            </a:r>
          </a:p>
          <a:p>
            <a:pPr>
              <a:lnSpc>
                <a:spcPct val="150000"/>
              </a:lnSpc>
            </a:pPr>
            <a:r>
              <a:rPr lang="fr-FR" sz="1600" b="1" dirty="0"/>
              <a:t>Résultats :</a:t>
            </a:r>
          </a:p>
          <a:p>
            <a:pPr marL="666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400" dirty="0"/>
              <a:t>Images prêts pour appliquer un modèle d’apprentissage de classification (la base pour construire un moteur de classification de fruits)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8760AB-82B4-4CF2-8E69-742A8056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889" y="983619"/>
            <a:ext cx="3299946" cy="1814513"/>
          </a:xfrm>
          <a:prstGeom prst="rect">
            <a:avLst/>
          </a:prstGeom>
        </p:spPr>
      </p:pic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A2414008-ACFF-4A02-BB14-BD559FEB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BD7F-F96A-4609-AE1E-4517A15B3986}" type="datetime1">
              <a:rPr lang="fr-FR" smtClean="0"/>
              <a:t>11/02/2022</a:t>
            </a:fld>
            <a:endParaRPr lang="en-US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6EE29A1B-58FC-4427-B15E-7A0B4913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F0661BC-B1B8-4AB0-B7DD-567F1900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B3568-087E-41C0-863F-7359C4AE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 et présentation du jeu de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33EEB8-1D3E-4E4F-8D1C-9E955FE2C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jeu de données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4AC37B-EE11-4DC9-9DC5-56B07791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018E-4101-4C89-9170-C78112C6021A}" type="datetime1">
              <a:rPr lang="fr-FR" smtClean="0"/>
              <a:t>11/02/2022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F5737E89-523A-458E-A3B6-29A161EA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EE45476-2C3F-438C-9639-525B9CEE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1018C0-CAB1-431C-AD71-0132ABC1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4447"/>
            <a:ext cx="11029616" cy="1188720"/>
          </a:xfrm>
        </p:spPr>
        <p:txBody>
          <a:bodyPr anchor="ctr" anchorCtr="0"/>
          <a:lstStyle/>
          <a:p>
            <a:pPr algn="ctr"/>
            <a:r>
              <a:rPr lang="fr-FR" dirty="0"/>
              <a:t>Présentation des données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E33CFE5-11C0-46EF-A828-EFD3982AF755}"/>
              </a:ext>
            </a:extLst>
          </p:cNvPr>
          <p:cNvGrpSpPr/>
          <p:nvPr/>
        </p:nvGrpSpPr>
        <p:grpSpPr>
          <a:xfrm>
            <a:off x="2920569" y="4675416"/>
            <a:ext cx="2541366" cy="1681624"/>
            <a:chOff x="2571462" y="4507037"/>
            <a:chExt cx="2541366" cy="1681624"/>
          </a:xfrm>
        </p:grpSpPr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235894A4-00F6-4B2A-B599-5A9827158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5552" y="4507037"/>
              <a:ext cx="1609725" cy="12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pic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CBA07F9D-3832-4B9A-8665-8C6588465EFC}"/>
                </a:ext>
              </a:extLst>
            </p:cNvPr>
            <p:cNvSpPr txBox="1"/>
            <p:nvPr/>
          </p:nvSpPr>
          <p:spPr>
            <a:xfrm>
              <a:off x="2571462" y="5819329"/>
              <a:ext cx="2541366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/>
                <a:t> 1 dossier par classes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716F64B3-71B6-46F3-8922-F25D20BF7647}"/>
              </a:ext>
            </a:extLst>
          </p:cNvPr>
          <p:cNvGrpSpPr/>
          <p:nvPr/>
        </p:nvGrpSpPr>
        <p:grpSpPr>
          <a:xfrm rot="840541">
            <a:off x="7557205" y="3540452"/>
            <a:ext cx="4222466" cy="2614678"/>
            <a:chOff x="7800612" y="666787"/>
            <a:chExt cx="4222466" cy="2614678"/>
          </a:xfrm>
        </p:grpSpPr>
        <p:pic>
          <p:nvPicPr>
            <p:cNvPr id="24" name="Image 23" descr="Une image contenant abricot&#10;&#10;Description générée automatiquement">
              <a:extLst>
                <a:ext uri="{FF2B5EF4-FFF2-40B4-BE49-F238E27FC236}">
                  <a16:creationId xmlns:a16="http://schemas.microsoft.com/office/drawing/2014/main" id="{9392F0C1-F4DB-4B51-83A9-1DA7F0C8F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0612" y="2328965"/>
              <a:ext cx="952500" cy="9525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pic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E46EB342-7AFB-4EB9-8457-4B54AF8F028E}"/>
                </a:ext>
              </a:extLst>
            </p:cNvPr>
            <p:cNvSpPr txBox="1"/>
            <p:nvPr/>
          </p:nvSpPr>
          <p:spPr>
            <a:xfrm rot="20759459">
              <a:off x="9020188" y="1886396"/>
              <a:ext cx="3002890" cy="129086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dirty="0"/>
                <a:t>Classes : abricot</a:t>
              </a:r>
            </a:p>
            <a:p>
              <a:pPr>
                <a:lnSpc>
                  <a:spcPct val="150000"/>
                </a:lnSpc>
              </a:pPr>
              <a:r>
                <a:rPr lang="fr-FR" dirty="0"/>
                <a:t>Représentation 360°</a:t>
              </a:r>
            </a:p>
            <a:p>
              <a:pPr>
                <a:lnSpc>
                  <a:spcPct val="150000"/>
                </a:lnSpc>
              </a:pPr>
              <a:r>
                <a:rPr lang="fr-FR" dirty="0"/>
                <a:t>Taille : 100 x 100 pixels</a:t>
              </a:r>
            </a:p>
          </p:txBody>
        </p:sp>
        <p:pic>
          <p:nvPicPr>
            <p:cNvPr id="32" name="Image 31" descr="Une image contenant fruit, abricot&#10;&#10;Description générée automatiquement">
              <a:extLst>
                <a:ext uri="{FF2B5EF4-FFF2-40B4-BE49-F238E27FC236}">
                  <a16:creationId xmlns:a16="http://schemas.microsoft.com/office/drawing/2014/main" id="{54744C0D-4BCB-4507-A04F-C5073DF0A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223" y="1029981"/>
              <a:ext cx="952500" cy="9525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pic>
        <p:pic>
          <p:nvPicPr>
            <p:cNvPr id="34" name="Image 33" descr="Une image contenant abricot&#10;&#10;Description générée automatiquement">
              <a:extLst>
                <a:ext uri="{FF2B5EF4-FFF2-40B4-BE49-F238E27FC236}">
                  <a16:creationId xmlns:a16="http://schemas.microsoft.com/office/drawing/2014/main" id="{81E129B9-40AE-4841-A3DD-9A55B0A41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0174" y="666787"/>
              <a:ext cx="952500" cy="9525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pic>
        <p:pic>
          <p:nvPicPr>
            <p:cNvPr id="38" name="Graphique 37" descr="Flèches de chevron contour">
              <a:extLst>
                <a:ext uri="{FF2B5EF4-FFF2-40B4-BE49-F238E27FC236}">
                  <a16:creationId xmlns:a16="http://schemas.microsoft.com/office/drawing/2014/main" id="{553FC6FE-6F0A-480F-80C5-1FC633673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8453427">
              <a:off x="8372427" y="1829875"/>
              <a:ext cx="725729" cy="725729"/>
            </a:xfrm>
            <a:prstGeom prst="rect">
              <a:avLst/>
            </a:prstGeom>
          </p:spPr>
        </p:pic>
        <p:pic>
          <p:nvPicPr>
            <p:cNvPr id="39" name="Graphique 38" descr="Flèches de chevron contour">
              <a:extLst>
                <a:ext uri="{FF2B5EF4-FFF2-40B4-BE49-F238E27FC236}">
                  <a16:creationId xmlns:a16="http://schemas.microsoft.com/office/drawing/2014/main" id="{D840F7AB-6101-46A5-BA4C-DA179C93B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1351982">
              <a:off x="9596584" y="1001253"/>
              <a:ext cx="725729" cy="725729"/>
            </a:xfrm>
            <a:prstGeom prst="rect">
              <a:avLst/>
            </a:prstGeom>
          </p:spPr>
        </p:pic>
      </p:grpSp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886A7CF6-B612-48A3-B146-7E208A98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14C0-C612-48AF-A30F-D57AE753ED74}" type="datetime1">
              <a:rPr lang="fr-FR" smtClean="0"/>
              <a:t>11/02/2022</a:t>
            </a:fld>
            <a:endParaRPr lang="en-US" dirty="0"/>
          </a:p>
        </p:txBody>
      </p:sp>
      <p:sp>
        <p:nvSpPr>
          <p:cNvPr id="23" name="Espace réservé du pied de page 22">
            <a:extLst>
              <a:ext uri="{FF2B5EF4-FFF2-40B4-BE49-F238E27FC236}">
                <a16:creationId xmlns:a16="http://schemas.microsoft.com/office/drawing/2014/main" id="{52DC8044-9445-4903-AF63-45F68D06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CB583FD9-87A2-402C-B3B0-B31A4170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F6AA216-6614-4A59-834D-EBCA226572CE}"/>
              </a:ext>
            </a:extLst>
          </p:cNvPr>
          <p:cNvGrpSpPr/>
          <p:nvPr/>
        </p:nvGrpSpPr>
        <p:grpSpPr>
          <a:xfrm>
            <a:off x="225516" y="1506124"/>
            <a:ext cx="7408324" cy="3169292"/>
            <a:chOff x="2059709" y="1480887"/>
            <a:chExt cx="7408324" cy="316929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F84F3B79-8999-48E3-AB1A-76ABE1CB1E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9709" y="1480887"/>
              <a:ext cx="7408324" cy="2930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1EDB1B79-F2CF-477A-8186-EEF72E9BBBE9}"/>
                </a:ext>
              </a:extLst>
            </p:cNvPr>
            <p:cNvSpPr txBox="1"/>
            <p:nvPr/>
          </p:nvSpPr>
          <p:spPr>
            <a:xfrm>
              <a:off x="5421481" y="2252173"/>
              <a:ext cx="1052945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100" dirty="0"/>
                <a:t>90483 images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80E10698-FD91-4F39-B222-A9885BDE9D24}"/>
                </a:ext>
              </a:extLst>
            </p:cNvPr>
            <p:cNvSpPr txBox="1"/>
            <p:nvPr/>
          </p:nvSpPr>
          <p:spPr>
            <a:xfrm>
              <a:off x="2540095" y="4219292"/>
              <a:ext cx="211050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100" dirty="0"/>
                <a:t>67692 images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100" dirty="0"/>
                <a:t>131 classes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E0B2879E-7FE5-4486-B7BE-BFA5804E8E25}"/>
                </a:ext>
              </a:extLst>
            </p:cNvPr>
            <p:cNvSpPr txBox="1"/>
            <p:nvPr/>
          </p:nvSpPr>
          <p:spPr>
            <a:xfrm>
              <a:off x="5002678" y="4199520"/>
              <a:ext cx="2045535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100" dirty="0"/>
                <a:t>22688 images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100" dirty="0"/>
                <a:t>131 classes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5B48FBDC-522F-493D-BEF4-5F6FEDDF12A3}"/>
                </a:ext>
              </a:extLst>
            </p:cNvPr>
            <p:cNvSpPr txBox="1"/>
            <p:nvPr/>
          </p:nvSpPr>
          <p:spPr>
            <a:xfrm>
              <a:off x="7557062" y="4219292"/>
              <a:ext cx="172950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100" dirty="0"/>
                <a:t>103 images</a:t>
              </a:r>
            </a:p>
          </p:txBody>
        </p:sp>
      </p:grp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ADAE7A9-D451-4F49-BCA4-493C0B080313}"/>
              </a:ext>
            </a:extLst>
          </p:cNvPr>
          <p:cNvCxnSpPr>
            <a:cxnSpLocks/>
          </p:cNvCxnSpPr>
          <p:nvPr/>
        </p:nvCxnSpPr>
        <p:spPr>
          <a:xfrm>
            <a:off x="5024582" y="5536521"/>
            <a:ext cx="2172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52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B3568-087E-41C0-863F-7359C4AE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FR" dirty="0"/>
              <a:t>Environnement Big Data dans le cloud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33EEB8-1D3E-4E4F-8D1C-9E955FE2C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BIG DATA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CC95A6E-3FC5-4C71-90CE-BF653F76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2D96-B8AD-41F2-91F2-505273685CF7}" type="datetime1">
              <a:rPr lang="fr-FR" smtClean="0"/>
              <a:t>11/02/2022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45C1A2D-FCF7-4A16-99F1-75A0F06C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A5A339A-3400-442B-AA6A-0FB42CC7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5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9F4ACC69-E898-4AA9-9A8D-7508BA67D310}"/>
              </a:ext>
            </a:extLst>
          </p:cNvPr>
          <p:cNvGrpSpPr/>
          <p:nvPr/>
        </p:nvGrpSpPr>
        <p:grpSpPr>
          <a:xfrm>
            <a:off x="771525" y="1706148"/>
            <a:ext cx="10422948" cy="4445158"/>
            <a:chOff x="771525" y="1890876"/>
            <a:chExt cx="8708448" cy="419557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932F6DC-6E8B-41C6-B089-22125BA88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525" y="1890876"/>
              <a:ext cx="4963722" cy="3962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7D65BC6-1452-46BE-9F92-FC0B4474543B}"/>
                </a:ext>
              </a:extLst>
            </p:cNvPr>
            <p:cNvSpPr txBox="1"/>
            <p:nvPr/>
          </p:nvSpPr>
          <p:spPr>
            <a:xfrm>
              <a:off x="4239202" y="2286746"/>
              <a:ext cx="4686300" cy="64633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/>
                <a:t>Variation de quelques téraoctets à plusieurs pétaoctets de données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85208B6-0FAB-4C2C-9431-C2258E740350}"/>
                </a:ext>
              </a:extLst>
            </p:cNvPr>
            <p:cNvSpPr txBox="1"/>
            <p:nvPr/>
          </p:nvSpPr>
          <p:spPr>
            <a:xfrm>
              <a:off x="4793673" y="3201167"/>
              <a:ext cx="4686300" cy="1394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Pages </a:t>
              </a:r>
              <a:r>
                <a:rPr lang="fr-FR" dirty="0" err="1"/>
                <a:t>webs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Fichiers de journaux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Interaction avec les réseaux sociaux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E-commerce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…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2CCE096E-2021-4326-A9FC-656EC6778A05}"/>
                </a:ext>
              </a:extLst>
            </p:cNvPr>
            <p:cNvSpPr txBox="1"/>
            <p:nvPr/>
          </p:nvSpPr>
          <p:spPr>
            <a:xfrm>
              <a:off x="5292436" y="4692073"/>
              <a:ext cx="4017819" cy="1394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Rapidité d’exécutions pour 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Collecter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Stocker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Analyser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Traiter et visualiser</a:t>
              </a: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3DB31BC-17A9-40E5-8B0B-4CE5250B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BIG DATA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59D0EE-6754-4529-8A1D-588C6466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079-48B9-48BF-96E8-BE24C2601232}" type="datetime1">
              <a:rPr lang="fr-FR" smtClean="0"/>
              <a:t>11/02/2022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7B5D6A1C-E318-4F78-B116-34E4C39F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EC4C0431-24BB-4FB4-9AA7-8368033E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BEC6DBE-D83E-4EC1-A4F5-3DB0E0BA7F34}"/>
              </a:ext>
            </a:extLst>
          </p:cNvPr>
          <p:cNvGrpSpPr/>
          <p:nvPr/>
        </p:nvGrpSpPr>
        <p:grpSpPr>
          <a:xfrm>
            <a:off x="4702989" y="739307"/>
            <a:ext cx="1765111" cy="1188720"/>
            <a:chOff x="114971" y="3521914"/>
            <a:chExt cx="1765111" cy="118872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8955495-0557-4E47-B257-6A3B08E52F61}"/>
                </a:ext>
              </a:extLst>
            </p:cNvPr>
            <p:cNvSpPr/>
            <p:nvPr/>
          </p:nvSpPr>
          <p:spPr>
            <a:xfrm>
              <a:off x="114971" y="3521914"/>
              <a:ext cx="1765111" cy="1188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9923D42D-566F-483A-94C8-20DD0B205B08}"/>
                </a:ext>
              </a:extLst>
            </p:cNvPr>
            <p:cNvSpPr txBox="1"/>
            <p:nvPr/>
          </p:nvSpPr>
          <p:spPr>
            <a:xfrm>
              <a:off x="244281" y="3796145"/>
              <a:ext cx="1506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LES 3 V du</a:t>
              </a:r>
            </a:p>
            <a:p>
              <a:pPr algn="ctr"/>
              <a:r>
                <a:rPr lang="fr-FR" dirty="0"/>
                <a:t>Big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119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B3568-087E-41C0-863F-7359C4AE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FR" dirty="0"/>
              <a:t>Environnement Big Data dans le cloud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33EEB8-1D3E-4E4F-8D1C-9E955FE2C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AMAZON AWS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CC95A6E-3FC5-4C71-90CE-BF653F76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2D96-B8AD-41F2-91F2-505273685CF7}" type="datetime1">
              <a:rPr lang="fr-FR" smtClean="0"/>
              <a:t>11/02/2022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45C1A2D-FCF7-4A16-99F1-75A0F06C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Openclassrooms Agar Blohorn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A5A339A-3400-442B-AA6A-0FB42CC7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986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322A1C"/>
      </a:dk2>
      <a:lt2>
        <a:srgbClr val="F0F3F2"/>
      </a:lt2>
      <a:accent1>
        <a:srgbClr val="CF417D"/>
      </a:accent1>
      <a:accent2>
        <a:srgbClr val="BD2FA6"/>
      </a:accent2>
      <a:accent3>
        <a:srgbClr val="AA41CF"/>
      </a:accent3>
      <a:accent4>
        <a:srgbClr val="673CC1"/>
      </a:accent4>
      <a:accent5>
        <a:srgbClr val="414ECF"/>
      </a:accent5>
      <a:accent6>
        <a:srgbClr val="2F77BD"/>
      </a:accent6>
      <a:hlink>
        <a:srgbClr val="493FBF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15914</TotalTime>
  <Words>997</Words>
  <Application>Microsoft Office PowerPoint</Application>
  <PresentationFormat>Grand écran</PresentationFormat>
  <Paragraphs>205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Calibri</vt:lpstr>
      <vt:lpstr>Univers</vt:lpstr>
      <vt:lpstr>Univers Condensed</vt:lpstr>
      <vt:lpstr>Wingdings</vt:lpstr>
      <vt:lpstr>Wingdings 2</vt:lpstr>
      <vt:lpstr>DividendVTI</vt:lpstr>
      <vt:lpstr>Déployer un modèle dans le cloud</vt:lpstr>
      <vt:lpstr>Table des matières</vt:lpstr>
      <vt:lpstr>Problématique et présentation du jeu de données</vt:lpstr>
      <vt:lpstr>Problématique          </vt:lpstr>
      <vt:lpstr>Problématique et présentation du jeu de données</vt:lpstr>
      <vt:lpstr>Présentation des données</vt:lpstr>
      <vt:lpstr>Environnement Big Data dans le cloud</vt:lpstr>
      <vt:lpstr>LE BIG DATA</vt:lpstr>
      <vt:lpstr>Environnement Big Data dans le cloud</vt:lpstr>
      <vt:lpstr>Apache HADOOP</vt:lpstr>
      <vt:lpstr>AMAZON EMR : Le pattern MAP reduce</vt:lpstr>
      <vt:lpstr>AMAZON aws : infrastructure big data</vt:lpstr>
      <vt:lpstr>Présentation PowerPoint</vt:lpstr>
      <vt:lpstr>Calcul distribués avec Pyspark</vt:lpstr>
      <vt:lpstr>DE EMR à pyspark</vt:lpstr>
      <vt:lpstr>DE EMR à pyspark : exemples EMR</vt:lpstr>
      <vt:lpstr>DE EMR à pyspark </vt:lpstr>
      <vt:lpstr>Réalisation du traitement de la chaine des images</vt:lpstr>
      <vt:lpstr>traitements d’images de fruits</vt:lpstr>
      <vt:lpstr>Résultats de la PCa</vt:lpstr>
      <vt:lpstr>Recommandations et conclusion</vt:lpstr>
      <vt:lpstr>Recommandation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Déployer un modèle dans le cloud</dc:title>
  <dc:creator>Agar Blohorn</dc:creator>
  <cp:lastModifiedBy>Agar Blohorn</cp:lastModifiedBy>
  <cp:revision>12</cp:revision>
  <dcterms:created xsi:type="dcterms:W3CDTF">2022-01-26T09:25:55Z</dcterms:created>
  <dcterms:modified xsi:type="dcterms:W3CDTF">2022-02-16T10:03:27Z</dcterms:modified>
</cp:coreProperties>
</file>