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I5gewVZD7BFm91UplhLGZw+Ap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4958FE-88AA-492E-859A-03CFD0F10A23}">
  <a:tblStyle styleId="{524958FE-88AA-492E-859A-03CFD0F10A23}" styleName="Table_0">
    <a:wholeTbl>
      <a:tcTxStyle>
        <a:font>
          <a:latin typeface="Calibri"/>
          <a:ea typeface="Calibri"/>
          <a:cs typeface="Calibri"/>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1" name="Google Shape;41;p2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42" name="Google Shape;42;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07" name="Google Shape;107;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3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4" name="Google Shape;114;p3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5" name="Google Shape;115;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3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0" name="Google Shape;120;p3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3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24" name="Google Shape;12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3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1" name="Google Shape;131;p3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2" name="Google Shape;13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3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7" name="Google Shape;137;p3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3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1" name="Google Shape;141;p3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2" name="Google Shape;142;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3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9" name="Google Shape;149;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6" name="Google Shape;15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9" name="Google Shape;49;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61" name="Google Shape;61;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68" name="Google Shape;68;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5" name="Google Shape;75;p28"/>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6" name="Google Shape;76;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83" name="Google Shape;83;p29"/>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4" name="Google Shape;84;p29"/>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85" name="Google Shape;85;p29"/>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6" name="Google Shape;86;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1"/>
          <p:cNvSpPr>
            <a:spLocks noGrp="1"/>
          </p:cNvSpPr>
          <p:nvPr>
            <p:ph type="pic" idx="2"/>
          </p:nvPr>
        </p:nvSpPr>
        <p:spPr>
          <a:xfrm>
            <a:off x="2589212" y="634965"/>
            <a:ext cx="8915400" cy="3854970"/>
          </a:xfrm>
          <a:prstGeom prst="rect">
            <a:avLst/>
          </a:prstGeom>
          <a:noFill/>
          <a:ln>
            <a:noFill/>
          </a:ln>
        </p:spPr>
      </p:sp>
      <p:sp>
        <p:nvSpPr>
          <p:cNvPr id="99" name="Google Shape;99;p3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100" name="Google Shape;100;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1" y="228600"/>
            <a:ext cx="2851516" cy="6638628"/>
            <a:chOff x="2487613" y="285750"/>
            <a:chExt cx="2428875" cy="5654676"/>
          </a:xfrm>
        </p:grpSpPr>
        <p:sp>
          <p:nvSpPr>
            <p:cNvPr id="7" name="Google Shape;7;p2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2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2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22"/>
          <p:cNvGrpSpPr/>
          <p:nvPr/>
        </p:nvGrpSpPr>
        <p:grpSpPr>
          <a:xfrm>
            <a:off x="27221" y="-786"/>
            <a:ext cx="2356674" cy="6854039"/>
            <a:chOff x="6627813" y="194833"/>
            <a:chExt cx="1952625" cy="5678918"/>
          </a:xfrm>
        </p:grpSpPr>
        <p:sp>
          <p:nvSpPr>
            <p:cNvPr id="20" name="Google Shape;20;p2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4" name="Google Shape;34;p2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ata.torontopolice.on.c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title"/>
          </p:nvPr>
        </p:nvSpPr>
        <p:spPr>
          <a:xfrm>
            <a:off x="2021162" y="446088"/>
            <a:ext cx="3505199" cy="976312"/>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262626"/>
              </a:buClr>
              <a:buSzPts val="4400"/>
              <a:buFont typeface="Times New Roman"/>
              <a:buNone/>
            </a:pPr>
            <a:r>
              <a:rPr lang="en-US" sz="4400" b="1">
                <a:latin typeface="Times New Roman"/>
                <a:ea typeface="Times New Roman"/>
                <a:cs typeface="Times New Roman"/>
                <a:sym typeface="Times New Roman"/>
              </a:rPr>
              <a:t>Introduction</a:t>
            </a:r>
            <a:endParaRPr/>
          </a:p>
        </p:txBody>
      </p:sp>
      <p:sp>
        <p:nvSpPr>
          <p:cNvPr id="165" name="Google Shape;165;p1"/>
          <p:cNvSpPr txBox="1">
            <a:spLocks noGrp="1"/>
          </p:cNvSpPr>
          <p:nvPr>
            <p:ph type="body" idx="2"/>
          </p:nvPr>
        </p:nvSpPr>
        <p:spPr>
          <a:xfrm>
            <a:off x="2221071" y="3531639"/>
            <a:ext cx="4545289" cy="3326361"/>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00000"/>
              </a:lnSpc>
              <a:spcBef>
                <a:spcPts val="0"/>
              </a:spcBef>
              <a:spcAft>
                <a:spcPts val="0"/>
              </a:spcAft>
              <a:buSzPts val="1800"/>
              <a:buNone/>
            </a:pPr>
            <a:r>
              <a:rPr lang="en-US" sz="1800" b="1">
                <a:latin typeface="Times New Roman"/>
                <a:ea typeface="Times New Roman"/>
                <a:cs typeface="Times New Roman"/>
                <a:sym typeface="Times New Roman"/>
              </a:rPr>
              <a:t>MSCS:</a:t>
            </a:r>
            <a:endParaRPr/>
          </a:p>
          <a:p>
            <a:pPr marL="0" lvl="0" indent="0" algn="l" rtl="0">
              <a:lnSpc>
                <a:spcPct val="100000"/>
              </a:lnSpc>
              <a:spcBef>
                <a:spcPts val="1000"/>
              </a:spcBef>
              <a:spcAft>
                <a:spcPts val="0"/>
              </a:spcAft>
              <a:buSzPts val="1600"/>
              <a:buNone/>
            </a:pPr>
            <a:r>
              <a:rPr lang="en-US" sz="1600" b="1">
                <a:latin typeface="Times New Roman"/>
                <a:ea typeface="Times New Roman"/>
                <a:cs typeface="Times New Roman"/>
                <a:sym typeface="Times New Roman"/>
              </a:rPr>
              <a:t>Virtual University of Pakistan (Ongoing)</a:t>
            </a:r>
            <a:endParaRPr/>
          </a:p>
          <a:p>
            <a:pPr marL="0" lvl="0" indent="0" algn="l" rtl="0">
              <a:lnSpc>
                <a:spcPct val="100000"/>
              </a:lnSpc>
              <a:spcBef>
                <a:spcPts val="1000"/>
              </a:spcBef>
              <a:spcAft>
                <a:spcPts val="0"/>
              </a:spcAft>
              <a:buSzPts val="1800"/>
              <a:buNone/>
            </a:pPr>
            <a:r>
              <a:rPr lang="en-US" sz="1800" b="1">
                <a:latin typeface="Times New Roman"/>
                <a:ea typeface="Times New Roman"/>
                <a:cs typeface="Times New Roman"/>
                <a:sym typeface="Times New Roman"/>
              </a:rPr>
              <a:t>MCS:</a:t>
            </a:r>
            <a:endParaRPr/>
          </a:p>
          <a:p>
            <a:pPr marL="0" lvl="0" indent="0" algn="l" rtl="0">
              <a:lnSpc>
                <a:spcPct val="100000"/>
              </a:lnSpc>
              <a:spcBef>
                <a:spcPts val="1000"/>
              </a:spcBef>
              <a:spcAft>
                <a:spcPts val="0"/>
              </a:spcAft>
              <a:buSzPts val="1600"/>
              <a:buNone/>
            </a:pPr>
            <a:r>
              <a:rPr lang="en-US" sz="1600" b="1">
                <a:latin typeface="Times New Roman"/>
                <a:ea typeface="Times New Roman"/>
                <a:cs typeface="Times New Roman"/>
                <a:sym typeface="Times New Roman"/>
              </a:rPr>
              <a:t>Virtual University of Pakistan (Gold Medalist)</a:t>
            </a:r>
            <a:endParaRPr/>
          </a:p>
          <a:p>
            <a:pPr marL="0" lvl="0" indent="0" algn="l" rtl="0">
              <a:lnSpc>
                <a:spcPct val="100000"/>
              </a:lnSpc>
              <a:spcBef>
                <a:spcPts val="1000"/>
              </a:spcBef>
              <a:spcAft>
                <a:spcPts val="0"/>
              </a:spcAft>
              <a:buSzPts val="1800"/>
              <a:buNone/>
            </a:pPr>
            <a:endParaRPr sz="1800" b="1">
              <a:latin typeface="Times New Roman"/>
              <a:ea typeface="Times New Roman"/>
              <a:cs typeface="Times New Roman"/>
              <a:sym typeface="Times New Roman"/>
            </a:endParaRPr>
          </a:p>
          <a:p>
            <a:pPr marL="0" lvl="0" indent="0" algn="l" rtl="0">
              <a:lnSpc>
                <a:spcPct val="100000"/>
              </a:lnSpc>
              <a:spcBef>
                <a:spcPts val="1000"/>
              </a:spcBef>
              <a:spcAft>
                <a:spcPts val="0"/>
              </a:spcAft>
              <a:buSzPts val="1800"/>
              <a:buNone/>
            </a:pPr>
            <a:r>
              <a:rPr lang="en-US" sz="1800" b="1">
                <a:latin typeface="Times New Roman"/>
                <a:ea typeface="Times New Roman"/>
                <a:cs typeface="Times New Roman"/>
                <a:sym typeface="Times New Roman"/>
              </a:rPr>
              <a:t>Research Area:</a:t>
            </a:r>
            <a:endParaRPr/>
          </a:p>
          <a:p>
            <a:pPr marL="0" lvl="0" indent="0" algn="l" rtl="0">
              <a:lnSpc>
                <a:spcPct val="100000"/>
              </a:lnSpc>
              <a:spcBef>
                <a:spcPts val="1000"/>
              </a:spcBef>
              <a:spcAft>
                <a:spcPts val="0"/>
              </a:spcAft>
              <a:buSzPts val="1600"/>
              <a:buNone/>
            </a:pPr>
            <a:r>
              <a:rPr lang="en-US" sz="1600" b="1">
                <a:latin typeface="Times New Roman"/>
                <a:ea typeface="Times New Roman"/>
                <a:cs typeface="Times New Roman"/>
                <a:sym typeface="Times New Roman"/>
              </a:rPr>
              <a:t>Data Science, Machine Learning &amp; Deep Learning</a:t>
            </a:r>
            <a:endParaRPr/>
          </a:p>
          <a:p>
            <a:pPr marL="0" lvl="0" indent="0" algn="l" rtl="0">
              <a:lnSpc>
                <a:spcPct val="100000"/>
              </a:lnSpc>
              <a:spcBef>
                <a:spcPts val="1000"/>
              </a:spcBef>
              <a:spcAft>
                <a:spcPts val="0"/>
              </a:spcAft>
              <a:buSzPts val="1600"/>
              <a:buNone/>
            </a:pPr>
            <a:endParaRPr sz="1600" b="1"/>
          </a:p>
          <a:p>
            <a:pPr marL="0" lvl="0" indent="0" algn="l" rtl="0">
              <a:lnSpc>
                <a:spcPct val="100000"/>
              </a:lnSpc>
              <a:spcBef>
                <a:spcPts val="1000"/>
              </a:spcBef>
              <a:spcAft>
                <a:spcPts val="0"/>
              </a:spcAft>
              <a:buSzPts val="1600"/>
              <a:buNone/>
            </a:pPr>
            <a:endParaRPr sz="1600" b="1"/>
          </a:p>
        </p:txBody>
      </p:sp>
      <p:sp>
        <p:nvSpPr>
          <p:cNvPr id="166" name="Google Shape;166;p1"/>
          <p:cNvSpPr txBox="1"/>
          <p:nvPr/>
        </p:nvSpPr>
        <p:spPr>
          <a:xfrm>
            <a:off x="2159712" y="2103116"/>
            <a:ext cx="3505199" cy="747808"/>
          </a:xfrm>
          <a:prstGeom prst="rect">
            <a:avLst/>
          </a:prstGeom>
          <a:noFill/>
          <a:ln>
            <a:noFill/>
          </a:ln>
        </p:spPr>
        <p:txBody>
          <a:bodyPr spcFirstLastPara="1" wrap="square" lIns="91425" tIns="45700" rIns="91425" bIns="45700" anchor="b" anchorCtr="0">
            <a:normAutofit fontScale="82500" lnSpcReduction="10000"/>
          </a:bodyPr>
          <a:lstStyle/>
          <a:p>
            <a:pPr marL="0" marR="0" lvl="0" indent="0" algn="l" rtl="0">
              <a:lnSpc>
                <a:spcPct val="100000"/>
              </a:lnSpc>
              <a:spcBef>
                <a:spcPts val="0"/>
              </a:spcBef>
              <a:spcAft>
                <a:spcPts val="0"/>
              </a:spcAft>
              <a:buClr>
                <a:srgbClr val="262626"/>
              </a:buClr>
              <a:buSzPct val="100000"/>
              <a:buFont typeface="Times New Roman"/>
              <a:buNone/>
            </a:pPr>
            <a:r>
              <a:rPr lang="en-US" sz="3600" b="1" i="0" u="none" strike="noStrike" cap="none" dirty="0">
                <a:solidFill>
                  <a:srgbClr val="262626"/>
                </a:solidFill>
                <a:latin typeface="Times New Roman"/>
                <a:ea typeface="Times New Roman"/>
                <a:cs typeface="Times New Roman"/>
                <a:sym typeface="Times New Roman"/>
              </a:rPr>
              <a:t>M SHUJAAT ABID</a:t>
            </a:r>
            <a:endParaRPr sz="1400" b="0" i="0" u="none" strike="noStrike" cap="none" dirty="0">
              <a:solidFill>
                <a:srgbClr val="000000"/>
              </a:solidFill>
              <a:latin typeface="Arial"/>
              <a:ea typeface="Arial"/>
              <a:cs typeface="Arial"/>
              <a:sym typeface="Arial"/>
            </a:endParaRPr>
          </a:p>
        </p:txBody>
      </p:sp>
      <p:pic>
        <p:nvPicPr>
          <p:cNvPr id="167" name="Google Shape;167;p1" descr="A picture containing text, person, academic costume&#10;&#10;Description automatically generated"/>
          <p:cNvPicPr preferRelativeResize="0">
            <a:picLocks noGrp="1"/>
          </p:cNvPicPr>
          <p:nvPr>
            <p:ph type="body" idx="1"/>
          </p:nvPr>
        </p:nvPicPr>
        <p:blipFill rotWithShape="1">
          <a:blip r:embed="rId3">
            <a:alphaModFix/>
          </a:blip>
          <a:srcRect/>
          <a:stretch/>
        </p:blipFill>
        <p:spPr>
          <a:xfrm>
            <a:off x="6766360" y="1878000"/>
            <a:ext cx="5181600" cy="476786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352"/>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Literature Review</a:t>
            </a:r>
            <a:endParaRPr/>
          </a:p>
        </p:txBody>
      </p:sp>
      <p:sp>
        <p:nvSpPr>
          <p:cNvPr id="221" name="Google Shape;221;p11"/>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Significant amount of work has been done in the field of accident data mining, particularly in the domain of prediction models</a:t>
            </a:r>
            <a:endParaRPr sz="1800" dirty="0">
              <a:solidFill>
                <a:srgbClr val="3F3F3F"/>
              </a:solidFill>
              <a:latin typeface="Century Gothic"/>
              <a:ea typeface="Century Gothic"/>
              <a:cs typeface="Century Gothic"/>
              <a:sym typeface="Century Gothic"/>
            </a:endParaRPr>
          </a:p>
          <a:p>
            <a:pPr marL="469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dirty="0">
                <a:solidFill>
                  <a:srgbClr val="3F3F3F"/>
                </a:solidFill>
                <a:latin typeface="Times New Roman"/>
                <a:ea typeface="Times New Roman"/>
                <a:cs typeface="Times New Roman"/>
                <a:sym typeface="Times New Roman"/>
              </a:rPr>
              <a:t>These studies focuses only on one domain from the followings</a:t>
            </a:r>
            <a:endParaRPr sz="18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Building the prediction model</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Finding the factors that involve traffic accidents</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Innovation of the Current Study</a:t>
            </a:r>
            <a:endParaRPr/>
          </a:p>
        </p:txBody>
      </p:sp>
      <p:sp>
        <p:nvSpPr>
          <p:cNvPr id="227" name="Google Shape;227;p12"/>
          <p:cNvSpPr txBox="1"/>
          <p:nvPr/>
        </p:nvSpPr>
        <p:spPr>
          <a:xfrm>
            <a:off x="2589200" y="2133600"/>
            <a:ext cx="8915400" cy="43926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The study focuses on:</a:t>
            </a:r>
            <a:endParaRPr sz="1800" dirty="0">
              <a:solidFill>
                <a:srgbClr val="3F3F3F"/>
              </a:solidFill>
              <a:latin typeface="Century Gothic"/>
              <a:ea typeface="Century Gothic"/>
              <a:cs typeface="Century Gothic"/>
              <a:sym typeface="Century Gothic"/>
            </a:endParaRPr>
          </a:p>
          <a:p>
            <a:pPr marL="114300" lvl="0" algn="just" rtl="0">
              <a:spcBef>
                <a:spcPts val="0"/>
              </a:spcBef>
              <a:spcAft>
                <a:spcPts val="0"/>
              </a:spcAft>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Factors that contributes to fatal or major injury</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Statistical, predictive and descriptive analysis of dataset</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Finding the hidden patterns</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Extracting rules</a:t>
            </a:r>
            <a:endParaRPr sz="1800" dirty="0">
              <a:solidFill>
                <a:srgbClr val="3F3F3F"/>
              </a:solidFill>
              <a:latin typeface="Times New Roman"/>
              <a:ea typeface="Times New Roman"/>
              <a:cs typeface="Times New Roman"/>
              <a:sym typeface="Times New Roman"/>
            </a:endParaRPr>
          </a:p>
          <a:p>
            <a:pPr marL="6286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chemeClr val="accent1"/>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Developing predictor model</a:t>
            </a:r>
            <a:endParaRPr sz="1800" dirty="0">
              <a:solidFill>
                <a:srgbClr val="3F3F3F"/>
              </a:solidFill>
              <a:latin typeface="Times New Roman"/>
              <a:ea typeface="Times New Roman"/>
              <a:cs typeface="Times New Roman"/>
              <a:sym typeface="Times New Roman"/>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Suggestions and recommendations to ensure the road safety</a:t>
            </a:r>
            <a:endParaRPr sz="2000"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Font typeface="Wingdings" panose="05000000000000000000" pitchFamily="2" charset="2"/>
              <a:buChar char="Ø"/>
            </a:pPr>
            <a:endParaRPr sz="20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Dataset</a:t>
            </a:r>
            <a:endParaRPr/>
          </a:p>
        </p:txBody>
      </p:sp>
      <p:sp>
        <p:nvSpPr>
          <p:cNvPr id="233" name="Google Shape;233;p13"/>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Killed or Seriously Injured Dataset:</a:t>
            </a:r>
            <a:endParaRPr sz="1800" dirty="0">
              <a:solidFill>
                <a:srgbClr val="3F3F3F"/>
              </a:solidFill>
              <a:latin typeface="Century Gothic"/>
              <a:ea typeface="Century Gothic"/>
              <a:cs typeface="Century Gothic"/>
              <a:sym typeface="Century Gothic"/>
            </a:endParaRPr>
          </a:p>
          <a:p>
            <a:pPr marL="469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The KSI (Killed or Seriously Injured) dataset provided by the Toronto Police Services </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 It contains all the collisions record from 2006 to 2022 </a:t>
            </a:r>
            <a:r>
              <a:rPr lang="en-US" sz="1600" dirty="0">
                <a:solidFill>
                  <a:srgbClr val="3F3F3F"/>
                </a:solidFill>
                <a:latin typeface="Times New Roman"/>
                <a:ea typeface="Times New Roman"/>
                <a:cs typeface="Times New Roman"/>
                <a:sym typeface="Times New Roman"/>
              </a:rPr>
              <a:t>in Toronto </a:t>
            </a:r>
            <a:endParaRPr sz="1800" dirty="0">
              <a:solidFill>
                <a:srgbClr val="3F3F3F"/>
              </a:solidFill>
              <a:latin typeface="Times New Roman"/>
              <a:ea typeface="Times New Roman"/>
              <a:cs typeface="Times New Roman"/>
              <a:sym typeface="Times New Roman"/>
            </a:endParaRPr>
          </a:p>
          <a:p>
            <a:pPr marL="469900" lvl="0" indent="-342900" algn="just" rtl="0">
              <a:spcBef>
                <a:spcPts val="0"/>
              </a:spcBef>
              <a:spcAft>
                <a:spcPts val="0"/>
              </a:spcAft>
              <a:buFont typeface="Wingdings" panose="05000000000000000000" pitchFamily="2" charset="2"/>
              <a:buChar char="Ø"/>
            </a:pPr>
            <a:endParaRPr sz="2000"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dirty="0">
                <a:solidFill>
                  <a:srgbClr val="3F3F3F"/>
                </a:solidFill>
                <a:latin typeface="Times New Roman"/>
                <a:ea typeface="Times New Roman"/>
                <a:cs typeface="Times New Roman"/>
                <a:sym typeface="Times New Roman"/>
              </a:rPr>
              <a:t>Contains </a:t>
            </a:r>
            <a:r>
              <a:rPr lang="en-US" sz="1800" dirty="0">
                <a:solidFill>
                  <a:srgbClr val="3F3F3F"/>
                </a:solidFill>
                <a:latin typeface="Times New Roman"/>
                <a:ea typeface="Times New Roman"/>
                <a:cs typeface="Times New Roman"/>
                <a:sym typeface="Times New Roman"/>
              </a:rPr>
              <a:t>detailed information and the characteristics of collisions</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 Contains demographic data, collision location, date and time, and other factors such as road surface condition and visibility etc. that may contribute to the risk of injury</a:t>
            </a:r>
            <a:endParaRPr sz="2000" dirty="0">
              <a:solidFill>
                <a:srgbClr val="3F3F3F"/>
              </a:solidFill>
              <a:latin typeface="Times New Roman"/>
              <a:ea typeface="Times New Roman"/>
              <a:cs typeface="Times New Roman"/>
              <a:sym typeface="Times New Roman"/>
            </a:endParaRPr>
          </a:p>
          <a:p>
            <a:pPr marL="469900" lvl="0" indent="-342900" algn="just" rtl="0">
              <a:spcBef>
                <a:spcPts val="0"/>
              </a:spcBef>
              <a:spcAft>
                <a:spcPts val="0"/>
              </a:spcAft>
              <a:buFont typeface="Wingdings" panose="05000000000000000000" pitchFamily="2" charset="2"/>
              <a:buChar char="Ø"/>
            </a:pPr>
            <a:endParaRPr sz="20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Research Questions</a:t>
            </a:r>
            <a:endParaRPr/>
          </a:p>
        </p:txBody>
      </p:sp>
      <p:sp>
        <p:nvSpPr>
          <p:cNvPr id="239" name="Google Shape;239;p14"/>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Q1: What will be the estimated injury severity level of vulnerable road user in road accidents?</a:t>
            </a:r>
            <a:endParaRPr sz="1800" dirty="0">
              <a:solidFill>
                <a:srgbClr val="3F3F3F"/>
              </a:solidFill>
              <a:latin typeface="Calibri"/>
              <a:ea typeface="Calibri"/>
              <a:cs typeface="Calibri"/>
              <a:sym typeface="Calibri"/>
            </a:endParaRPr>
          </a:p>
          <a:p>
            <a:pPr marL="285750" lvl="0" indent="-285750" algn="l" rtl="0">
              <a:lnSpc>
                <a:spcPct val="150000"/>
              </a:lnSpc>
              <a:spcBef>
                <a:spcPts val="120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Q2: What are the underlying hidden factors that contribute to fatal or major injuries?</a:t>
            </a: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Research Objectives</a:t>
            </a:r>
            <a:endParaRPr/>
          </a:p>
        </p:txBody>
      </p:sp>
      <p:sp>
        <p:nvSpPr>
          <p:cNvPr id="245" name="Google Shape;245;p15"/>
          <p:cNvSpPr txBox="1"/>
          <p:nvPr/>
        </p:nvSpPr>
        <p:spPr>
          <a:xfrm>
            <a:off x="2589200" y="2133600"/>
            <a:ext cx="8579400" cy="3048600"/>
          </a:xfrm>
          <a:prstGeom prst="rect">
            <a:avLst/>
          </a:prstGeom>
          <a:noFill/>
          <a:ln>
            <a:noFill/>
          </a:ln>
        </p:spPr>
        <p:txBody>
          <a:bodyPr spcFirstLastPara="1" wrap="square" lIns="91425" tIns="45700" rIns="91425" bIns="45700" anchor="t" anchorCtr="0">
            <a:normAutofit/>
          </a:bodyPr>
          <a:lstStyle/>
          <a:p>
            <a:pPr marL="457200" lvl="0" indent="-457200" algn="just" rtl="0">
              <a:lnSpc>
                <a:spcPct val="150000"/>
              </a:lnSpc>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To find out the factors that are more involved in collisions using  association  rule mining.</a:t>
            </a:r>
            <a:endParaRPr sz="1800" dirty="0">
              <a:solidFill>
                <a:srgbClr val="3F3F3F"/>
              </a:solidFill>
              <a:latin typeface="Times New Roman"/>
              <a:ea typeface="Times New Roman"/>
              <a:cs typeface="Times New Roman"/>
              <a:sym typeface="Times New Roman"/>
            </a:endParaRPr>
          </a:p>
          <a:p>
            <a:pPr marL="457200" lvl="0" indent="-457200" algn="just" rtl="0">
              <a:lnSpc>
                <a:spcPct val="150000"/>
              </a:lnSpc>
              <a:spcBef>
                <a:spcPts val="120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To build a prediction model that will predict the injury severity by using the   different machine learning algorithms.</a:t>
            </a:r>
            <a:endParaRPr sz="1800" dirty="0">
              <a:solidFill>
                <a:srgbClr val="3F3F3F"/>
              </a:solidFill>
              <a:latin typeface="Times New Roman"/>
              <a:ea typeface="Times New Roman"/>
              <a:cs typeface="Times New Roman"/>
              <a:sym typeface="Times New Roman"/>
            </a:endParaRPr>
          </a:p>
          <a:p>
            <a:pPr marL="457200" lvl="0" indent="-457200" algn="just" rtl="0">
              <a:lnSpc>
                <a:spcPct val="150000"/>
              </a:lnSpc>
              <a:spcBef>
                <a:spcPts val="120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Evaluating the performance of these prediction models.</a:t>
            </a: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49"/>
        <p:cNvGrpSpPr/>
        <p:nvPr/>
      </p:nvGrpSpPr>
      <p:grpSpPr>
        <a:xfrm>
          <a:off x="0" y="0"/>
          <a:ext cx="0" cy="0"/>
          <a:chOff x="0" y="0"/>
          <a:chExt cx="0" cy="0"/>
        </a:xfrm>
      </p:grpSpPr>
      <p:sp>
        <p:nvSpPr>
          <p:cNvPr id="250" name="Google Shape;250;p16"/>
          <p:cNvSpPr txBox="1"/>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262626"/>
              </a:buClr>
              <a:buSzPts val="3600"/>
              <a:buFont typeface="Times New Roman"/>
              <a:buNone/>
            </a:pPr>
            <a:r>
              <a:rPr lang="en-US" sz="3600" b="1" i="0" u="none" strike="noStrike" cap="none">
                <a:solidFill>
                  <a:srgbClr val="262626"/>
                </a:solidFill>
                <a:latin typeface="Times New Roman"/>
                <a:ea typeface="Times New Roman"/>
                <a:cs typeface="Times New Roman"/>
                <a:sym typeface="Times New Roman"/>
              </a:rPr>
              <a:t>Framework</a:t>
            </a:r>
            <a:endParaRPr sz="1400" b="0" i="0" u="none" strike="noStrike" cap="none">
              <a:solidFill>
                <a:srgbClr val="000000"/>
              </a:solidFill>
              <a:latin typeface="Arial"/>
              <a:ea typeface="Arial"/>
              <a:cs typeface="Arial"/>
              <a:sym typeface="Arial"/>
            </a:endParaRPr>
          </a:p>
        </p:txBody>
      </p:sp>
      <p:pic>
        <p:nvPicPr>
          <p:cNvPr id="251" name="Google Shape;251;p16"/>
          <p:cNvPicPr preferRelativeResize="0"/>
          <p:nvPr/>
        </p:nvPicPr>
        <p:blipFill>
          <a:blip r:embed="rId3">
            <a:alphaModFix/>
          </a:blip>
          <a:stretch>
            <a:fillRect/>
          </a:stretch>
        </p:blipFill>
        <p:spPr>
          <a:xfrm>
            <a:off x="4088225" y="1324225"/>
            <a:ext cx="3819225" cy="5381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Methodology</a:t>
            </a:r>
            <a:endParaRPr/>
          </a:p>
        </p:txBody>
      </p:sp>
      <p:sp>
        <p:nvSpPr>
          <p:cNvPr id="257" name="Google Shape;257;p17"/>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The proposed methodology for this study has been divided into six steps as follows:</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The first step is of data collection, we will obtain Killed or Seriously Injured (KSI) dataset that is freely available by the Toronto Police Services on public safety data portal (</a:t>
            </a:r>
            <a:r>
              <a:rPr lang="en-US" sz="1800" u="sng" dirty="0">
                <a:solidFill>
                  <a:srgbClr val="FB4A18"/>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https://data.torontopolice.on.ca/</a:t>
            </a:r>
            <a:r>
              <a:rPr lang="en-US" sz="1800" dirty="0">
                <a:solidFill>
                  <a:srgbClr val="3F3F3F"/>
                </a:solidFill>
                <a:latin typeface="Times New Roman"/>
                <a:ea typeface="Times New Roman"/>
                <a:cs typeface="Times New Roman"/>
                <a:sym typeface="Times New Roman"/>
              </a:rPr>
              <a:t>).</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After collecting data, the second step is the data pre-processing in which techniques such as data cleaning, removing the null values, standardizing the values of certain attributes including date and time, and lastly the techniques to handle the class imbalance issue are applied.</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The third step is of feature selection, it consists of selecting the best features that can be used in our machine learning model for predicting the rules.</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Methodology</a:t>
            </a:r>
            <a:endParaRPr/>
          </a:p>
        </p:txBody>
      </p:sp>
      <p:sp>
        <p:nvSpPr>
          <p:cNvPr id="263" name="Google Shape;263;p18"/>
          <p:cNvSpPr txBox="1"/>
          <p:nvPr/>
        </p:nvSpPr>
        <p:spPr>
          <a:xfrm>
            <a:off x="2589200" y="2133600"/>
            <a:ext cx="8915400" cy="2989500"/>
          </a:xfrm>
          <a:prstGeom prst="rect">
            <a:avLst/>
          </a:prstGeom>
          <a:noFill/>
          <a:ln>
            <a:noFill/>
          </a:ln>
        </p:spPr>
        <p:txBody>
          <a:bodyPr spcFirstLastPara="1" wrap="square" lIns="91425" tIns="45700" rIns="91425" bIns="45700" anchor="t" anchorCtr="0">
            <a:normAutofit/>
          </a:bodyPr>
          <a:lstStyle/>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The fourth step is of extracting rules, we will use Python for finding hidden patterns and creating association rules.</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After getting rules, we will train our model using different machine learning algorithms and then evaluates their performances in order to get the best model.</a:t>
            </a:r>
            <a:endParaRPr sz="16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In the last stage, we will tune-up our developed model to further enhance our model and then deploy it.</a:t>
            </a:r>
            <a:endParaRPr sz="1800" dirty="0">
              <a:solidFill>
                <a:srgbClr val="3F3F3F"/>
              </a:solidFill>
              <a:latin typeface="Times New Roman"/>
              <a:ea typeface="Times New Roman"/>
              <a:cs typeface="Times New Roman"/>
              <a:sym typeface="Times New Roman"/>
            </a:endParaRPr>
          </a:p>
          <a:p>
            <a:pPr marL="1028700" lvl="0" indent="-285750" algn="just" rtl="0">
              <a:spcBef>
                <a:spcPts val="0"/>
              </a:spcBef>
              <a:spcAft>
                <a:spcPts val="0"/>
              </a:spcAft>
              <a:buFont typeface="Wingdings" panose="05000000000000000000" pitchFamily="2" charset="2"/>
              <a:buChar char="Ø"/>
            </a:pPr>
            <a:endParaRPr sz="1800" dirty="0">
              <a:solidFill>
                <a:srgbClr val="3F3F3F"/>
              </a:solidFill>
              <a:latin typeface="Calibri"/>
              <a:ea typeface="Calibri"/>
              <a:cs typeface="Calibri"/>
              <a:sym typeface="Calibri"/>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69" name="Google Shape;269;p19"/>
          <p:cNvSpPr txBox="1">
            <a:spLocks noGrp="1"/>
          </p:cNvSpPr>
          <p:nvPr>
            <p:ph type="body" idx="1"/>
          </p:nvPr>
        </p:nvSpPr>
        <p:spPr>
          <a:xfrm>
            <a:off x="2589212" y="2133599"/>
            <a:ext cx="8915400" cy="4502727"/>
          </a:xfrm>
          <a:prstGeom prst="rect">
            <a:avLst/>
          </a:prstGeom>
          <a:noFill/>
          <a:ln>
            <a:noFill/>
          </a:ln>
        </p:spPr>
        <p:txBody>
          <a:bodyPr spcFirstLastPara="1" wrap="square" lIns="91425" tIns="45700" rIns="91425" bIns="45700" anchor="t" anchorCtr="0">
            <a:normAutofit/>
          </a:bodyPr>
          <a:lstStyle/>
          <a:p>
            <a:pPr marL="400050" lvl="1" indent="0" algn="just" rtl="0">
              <a:lnSpc>
                <a:spcPct val="100000"/>
              </a:lnSpc>
              <a:spcBef>
                <a:spcPts val="0"/>
              </a:spcBef>
              <a:spcAft>
                <a:spcPts val="0"/>
              </a:spcAft>
              <a:buSzPts val="1400"/>
              <a:buNone/>
            </a:pPr>
            <a:r>
              <a:rPr lang="en-US" sz="1400" b="0" i="0" dirty="0">
                <a:solidFill>
                  <a:srgbClr val="222222"/>
                </a:solidFill>
                <a:latin typeface="Times New Roman"/>
                <a:ea typeface="Times New Roman"/>
                <a:cs typeface="Times New Roman"/>
                <a:sym typeface="Times New Roman"/>
              </a:rPr>
              <a:t>[1] Emu, M., Kamal, F. B., Choudhury, S., &amp; Rahman, Q. A. (2022). Fatality prediction for motor vehicle collisions: mining Big Data using deep learning and ensemble methods. </a:t>
            </a:r>
            <a:r>
              <a:rPr lang="en-US" sz="1400" b="0" i="1" dirty="0">
                <a:solidFill>
                  <a:srgbClr val="222222"/>
                </a:solidFill>
                <a:latin typeface="Times New Roman"/>
                <a:ea typeface="Times New Roman"/>
                <a:cs typeface="Times New Roman"/>
                <a:sym typeface="Times New Roman"/>
              </a:rPr>
              <a:t>IEEE Open Journal of Intelligent Transportation Systems</a:t>
            </a:r>
            <a:r>
              <a:rPr lang="en-US" sz="1400" b="0" i="0" dirty="0">
                <a:solidFill>
                  <a:srgbClr val="222222"/>
                </a:solidFill>
                <a:latin typeface="Times New Roman"/>
                <a:ea typeface="Times New Roman"/>
                <a:cs typeface="Times New Roman"/>
                <a:sym typeface="Times New Roman"/>
              </a:rPr>
              <a:t>, </a:t>
            </a:r>
            <a:r>
              <a:rPr lang="en-US" sz="1400" b="0" i="1" dirty="0">
                <a:solidFill>
                  <a:srgbClr val="222222"/>
                </a:solidFill>
                <a:latin typeface="Times New Roman"/>
                <a:ea typeface="Times New Roman"/>
                <a:cs typeface="Times New Roman"/>
                <a:sym typeface="Times New Roman"/>
              </a:rPr>
              <a:t>3</a:t>
            </a:r>
            <a:r>
              <a:rPr lang="en-US" sz="1400" b="0" i="0" dirty="0">
                <a:solidFill>
                  <a:srgbClr val="222222"/>
                </a:solidFill>
                <a:latin typeface="Times New Roman"/>
                <a:ea typeface="Times New Roman"/>
                <a:cs typeface="Times New Roman"/>
                <a:sym typeface="Times New Roman"/>
              </a:rPr>
              <a:t>, 199-209.</a:t>
            </a:r>
            <a:endParaRPr dirty="0"/>
          </a:p>
          <a:p>
            <a:pPr marL="400050" lvl="1" indent="0" algn="just" rtl="0">
              <a:lnSpc>
                <a:spcPct val="100000"/>
              </a:lnSpc>
              <a:spcBef>
                <a:spcPts val="0"/>
              </a:spcBef>
              <a:spcAft>
                <a:spcPts val="0"/>
              </a:spcAft>
              <a:buSzPts val="1400"/>
              <a:buNone/>
            </a:pPr>
            <a:endParaRPr sz="140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dirty="0">
                <a:solidFill>
                  <a:srgbClr val="222222"/>
                </a:solidFill>
                <a:latin typeface="Times New Roman"/>
                <a:ea typeface="Times New Roman"/>
                <a:cs typeface="Times New Roman"/>
                <a:sym typeface="Times New Roman"/>
              </a:rPr>
              <a:t>[2] Yadav, J., Batra, K., &amp; Goel, A. K. (2021, August). A Framework for Analyzing Road Accidents Using Machine Learning Paradigms. In </a:t>
            </a:r>
            <a:r>
              <a:rPr lang="en-US" sz="1400" b="0" i="1" dirty="0">
                <a:solidFill>
                  <a:srgbClr val="222222"/>
                </a:solidFill>
                <a:latin typeface="Times New Roman"/>
                <a:ea typeface="Times New Roman"/>
                <a:cs typeface="Times New Roman"/>
                <a:sym typeface="Times New Roman"/>
              </a:rPr>
              <a:t>Journal of Physics: Conference Series</a:t>
            </a:r>
            <a:r>
              <a:rPr lang="en-US" sz="1400" b="0" i="0" dirty="0">
                <a:solidFill>
                  <a:srgbClr val="222222"/>
                </a:solidFill>
                <a:latin typeface="Times New Roman"/>
                <a:ea typeface="Times New Roman"/>
                <a:cs typeface="Times New Roman"/>
                <a:sym typeface="Times New Roman"/>
              </a:rPr>
              <a:t> (Vol. 1950, No. 1, p. 012072). IOP Publishing.</a:t>
            </a:r>
            <a:endParaRPr dirty="0"/>
          </a:p>
          <a:p>
            <a:pPr marL="400050" lvl="1" indent="0" algn="just" rtl="0">
              <a:lnSpc>
                <a:spcPct val="100000"/>
              </a:lnSpc>
              <a:spcBef>
                <a:spcPts val="0"/>
              </a:spcBef>
              <a:spcAft>
                <a:spcPts val="0"/>
              </a:spcAft>
              <a:buSzPts val="1400"/>
              <a:buNone/>
            </a:pPr>
            <a:endParaRPr sz="140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dirty="0">
                <a:solidFill>
                  <a:srgbClr val="222222"/>
                </a:solidFill>
                <a:latin typeface="Times New Roman"/>
                <a:ea typeface="Times New Roman"/>
                <a:cs typeface="Times New Roman"/>
                <a:sym typeface="Times New Roman"/>
              </a:rPr>
              <a:t>[3] </a:t>
            </a:r>
            <a:r>
              <a:rPr lang="en-US" sz="1400" b="0" i="0" dirty="0" err="1">
                <a:solidFill>
                  <a:srgbClr val="222222"/>
                </a:solidFill>
                <a:latin typeface="Times New Roman"/>
                <a:ea typeface="Times New Roman"/>
                <a:cs typeface="Times New Roman"/>
                <a:sym typeface="Times New Roman"/>
              </a:rPr>
              <a:t>Shanshal</a:t>
            </a:r>
            <a:r>
              <a:rPr lang="en-US" sz="1400" b="0" i="0" dirty="0">
                <a:solidFill>
                  <a:srgbClr val="222222"/>
                </a:solidFill>
                <a:latin typeface="Times New Roman"/>
                <a:ea typeface="Times New Roman"/>
                <a:cs typeface="Times New Roman"/>
                <a:sym typeface="Times New Roman"/>
              </a:rPr>
              <a:t>, D., </a:t>
            </a:r>
            <a:r>
              <a:rPr lang="en-US" sz="1400" b="0" i="0" dirty="0" err="1">
                <a:solidFill>
                  <a:srgbClr val="222222"/>
                </a:solidFill>
                <a:latin typeface="Times New Roman"/>
                <a:ea typeface="Times New Roman"/>
                <a:cs typeface="Times New Roman"/>
                <a:sym typeface="Times New Roman"/>
              </a:rPr>
              <a:t>Babaoglu</a:t>
            </a:r>
            <a:r>
              <a:rPr lang="en-US" sz="1400" b="0" i="0" dirty="0">
                <a:solidFill>
                  <a:srgbClr val="222222"/>
                </a:solidFill>
                <a:latin typeface="Times New Roman"/>
                <a:ea typeface="Times New Roman"/>
                <a:cs typeface="Times New Roman"/>
                <a:sym typeface="Times New Roman"/>
              </a:rPr>
              <a:t>, C., &amp; </a:t>
            </a:r>
            <a:r>
              <a:rPr lang="en-US" sz="1400" b="0" i="0" dirty="0" err="1">
                <a:solidFill>
                  <a:srgbClr val="222222"/>
                </a:solidFill>
                <a:latin typeface="Times New Roman"/>
                <a:ea typeface="Times New Roman"/>
                <a:cs typeface="Times New Roman"/>
                <a:sym typeface="Times New Roman"/>
              </a:rPr>
              <a:t>Başar</a:t>
            </a:r>
            <a:r>
              <a:rPr lang="en-US" sz="1400" b="0" i="0" dirty="0">
                <a:solidFill>
                  <a:srgbClr val="222222"/>
                </a:solidFill>
                <a:latin typeface="Times New Roman"/>
                <a:ea typeface="Times New Roman"/>
                <a:cs typeface="Times New Roman"/>
                <a:sym typeface="Times New Roman"/>
              </a:rPr>
              <a:t>, A. (2020). Prediction of Fatal and Major Injury of Drivers, Cyclists, and Pedestrians in Collisions. </a:t>
            </a:r>
            <a:r>
              <a:rPr lang="en-US" sz="1400" b="0" i="1" dirty="0" err="1">
                <a:solidFill>
                  <a:srgbClr val="222222"/>
                </a:solidFill>
                <a:latin typeface="Times New Roman"/>
                <a:ea typeface="Times New Roman"/>
                <a:cs typeface="Times New Roman"/>
                <a:sym typeface="Times New Roman"/>
              </a:rPr>
              <a:t>Promet-Traffic&amp;Transportation</a:t>
            </a:r>
            <a:r>
              <a:rPr lang="en-US" sz="1400" b="0" i="0" dirty="0">
                <a:solidFill>
                  <a:srgbClr val="222222"/>
                </a:solidFill>
                <a:latin typeface="Times New Roman"/>
                <a:ea typeface="Times New Roman"/>
                <a:cs typeface="Times New Roman"/>
                <a:sym typeface="Times New Roman"/>
              </a:rPr>
              <a:t>, </a:t>
            </a:r>
            <a:r>
              <a:rPr lang="en-US" sz="1400" b="0" i="1" dirty="0">
                <a:solidFill>
                  <a:srgbClr val="222222"/>
                </a:solidFill>
                <a:latin typeface="Times New Roman"/>
                <a:ea typeface="Times New Roman"/>
                <a:cs typeface="Times New Roman"/>
                <a:sym typeface="Times New Roman"/>
              </a:rPr>
              <a:t>32</a:t>
            </a:r>
            <a:r>
              <a:rPr lang="en-US" sz="1400" b="0" i="0" dirty="0">
                <a:solidFill>
                  <a:srgbClr val="222222"/>
                </a:solidFill>
                <a:latin typeface="Times New Roman"/>
                <a:ea typeface="Times New Roman"/>
                <a:cs typeface="Times New Roman"/>
                <a:sym typeface="Times New Roman"/>
              </a:rPr>
              <a:t>(1), 39-53.</a:t>
            </a:r>
            <a:endParaRPr dirty="0"/>
          </a:p>
          <a:p>
            <a:pPr marL="400050" lvl="1" indent="0" algn="just" rtl="0">
              <a:lnSpc>
                <a:spcPct val="100000"/>
              </a:lnSpc>
              <a:spcBef>
                <a:spcPts val="0"/>
              </a:spcBef>
              <a:spcAft>
                <a:spcPts val="0"/>
              </a:spcAft>
              <a:buSzPts val="1400"/>
              <a:buNone/>
            </a:pPr>
            <a:endParaRPr sz="140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dirty="0">
                <a:solidFill>
                  <a:srgbClr val="222222"/>
                </a:solidFill>
                <a:latin typeface="Times New Roman"/>
                <a:ea typeface="Times New Roman"/>
                <a:cs typeface="Times New Roman"/>
                <a:sym typeface="Times New Roman"/>
              </a:rPr>
              <a:t>[4] Gan, J., Li, L., Zhang, D., Yi, Z., &amp; Xiang, Q. (2020). An alternative method for traffic accident severity prediction: using deep forests algorithm. </a:t>
            </a:r>
            <a:r>
              <a:rPr lang="en-US" sz="1400" b="0" i="1" dirty="0">
                <a:solidFill>
                  <a:srgbClr val="222222"/>
                </a:solidFill>
                <a:latin typeface="Times New Roman"/>
                <a:ea typeface="Times New Roman"/>
                <a:cs typeface="Times New Roman"/>
                <a:sym typeface="Times New Roman"/>
              </a:rPr>
              <a:t>Journal of advanced transportation</a:t>
            </a:r>
            <a:r>
              <a:rPr lang="en-US" sz="1400" b="0" i="0" dirty="0">
                <a:solidFill>
                  <a:srgbClr val="222222"/>
                </a:solidFill>
                <a:latin typeface="Times New Roman"/>
                <a:ea typeface="Times New Roman"/>
                <a:cs typeface="Times New Roman"/>
                <a:sym typeface="Times New Roman"/>
              </a:rPr>
              <a:t>, </a:t>
            </a:r>
            <a:r>
              <a:rPr lang="en-US" sz="1400" b="0" i="1" dirty="0">
                <a:solidFill>
                  <a:srgbClr val="222222"/>
                </a:solidFill>
                <a:latin typeface="Times New Roman"/>
                <a:ea typeface="Times New Roman"/>
                <a:cs typeface="Times New Roman"/>
                <a:sym typeface="Times New Roman"/>
              </a:rPr>
              <a:t>2020</a:t>
            </a:r>
            <a:r>
              <a:rPr lang="en-US" sz="1400" b="0" i="0" dirty="0">
                <a:solidFill>
                  <a:srgbClr val="222222"/>
                </a:solidFill>
                <a:latin typeface="Times New Roman"/>
                <a:ea typeface="Times New Roman"/>
                <a:cs typeface="Times New Roman"/>
                <a:sym typeface="Times New Roman"/>
              </a:rPr>
              <a:t>, 1-13.</a:t>
            </a:r>
            <a:endParaRPr sz="1400" b="0" i="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endParaRPr sz="140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dirty="0">
                <a:solidFill>
                  <a:srgbClr val="222222"/>
                </a:solidFill>
                <a:latin typeface="Times New Roman"/>
                <a:ea typeface="Times New Roman"/>
                <a:cs typeface="Times New Roman"/>
                <a:sym typeface="Times New Roman"/>
              </a:rPr>
              <a:t>[5] Hébert, A., </a:t>
            </a:r>
            <a:r>
              <a:rPr lang="en-US" sz="1400" b="0" i="0" dirty="0" err="1">
                <a:solidFill>
                  <a:srgbClr val="222222"/>
                </a:solidFill>
                <a:latin typeface="Times New Roman"/>
                <a:ea typeface="Times New Roman"/>
                <a:cs typeface="Times New Roman"/>
                <a:sym typeface="Times New Roman"/>
              </a:rPr>
              <a:t>Guédon</a:t>
            </a:r>
            <a:r>
              <a:rPr lang="en-US" sz="1400" b="0" i="0" dirty="0">
                <a:solidFill>
                  <a:srgbClr val="222222"/>
                </a:solidFill>
                <a:latin typeface="Times New Roman"/>
                <a:ea typeface="Times New Roman"/>
                <a:cs typeface="Times New Roman"/>
                <a:sym typeface="Times New Roman"/>
              </a:rPr>
              <a:t>, T., </a:t>
            </a:r>
            <a:r>
              <a:rPr lang="en-US" sz="1400" b="0" i="0" dirty="0" err="1">
                <a:solidFill>
                  <a:srgbClr val="222222"/>
                </a:solidFill>
                <a:latin typeface="Times New Roman"/>
                <a:ea typeface="Times New Roman"/>
                <a:cs typeface="Times New Roman"/>
                <a:sym typeface="Times New Roman"/>
              </a:rPr>
              <a:t>Glatard</a:t>
            </a:r>
            <a:r>
              <a:rPr lang="en-US" sz="1400" b="0" i="0" dirty="0">
                <a:solidFill>
                  <a:srgbClr val="222222"/>
                </a:solidFill>
                <a:latin typeface="Times New Roman"/>
                <a:ea typeface="Times New Roman"/>
                <a:cs typeface="Times New Roman"/>
                <a:sym typeface="Times New Roman"/>
              </a:rPr>
              <a:t>, T., &amp; </a:t>
            </a:r>
            <a:r>
              <a:rPr lang="en-US" sz="1400" b="0" i="0" dirty="0" err="1">
                <a:solidFill>
                  <a:srgbClr val="222222"/>
                </a:solidFill>
                <a:latin typeface="Times New Roman"/>
                <a:ea typeface="Times New Roman"/>
                <a:cs typeface="Times New Roman"/>
                <a:sym typeface="Times New Roman"/>
              </a:rPr>
              <a:t>Jaumard</a:t>
            </a:r>
            <a:r>
              <a:rPr lang="en-US" sz="1400" b="0" i="0" dirty="0">
                <a:solidFill>
                  <a:srgbClr val="222222"/>
                </a:solidFill>
                <a:latin typeface="Times New Roman"/>
                <a:ea typeface="Times New Roman"/>
                <a:cs typeface="Times New Roman"/>
                <a:sym typeface="Times New Roman"/>
              </a:rPr>
              <a:t>, B. (2019, December). High-resolution road vehicle collision prediction for the city of </a:t>
            </a:r>
            <a:r>
              <a:rPr lang="en-US" sz="1400" b="0" i="0" dirty="0" err="1">
                <a:solidFill>
                  <a:srgbClr val="222222"/>
                </a:solidFill>
                <a:latin typeface="Times New Roman"/>
                <a:ea typeface="Times New Roman"/>
                <a:cs typeface="Times New Roman"/>
                <a:sym typeface="Times New Roman"/>
              </a:rPr>
              <a:t>montreal</a:t>
            </a:r>
            <a:r>
              <a:rPr lang="en-US" sz="1400" b="0" i="0" dirty="0">
                <a:solidFill>
                  <a:srgbClr val="222222"/>
                </a:solidFill>
                <a:latin typeface="Times New Roman"/>
                <a:ea typeface="Times New Roman"/>
                <a:cs typeface="Times New Roman"/>
                <a:sym typeface="Times New Roman"/>
              </a:rPr>
              <a:t>. In </a:t>
            </a:r>
            <a:r>
              <a:rPr lang="en-US" sz="1400" b="0" i="1" dirty="0">
                <a:solidFill>
                  <a:srgbClr val="222222"/>
                </a:solidFill>
                <a:latin typeface="Times New Roman"/>
                <a:ea typeface="Times New Roman"/>
                <a:cs typeface="Times New Roman"/>
                <a:sym typeface="Times New Roman"/>
              </a:rPr>
              <a:t>2019 IEEE International Conference on Big Data (Big Data)</a:t>
            </a:r>
            <a:r>
              <a:rPr lang="en-US" sz="1400" b="0" i="0" dirty="0">
                <a:solidFill>
                  <a:srgbClr val="222222"/>
                </a:solidFill>
                <a:latin typeface="Times New Roman"/>
                <a:ea typeface="Times New Roman"/>
                <a:cs typeface="Times New Roman"/>
                <a:sym typeface="Times New Roman"/>
              </a:rPr>
              <a:t> (pp. 1804-1813). IEEE.</a:t>
            </a:r>
            <a:endParaRPr sz="1400" b="0" i="0" dirty="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200"/>
              <a:buNone/>
            </a:pPr>
            <a:endParaRPr sz="12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75" name="Google Shape;275;p20"/>
          <p:cNvSpPr txBox="1">
            <a:spLocks noGrp="1"/>
          </p:cNvSpPr>
          <p:nvPr>
            <p:ph type="body" idx="1"/>
          </p:nvPr>
        </p:nvSpPr>
        <p:spPr>
          <a:xfrm>
            <a:off x="2589212" y="2133599"/>
            <a:ext cx="8915400" cy="4502727"/>
          </a:xfrm>
          <a:prstGeom prst="rect">
            <a:avLst/>
          </a:prstGeom>
          <a:noFill/>
          <a:ln>
            <a:noFill/>
          </a:ln>
        </p:spPr>
        <p:txBody>
          <a:bodyPr spcFirstLastPara="1" wrap="square" lIns="91425" tIns="45700" rIns="91425" bIns="45700" anchor="t" anchorCtr="0">
            <a:normAutofit/>
          </a:bodyPr>
          <a:lstStyle/>
          <a:p>
            <a:pPr marL="400050" lvl="1" indent="0" algn="just" rtl="0">
              <a:lnSpc>
                <a:spcPct val="100000"/>
              </a:lnSpc>
              <a:spcBef>
                <a:spcPts val="0"/>
              </a:spcBef>
              <a:spcAft>
                <a:spcPts val="0"/>
              </a:spcAft>
              <a:buSzPts val="1400"/>
              <a:buNone/>
            </a:pPr>
            <a:r>
              <a:rPr lang="en-US" sz="1400" b="0" i="0">
                <a:solidFill>
                  <a:srgbClr val="222222"/>
                </a:solidFill>
                <a:latin typeface="Times New Roman"/>
                <a:ea typeface="Times New Roman"/>
                <a:cs typeface="Times New Roman"/>
                <a:sym typeface="Times New Roman"/>
              </a:rPr>
              <a:t>[6] Labib, M. F., Rifat, A. S., Hossain, M. M., Das, A. K., &amp; Nawrine, F. (2019, June). Road accident analysis and prediction of accident severity by using machine learning in Bangladesh. In </a:t>
            </a:r>
            <a:r>
              <a:rPr lang="en-US" sz="1400" b="0" i="1">
                <a:solidFill>
                  <a:srgbClr val="222222"/>
                </a:solidFill>
                <a:latin typeface="Times New Roman"/>
                <a:ea typeface="Times New Roman"/>
                <a:cs typeface="Times New Roman"/>
                <a:sym typeface="Times New Roman"/>
              </a:rPr>
              <a:t>2019 7th international conference on smart computing &amp; communications (ICSCC)</a:t>
            </a:r>
            <a:r>
              <a:rPr lang="en-US" sz="1400" b="0" i="0">
                <a:solidFill>
                  <a:srgbClr val="222222"/>
                </a:solidFill>
                <a:latin typeface="Times New Roman"/>
                <a:ea typeface="Times New Roman"/>
                <a:cs typeface="Times New Roman"/>
                <a:sym typeface="Times New Roman"/>
              </a:rPr>
              <a:t> (pp. 1-5). IEEE.</a:t>
            </a:r>
            <a:endParaRPr/>
          </a:p>
          <a:p>
            <a:pPr marL="400050" lvl="1" indent="0" algn="just" rtl="0">
              <a:lnSpc>
                <a:spcPct val="100000"/>
              </a:lnSpc>
              <a:spcBef>
                <a:spcPts val="0"/>
              </a:spcBef>
              <a:spcAft>
                <a:spcPts val="0"/>
              </a:spcAft>
              <a:buSzPts val="1400"/>
              <a:buNone/>
            </a:pPr>
            <a:endParaRPr sz="140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a:solidFill>
                  <a:srgbClr val="222222"/>
                </a:solidFill>
                <a:latin typeface="Times New Roman"/>
                <a:ea typeface="Times New Roman"/>
                <a:cs typeface="Times New Roman"/>
                <a:sym typeface="Times New Roman"/>
              </a:rPr>
              <a:t>[7] Parathasarathy, G., Soumya, T. R., Das, Y. J., Saravanakumar, J., &amp; Merjora, A. A. (2019, February). Using hybrid data mining algorithm for analysing road accidents data set. In </a:t>
            </a:r>
            <a:r>
              <a:rPr lang="en-US" sz="1400" b="0" i="1">
                <a:solidFill>
                  <a:srgbClr val="222222"/>
                </a:solidFill>
                <a:latin typeface="Times New Roman"/>
                <a:ea typeface="Times New Roman"/>
                <a:cs typeface="Times New Roman"/>
                <a:sym typeface="Times New Roman"/>
              </a:rPr>
              <a:t>2019 3rd International Conference on Computing and Communications Technologies (ICCCT)</a:t>
            </a:r>
            <a:r>
              <a:rPr lang="en-US" sz="1400" b="0" i="0">
                <a:solidFill>
                  <a:srgbClr val="222222"/>
                </a:solidFill>
                <a:latin typeface="Times New Roman"/>
                <a:ea typeface="Times New Roman"/>
                <a:cs typeface="Times New Roman"/>
                <a:sym typeface="Times New Roman"/>
              </a:rPr>
              <a:t> (pp. 7-13). IEEE.</a:t>
            </a:r>
            <a:endParaRPr sz="1400" b="0" i="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endParaRPr sz="140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a:solidFill>
                  <a:srgbClr val="222222"/>
                </a:solidFill>
                <a:latin typeface="Times New Roman"/>
                <a:ea typeface="Times New Roman"/>
                <a:cs typeface="Times New Roman"/>
                <a:sym typeface="Times New Roman"/>
              </a:rPr>
              <a:t>[8] AlMamlook, R. E., Kwayu, K. M., Alkasisbeh, M. R., &amp; Frefer, A. A. (2019, April). Comparison of machine learning algorithms for predicting traffic accident severity. In </a:t>
            </a:r>
            <a:r>
              <a:rPr lang="en-US" sz="1400" b="0" i="1">
                <a:solidFill>
                  <a:srgbClr val="222222"/>
                </a:solidFill>
                <a:latin typeface="Times New Roman"/>
                <a:ea typeface="Times New Roman"/>
                <a:cs typeface="Times New Roman"/>
                <a:sym typeface="Times New Roman"/>
              </a:rPr>
              <a:t>2019 IEEE Jordan international joint conference on electrical engineering and information technology (JEEIT)</a:t>
            </a:r>
            <a:r>
              <a:rPr lang="en-US" sz="1400" b="0" i="0">
                <a:solidFill>
                  <a:srgbClr val="222222"/>
                </a:solidFill>
                <a:latin typeface="Times New Roman"/>
                <a:ea typeface="Times New Roman"/>
                <a:cs typeface="Times New Roman"/>
                <a:sym typeface="Times New Roman"/>
              </a:rPr>
              <a:t> (pp. 272-276). IEEE.</a:t>
            </a:r>
            <a:endParaRPr sz="1400" b="0" i="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endParaRPr sz="1400">
              <a:solidFill>
                <a:srgbClr val="222222"/>
              </a:solidFill>
              <a:latin typeface="Times New Roman"/>
              <a:ea typeface="Times New Roman"/>
              <a:cs typeface="Times New Roman"/>
              <a:sym typeface="Times New Roman"/>
            </a:endParaRPr>
          </a:p>
          <a:p>
            <a:pPr marL="400050" lvl="1" indent="0" algn="just" rtl="0">
              <a:lnSpc>
                <a:spcPct val="100000"/>
              </a:lnSpc>
              <a:spcBef>
                <a:spcPts val="0"/>
              </a:spcBef>
              <a:spcAft>
                <a:spcPts val="0"/>
              </a:spcAft>
              <a:buSzPts val="1400"/>
              <a:buNone/>
            </a:pPr>
            <a:r>
              <a:rPr lang="en-US" sz="1400" b="0" i="0">
                <a:solidFill>
                  <a:srgbClr val="222222"/>
                </a:solidFill>
                <a:latin typeface="Times New Roman"/>
                <a:ea typeface="Times New Roman"/>
                <a:cs typeface="Times New Roman"/>
                <a:sym typeface="Times New Roman"/>
              </a:rPr>
              <a:t>[9] Alam, Z. (2018). Improving Road Safety in India Using Data Mining Techniques. In </a:t>
            </a:r>
            <a:r>
              <a:rPr lang="en-US" sz="1400" b="0" i="1">
                <a:solidFill>
                  <a:srgbClr val="222222"/>
                </a:solidFill>
                <a:latin typeface="Times New Roman"/>
                <a:ea typeface="Times New Roman"/>
                <a:cs typeface="Times New Roman"/>
                <a:sym typeface="Times New Roman"/>
              </a:rPr>
              <a:t>Data Science and Analytics: 4th International Conference on Recent Developments in Science, Engineering and Technology, REDSET 2017, Gurgaon, India, October 13-14, 2017, Revised Selected Papers 4</a:t>
            </a:r>
            <a:r>
              <a:rPr lang="en-US" sz="1400" b="0" i="0">
                <a:solidFill>
                  <a:srgbClr val="222222"/>
                </a:solidFill>
                <a:latin typeface="Times New Roman"/>
                <a:ea typeface="Times New Roman"/>
                <a:cs typeface="Times New Roman"/>
                <a:sym typeface="Times New Roman"/>
              </a:rPr>
              <a:t> (pp. 187-194). Springer Singapore.</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Outline</a:t>
            </a:r>
            <a:endParaRPr/>
          </a:p>
        </p:txBody>
      </p:sp>
      <p:sp>
        <p:nvSpPr>
          <p:cNvPr id="173" name="Google Shape;173;p2"/>
          <p:cNvSpPr txBox="1"/>
          <p:nvPr/>
        </p:nvSpPr>
        <p:spPr>
          <a:xfrm>
            <a:off x="2589212" y="1814939"/>
            <a:ext cx="8915400" cy="47244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Topic</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Significance of Transportation System</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Challenges</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Road Accidents Analysis</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ML Techniques and Algorithms</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Literature Review</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Innovation of the Current Study</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Dataset</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Research Questions</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Research Objectives</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Framework</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Methodology</a:t>
            </a:r>
            <a:endParaRPr sz="1800" dirty="0">
              <a:solidFill>
                <a:srgbClr val="3F3F3F"/>
              </a:solidFill>
              <a:latin typeface="Century Gothic"/>
              <a:ea typeface="Century Gothic"/>
              <a:cs typeface="Century Gothic"/>
              <a:sym typeface="Century Gothic"/>
            </a:endParaRPr>
          </a:p>
          <a:p>
            <a:pPr marL="342900" lvl="0" indent="-342900" algn="just" rtl="0">
              <a:spcBef>
                <a:spcPts val="1000"/>
              </a:spcBef>
              <a:spcAft>
                <a:spcPts val="0"/>
              </a:spcAft>
              <a:buClr>
                <a:srgbClr val="A53010"/>
              </a:buClr>
              <a:buSzPts val="1600"/>
              <a:buFont typeface="Wingdings" panose="05000000000000000000" pitchFamily="2" charset="2"/>
              <a:buChar char="Ø"/>
            </a:pPr>
            <a:r>
              <a:rPr lang="en-US" sz="1600" dirty="0">
                <a:solidFill>
                  <a:srgbClr val="3F3F3F"/>
                </a:solidFill>
                <a:latin typeface="Times New Roman"/>
                <a:ea typeface="Times New Roman"/>
                <a:cs typeface="Times New Roman"/>
                <a:sym typeface="Times New Roman"/>
              </a:rPr>
              <a:t>References</a:t>
            </a:r>
            <a:endParaRPr sz="1800" dirty="0">
              <a:solidFill>
                <a:srgbClr val="3F3F3F"/>
              </a:solidFill>
              <a:latin typeface="Century Gothic"/>
              <a:ea typeface="Century Gothic"/>
              <a:cs typeface="Century Gothic"/>
              <a:sym typeface="Century Gothic"/>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a:p>
            <a:pPr marL="342900" lvl="0" indent="-241300" algn="just" rtl="0">
              <a:spcBef>
                <a:spcPts val="1000"/>
              </a:spcBef>
              <a:spcAft>
                <a:spcPts val="0"/>
              </a:spcAft>
              <a:buNone/>
            </a:pPr>
            <a:endParaRPr sz="16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79"/>
        <p:cNvGrpSpPr/>
        <p:nvPr/>
      </p:nvGrpSpPr>
      <p:grpSpPr>
        <a:xfrm>
          <a:off x="0" y="0"/>
          <a:ext cx="0" cy="0"/>
          <a:chOff x="0" y="0"/>
          <a:chExt cx="0" cy="0"/>
        </a:xfrm>
      </p:grpSpPr>
      <p:sp>
        <p:nvSpPr>
          <p:cNvPr id="280" name="Google Shape;280;p21"/>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81" name="Google Shape;281;p21" descr="Aerial view of a highway near the ocean"/>
          <p:cNvPicPr preferRelativeResize="0"/>
          <p:nvPr/>
        </p:nvPicPr>
        <p:blipFill rotWithShape="1">
          <a:blip r:embed="rId3">
            <a:alphaModFix amt="40000"/>
          </a:blip>
          <a:srcRect t="11832" b="13166"/>
          <a:stretch/>
        </p:blipFill>
        <p:spPr>
          <a:xfrm>
            <a:off x="20" y="10"/>
            <a:ext cx="12191980" cy="6857990"/>
          </a:xfrm>
          <a:prstGeom prst="rect">
            <a:avLst/>
          </a:prstGeom>
          <a:noFill/>
          <a:ln>
            <a:noFill/>
          </a:ln>
        </p:spPr>
      </p:pic>
      <p:sp>
        <p:nvSpPr>
          <p:cNvPr id="282" name="Google Shape;282;p21"/>
          <p:cNvSpPr txBox="1">
            <a:spLocks noGrp="1"/>
          </p:cNvSpPr>
          <p:nvPr>
            <p:ph type="ctrTitle"/>
          </p:nvPr>
        </p:nvSpPr>
        <p:spPr>
          <a:xfrm>
            <a:off x="1959430" y="3640970"/>
            <a:ext cx="9357927" cy="1580697"/>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262626"/>
              </a:buClr>
              <a:buSzPts val="8800"/>
              <a:buFont typeface="Times New Roman"/>
              <a:buNone/>
            </a:pPr>
            <a:r>
              <a:rPr lang="en-US" sz="8800">
                <a:latin typeface="Times New Roman"/>
                <a:ea typeface="Times New Roman"/>
                <a:cs typeface="Times New Roman"/>
                <a:sym typeface="Times New Roman"/>
              </a:rPr>
              <a:t>Thank You</a:t>
            </a:r>
            <a:endParaRPr/>
          </a:p>
        </p:txBody>
      </p:sp>
      <p:grpSp>
        <p:nvGrpSpPr>
          <p:cNvPr id="283" name="Google Shape;283;p21"/>
          <p:cNvGrpSpPr/>
          <p:nvPr/>
        </p:nvGrpSpPr>
        <p:grpSpPr>
          <a:xfrm>
            <a:off x="27224" y="-786"/>
            <a:ext cx="2356675" cy="6854040"/>
            <a:chOff x="6627813" y="194833"/>
            <a:chExt cx="1952625" cy="5678918"/>
          </a:xfrm>
        </p:grpSpPr>
        <p:sp>
          <p:nvSpPr>
            <p:cNvPr id="284" name="Google Shape;284;p2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2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Topic</a:t>
            </a:r>
            <a:endParaRPr/>
          </a:p>
        </p:txBody>
      </p:sp>
      <p:sp>
        <p:nvSpPr>
          <p:cNvPr id="179" name="Google Shape;179;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rgbClr val="000000"/>
              </a:buClr>
              <a:buSzPts val="3000"/>
              <a:buFont typeface="Arial"/>
              <a:buNone/>
            </a:pPr>
            <a:r>
              <a:rPr lang="en-US" sz="3000" dirty="0">
                <a:latin typeface="Times New Roman"/>
                <a:ea typeface="Times New Roman"/>
                <a:cs typeface="Times New Roman"/>
                <a:sym typeface="Times New Roman"/>
              </a:rPr>
              <a:t>ROAD ACCIDENT ANALYSIS: PREDICTING AND EXPLORING INJURY SEVERITY USING MACHINE LEARNING PARADIGMS</a:t>
            </a:r>
            <a:endParaRPr sz="3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Significance of Transportation System</a:t>
            </a:r>
            <a:endParaRPr/>
          </a:p>
        </p:txBody>
      </p:sp>
      <p:sp>
        <p:nvSpPr>
          <p:cNvPr id="185" name="Google Shape;185;p4"/>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In today's fast-paced world, roads, transportation systems and vehicles play a crucial role in connecting people, transferring goods, and services across cities, countries, and even continents.</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Socio-economic and environmental impacts on industries, governments, and societies at large	</a:t>
            </a:r>
            <a:endParaRPr sz="1800" dirty="0">
              <a:solidFill>
                <a:srgbClr val="3F3F3F"/>
              </a:solidFill>
              <a:latin typeface="Century Gothic"/>
              <a:ea typeface="Century Gothic"/>
              <a:cs typeface="Century Gothic"/>
              <a:sym typeface="Century Gothic"/>
            </a:endParaRPr>
          </a:p>
          <a:p>
            <a:pPr marL="4000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Tremendous increase in the number of road vehicles over the years</a:t>
            </a:r>
            <a:endParaRPr sz="1800" dirty="0">
              <a:solidFill>
                <a:srgbClr val="3F3F3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Challenges</a:t>
            </a:r>
            <a:endParaRPr/>
          </a:p>
        </p:txBody>
      </p:sp>
      <p:sp>
        <p:nvSpPr>
          <p:cNvPr id="191" name="Google Shape;191;p5"/>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Along with the benefits of road infrastructure come risks and challenges</a:t>
            </a:r>
            <a:endParaRPr sz="1800" dirty="0">
              <a:solidFill>
                <a:srgbClr val="3F3F3F"/>
              </a:solidFill>
              <a:latin typeface="Century Gothic"/>
              <a:ea typeface="Century Gothic"/>
              <a:cs typeface="Century Gothic"/>
              <a:sym typeface="Century Gothic"/>
            </a:endParaRPr>
          </a:p>
          <a:p>
            <a:pPr marL="469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Transportation system should be</a:t>
            </a:r>
            <a:endParaRPr sz="1800" dirty="0">
              <a:solidFill>
                <a:srgbClr val="3F3F3F"/>
              </a:solidFill>
              <a:latin typeface="Century Gothic"/>
              <a:ea typeface="Century Gothic"/>
              <a:cs typeface="Century Gothic"/>
              <a:sym typeface="Century Gothic"/>
            </a:endParaRPr>
          </a:p>
          <a:p>
            <a:pPr marL="342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Efficient</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Secure </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Sustainable </a:t>
            </a:r>
            <a:endParaRPr sz="1600" dirty="0">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Road Accidents Analysis</a:t>
            </a:r>
            <a:endParaRPr/>
          </a:p>
        </p:txBody>
      </p:sp>
      <p:sp>
        <p:nvSpPr>
          <p:cNvPr id="197" name="Google Shape;197;p6"/>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According to WHO reports:</a:t>
            </a:r>
            <a:endParaRPr sz="1800" dirty="0">
              <a:solidFill>
                <a:srgbClr val="3F3F3F"/>
              </a:solidFill>
              <a:latin typeface="Century Gothic"/>
              <a:ea typeface="Century Gothic"/>
              <a:cs typeface="Century Gothic"/>
              <a:sym typeface="Century Gothic"/>
            </a:endParaRPr>
          </a:p>
          <a:p>
            <a:pPr marL="342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Approximately 1.3 million people lose their lives every year in road traffic collisions</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Around 20-50 million people suffer non-fatal injuries with disabilities</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rgbClr val="A53010"/>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Around 270,000 pedestrians gets fatal injuries </a:t>
            </a:r>
            <a:endParaRPr sz="1800" dirty="0">
              <a:solidFill>
                <a:srgbClr val="3F3F3F"/>
              </a:solidFill>
              <a:latin typeface="Times New Roman"/>
              <a:ea typeface="Times New Roman"/>
              <a:cs typeface="Times New Roman"/>
              <a:sym typeface="Times New Roman"/>
            </a:endParaRPr>
          </a:p>
          <a:p>
            <a:pPr marL="102870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1" lvl="1" indent="-285750" algn="just" rtl="0">
              <a:spcBef>
                <a:spcPts val="0"/>
              </a:spcBef>
              <a:spcAft>
                <a:spcPts val="0"/>
              </a:spcAft>
              <a:buClr>
                <a:schemeClr val="accent1"/>
              </a:buClr>
              <a:buSzPts val="1800"/>
              <a:buFont typeface="Wingdings" panose="05000000000000000000" pitchFamily="2" charset="2"/>
              <a:buChar char="Ø"/>
            </a:pPr>
            <a:r>
              <a:rPr lang="en-US" sz="1800" dirty="0">
                <a:solidFill>
                  <a:srgbClr val="3F3F3F"/>
                </a:solidFill>
                <a:latin typeface="Times New Roman"/>
                <a:ea typeface="Times New Roman"/>
                <a:cs typeface="Times New Roman"/>
                <a:sym typeface="Times New Roman"/>
              </a:rPr>
              <a:t>Many pedestrians suffer from major injuries that leads to disabilities  </a:t>
            </a:r>
            <a:endParaRPr sz="1800" dirty="0">
              <a:solidFill>
                <a:srgbClr val="3F3F3F"/>
              </a:solidFill>
              <a:latin typeface="Times New Roman"/>
              <a:ea typeface="Times New Roman"/>
              <a:cs typeface="Times New Roman"/>
              <a:sym typeface="Times New Roman"/>
            </a:endParaRPr>
          </a:p>
          <a:p>
            <a:pPr marL="102870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285750" lvl="0"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685800" lvl="1" indent="-285750" algn="just" rtl="0">
              <a:spcBef>
                <a:spcPts val="0"/>
              </a:spcBef>
              <a:spcAft>
                <a:spcPts val="0"/>
              </a:spcAft>
              <a:buFont typeface="Wingdings" panose="05000000000000000000" pitchFamily="2" charset="2"/>
              <a:buChar char="Ø"/>
            </a:pPr>
            <a:endParaRPr sz="1600" dirty="0">
              <a:solidFill>
                <a:srgbClr val="3F3F3F"/>
              </a:solidFill>
              <a:latin typeface="Times New Roman"/>
              <a:ea typeface="Times New Roman"/>
              <a:cs typeface="Times New Roman"/>
              <a:sym typeface="Times New Roman"/>
            </a:endParaRPr>
          </a:p>
          <a:p>
            <a:pPr marL="342900" lvl="1"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Motivation:</a:t>
            </a:r>
            <a:endParaRPr sz="1600" dirty="0">
              <a:solidFill>
                <a:srgbClr val="3F3F3F"/>
              </a:solidFill>
              <a:latin typeface="Century Gothic"/>
              <a:ea typeface="Century Gothic"/>
              <a:cs typeface="Century Gothic"/>
              <a:sym typeface="Century Gothic"/>
            </a:endParaRPr>
          </a:p>
          <a:p>
            <a:pPr marL="685800"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730251" lvl="1" indent="-342900" algn="just">
              <a:lnSpc>
                <a:spcPct val="120000"/>
              </a:lnSpc>
              <a:buClr>
                <a:srgbClr val="A53010"/>
              </a:buClr>
              <a:buSzPts val="2000"/>
              <a:buFont typeface="Wingdings" panose="05000000000000000000" pitchFamily="2" charset="2"/>
              <a:buChar char="§"/>
            </a:pPr>
            <a:r>
              <a:rPr lang="en-US" sz="2200" dirty="0">
                <a:solidFill>
                  <a:srgbClr val="3F3F3F"/>
                </a:solidFill>
                <a:latin typeface="Times New Roman"/>
                <a:cs typeface="Times New Roman"/>
                <a:sym typeface="Times New Roman"/>
              </a:rPr>
              <a:t>These figures highlight the urgent need for comprehensive road safety strategies that prioritize the protection of vulnerable road users.</a:t>
            </a:r>
            <a:endParaRPr sz="2200" dirty="0">
              <a:solidFill>
                <a:srgbClr val="3F3F3F"/>
              </a:solidFill>
              <a:latin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ML Techniques and Algorithms</a:t>
            </a:r>
            <a:endParaRPr/>
          </a:p>
        </p:txBody>
      </p:sp>
      <p:sp>
        <p:nvSpPr>
          <p:cNvPr id="203" name="Google Shape;203;p7"/>
          <p:cNvSpPr txBo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A53010"/>
              </a:buClr>
              <a:buSzPts val="2000"/>
              <a:buFont typeface="Wingdings" panose="05000000000000000000" pitchFamily="2" charset="2"/>
              <a:buChar char="Ø"/>
            </a:pPr>
            <a:r>
              <a:rPr lang="en-US" sz="2000" b="1" dirty="0">
                <a:solidFill>
                  <a:srgbClr val="3F3F3F"/>
                </a:solidFill>
                <a:latin typeface="Times New Roman"/>
                <a:ea typeface="Times New Roman"/>
                <a:cs typeface="Times New Roman"/>
                <a:sym typeface="Times New Roman"/>
              </a:rPr>
              <a:t>Association Rule</a:t>
            </a:r>
            <a:endParaRPr sz="1800" dirty="0">
              <a:solidFill>
                <a:srgbClr val="3F3F3F"/>
              </a:solidFill>
              <a:latin typeface="Century Gothic"/>
              <a:ea typeface="Century Gothic"/>
              <a:cs typeface="Century Gothic"/>
              <a:sym typeface="Century Gothic"/>
            </a:endParaRPr>
          </a:p>
          <a:p>
            <a:pPr marL="342900" lvl="0" indent="-342900" algn="just" rtl="0">
              <a:spcBef>
                <a:spcPts val="0"/>
              </a:spcBef>
              <a:spcAft>
                <a:spcPts val="0"/>
              </a:spcAft>
              <a:buFont typeface="Wingdings" panose="05000000000000000000" pitchFamily="2" charset="2"/>
              <a:buChar char="Ø"/>
            </a:pPr>
            <a:endParaRPr sz="2000" b="1" dirty="0">
              <a:solidFill>
                <a:srgbClr val="3F3F3F"/>
              </a:solidFill>
              <a:latin typeface="Times New Roman"/>
              <a:ea typeface="Times New Roman"/>
              <a:cs typeface="Times New Roman"/>
              <a:sym typeface="Times New Roman"/>
            </a:endParaRPr>
          </a:p>
          <a:p>
            <a:pPr marL="730251" lvl="1" indent="-342900" algn="just" rtl="0">
              <a:spcBef>
                <a:spcPts val="0"/>
              </a:spcBef>
              <a:spcAft>
                <a:spcPts val="0"/>
              </a:spcAft>
              <a:buClr>
                <a:srgbClr val="A53010"/>
              </a:buClr>
              <a:buSzPts val="2000"/>
              <a:buFont typeface="Wingdings" panose="05000000000000000000" pitchFamily="2" charset="2"/>
              <a:buChar char="§"/>
            </a:pPr>
            <a:r>
              <a:rPr lang="en-US" sz="2000" dirty="0">
                <a:solidFill>
                  <a:srgbClr val="3F3F3F"/>
                </a:solidFill>
                <a:latin typeface="Times New Roman"/>
                <a:ea typeface="Times New Roman"/>
                <a:cs typeface="Times New Roman"/>
                <a:sym typeface="Times New Roman"/>
              </a:rPr>
              <a:t>We will find the factors that leads to fatal or major injuries with the help of association rule mining technique</a:t>
            </a:r>
            <a:endParaRPr sz="2000" dirty="0">
              <a:solidFill>
                <a:srgbClr val="3F3F3F"/>
              </a:solidFill>
              <a:latin typeface="Century Gothic"/>
              <a:ea typeface="Century Gothic"/>
              <a:cs typeface="Century Gothic"/>
              <a:sym typeface="Century Gothic"/>
            </a:endParaRPr>
          </a:p>
          <a:p>
            <a:pPr marL="800101" lvl="1" indent="-285750" algn="just" rtl="0">
              <a:spcBef>
                <a:spcPts val="0"/>
              </a:spcBef>
              <a:spcAft>
                <a:spcPts val="0"/>
              </a:spcAft>
              <a:buFont typeface="Wingdings" panose="05000000000000000000" pitchFamily="2" charset="2"/>
              <a:buChar char="Ø"/>
            </a:pPr>
            <a:endParaRPr sz="1800"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dirty="0">
                <a:solidFill>
                  <a:srgbClr val="3F3F3F"/>
                </a:solidFill>
                <a:latin typeface="Times New Roman"/>
                <a:ea typeface="Times New Roman"/>
                <a:cs typeface="Times New Roman"/>
                <a:sym typeface="Times New Roman"/>
              </a:rPr>
              <a:t>We will develop classifier models using different well-known algorithms and techniques </a:t>
            </a:r>
            <a:endParaRPr sz="1800" dirty="0">
              <a:solidFill>
                <a:srgbClr val="3F3F3F"/>
              </a:solidFill>
              <a:latin typeface="Century Gothic"/>
              <a:ea typeface="Century Gothic"/>
              <a:cs typeface="Century Gothic"/>
              <a:sym typeface="Century Gothic"/>
            </a:endParaRPr>
          </a:p>
          <a:p>
            <a:pPr marL="469900" lvl="0" indent="-342900" algn="just" rtl="0">
              <a:spcBef>
                <a:spcPts val="0"/>
              </a:spcBef>
              <a:spcAft>
                <a:spcPts val="0"/>
              </a:spcAft>
              <a:buFont typeface="Wingdings" panose="05000000000000000000" pitchFamily="2" charset="2"/>
              <a:buChar char="Ø"/>
            </a:pPr>
            <a:endParaRPr sz="2000"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dirty="0">
                <a:solidFill>
                  <a:srgbClr val="3F3F3F"/>
                </a:solidFill>
                <a:latin typeface="Times New Roman"/>
                <a:ea typeface="Times New Roman"/>
                <a:cs typeface="Times New Roman"/>
                <a:sym typeface="Times New Roman"/>
              </a:rPr>
              <a:t>Compare the performance of these models</a:t>
            </a:r>
            <a:endParaRPr sz="1800" dirty="0">
              <a:solidFill>
                <a:srgbClr val="3F3F3F"/>
              </a:solidFill>
              <a:latin typeface="Century Gothic"/>
              <a:ea typeface="Century Gothic"/>
              <a:cs typeface="Century Gothic"/>
              <a:sym typeface="Century Gothic"/>
            </a:endParaRPr>
          </a:p>
          <a:p>
            <a:pPr marL="469900" lvl="0" indent="-342900" algn="just" rtl="0">
              <a:spcBef>
                <a:spcPts val="0"/>
              </a:spcBef>
              <a:spcAft>
                <a:spcPts val="0"/>
              </a:spcAft>
              <a:buFont typeface="Wingdings" panose="05000000000000000000" pitchFamily="2" charset="2"/>
              <a:buChar char="Ø"/>
            </a:pPr>
            <a:endParaRPr sz="2000" dirty="0">
              <a:solidFill>
                <a:srgbClr val="3F3F3F"/>
              </a:solidFill>
              <a:latin typeface="Times New Roman"/>
              <a:ea typeface="Times New Roman"/>
              <a:cs typeface="Times New Roman"/>
              <a:sym typeface="Times New Roman"/>
            </a:endParaRPr>
          </a:p>
          <a:p>
            <a:pPr marL="342900" lvl="0" indent="-342900" algn="just" rtl="0">
              <a:spcBef>
                <a:spcPts val="0"/>
              </a:spcBef>
              <a:spcAft>
                <a:spcPts val="0"/>
              </a:spcAft>
              <a:buClr>
                <a:srgbClr val="A53010"/>
              </a:buClr>
              <a:buSzPts val="2000"/>
              <a:buFont typeface="Wingdings" panose="05000000000000000000" pitchFamily="2" charset="2"/>
              <a:buChar char="Ø"/>
            </a:pPr>
            <a:r>
              <a:rPr lang="en-US" sz="2000" dirty="0">
                <a:solidFill>
                  <a:srgbClr val="3F3F3F"/>
                </a:solidFill>
                <a:latin typeface="Times New Roman"/>
                <a:ea typeface="Times New Roman"/>
                <a:cs typeface="Times New Roman"/>
                <a:sym typeface="Times New Roman"/>
              </a:rPr>
              <a:t>Select the best performing model for deployment</a:t>
            </a:r>
            <a:endParaRPr sz="1800" dirty="0">
              <a:solidFill>
                <a:srgbClr val="3F3F3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Literature Review</a:t>
            </a:r>
            <a:endParaRPr/>
          </a:p>
        </p:txBody>
      </p:sp>
      <p:graphicFrame>
        <p:nvGraphicFramePr>
          <p:cNvPr id="209" name="Google Shape;209;p8"/>
          <p:cNvGraphicFramePr/>
          <p:nvPr>
            <p:extLst>
              <p:ext uri="{D42A27DB-BD31-4B8C-83A1-F6EECF244321}">
                <p14:modId xmlns:p14="http://schemas.microsoft.com/office/powerpoint/2010/main" val="159919193"/>
              </p:ext>
            </p:extLst>
          </p:nvPr>
        </p:nvGraphicFramePr>
        <p:xfrm>
          <a:off x="1336375" y="1682550"/>
          <a:ext cx="10634775" cy="4371650"/>
        </p:xfrm>
        <a:graphic>
          <a:graphicData uri="http://schemas.openxmlformats.org/drawingml/2006/table">
            <a:tbl>
              <a:tblPr bandRow="1">
                <a:noFill/>
                <a:tableStyleId>{524958FE-88AA-492E-859A-03CFD0F10A23}</a:tableStyleId>
              </a:tblPr>
              <a:tblGrid>
                <a:gridCol w="455775">
                  <a:extLst>
                    <a:ext uri="{9D8B030D-6E8A-4147-A177-3AD203B41FA5}">
                      <a16:colId xmlns:a16="http://schemas.microsoft.com/office/drawing/2014/main" val="20000"/>
                    </a:ext>
                  </a:extLst>
                </a:gridCol>
                <a:gridCol w="1256825">
                  <a:extLst>
                    <a:ext uri="{9D8B030D-6E8A-4147-A177-3AD203B41FA5}">
                      <a16:colId xmlns:a16="http://schemas.microsoft.com/office/drawing/2014/main" val="20001"/>
                    </a:ext>
                  </a:extLst>
                </a:gridCol>
                <a:gridCol w="1743300">
                  <a:extLst>
                    <a:ext uri="{9D8B030D-6E8A-4147-A177-3AD203B41FA5}">
                      <a16:colId xmlns:a16="http://schemas.microsoft.com/office/drawing/2014/main" val="20002"/>
                    </a:ext>
                  </a:extLst>
                </a:gridCol>
                <a:gridCol w="1328250">
                  <a:extLst>
                    <a:ext uri="{9D8B030D-6E8A-4147-A177-3AD203B41FA5}">
                      <a16:colId xmlns:a16="http://schemas.microsoft.com/office/drawing/2014/main" val="20003"/>
                    </a:ext>
                  </a:extLst>
                </a:gridCol>
                <a:gridCol w="975175">
                  <a:extLst>
                    <a:ext uri="{9D8B030D-6E8A-4147-A177-3AD203B41FA5}">
                      <a16:colId xmlns:a16="http://schemas.microsoft.com/office/drawing/2014/main" val="20004"/>
                    </a:ext>
                  </a:extLst>
                </a:gridCol>
                <a:gridCol w="1732175">
                  <a:extLst>
                    <a:ext uri="{9D8B030D-6E8A-4147-A177-3AD203B41FA5}">
                      <a16:colId xmlns:a16="http://schemas.microsoft.com/office/drawing/2014/main" val="20005"/>
                    </a:ext>
                  </a:extLst>
                </a:gridCol>
                <a:gridCol w="1358575">
                  <a:extLst>
                    <a:ext uri="{9D8B030D-6E8A-4147-A177-3AD203B41FA5}">
                      <a16:colId xmlns:a16="http://schemas.microsoft.com/office/drawing/2014/main" val="20006"/>
                    </a:ext>
                  </a:extLst>
                </a:gridCol>
                <a:gridCol w="1784700">
                  <a:extLst>
                    <a:ext uri="{9D8B030D-6E8A-4147-A177-3AD203B41FA5}">
                      <a16:colId xmlns:a16="http://schemas.microsoft.com/office/drawing/2014/main" val="20007"/>
                    </a:ext>
                  </a:extLst>
                </a:gridCol>
              </a:tblGrid>
              <a:tr h="222450">
                <a:tc>
                  <a:txBody>
                    <a:bodyPr/>
                    <a:lstStyle/>
                    <a:p>
                      <a:pPr marL="0" lvl="0" indent="0" algn="ctr" rtl="0">
                        <a:spcBef>
                          <a:spcPts val="0"/>
                        </a:spcBef>
                        <a:spcAft>
                          <a:spcPts val="0"/>
                        </a:spcAft>
                        <a:buNone/>
                      </a:pPr>
                      <a:r>
                        <a:rPr lang="en-US" sz="1200" b="1">
                          <a:latin typeface="Calibri"/>
                          <a:ea typeface="Calibri"/>
                          <a:cs typeface="Calibri"/>
                          <a:sym typeface="Calibri"/>
                        </a:rPr>
                        <a:t>Sr No</a:t>
                      </a:r>
                      <a:endParaRPr sz="1200" b="1">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Title</a:t>
                      </a:r>
                      <a:endParaRPr sz="1200" b="1">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Citation</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Objective</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Strengths</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Weaknesses</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ML Technique</a:t>
                      </a:r>
                      <a:endParaRPr sz="1200" b="1">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Performance</a:t>
                      </a:r>
                      <a:endParaRPr sz="1200" b="1">
                        <a:latin typeface="Calibri"/>
                        <a:ea typeface="Calibri"/>
                        <a:cs typeface="Calibri"/>
                        <a:sym typeface="Calibri"/>
                      </a:endParaRPr>
                    </a:p>
                  </a:txBody>
                  <a:tcPr marL="0" marR="0" marT="0" marB="0"/>
                </a:tc>
                <a:extLst>
                  <a:ext uri="{0D108BD9-81ED-4DB2-BD59-A6C34878D82A}">
                    <a16:rowId xmlns:a16="http://schemas.microsoft.com/office/drawing/2014/main" val="10000"/>
                  </a:ext>
                </a:extLst>
              </a:tr>
              <a:tr h="2472800">
                <a:tc>
                  <a:txBody>
                    <a:bodyPr/>
                    <a:lstStyle/>
                    <a:p>
                      <a:pPr marL="0" lvl="0" indent="0" algn="ctr" rtl="0">
                        <a:spcBef>
                          <a:spcPts val="0"/>
                        </a:spcBef>
                        <a:spcAft>
                          <a:spcPts val="0"/>
                        </a:spcAft>
                        <a:buNone/>
                      </a:pPr>
                      <a:r>
                        <a:rPr lang="en-US"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Fatality Prediction for Motor Vehicle Collisions: Mining Big Data Using Deep Learning and Ensemble Methods</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solidFill>
                            <a:srgbClr val="222222"/>
                          </a:solidFill>
                          <a:latin typeface="Times New Roman"/>
                          <a:ea typeface="Times New Roman"/>
                          <a:cs typeface="Times New Roman"/>
                          <a:sym typeface="Times New Roman"/>
                        </a:rPr>
                        <a:t>Emu, M., Kamal, F. B., Choudhury, S., &amp; Rahman, Q. A. (2022). Fatality prediction for motor vehicle collisions: mining Big Data using deep learning and ensemble methods. </a:t>
                      </a:r>
                      <a:r>
                        <a:rPr lang="en-US" sz="1000" i="1">
                          <a:solidFill>
                            <a:srgbClr val="222222"/>
                          </a:solidFill>
                          <a:latin typeface="Times New Roman"/>
                          <a:ea typeface="Times New Roman"/>
                          <a:cs typeface="Times New Roman"/>
                          <a:sym typeface="Times New Roman"/>
                        </a:rPr>
                        <a:t>IEEE Open Journal of Intelligent Transportation Systems</a:t>
                      </a:r>
                      <a:r>
                        <a:rPr lang="en-US" sz="1000">
                          <a:solidFill>
                            <a:srgbClr val="222222"/>
                          </a:solidFill>
                          <a:latin typeface="Times New Roman"/>
                          <a:ea typeface="Times New Roman"/>
                          <a:cs typeface="Times New Roman"/>
                          <a:sym typeface="Times New Roman"/>
                        </a:rPr>
                        <a:t>, </a:t>
                      </a:r>
                      <a:r>
                        <a:rPr lang="en-US" sz="1000" i="1">
                          <a:solidFill>
                            <a:srgbClr val="222222"/>
                          </a:solidFill>
                          <a:latin typeface="Times New Roman"/>
                          <a:ea typeface="Times New Roman"/>
                          <a:cs typeface="Times New Roman"/>
                          <a:sym typeface="Times New Roman"/>
                        </a:rPr>
                        <a:t>3</a:t>
                      </a:r>
                      <a:r>
                        <a:rPr lang="en-US" sz="1000">
                          <a:solidFill>
                            <a:srgbClr val="222222"/>
                          </a:solidFill>
                          <a:latin typeface="Times New Roman"/>
                          <a:ea typeface="Times New Roman"/>
                          <a:cs typeface="Times New Roman"/>
                          <a:sym typeface="Times New Roman"/>
                        </a:rPr>
                        <a:t>, 199-209.</a:t>
                      </a:r>
                      <a:endParaRPr sz="10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a:latin typeface="Times New Roman"/>
                          <a:ea typeface="Times New Roman"/>
                          <a:cs typeface="Times New Roman"/>
                          <a:sym typeface="Times New Roman"/>
                        </a:rPr>
                        <a:t>Developing a model that predicts whether the outcome of a collision will be fatal or non-fatal.</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Sufficient dataset used for training and necessary pre-processing has been done</a:t>
                      </a: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a:latin typeface="Times New Roman"/>
                          <a:ea typeface="Times New Roman"/>
                          <a:cs typeface="Times New Roman"/>
                          <a:sym typeface="Times New Roman"/>
                        </a:rPr>
                        <a:t>Missing some important features (related to driver behavior and car condition)</a:t>
                      </a:r>
                      <a:endParaRPr sz="10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More models can be trained based on other classifiers</a:t>
                      </a:r>
                      <a:br>
                        <a:rPr lang="en-US" sz="1000">
                          <a:latin typeface="Times New Roman"/>
                          <a:ea typeface="Times New Roman"/>
                          <a:cs typeface="Times New Roman"/>
                          <a:sym typeface="Times New Roman"/>
                        </a:rPr>
                      </a:b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Performance can be further improved by tuning-up the models</a:t>
                      </a: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a:latin typeface="Times New Roman"/>
                          <a:ea typeface="Times New Roman"/>
                          <a:cs typeface="Times New Roman"/>
                          <a:sym typeface="Times New Roman"/>
                        </a:rPr>
                        <a:t>Random Forests,</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K Nearest Neighbor,</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SVM, Convolutional Neural Networks</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Accuracy of all these ranges from 69.38% to 75.56%. </a:t>
                      </a:r>
                      <a:br>
                        <a:rPr lang="en-US" sz="1000">
                          <a:latin typeface="Times New Roman"/>
                          <a:ea typeface="Times New Roman"/>
                          <a:cs typeface="Times New Roman"/>
                          <a:sym typeface="Times New Roman"/>
                        </a:rPr>
                      </a:b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CNN is best with</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Accuracy= 75.56%</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Precision = 75.74%</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Recall = 75.45%</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US"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A Framework for Analyzing Road Accidents Using Machine Learning Paradigms</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solidFill>
                            <a:srgbClr val="222222"/>
                          </a:solidFill>
                          <a:latin typeface="Times New Roman"/>
                          <a:ea typeface="Times New Roman"/>
                          <a:cs typeface="Times New Roman"/>
                          <a:sym typeface="Times New Roman"/>
                        </a:rPr>
                        <a:t>Yadav, J., Batra, K., &amp; Goel, A. K. (2021, August). A Framework for Analyzing Road Accidents Using Machine Learning Paradigms. In </a:t>
                      </a:r>
                      <a:r>
                        <a:rPr lang="en-US" sz="1000" i="1">
                          <a:solidFill>
                            <a:srgbClr val="222222"/>
                          </a:solidFill>
                          <a:latin typeface="Times New Roman"/>
                          <a:ea typeface="Times New Roman"/>
                          <a:cs typeface="Times New Roman"/>
                          <a:sym typeface="Times New Roman"/>
                        </a:rPr>
                        <a:t>Journal of Physics: Conference Series</a:t>
                      </a:r>
                      <a:r>
                        <a:rPr lang="en-US" sz="1000">
                          <a:solidFill>
                            <a:srgbClr val="222222"/>
                          </a:solidFill>
                          <a:latin typeface="Times New Roman"/>
                          <a:ea typeface="Times New Roman"/>
                          <a:cs typeface="Times New Roman"/>
                          <a:sym typeface="Times New Roman"/>
                        </a:rPr>
                        <a:t> (Vol. 1950, No. 1, p. 012072). IOP Publishing.</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Identifying factors that have an impact on road accidents.</a:t>
                      </a: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An in-depth analysis of the dataset has been shown in the paper</a:t>
                      </a:r>
                      <a:endParaRPr sz="1000" dirty="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a:latin typeface="Times New Roman"/>
                          <a:ea typeface="Times New Roman"/>
                          <a:cs typeface="Times New Roman"/>
                          <a:sym typeface="Times New Roman"/>
                        </a:rPr>
                        <a:t>Its results are not very significant as it is unable to reveal major facts </a:t>
                      </a:r>
                      <a:endParaRPr sz="10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Performance measures are not discussed explicitly for all the algorithms</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1200"/>
                        </a:spcBef>
                        <a:spcAft>
                          <a:spcPts val="0"/>
                        </a:spcAft>
                        <a:buNone/>
                      </a:pPr>
                      <a:r>
                        <a:rPr lang="en-US" sz="1000">
                          <a:latin typeface="Times New Roman"/>
                          <a:ea typeface="Times New Roman"/>
                          <a:cs typeface="Times New Roman"/>
                          <a:sym typeface="Times New Roman"/>
                        </a:rPr>
                        <a:t>Supervised: AdaBoost</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 Naïve Bayes K-Nearest Neighbour (KNN) Decision tree</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 Unsupervised:</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 K-means clustering algorithm</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 CART, ROC value</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dirty="0">
                          <a:latin typeface="Times New Roman"/>
                          <a:ea typeface="Times New Roman"/>
                          <a:cs typeface="Times New Roman"/>
                          <a:sym typeface="Times New Roman"/>
                        </a:rPr>
                        <a:t>81.5% accuracy with CART algo</a:t>
                      </a:r>
                      <a:br>
                        <a:rPr lang="en-US" sz="1000" dirty="0">
                          <a:latin typeface="Times New Roman"/>
                          <a:ea typeface="Times New Roman"/>
                          <a:cs typeface="Times New Roman"/>
                          <a:sym typeface="Times New Roman"/>
                        </a:rPr>
                      </a:br>
                      <a:br>
                        <a:rPr lang="en-US" sz="1000" dirty="0">
                          <a:latin typeface="Times New Roman"/>
                          <a:ea typeface="Times New Roman"/>
                          <a:cs typeface="Times New Roman"/>
                          <a:sym typeface="Times New Roman"/>
                        </a:rPr>
                      </a:br>
                      <a:r>
                        <a:rPr lang="en-US" sz="1000" dirty="0">
                          <a:latin typeface="Times New Roman"/>
                          <a:ea typeface="Times New Roman"/>
                          <a:cs typeface="Times New Roman"/>
                          <a:sym typeface="Times New Roman"/>
                        </a:rPr>
                        <a:t>AdaBoost achieves best performance.</a:t>
                      </a:r>
                      <a:endParaRPr sz="1000" dirty="0">
                        <a:latin typeface="Times New Roman"/>
                        <a:ea typeface="Times New Roman"/>
                        <a:cs typeface="Times New Roman"/>
                        <a:sym typeface="Times New Roman"/>
                      </a:endParaRPr>
                    </a:p>
                    <a:p>
                      <a:pPr marL="0" lvl="0" indent="0" algn="l" rtl="0">
                        <a:spcBef>
                          <a:spcPts val="0"/>
                        </a:spcBef>
                        <a:spcAft>
                          <a:spcPts val="0"/>
                        </a:spcAft>
                        <a:buNone/>
                      </a:pPr>
                      <a:endParaRPr sz="1000" dirty="0">
                        <a:latin typeface="Times New Roman"/>
                        <a:ea typeface="Times New Roman"/>
                        <a:cs typeface="Times New Roman"/>
                        <a:sym typeface="Times New Roman"/>
                      </a:endParaRPr>
                    </a:p>
                  </a:txBody>
                  <a:tcPr marL="0" marR="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Times New Roman"/>
              <a:buNone/>
            </a:pPr>
            <a:r>
              <a:rPr lang="en-US" b="1">
                <a:latin typeface="Times New Roman"/>
                <a:ea typeface="Times New Roman"/>
                <a:cs typeface="Times New Roman"/>
                <a:sym typeface="Times New Roman"/>
              </a:rPr>
              <a:t>Literature Review</a:t>
            </a:r>
            <a:endParaRPr/>
          </a:p>
        </p:txBody>
      </p:sp>
      <p:graphicFrame>
        <p:nvGraphicFramePr>
          <p:cNvPr id="215" name="Google Shape;215;p9"/>
          <p:cNvGraphicFramePr/>
          <p:nvPr>
            <p:extLst>
              <p:ext uri="{D42A27DB-BD31-4B8C-83A1-F6EECF244321}">
                <p14:modId xmlns:p14="http://schemas.microsoft.com/office/powerpoint/2010/main" val="2675346441"/>
              </p:ext>
            </p:extLst>
          </p:nvPr>
        </p:nvGraphicFramePr>
        <p:xfrm>
          <a:off x="1350000" y="1682625"/>
          <a:ext cx="10595300" cy="4526900"/>
        </p:xfrm>
        <a:graphic>
          <a:graphicData uri="http://schemas.openxmlformats.org/drawingml/2006/table">
            <a:tbl>
              <a:tblPr bandRow="1">
                <a:noFill/>
                <a:tableStyleId>{524958FE-88AA-492E-859A-03CFD0F10A23}</a:tableStyleId>
              </a:tblPr>
              <a:tblGrid>
                <a:gridCol w="454100">
                  <a:extLst>
                    <a:ext uri="{9D8B030D-6E8A-4147-A177-3AD203B41FA5}">
                      <a16:colId xmlns:a16="http://schemas.microsoft.com/office/drawing/2014/main" val="20000"/>
                    </a:ext>
                  </a:extLst>
                </a:gridCol>
                <a:gridCol w="1252175">
                  <a:extLst>
                    <a:ext uri="{9D8B030D-6E8A-4147-A177-3AD203B41FA5}">
                      <a16:colId xmlns:a16="http://schemas.microsoft.com/office/drawing/2014/main" val="20001"/>
                    </a:ext>
                  </a:extLst>
                </a:gridCol>
                <a:gridCol w="1634700">
                  <a:extLst>
                    <a:ext uri="{9D8B030D-6E8A-4147-A177-3AD203B41FA5}">
                      <a16:colId xmlns:a16="http://schemas.microsoft.com/office/drawing/2014/main" val="20002"/>
                    </a:ext>
                  </a:extLst>
                </a:gridCol>
                <a:gridCol w="1377775">
                  <a:extLst>
                    <a:ext uri="{9D8B030D-6E8A-4147-A177-3AD203B41FA5}">
                      <a16:colId xmlns:a16="http://schemas.microsoft.com/office/drawing/2014/main" val="20003"/>
                    </a:ext>
                  </a:extLst>
                </a:gridCol>
                <a:gridCol w="1295950">
                  <a:extLst>
                    <a:ext uri="{9D8B030D-6E8A-4147-A177-3AD203B41FA5}">
                      <a16:colId xmlns:a16="http://schemas.microsoft.com/office/drawing/2014/main" val="20004"/>
                    </a:ext>
                  </a:extLst>
                </a:gridCol>
                <a:gridCol w="1253900">
                  <a:extLst>
                    <a:ext uri="{9D8B030D-6E8A-4147-A177-3AD203B41FA5}">
                      <a16:colId xmlns:a16="http://schemas.microsoft.com/office/drawing/2014/main" val="20005"/>
                    </a:ext>
                  </a:extLst>
                </a:gridCol>
                <a:gridCol w="1433550">
                  <a:extLst>
                    <a:ext uri="{9D8B030D-6E8A-4147-A177-3AD203B41FA5}">
                      <a16:colId xmlns:a16="http://schemas.microsoft.com/office/drawing/2014/main" val="20006"/>
                    </a:ext>
                  </a:extLst>
                </a:gridCol>
                <a:gridCol w="1893150">
                  <a:extLst>
                    <a:ext uri="{9D8B030D-6E8A-4147-A177-3AD203B41FA5}">
                      <a16:colId xmlns:a16="http://schemas.microsoft.com/office/drawing/2014/main" val="20007"/>
                    </a:ext>
                  </a:extLst>
                </a:gridCol>
              </a:tblGrid>
              <a:tr h="237525">
                <a:tc>
                  <a:txBody>
                    <a:bodyPr/>
                    <a:lstStyle/>
                    <a:p>
                      <a:pPr marL="0" lvl="0" indent="0" algn="ctr" rtl="0">
                        <a:spcBef>
                          <a:spcPts val="0"/>
                        </a:spcBef>
                        <a:spcAft>
                          <a:spcPts val="0"/>
                        </a:spcAft>
                        <a:buNone/>
                      </a:pPr>
                      <a:r>
                        <a:rPr lang="en-US" sz="1200" b="1" dirty="0">
                          <a:latin typeface="Calibri"/>
                          <a:ea typeface="Calibri"/>
                          <a:cs typeface="Calibri"/>
                          <a:sym typeface="Calibri"/>
                        </a:rPr>
                        <a:t>Sr No</a:t>
                      </a:r>
                      <a:endParaRPr sz="1200" b="1" dirty="0">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Title</a:t>
                      </a:r>
                      <a:endParaRPr sz="1200" b="1">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Citation</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Objective</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Strengths</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Times New Roman"/>
                          <a:ea typeface="Times New Roman"/>
                          <a:cs typeface="Times New Roman"/>
                          <a:sym typeface="Times New Roman"/>
                        </a:rPr>
                        <a:t>Weaknesses</a:t>
                      </a:r>
                      <a:endParaRPr sz="1200" b="1">
                        <a:latin typeface="Times New Roman"/>
                        <a:ea typeface="Times New Roman"/>
                        <a:cs typeface="Times New Roman"/>
                        <a:sym typeface="Times New Roman"/>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ML Technique</a:t>
                      </a:r>
                      <a:endParaRPr sz="1200" b="1">
                        <a:latin typeface="Calibri"/>
                        <a:ea typeface="Calibri"/>
                        <a:cs typeface="Calibri"/>
                        <a:sym typeface="Calibri"/>
                      </a:endParaRPr>
                    </a:p>
                  </a:txBody>
                  <a:tcPr marL="0" marR="0" marT="0" marB="0"/>
                </a:tc>
                <a:tc>
                  <a:txBody>
                    <a:bodyPr/>
                    <a:lstStyle/>
                    <a:p>
                      <a:pPr marL="0" lvl="0" indent="0" algn="ctr" rtl="0">
                        <a:spcBef>
                          <a:spcPts val="0"/>
                        </a:spcBef>
                        <a:spcAft>
                          <a:spcPts val="0"/>
                        </a:spcAft>
                        <a:buNone/>
                      </a:pPr>
                      <a:r>
                        <a:rPr lang="en-US" sz="1200" b="1">
                          <a:latin typeface="Calibri"/>
                          <a:ea typeface="Calibri"/>
                          <a:cs typeface="Calibri"/>
                          <a:sym typeface="Calibri"/>
                        </a:rPr>
                        <a:t>Performance</a:t>
                      </a:r>
                      <a:endParaRPr sz="1200" b="1">
                        <a:latin typeface="Calibri"/>
                        <a:ea typeface="Calibri"/>
                        <a:cs typeface="Calibri"/>
                        <a:sym typeface="Calibri"/>
                      </a:endParaRPr>
                    </a:p>
                  </a:txBody>
                  <a:tcPr marL="0" marR="0" marT="0" marB="0"/>
                </a:tc>
                <a:extLst>
                  <a:ext uri="{0D108BD9-81ED-4DB2-BD59-A6C34878D82A}">
                    <a16:rowId xmlns:a16="http://schemas.microsoft.com/office/drawing/2014/main" val="10000"/>
                  </a:ext>
                </a:extLst>
              </a:tr>
              <a:tr h="2489250">
                <a:tc>
                  <a:txBody>
                    <a:bodyPr/>
                    <a:lstStyle/>
                    <a:p>
                      <a:pPr marL="0" lvl="0" indent="0" algn="ctr" rtl="0">
                        <a:spcBef>
                          <a:spcPts val="0"/>
                        </a:spcBef>
                        <a:spcAft>
                          <a:spcPts val="0"/>
                        </a:spcAft>
                        <a:buNone/>
                      </a:pPr>
                      <a:r>
                        <a:rPr lang="en-US"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dirty="0">
                          <a:latin typeface="Times New Roman"/>
                          <a:ea typeface="Times New Roman"/>
                          <a:cs typeface="Times New Roman"/>
                          <a:sym typeface="Times New Roman"/>
                        </a:rPr>
                        <a:t>PREDICTION OF FATAL AND MAJOR INJURIES OF DRIVERS, CYCLISTS, AND PEDESTRIANS IN COLLISIONS</a:t>
                      </a:r>
                      <a:endParaRPr sz="1000" dirty="0">
                        <a:latin typeface="Times New Roman"/>
                        <a:ea typeface="Times New Roman"/>
                        <a:cs typeface="Times New Roman"/>
                        <a:sym typeface="Times New Roman"/>
                      </a:endParaRPr>
                    </a:p>
                    <a:p>
                      <a:pPr marL="0" lvl="0" indent="0" algn="l" rtl="0">
                        <a:spcBef>
                          <a:spcPts val="0"/>
                        </a:spcBef>
                        <a:spcAft>
                          <a:spcPts val="0"/>
                        </a:spcAft>
                        <a:buNone/>
                      </a:pPr>
                      <a:endParaRPr sz="1000" dirty="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dirty="0" err="1">
                          <a:solidFill>
                            <a:srgbClr val="222222"/>
                          </a:solidFill>
                          <a:latin typeface="Times New Roman"/>
                          <a:ea typeface="Times New Roman"/>
                          <a:cs typeface="Times New Roman"/>
                          <a:sym typeface="Times New Roman"/>
                        </a:rPr>
                        <a:t>Shanshal</a:t>
                      </a:r>
                      <a:r>
                        <a:rPr lang="en-US" sz="1000" dirty="0">
                          <a:solidFill>
                            <a:srgbClr val="222222"/>
                          </a:solidFill>
                          <a:latin typeface="Times New Roman"/>
                          <a:ea typeface="Times New Roman"/>
                          <a:cs typeface="Times New Roman"/>
                          <a:sym typeface="Times New Roman"/>
                        </a:rPr>
                        <a:t>, D., </a:t>
                      </a:r>
                      <a:r>
                        <a:rPr lang="en-US" sz="1000" dirty="0" err="1">
                          <a:solidFill>
                            <a:srgbClr val="222222"/>
                          </a:solidFill>
                          <a:latin typeface="Times New Roman"/>
                          <a:ea typeface="Times New Roman"/>
                          <a:cs typeface="Times New Roman"/>
                          <a:sym typeface="Times New Roman"/>
                        </a:rPr>
                        <a:t>Babaoglu</a:t>
                      </a:r>
                      <a:r>
                        <a:rPr lang="en-US" sz="1000" dirty="0">
                          <a:solidFill>
                            <a:srgbClr val="222222"/>
                          </a:solidFill>
                          <a:latin typeface="Times New Roman"/>
                          <a:ea typeface="Times New Roman"/>
                          <a:cs typeface="Times New Roman"/>
                          <a:sym typeface="Times New Roman"/>
                        </a:rPr>
                        <a:t>, C., &amp; </a:t>
                      </a:r>
                      <a:r>
                        <a:rPr lang="en-US" sz="1000" dirty="0" err="1">
                          <a:solidFill>
                            <a:srgbClr val="222222"/>
                          </a:solidFill>
                          <a:latin typeface="Times New Roman"/>
                          <a:ea typeface="Times New Roman"/>
                          <a:cs typeface="Times New Roman"/>
                          <a:sym typeface="Times New Roman"/>
                        </a:rPr>
                        <a:t>Başar</a:t>
                      </a:r>
                      <a:r>
                        <a:rPr lang="en-US" sz="1000" dirty="0">
                          <a:solidFill>
                            <a:srgbClr val="222222"/>
                          </a:solidFill>
                          <a:latin typeface="Times New Roman"/>
                          <a:ea typeface="Times New Roman"/>
                          <a:cs typeface="Times New Roman"/>
                          <a:sym typeface="Times New Roman"/>
                        </a:rPr>
                        <a:t>, A. (2020). Prediction of Fatal and Major Injury of Drivers, Cyclists, and Pedestrians in Collisions. </a:t>
                      </a:r>
                      <a:r>
                        <a:rPr lang="en-US" sz="1000" i="1" dirty="0" err="1">
                          <a:solidFill>
                            <a:srgbClr val="222222"/>
                          </a:solidFill>
                          <a:latin typeface="Times New Roman"/>
                          <a:ea typeface="Times New Roman"/>
                          <a:cs typeface="Times New Roman"/>
                          <a:sym typeface="Times New Roman"/>
                        </a:rPr>
                        <a:t>Promet-Traffic&amp;Transportation</a:t>
                      </a:r>
                      <a:r>
                        <a:rPr lang="en-US" sz="1000" dirty="0">
                          <a:solidFill>
                            <a:srgbClr val="222222"/>
                          </a:solidFill>
                          <a:latin typeface="Times New Roman"/>
                          <a:ea typeface="Times New Roman"/>
                          <a:cs typeface="Times New Roman"/>
                          <a:sym typeface="Times New Roman"/>
                        </a:rPr>
                        <a:t>, </a:t>
                      </a:r>
                      <a:r>
                        <a:rPr lang="en-US" sz="1000" i="1" dirty="0">
                          <a:solidFill>
                            <a:srgbClr val="222222"/>
                          </a:solidFill>
                          <a:latin typeface="Times New Roman"/>
                          <a:ea typeface="Times New Roman"/>
                          <a:cs typeface="Times New Roman"/>
                          <a:sym typeface="Times New Roman"/>
                        </a:rPr>
                        <a:t>32</a:t>
                      </a:r>
                      <a:r>
                        <a:rPr lang="en-US" sz="1000" dirty="0">
                          <a:solidFill>
                            <a:srgbClr val="222222"/>
                          </a:solidFill>
                          <a:latin typeface="Times New Roman"/>
                          <a:ea typeface="Times New Roman"/>
                          <a:cs typeface="Times New Roman"/>
                          <a:sym typeface="Times New Roman"/>
                        </a:rPr>
                        <a:t>(1), 39-53.</a:t>
                      </a:r>
                      <a:endParaRPr sz="1000" dirty="0">
                        <a:latin typeface="Times New Roman"/>
                        <a:ea typeface="Times New Roman"/>
                        <a:cs typeface="Times New Roman"/>
                        <a:sym typeface="Times New Roman"/>
                      </a:endParaRPr>
                    </a:p>
                    <a:p>
                      <a:pPr marL="0" lvl="0" indent="0" algn="l" rtl="0">
                        <a:spcBef>
                          <a:spcPts val="0"/>
                        </a:spcBef>
                        <a:spcAft>
                          <a:spcPts val="0"/>
                        </a:spcAft>
                        <a:buNone/>
                      </a:pPr>
                      <a:endParaRPr sz="1000" dirty="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Building a prediction model that predicts the fatal accident and serious injuries in traffic crashes.</a:t>
                      </a:r>
                      <a:endParaRPr sz="100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dirty="0">
                          <a:latin typeface="Times New Roman"/>
                          <a:ea typeface="Times New Roman"/>
                          <a:cs typeface="Times New Roman"/>
                          <a:sym typeface="Times New Roman"/>
                        </a:rPr>
                        <a:t>An in-depth analysis of the dataset is provided using both association rules and predictive models</a:t>
                      </a:r>
                      <a:endParaRPr sz="10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0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Performance of predictor mode in satisfactory</a:t>
                      </a:r>
                      <a:endParaRPr sz="1000" dirty="0">
                        <a:latin typeface="Times New Roman"/>
                        <a:ea typeface="Times New Roman"/>
                        <a:cs typeface="Times New Roman"/>
                        <a:sym typeface="Times New Roman"/>
                      </a:endParaRPr>
                    </a:p>
                  </a:txBody>
                  <a:tcPr marL="0" marR="0" marT="0" marB="0" anchor="ctr"/>
                </a:tc>
                <a:tc>
                  <a:txBody>
                    <a:bodyPr/>
                    <a:lstStyle/>
                    <a:p>
                      <a:pPr marL="0" lvl="0" indent="0" algn="l" rtl="0">
                        <a:lnSpc>
                          <a:spcPct val="115000"/>
                        </a:lnSpc>
                        <a:spcBef>
                          <a:spcPts val="1200"/>
                        </a:spcBef>
                        <a:spcAft>
                          <a:spcPts val="0"/>
                        </a:spcAft>
                        <a:buNone/>
                      </a:pPr>
                      <a:r>
                        <a:rPr lang="en-US" sz="1000">
                          <a:latin typeface="Times New Roman"/>
                          <a:ea typeface="Times New Roman"/>
                          <a:cs typeface="Times New Roman"/>
                          <a:sym typeface="Times New Roman"/>
                        </a:rPr>
                        <a:t>Blank or missing values are not handled properly </a:t>
                      </a:r>
                      <a:endParaRPr sz="1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0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000">
                          <a:latin typeface="Times New Roman"/>
                          <a:ea typeface="Times New Roman"/>
                          <a:cs typeface="Times New Roman"/>
                          <a:sym typeface="Times New Roman"/>
                        </a:rPr>
                        <a:t>Does not provide a direct performance comparison of the developed model </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1200"/>
                        </a:spcBef>
                        <a:spcAft>
                          <a:spcPts val="1200"/>
                        </a:spcAft>
                        <a:buNone/>
                      </a:pPr>
                      <a:r>
                        <a:rPr lang="en-US" sz="1000">
                          <a:latin typeface="Times New Roman"/>
                          <a:ea typeface="Times New Roman"/>
                          <a:cs typeface="Times New Roman"/>
                          <a:sym typeface="Times New Roman"/>
                        </a:rPr>
                        <a:t>Data mining through Association rules and</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Classification algo:</a:t>
                      </a: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 Random Forest (RF), Lasso regression (LR)</a:t>
                      </a:r>
                      <a:br>
                        <a:rPr lang="en-US" sz="1000">
                          <a:latin typeface="Times New Roman"/>
                          <a:ea typeface="Times New Roman"/>
                          <a:cs typeface="Times New Roman"/>
                          <a:sym typeface="Times New Roman"/>
                        </a:rPr>
                      </a:br>
                      <a:br>
                        <a:rPr lang="en-US" sz="1000">
                          <a:latin typeface="Times New Roman"/>
                          <a:ea typeface="Times New Roman"/>
                          <a:cs typeface="Times New Roman"/>
                          <a:sym typeface="Times New Roman"/>
                        </a:rPr>
                      </a:b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80% accuracy of random forest for drivers and ped and 89% accuracy for cyclist</a:t>
                      </a:r>
                      <a:br>
                        <a:rPr lang="en-US" sz="1000">
                          <a:latin typeface="Times New Roman"/>
                          <a:ea typeface="Times New Roman"/>
                          <a:cs typeface="Times New Roman"/>
                          <a:sym typeface="Times New Roman"/>
                        </a:rPr>
                      </a:br>
                      <a:br>
                        <a:rPr lang="en-US" sz="1000">
                          <a:latin typeface="Times New Roman"/>
                          <a:ea typeface="Times New Roman"/>
                          <a:cs typeface="Times New Roman"/>
                          <a:sym typeface="Times New Roman"/>
                        </a:rPr>
                      </a:br>
                      <a:r>
                        <a:rPr lang="en-US" sz="1000">
                          <a:latin typeface="Times New Roman"/>
                          <a:ea typeface="Times New Roman"/>
                          <a:cs typeface="Times New Roman"/>
                          <a:sym typeface="Times New Roman"/>
                        </a:rPr>
                        <a:t>Accuracy, sensitivity, specificity</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extLst>
                  <a:ext uri="{0D108BD9-81ED-4DB2-BD59-A6C34878D82A}">
                    <a16:rowId xmlns:a16="http://schemas.microsoft.com/office/drawing/2014/main" val="10001"/>
                  </a:ext>
                </a:extLst>
              </a:tr>
              <a:tr h="1800125">
                <a:tc>
                  <a:txBody>
                    <a:bodyPr/>
                    <a:lstStyle/>
                    <a:p>
                      <a:pPr marL="0" lvl="0" indent="0" algn="ctr" rtl="0">
                        <a:spcBef>
                          <a:spcPts val="0"/>
                        </a:spcBef>
                        <a:spcAft>
                          <a:spcPts val="0"/>
                        </a:spcAft>
                        <a:buNone/>
                      </a:pPr>
                      <a:r>
                        <a:rPr lang="en-US"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An Alternative Method for Traffic Accident Severity Prediction: Using Deep Forests Algorithm</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solidFill>
                            <a:srgbClr val="222222"/>
                          </a:solidFill>
                          <a:latin typeface="Times New Roman"/>
                          <a:ea typeface="Times New Roman"/>
                          <a:cs typeface="Times New Roman"/>
                          <a:sym typeface="Times New Roman"/>
                        </a:rPr>
                        <a:t>Gan, J., Li, L., Zhang, D., Yi, Z., &amp; Xiang, Q. (2020). An alternative method for traffic accident severity prediction: using deep forests algorithm. </a:t>
                      </a:r>
                      <a:r>
                        <a:rPr lang="en-US" sz="1000" i="1">
                          <a:solidFill>
                            <a:srgbClr val="222222"/>
                          </a:solidFill>
                          <a:latin typeface="Times New Roman"/>
                          <a:ea typeface="Times New Roman"/>
                          <a:cs typeface="Times New Roman"/>
                          <a:sym typeface="Times New Roman"/>
                        </a:rPr>
                        <a:t>Journal of advanced transportation</a:t>
                      </a:r>
                      <a:r>
                        <a:rPr lang="en-US" sz="1000">
                          <a:solidFill>
                            <a:srgbClr val="222222"/>
                          </a:solidFill>
                          <a:latin typeface="Times New Roman"/>
                          <a:ea typeface="Times New Roman"/>
                          <a:cs typeface="Times New Roman"/>
                          <a:sym typeface="Times New Roman"/>
                        </a:rPr>
                        <a:t>, </a:t>
                      </a:r>
                      <a:r>
                        <a:rPr lang="en-US" sz="1000" i="1">
                          <a:solidFill>
                            <a:srgbClr val="222222"/>
                          </a:solidFill>
                          <a:latin typeface="Times New Roman"/>
                          <a:ea typeface="Times New Roman"/>
                          <a:cs typeface="Times New Roman"/>
                          <a:sym typeface="Times New Roman"/>
                        </a:rPr>
                        <a:t>2020</a:t>
                      </a:r>
                      <a:r>
                        <a:rPr lang="en-US" sz="1000">
                          <a:solidFill>
                            <a:srgbClr val="222222"/>
                          </a:solidFill>
                          <a:latin typeface="Times New Roman"/>
                          <a:ea typeface="Times New Roman"/>
                          <a:cs typeface="Times New Roman"/>
                          <a:sym typeface="Times New Roman"/>
                        </a:rPr>
                        <a:t>, 1-13.</a:t>
                      </a:r>
                      <a:endParaRPr sz="10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Developing a model that will predict the seriousness of traffic collisions based on Deep Forest algorithm.</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dirty="0">
                          <a:latin typeface="Times New Roman"/>
                          <a:ea typeface="Times New Roman"/>
                          <a:cs typeface="Times New Roman"/>
                          <a:sym typeface="Times New Roman"/>
                        </a:rPr>
                        <a:t>Strong analysis and data preprocessing techniques have been used to ensure the quality of the data</a:t>
                      </a:r>
                      <a:endParaRPr sz="1000" dirty="0">
                        <a:latin typeface="Times New Roman"/>
                        <a:ea typeface="Times New Roman"/>
                        <a:cs typeface="Times New Roman"/>
                        <a:sym typeface="Times New Roman"/>
                      </a:endParaRPr>
                    </a:p>
                    <a:p>
                      <a:pPr marL="0" lvl="0" indent="0" algn="l" rtl="0">
                        <a:spcBef>
                          <a:spcPts val="0"/>
                        </a:spcBef>
                        <a:spcAft>
                          <a:spcPts val="0"/>
                        </a:spcAft>
                        <a:buNone/>
                      </a:pPr>
                      <a:endParaRPr sz="1000" dirty="0">
                        <a:latin typeface="Times New Roman"/>
                        <a:ea typeface="Times New Roman"/>
                        <a:cs typeface="Times New Roman"/>
                        <a:sym typeface="Times New Roman"/>
                      </a:endParaRPr>
                    </a:p>
                    <a:p>
                      <a:pPr marL="0" lvl="0" indent="0" algn="l" rtl="0">
                        <a:spcBef>
                          <a:spcPts val="0"/>
                        </a:spcBef>
                        <a:spcAft>
                          <a:spcPts val="0"/>
                        </a:spcAft>
                        <a:buNone/>
                      </a:pPr>
                      <a:r>
                        <a:rPr lang="en-US" sz="1000" dirty="0">
                          <a:latin typeface="Times New Roman"/>
                          <a:ea typeface="Times New Roman"/>
                          <a:cs typeface="Times New Roman"/>
                          <a:sym typeface="Times New Roman"/>
                        </a:rPr>
                        <a:t>The developed model has significant accuracy and reliable</a:t>
                      </a:r>
                      <a:endParaRPr sz="1000" dirty="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Limited number of features are employed in the study</a:t>
                      </a: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a:latin typeface="Times New Roman"/>
                          <a:ea typeface="Times New Roman"/>
                          <a:cs typeface="Times New Roman"/>
                          <a:sym typeface="Times New Roman"/>
                        </a:rPr>
                        <a:t>Deep Forest algorithm</a:t>
                      </a:r>
                      <a:endParaRPr sz="1000">
                        <a:latin typeface="Times New Roman"/>
                        <a:ea typeface="Times New Roman"/>
                        <a:cs typeface="Times New Roman"/>
                        <a:sym typeface="Times New Roman"/>
                      </a:endParaRPr>
                    </a:p>
                    <a:p>
                      <a:pPr marL="0" lvl="0" indent="0" algn="l" rtl="0">
                        <a:spcBef>
                          <a:spcPts val="0"/>
                        </a:spcBef>
                        <a:spcAft>
                          <a:spcPts val="0"/>
                        </a:spcAft>
                        <a:buNone/>
                      </a:pPr>
                      <a:endParaRPr sz="1000">
                        <a:latin typeface="Times New Roman"/>
                        <a:ea typeface="Times New Roman"/>
                        <a:cs typeface="Times New Roman"/>
                        <a:sym typeface="Times New Roman"/>
                      </a:endParaRPr>
                    </a:p>
                  </a:txBody>
                  <a:tcPr marL="0" marR="0" marT="0" marB="0" anchor="ctr"/>
                </a:tc>
                <a:tc>
                  <a:txBody>
                    <a:bodyPr/>
                    <a:lstStyle/>
                    <a:p>
                      <a:pPr marL="0" lvl="0" indent="0" algn="l" rtl="0">
                        <a:spcBef>
                          <a:spcPts val="0"/>
                        </a:spcBef>
                        <a:spcAft>
                          <a:spcPts val="0"/>
                        </a:spcAft>
                        <a:buNone/>
                      </a:pPr>
                      <a:r>
                        <a:rPr lang="en-US" sz="1000" dirty="0">
                          <a:latin typeface="Times New Roman"/>
                          <a:ea typeface="Times New Roman"/>
                          <a:cs typeface="Times New Roman"/>
                          <a:sym typeface="Times New Roman"/>
                        </a:rPr>
                        <a:t>Accuracy = 90.69%</a:t>
                      </a:r>
                      <a:br>
                        <a:rPr lang="en-US" sz="1000" dirty="0">
                          <a:latin typeface="Times New Roman"/>
                          <a:ea typeface="Times New Roman"/>
                          <a:cs typeface="Times New Roman"/>
                          <a:sym typeface="Times New Roman"/>
                        </a:rPr>
                      </a:br>
                      <a:r>
                        <a:rPr lang="en-US" sz="1000" dirty="0">
                          <a:latin typeface="Times New Roman"/>
                          <a:ea typeface="Times New Roman"/>
                          <a:cs typeface="Times New Roman"/>
                          <a:sym typeface="Times New Roman"/>
                        </a:rPr>
                        <a:t>Recall = 0.92</a:t>
                      </a:r>
                      <a:br>
                        <a:rPr lang="en-US" sz="1000" dirty="0">
                          <a:latin typeface="Times New Roman"/>
                          <a:ea typeface="Times New Roman"/>
                          <a:cs typeface="Times New Roman"/>
                          <a:sym typeface="Times New Roman"/>
                        </a:rPr>
                      </a:br>
                      <a:r>
                        <a:rPr lang="en-US" sz="1000" dirty="0">
                          <a:latin typeface="Times New Roman"/>
                          <a:ea typeface="Times New Roman"/>
                          <a:cs typeface="Times New Roman"/>
                          <a:sym typeface="Times New Roman"/>
                        </a:rPr>
                        <a:t>False alarm rate = 0.09</a:t>
                      </a:r>
                      <a:br>
                        <a:rPr lang="en-US" sz="1000" dirty="0">
                          <a:latin typeface="Times New Roman"/>
                          <a:ea typeface="Times New Roman"/>
                          <a:cs typeface="Times New Roman"/>
                          <a:sym typeface="Times New Roman"/>
                        </a:rPr>
                      </a:br>
                      <a:r>
                        <a:rPr lang="en-US" sz="1000" dirty="0">
                          <a:latin typeface="Times New Roman"/>
                          <a:ea typeface="Times New Roman"/>
                          <a:cs typeface="Times New Roman"/>
                          <a:sym typeface="Times New Roman"/>
                        </a:rPr>
                        <a:t>F1 score = 0.91</a:t>
                      </a:r>
                      <a:br>
                        <a:rPr lang="en-US" sz="1000" dirty="0">
                          <a:latin typeface="Times New Roman"/>
                          <a:ea typeface="Times New Roman"/>
                          <a:cs typeface="Times New Roman"/>
                          <a:sym typeface="Times New Roman"/>
                        </a:rPr>
                      </a:br>
                      <a:r>
                        <a:rPr lang="en-US" sz="1000" dirty="0">
                          <a:latin typeface="Times New Roman"/>
                          <a:ea typeface="Times New Roman"/>
                          <a:cs typeface="Times New Roman"/>
                          <a:sym typeface="Times New Roman"/>
                        </a:rPr>
                        <a:t>ROC = 0.93</a:t>
                      </a:r>
                      <a:endParaRPr sz="1000" dirty="0">
                        <a:latin typeface="Times New Roman"/>
                        <a:ea typeface="Times New Roman"/>
                        <a:cs typeface="Times New Roman"/>
                        <a:sym typeface="Times New Roman"/>
                      </a:endParaRPr>
                    </a:p>
                  </a:txBody>
                  <a:tcPr marL="0" marR="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1912</Words>
  <Application>Microsoft Office PowerPoint</Application>
  <PresentationFormat>Widescreen</PresentationFormat>
  <Paragraphs>203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Calibri</vt:lpstr>
      <vt:lpstr>Century Gothic</vt:lpstr>
      <vt:lpstr>Arial</vt:lpstr>
      <vt:lpstr>Times New Roman</vt:lpstr>
      <vt:lpstr>Noto Sans Symbols</vt:lpstr>
      <vt:lpstr>Wisp</vt:lpstr>
      <vt:lpstr>Introduction</vt:lpstr>
      <vt:lpstr>Outline</vt:lpstr>
      <vt:lpstr>Topic</vt:lpstr>
      <vt:lpstr>Significance of Transportation System</vt:lpstr>
      <vt:lpstr>Challenges</vt:lpstr>
      <vt:lpstr>Road Accidents Analysis</vt:lpstr>
      <vt:lpstr>ML Techniques and Algorithms</vt:lpstr>
      <vt:lpstr>Literature Review</vt:lpstr>
      <vt:lpstr>Literature Review</vt:lpstr>
      <vt:lpstr>Literature Review</vt:lpstr>
      <vt:lpstr>Innovation of the Current Study</vt:lpstr>
      <vt:lpstr>Dataset</vt:lpstr>
      <vt:lpstr>Research Questions</vt:lpstr>
      <vt:lpstr>Research Objectives</vt:lpstr>
      <vt:lpstr>PowerPoint Presentation</vt:lpstr>
      <vt:lpstr>Methodology</vt:lpstr>
      <vt:lpstr>Methodology</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account</dc:creator>
  <cp:lastModifiedBy>Shujaat Abid</cp:lastModifiedBy>
  <cp:revision>2</cp:revision>
  <dcterms:created xsi:type="dcterms:W3CDTF">2022-03-01T11:11:40Z</dcterms:created>
  <dcterms:modified xsi:type="dcterms:W3CDTF">2024-04-23T07:12:17Z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2023-01-21T12:31:43Z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c93503ce-6d53-4af1-847d-74ec713d9de5</vt:lpwstr>
  </property>
  <property fmtid="{D5CDD505-2E9C-101B-9397-08002B2CF9AE}" pid="7" name="MSIP_Label_defa4170-0d19-0005-0004-bc88714345d2_ActionId">
    <vt:lpwstr>39834fa5-6e4d-45b9-8ae3-1a18b0cff2b5</vt:lpwstr>
  </property>
  <property fmtid="{D5CDD505-2E9C-101B-9397-08002B2CF9AE}" pid="8" name="MSIP_Label_defa4170-0d19-0005-0004-bc88714345d2_ContentBits">
    <vt:lpwstr>0</vt:lpwstr>
  </property>
</Properties>
</file>