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3" r:id="rId7"/>
    <p:sldId id="266" r:id="rId8"/>
    <p:sldId id="267" r:id="rId9"/>
    <p:sldId id="268" r:id="rId10"/>
    <p:sldId id="259" r:id="rId11"/>
    <p:sldId id="273" r:id="rId12"/>
    <p:sldId id="274" r:id="rId13"/>
    <p:sldId id="275" r:id="rId14"/>
    <p:sldId id="277" r:id="rId15"/>
    <p:sldId id="279" r:id="rId16"/>
    <p:sldId id="280" r:id="rId17"/>
    <p:sldId id="276" r:id="rId18"/>
    <p:sldId id="278" r:id="rId19"/>
    <p:sldId id="270" r:id="rId20"/>
    <p:sldId id="269" r:id="rId21"/>
    <p:sldId id="281" r:id="rId22"/>
    <p:sldId id="260" r:id="rId2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79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D50BB-9B57-47BB-A1F6-0062DC6F9D00}" type="doc">
      <dgm:prSet loTypeId="urn:microsoft.com/office/officeart/2005/8/layout/bProcess2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566847C-7F2C-490A-9808-71D186729F89}">
      <dgm:prSet phldrT="[Text]"/>
      <dgm:spPr/>
      <dgm:t>
        <a:bodyPr/>
        <a:lstStyle/>
        <a:p>
          <a:r>
            <a:rPr lang="en-US" b="1" i="0" dirty="0"/>
            <a:t>Image Loading and Preprocessing</a:t>
          </a:r>
          <a:endParaRPr lang="en-US" dirty="0"/>
        </a:p>
      </dgm:t>
    </dgm:pt>
    <dgm:pt modelId="{CC77E800-2E1C-4250-8B02-E87C8458ED7B}" type="parTrans" cxnId="{AD6CE89D-C724-4B01-A35A-87FD7F832ECC}">
      <dgm:prSet/>
      <dgm:spPr/>
      <dgm:t>
        <a:bodyPr/>
        <a:lstStyle/>
        <a:p>
          <a:endParaRPr lang="en-US"/>
        </a:p>
      </dgm:t>
    </dgm:pt>
    <dgm:pt modelId="{3272517A-50BC-423E-9894-CC22F5F4B321}" type="sibTrans" cxnId="{AD6CE89D-C724-4B01-A35A-87FD7F832ECC}">
      <dgm:prSet/>
      <dgm:spPr/>
      <dgm:t>
        <a:bodyPr/>
        <a:lstStyle/>
        <a:p>
          <a:endParaRPr lang="en-US"/>
        </a:p>
      </dgm:t>
    </dgm:pt>
    <dgm:pt modelId="{4B79E652-12AA-4094-8A91-EE992AEF9AAE}">
      <dgm:prSet phldrT="[Text]"/>
      <dgm:spPr/>
      <dgm:t>
        <a:bodyPr/>
        <a:lstStyle/>
        <a:p>
          <a:r>
            <a:rPr lang="en-US" b="1" i="0" dirty="0"/>
            <a:t>Color Space Transformation</a:t>
          </a:r>
          <a:endParaRPr lang="en-US" dirty="0"/>
        </a:p>
      </dgm:t>
    </dgm:pt>
    <dgm:pt modelId="{38D947F1-6235-46CD-92EC-C40F21453DBA}" type="parTrans" cxnId="{D9E6749F-520A-4A5E-BC2D-EF17E0300EE1}">
      <dgm:prSet/>
      <dgm:spPr/>
      <dgm:t>
        <a:bodyPr/>
        <a:lstStyle/>
        <a:p>
          <a:endParaRPr lang="en-US"/>
        </a:p>
      </dgm:t>
    </dgm:pt>
    <dgm:pt modelId="{E43BAA97-433F-46F2-AF68-1E019036834F}" type="sibTrans" cxnId="{D9E6749F-520A-4A5E-BC2D-EF17E0300EE1}">
      <dgm:prSet/>
      <dgm:spPr/>
      <dgm:t>
        <a:bodyPr/>
        <a:lstStyle/>
        <a:p>
          <a:endParaRPr lang="en-US"/>
        </a:p>
      </dgm:t>
    </dgm:pt>
    <dgm:pt modelId="{722A3C4D-3F02-4620-BFFF-87B484AE3272}">
      <dgm:prSet phldrT="[Text]"/>
      <dgm:spPr/>
      <dgm:t>
        <a:bodyPr/>
        <a:lstStyle/>
        <a:p>
          <a:r>
            <a:rPr lang="en-US" b="1" i="0" dirty="0"/>
            <a:t>Image Segmentation</a:t>
          </a:r>
          <a:endParaRPr lang="en-US" dirty="0"/>
        </a:p>
      </dgm:t>
    </dgm:pt>
    <dgm:pt modelId="{0E619E91-F0E7-4159-A5D3-F2CABC648A8A}" type="parTrans" cxnId="{6A5AB259-C29A-408F-8CE5-E1D6F7E86C27}">
      <dgm:prSet/>
      <dgm:spPr/>
      <dgm:t>
        <a:bodyPr/>
        <a:lstStyle/>
        <a:p>
          <a:endParaRPr lang="en-US"/>
        </a:p>
      </dgm:t>
    </dgm:pt>
    <dgm:pt modelId="{F0B02D24-F675-438C-98FC-7B71838F7283}" type="sibTrans" cxnId="{6A5AB259-C29A-408F-8CE5-E1D6F7E86C27}">
      <dgm:prSet/>
      <dgm:spPr/>
      <dgm:t>
        <a:bodyPr/>
        <a:lstStyle/>
        <a:p>
          <a:endParaRPr lang="en-US"/>
        </a:p>
      </dgm:t>
    </dgm:pt>
    <dgm:pt modelId="{4169F112-92DB-4DF9-85C4-023870F96E4D}">
      <dgm:prSet phldrT="[Text]"/>
      <dgm:spPr/>
      <dgm:t>
        <a:bodyPr/>
        <a:lstStyle/>
        <a:p>
          <a:r>
            <a:rPr lang="en-US" b="1" i="0" dirty="0"/>
            <a:t>Feature Extraction</a:t>
          </a:r>
          <a:endParaRPr lang="en-US" dirty="0"/>
        </a:p>
      </dgm:t>
    </dgm:pt>
    <dgm:pt modelId="{B17DE895-F5C8-4310-B05F-8A964AD41A9E}" type="parTrans" cxnId="{283C8744-D421-4E60-8ECE-58830B5FE462}">
      <dgm:prSet/>
      <dgm:spPr/>
      <dgm:t>
        <a:bodyPr/>
        <a:lstStyle/>
        <a:p>
          <a:endParaRPr lang="en-US"/>
        </a:p>
      </dgm:t>
    </dgm:pt>
    <dgm:pt modelId="{15F9230F-32BD-4607-B9F7-059BCD6E59B8}" type="sibTrans" cxnId="{283C8744-D421-4E60-8ECE-58830B5FE462}">
      <dgm:prSet/>
      <dgm:spPr/>
      <dgm:t>
        <a:bodyPr/>
        <a:lstStyle/>
        <a:p>
          <a:endParaRPr lang="en-US"/>
        </a:p>
      </dgm:t>
    </dgm:pt>
    <dgm:pt modelId="{C13F2EB6-8F20-4011-973B-4E16A941B65B}">
      <dgm:prSet phldrT="[Text]"/>
      <dgm:spPr/>
      <dgm:t>
        <a:bodyPr/>
        <a:lstStyle/>
        <a:p>
          <a:r>
            <a:rPr lang="en-US" b="1" i="0" dirty="0"/>
            <a:t>Model Input Creation</a:t>
          </a:r>
          <a:endParaRPr lang="en-US" dirty="0"/>
        </a:p>
      </dgm:t>
    </dgm:pt>
    <dgm:pt modelId="{2DEDCD32-AFE2-434E-941E-B1F2AFE40669}" type="parTrans" cxnId="{84818B31-91A2-41AE-A0BC-BEC0382ACC03}">
      <dgm:prSet/>
      <dgm:spPr/>
      <dgm:t>
        <a:bodyPr/>
        <a:lstStyle/>
        <a:p>
          <a:endParaRPr lang="en-US"/>
        </a:p>
      </dgm:t>
    </dgm:pt>
    <dgm:pt modelId="{28FE5D68-E602-42C9-989D-A17DF54A040C}" type="sibTrans" cxnId="{84818B31-91A2-41AE-A0BC-BEC0382ACC03}">
      <dgm:prSet/>
      <dgm:spPr/>
      <dgm:t>
        <a:bodyPr/>
        <a:lstStyle/>
        <a:p>
          <a:endParaRPr lang="en-US"/>
        </a:p>
      </dgm:t>
    </dgm:pt>
    <dgm:pt modelId="{236ED546-5684-42E4-AF97-A533F8B3D522}">
      <dgm:prSet phldrT="[Text]"/>
      <dgm:spPr/>
      <dgm:t>
        <a:bodyPr/>
        <a:lstStyle/>
        <a:p>
          <a:r>
            <a:rPr lang="en-US" b="1" i="0" dirty="0"/>
            <a:t>Dataset Splitting</a:t>
          </a:r>
          <a:endParaRPr lang="en-US" dirty="0"/>
        </a:p>
      </dgm:t>
    </dgm:pt>
    <dgm:pt modelId="{AE403D9C-6967-46D8-A8E7-01CA73E0EC2F}" type="parTrans" cxnId="{AF896630-3120-4239-BC22-1A843EA543DE}">
      <dgm:prSet/>
      <dgm:spPr/>
      <dgm:t>
        <a:bodyPr/>
        <a:lstStyle/>
        <a:p>
          <a:endParaRPr lang="en-US"/>
        </a:p>
      </dgm:t>
    </dgm:pt>
    <dgm:pt modelId="{3CFE3EC8-E928-49AA-8B09-E08918AF2B44}" type="sibTrans" cxnId="{AF896630-3120-4239-BC22-1A843EA543DE}">
      <dgm:prSet/>
      <dgm:spPr/>
      <dgm:t>
        <a:bodyPr/>
        <a:lstStyle/>
        <a:p>
          <a:endParaRPr lang="en-US"/>
        </a:p>
      </dgm:t>
    </dgm:pt>
    <dgm:pt modelId="{FA9AA192-E9D8-4920-9968-7C4D6DFF8485}">
      <dgm:prSet phldrT="[Text]"/>
      <dgm:spPr/>
      <dgm:t>
        <a:bodyPr/>
        <a:lstStyle/>
        <a:p>
          <a:r>
            <a:rPr lang="en-US" b="1" i="0" dirty="0"/>
            <a:t>Model Training</a:t>
          </a:r>
          <a:endParaRPr lang="en-US" dirty="0"/>
        </a:p>
      </dgm:t>
    </dgm:pt>
    <dgm:pt modelId="{DBF8CA7D-2826-46AF-A363-FE678A1E4D77}" type="parTrans" cxnId="{1685FBCE-01D3-49D6-90FE-242424F37E2A}">
      <dgm:prSet/>
      <dgm:spPr/>
      <dgm:t>
        <a:bodyPr/>
        <a:lstStyle/>
        <a:p>
          <a:endParaRPr lang="en-US"/>
        </a:p>
      </dgm:t>
    </dgm:pt>
    <dgm:pt modelId="{5D45572A-A7EE-4A8D-A475-B8563E0C6006}" type="sibTrans" cxnId="{1685FBCE-01D3-49D6-90FE-242424F37E2A}">
      <dgm:prSet/>
      <dgm:spPr/>
      <dgm:t>
        <a:bodyPr/>
        <a:lstStyle/>
        <a:p>
          <a:endParaRPr lang="en-US"/>
        </a:p>
      </dgm:t>
    </dgm:pt>
    <dgm:pt modelId="{4BDAAB7C-E026-46F7-9BBE-BA6A39AC03A4}">
      <dgm:prSet phldrT="[Text]"/>
      <dgm:spPr/>
      <dgm:t>
        <a:bodyPr/>
        <a:lstStyle/>
        <a:p>
          <a:r>
            <a:rPr lang="en-US" b="1" i="0" dirty="0"/>
            <a:t>Model Evaluation</a:t>
          </a:r>
          <a:endParaRPr lang="en-US" dirty="0"/>
        </a:p>
      </dgm:t>
    </dgm:pt>
    <dgm:pt modelId="{B5BFD090-7060-4639-A948-C36B9798D435}" type="parTrans" cxnId="{2926194E-3075-4213-A09F-7D7F9B9A4A4A}">
      <dgm:prSet/>
      <dgm:spPr/>
      <dgm:t>
        <a:bodyPr/>
        <a:lstStyle/>
        <a:p>
          <a:endParaRPr lang="en-US"/>
        </a:p>
      </dgm:t>
    </dgm:pt>
    <dgm:pt modelId="{1506EA0E-14FF-4D93-82BA-1088E57E4D65}" type="sibTrans" cxnId="{2926194E-3075-4213-A09F-7D7F9B9A4A4A}">
      <dgm:prSet/>
      <dgm:spPr/>
      <dgm:t>
        <a:bodyPr/>
        <a:lstStyle/>
        <a:p>
          <a:endParaRPr lang="en-US"/>
        </a:p>
      </dgm:t>
    </dgm:pt>
    <dgm:pt modelId="{F1D6210B-B340-7447-90BA-97A120DD7A5B}" type="pres">
      <dgm:prSet presAssocID="{3AFD50BB-9B57-47BB-A1F6-0062DC6F9D00}" presName="diagram" presStyleCnt="0">
        <dgm:presLayoutVars>
          <dgm:dir/>
          <dgm:resizeHandles/>
        </dgm:presLayoutVars>
      </dgm:prSet>
      <dgm:spPr/>
    </dgm:pt>
    <dgm:pt modelId="{25839EE1-4C01-A84B-9C10-771F3824420E}" type="pres">
      <dgm:prSet presAssocID="{5566847C-7F2C-490A-9808-71D186729F89}" presName="firstNode" presStyleLbl="node1" presStyleIdx="0" presStyleCnt="8">
        <dgm:presLayoutVars>
          <dgm:bulletEnabled val="1"/>
        </dgm:presLayoutVars>
      </dgm:prSet>
      <dgm:spPr/>
    </dgm:pt>
    <dgm:pt modelId="{8588802E-A0EC-A143-A3C7-D045EB157C8E}" type="pres">
      <dgm:prSet presAssocID="{3272517A-50BC-423E-9894-CC22F5F4B321}" presName="sibTrans" presStyleLbl="sibTrans2D1" presStyleIdx="0" presStyleCnt="7"/>
      <dgm:spPr/>
    </dgm:pt>
    <dgm:pt modelId="{CE6877A7-7834-6240-B9E5-6844536C27CA}" type="pres">
      <dgm:prSet presAssocID="{4B79E652-12AA-4094-8A91-EE992AEF9AAE}" presName="middleNode" presStyleCnt="0"/>
      <dgm:spPr/>
    </dgm:pt>
    <dgm:pt modelId="{8D6B770F-BB3F-BC46-ACF3-52C21DFA3FF3}" type="pres">
      <dgm:prSet presAssocID="{4B79E652-12AA-4094-8A91-EE992AEF9AAE}" presName="padding" presStyleLbl="node1" presStyleIdx="0" presStyleCnt="8"/>
      <dgm:spPr/>
    </dgm:pt>
    <dgm:pt modelId="{6FC2D02A-EC4B-254E-9A2A-6CD8D30F734A}" type="pres">
      <dgm:prSet presAssocID="{4B79E652-12AA-4094-8A91-EE992AEF9AAE}" presName="shape" presStyleLbl="node1" presStyleIdx="1" presStyleCnt="8">
        <dgm:presLayoutVars>
          <dgm:bulletEnabled val="1"/>
        </dgm:presLayoutVars>
      </dgm:prSet>
      <dgm:spPr/>
    </dgm:pt>
    <dgm:pt modelId="{D8D1905B-ED42-B54B-B667-C9399B0AA29C}" type="pres">
      <dgm:prSet presAssocID="{E43BAA97-433F-46F2-AF68-1E019036834F}" presName="sibTrans" presStyleLbl="sibTrans2D1" presStyleIdx="1" presStyleCnt="7"/>
      <dgm:spPr/>
    </dgm:pt>
    <dgm:pt modelId="{46FEFEF6-6190-3041-BC0E-56C309626BC5}" type="pres">
      <dgm:prSet presAssocID="{722A3C4D-3F02-4620-BFFF-87B484AE3272}" presName="middleNode" presStyleCnt="0"/>
      <dgm:spPr/>
    </dgm:pt>
    <dgm:pt modelId="{5605222A-1378-E849-AA13-6F4B47B96A0A}" type="pres">
      <dgm:prSet presAssocID="{722A3C4D-3F02-4620-BFFF-87B484AE3272}" presName="padding" presStyleLbl="node1" presStyleIdx="1" presStyleCnt="8"/>
      <dgm:spPr/>
    </dgm:pt>
    <dgm:pt modelId="{0B6F794D-AF5E-134F-90FC-8BDCB02EECC4}" type="pres">
      <dgm:prSet presAssocID="{722A3C4D-3F02-4620-BFFF-87B484AE3272}" presName="shape" presStyleLbl="node1" presStyleIdx="2" presStyleCnt="8">
        <dgm:presLayoutVars>
          <dgm:bulletEnabled val="1"/>
        </dgm:presLayoutVars>
      </dgm:prSet>
      <dgm:spPr/>
    </dgm:pt>
    <dgm:pt modelId="{C8F1F14E-9A84-2A46-971D-CB40BA9E90B2}" type="pres">
      <dgm:prSet presAssocID="{F0B02D24-F675-438C-98FC-7B71838F7283}" presName="sibTrans" presStyleLbl="sibTrans2D1" presStyleIdx="2" presStyleCnt="7"/>
      <dgm:spPr/>
    </dgm:pt>
    <dgm:pt modelId="{073CCE83-BA38-A044-8C32-AC2CAF264AEB}" type="pres">
      <dgm:prSet presAssocID="{4169F112-92DB-4DF9-85C4-023870F96E4D}" presName="middleNode" presStyleCnt="0"/>
      <dgm:spPr/>
    </dgm:pt>
    <dgm:pt modelId="{4D067722-9DCA-BF43-B1E8-85E5242FD53E}" type="pres">
      <dgm:prSet presAssocID="{4169F112-92DB-4DF9-85C4-023870F96E4D}" presName="padding" presStyleLbl="node1" presStyleIdx="2" presStyleCnt="8"/>
      <dgm:spPr/>
    </dgm:pt>
    <dgm:pt modelId="{682AE43E-921F-364B-85BC-3E90052CC84E}" type="pres">
      <dgm:prSet presAssocID="{4169F112-92DB-4DF9-85C4-023870F96E4D}" presName="shape" presStyleLbl="node1" presStyleIdx="3" presStyleCnt="8">
        <dgm:presLayoutVars>
          <dgm:bulletEnabled val="1"/>
        </dgm:presLayoutVars>
      </dgm:prSet>
      <dgm:spPr/>
    </dgm:pt>
    <dgm:pt modelId="{9E3A10A1-6EFC-6E42-8700-45F4F976A0A0}" type="pres">
      <dgm:prSet presAssocID="{15F9230F-32BD-4607-B9F7-059BCD6E59B8}" presName="sibTrans" presStyleLbl="sibTrans2D1" presStyleIdx="3" presStyleCnt="7"/>
      <dgm:spPr/>
    </dgm:pt>
    <dgm:pt modelId="{AF6D606F-C107-5D41-9508-F706E7D29016}" type="pres">
      <dgm:prSet presAssocID="{C13F2EB6-8F20-4011-973B-4E16A941B65B}" presName="middleNode" presStyleCnt="0"/>
      <dgm:spPr/>
    </dgm:pt>
    <dgm:pt modelId="{A47971A2-4733-2145-BC6E-93044B548C43}" type="pres">
      <dgm:prSet presAssocID="{C13F2EB6-8F20-4011-973B-4E16A941B65B}" presName="padding" presStyleLbl="node1" presStyleIdx="3" presStyleCnt="8"/>
      <dgm:spPr/>
    </dgm:pt>
    <dgm:pt modelId="{0449AA51-E76A-EA4B-BD29-7173044247BC}" type="pres">
      <dgm:prSet presAssocID="{C13F2EB6-8F20-4011-973B-4E16A941B65B}" presName="shape" presStyleLbl="node1" presStyleIdx="4" presStyleCnt="8">
        <dgm:presLayoutVars>
          <dgm:bulletEnabled val="1"/>
        </dgm:presLayoutVars>
      </dgm:prSet>
      <dgm:spPr/>
    </dgm:pt>
    <dgm:pt modelId="{84F87287-5993-0B47-A369-C473CF9EBE88}" type="pres">
      <dgm:prSet presAssocID="{28FE5D68-E602-42C9-989D-A17DF54A040C}" presName="sibTrans" presStyleLbl="sibTrans2D1" presStyleIdx="4" presStyleCnt="7"/>
      <dgm:spPr/>
    </dgm:pt>
    <dgm:pt modelId="{291F2C50-FAC0-1B43-8A53-C3194ACD1264}" type="pres">
      <dgm:prSet presAssocID="{236ED546-5684-42E4-AF97-A533F8B3D522}" presName="middleNode" presStyleCnt="0"/>
      <dgm:spPr/>
    </dgm:pt>
    <dgm:pt modelId="{0CCE1256-8A5C-F746-B630-104CC64F20D5}" type="pres">
      <dgm:prSet presAssocID="{236ED546-5684-42E4-AF97-A533F8B3D522}" presName="padding" presStyleLbl="node1" presStyleIdx="4" presStyleCnt="8"/>
      <dgm:spPr/>
    </dgm:pt>
    <dgm:pt modelId="{E2A907C1-B205-294C-883B-88347ACD70D5}" type="pres">
      <dgm:prSet presAssocID="{236ED546-5684-42E4-AF97-A533F8B3D522}" presName="shape" presStyleLbl="node1" presStyleIdx="5" presStyleCnt="8">
        <dgm:presLayoutVars>
          <dgm:bulletEnabled val="1"/>
        </dgm:presLayoutVars>
      </dgm:prSet>
      <dgm:spPr/>
    </dgm:pt>
    <dgm:pt modelId="{BE129C68-6EB1-4949-9147-7A70980095D1}" type="pres">
      <dgm:prSet presAssocID="{3CFE3EC8-E928-49AA-8B09-E08918AF2B44}" presName="sibTrans" presStyleLbl="sibTrans2D1" presStyleIdx="5" presStyleCnt="7"/>
      <dgm:spPr/>
    </dgm:pt>
    <dgm:pt modelId="{68DDD88C-758C-C846-8E2E-22929131F09F}" type="pres">
      <dgm:prSet presAssocID="{FA9AA192-E9D8-4920-9968-7C4D6DFF8485}" presName="middleNode" presStyleCnt="0"/>
      <dgm:spPr/>
    </dgm:pt>
    <dgm:pt modelId="{0AA9BA72-604E-864B-98F3-C9398F4EBA9E}" type="pres">
      <dgm:prSet presAssocID="{FA9AA192-E9D8-4920-9968-7C4D6DFF8485}" presName="padding" presStyleLbl="node1" presStyleIdx="5" presStyleCnt="8"/>
      <dgm:spPr/>
    </dgm:pt>
    <dgm:pt modelId="{6239D6FC-7E33-DA4A-9E00-20E00DF10590}" type="pres">
      <dgm:prSet presAssocID="{FA9AA192-E9D8-4920-9968-7C4D6DFF8485}" presName="shape" presStyleLbl="node1" presStyleIdx="6" presStyleCnt="8">
        <dgm:presLayoutVars>
          <dgm:bulletEnabled val="1"/>
        </dgm:presLayoutVars>
      </dgm:prSet>
      <dgm:spPr/>
    </dgm:pt>
    <dgm:pt modelId="{A195991B-7228-0F4F-B6BB-0F6D4739E890}" type="pres">
      <dgm:prSet presAssocID="{5D45572A-A7EE-4A8D-A475-B8563E0C6006}" presName="sibTrans" presStyleLbl="sibTrans2D1" presStyleIdx="6" presStyleCnt="7"/>
      <dgm:spPr/>
    </dgm:pt>
    <dgm:pt modelId="{5E99B3D3-88AF-B847-8E4F-15660CA93370}" type="pres">
      <dgm:prSet presAssocID="{4BDAAB7C-E026-46F7-9BBE-BA6A39AC03A4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63C96109-03C4-9F4B-BAF7-AFFFE0691EBA}" type="presOf" srcId="{3CFE3EC8-E928-49AA-8B09-E08918AF2B44}" destId="{BE129C68-6EB1-4949-9147-7A70980095D1}" srcOrd="0" destOrd="0" presId="urn:microsoft.com/office/officeart/2005/8/layout/bProcess2"/>
    <dgm:cxn modelId="{51E59C17-4AC5-B348-8A9A-A6A93CBA5809}" type="presOf" srcId="{FA9AA192-E9D8-4920-9968-7C4D6DFF8485}" destId="{6239D6FC-7E33-DA4A-9E00-20E00DF10590}" srcOrd="0" destOrd="0" presId="urn:microsoft.com/office/officeart/2005/8/layout/bProcess2"/>
    <dgm:cxn modelId="{E9A33225-6620-444C-BCB3-EF48238B2077}" type="presOf" srcId="{4B79E652-12AA-4094-8A91-EE992AEF9AAE}" destId="{6FC2D02A-EC4B-254E-9A2A-6CD8D30F734A}" srcOrd="0" destOrd="0" presId="urn:microsoft.com/office/officeart/2005/8/layout/bProcess2"/>
    <dgm:cxn modelId="{7A636D29-14E5-A246-A2C5-68C32E9A0ADB}" type="presOf" srcId="{C13F2EB6-8F20-4011-973B-4E16A941B65B}" destId="{0449AA51-E76A-EA4B-BD29-7173044247BC}" srcOrd="0" destOrd="0" presId="urn:microsoft.com/office/officeart/2005/8/layout/bProcess2"/>
    <dgm:cxn modelId="{AF896630-3120-4239-BC22-1A843EA543DE}" srcId="{3AFD50BB-9B57-47BB-A1F6-0062DC6F9D00}" destId="{236ED546-5684-42E4-AF97-A533F8B3D522}" srcOrd="5" destOrd="0" parTransId="{AE403D9C-6967-46D8-A8E7-01CA73E0EC2F}" sibTransId="{3CFE3EC8-E928-49AA-8B09-E08918AF2B44}"/>
    <dgm:cxn modelId="{8AAA6431-C1E4-144A-86DA-9532E0C93669}" type="presOf" srcId="{4169F112-92DB-4DF9-85C4-023870F96E4D}" destId="{682AE43E-921F-364B-85BC-3E90052CC84E}" srcOrd="0" destOrd="0" presId="urn:microsoft.com/office/officeart/2005/8/layout/bProcess2"/>
    <dgm:cxn modelId="{84818B31-91A2-41AE-A0BC-BEC0382ACC03}" srcId="{3AFD50BB-9B57-47BB-A1F6-0062DC6F9D00}" destId="{C13F2EB6-8F20-4011-973B-4E16A941B65B}" srcOrd="4" destOrd="0" parTransId="{2DEDCD32-AFE2-434E-941E-B1F2AFE40669}" sibTransId="{28FE5D68-E602-42C9-989D-A17DF54A040C}"/>
    <dgm:cxn modelId="{E94BD238-5C14-7944-BC5E-885527818505}" type="presOf" srcId="{5566847C-7F2C-490A-9808-71D186729F89}" destId="{25839EE1-4C01-A84B-9C10-771F3824420E}" srcOrd="0" destOrd="0" presId="urn:microsoft.com/office/officeart/2005/8/layout/bProcess2"/>
    <dgm:cxn modelId="{7E9AD83E-1C06-A946-8987-C70E54585109}" type="presOf" srcId="{236ED546-5684-42E4-AF97-A533F8B3D522}" destId="{E2A907C1-B205-294C-883B-88347ACD70D5}" srcOrd="0" destOrd="0" presId="urn:microsoft.com/office/officeart/2005/8/layout/bProcess2"/>
    <dgm:cxn modelId="{FB801361-4E11-AB4E-9B82-1D6DEB5A7B29}" type="presOf" srcId="{722A3C4D-3F02-4620-BFFF-87B484AE3272}" destId="{0B6F794D-AF5E-134F-90FC-8BDCB02EECC4}" srcOrd="0" destOrd="0" presId="urn:microsoft.com/office/officeart/2005/8/layout/bProcess2"/>
    <dgm:cxn modelId="{283C8744-D421-4E60-8ECE-58830B5FE462}" srcId="{3AFD50BB-9B57-47BB-A1F6-0062DC6F9D00}" destId="{4169F112-92DB-4DF9-85C4-023870F96E4D}" srcOrd="3" destOrd="0" parTransId="{B17DE895-F5C8-4310-B05F-8A964AD41A9E}" sibTransId="{15F9230F-32BD-4607-B9F7-059BCD6E59B8}"/>
    <dgm:cxn modelId="{ED32BD6A-2474-5D4A-9BE9-6E5EEB2A6838}" type="presOf" srcId="{3AFD50BB-9B57-47BB-A1F6-0062DC6F9D00}" destId="{F1D6210B-B340-7447-90BA-97A120DD7A5B}" srcOrd="0" destOrd="0" presId="urn:microsoft.com/office/officeart/2005/8/layout/bProcess2"/>
    <dgm:cxn modelId="{2926194E-3075-4213-A09F-7D7F9B9A4A4A}" srcId="{3AFD50BB-9B57-47BB-A1F6-0062DC6F9D00}" destId="{4BDAAB7C-E026-46F7-9BBE-BA6A39AC03A4}" srcOrd="7" destOrd="0" parTransId="{B5BFD090-7060-4639-A948-C36B9798D435}" sibTransId="{1506EA0E-14FF-4D93-82BA-1088E57E4D65}"/>
    <dgm:cxn modelId="{6A5AB259-C29A-408F-8CE5-E1D6F7E86C27}" srcId="{3AFD50BB-9B57-47BB-A1F6-0062DC6F9D00}" destId="{722A3C4D-3F02-4620-BFFF-87B484AE3272}" srcOrd="2" destOrd="0" parTransId="{0E619E91-F0E7-4159-A5D3-F2CABC648A8A}" sibTransId="{F0B02D24-F675-438C-98FC-7B71838F7283}"/>
    <dgm:cxn modelId="{9B631D89-BB9C-484F-8178-BC29ECF11C32}" type="presOf" srcId="{3272517A-50BC-423E-9894-CC22F5F4B321}" destId="{8588802E-A0EC-A143-A3C7-D045EB157C8E}" srcOrd="0" destOrd="0" presId="urn:microsoft.com/office/officeart/2005/8/layout/bProcess2"/>
    <dgm:cxn modelId="{5788FE97-56C8-F841-AE7F-D6F829D7E16E}" type="presOf" srcId="{5D45572A-A7EE-4A8D-A475-B8563E0C6006}" destId="{A195991B-7228-0F4F-B6BB-0F6D4739E890}" srcOrd="0" destOrd="0" presId="urn:microsoft.com/office/officeart/2005/8/layout/bProcess2"/>
    <dgm:cxn modelId="{AD6CE89D-C724-4B01-A35A-87FD7F832ECC}" srcId="{3AFD50BB-9B57-47BB-A1F6-0062DC6F9D00}" destId="{5566847C-7F2C-490A-9808-71D186729F89}" srcOrd="0" destOrd="0" parTransId="{CC77E800-2E1C-4250-8B02-E87C8458ED7B}" sibTransId="{3272517A-50BC-423E-9894-CC22F5F4B321}"/>
    <dgm:cxn modelId="{D9E6749F-520A-4A5E-BC2D-EF17E0300EE1}" srcId="{3AFD50BB-9B57-47BB-A1F6-0062DC6F9D00}" destId="{4B79E652-12AA-4094-8A91-EE992AEF9AAE}" srcOrd="1" destOrd="0" parTransId="{38D947F1-6235-46CD-92EC-C40F21453DBA}" sibTransId="{E43BAA97-433F-46F2-AF68-1E019036834F}"/>
    <dgm:cxn modelId="{84D3EEBD-A3CE-E34E-9D85-00D4E97465F3}" type="presOf" srcId="{F0B02D24-F675-438C-98FC-7B71838F7283}" destId="{C8F1F14E-9A84-2A46-971D-CB40BA9E90B2}" srcOrd="0" destOrd="0" presId="urn:microsoft.com/office/officeart/2005/8/layout/bProcess2"/>
    <dgm:cxn modelId="{1685FBCE-01D3-49D6-90FE-242424F37E2A}" srcId="{3AFD50BB-9B57-47BB-A1F6-0062DC6F9D00}" destId="{FA9AA192-E9D8-4920-9968-7C4D6DFF8485}" srcOrd="6" destOrd="0" parTransId="{DBF8CA7D-2826-46AF-A363-FE678A1E4D77}" sibTransId="{5D45572A-A7EE-4A8D-A475-B8563E0C6006}"/>
    <dgm:cxn modelId="{9DE599D6-0402-A441-8596-EE21C13E4316}" type="presOf" srcId="{E43BAA97-433F-46F2-AF68-1E019036834F}" destId="{D8D1905B-ED42-B54B-B667-C9399B0AA29C}" srcOrd="0" destOrd="0" presId="urn:microsoft.com/office/officeart/2005/8/layout/bProcess2"/>
    <dgm:cxn modelId="{E99F81EB-D54B-4B4B-912F-FDCF152D1127}" type="presOf" srcId="{15F9230F-32BD-4607-B9F7-059BCD6E59B8}" destId="{9E3A10A1-6EFC-6E42-8700-45F4F976A0A0}" srcOrd="0" destOrd="0" presId="urn:microsoft.com/office/officeart/2005/8/layout/bProcess2"/>
    <dgm:cxn modelId="{A48416F0-A8EE-4A46-90B5-F23C3433AD3C}" type="presOf" srcId="{28FE5D68-E602-42C9-989D-A17DF54A040C}" destId="{84F87287-5993-0B47-A369-C473CF9EBE88}" srcOrd="0" destOrd="0" presId="urn:microsoft.com/office/officeart/2005/8/layout/bProcess2"/>
    <dgm:cxn modelId="{DA6A2DF3-9383-0142-BAC2-22A4C59880C4}" type="presOf" srcId="{4BDAAB7C-E026-46F7-9BBE-BA6A39AC03A4}" destId="{5E99B3D3-88AF-B847-8E4F-15660CA93370}" srcOrd="0" destOrd="0" presId="urn:microsoft.com/office/officeart/2005/8/layout/bProcess2"/>
    <dgm:cxn modelId="{C3F3D03A-67A6-3841-B6DF-A10E0318C83E}" type="presParOf" srcId="{F1D6210B-B340-7447-90BA-97A120DD7A5B}" destId="{25839EE1-4C01-A84B-9C10-771F3824420E}" srcOrd="0" destOrd="0" presId="urn:microsoft.com/office/officeart/2005/8/layout/bProcess2"/>
    <dgm:cxn modelId="{95B9C215-9267-134D-8E58-039E8C89782B}" type="presParOf" srcId="{F1D6210B-B340-7447-90BA-97A120DD7A5B}" destId="{8588802E-A0EC-A143-A3C7-D045EB157C8E}" srcOrd="1" destOrd="0" presId="urn:microsoft.com/office/officeart/2005/8/layout/bProcess2"/>
    <dgm:cxn modelId="{1528694E-E22B-684A-A951-B2E861F4E920}" type="presParOf" srcId="{F1D6210B-B340-7447-90BA-97A120DD7A5B}" destId="{CE6877A7-7834-6240-B9E5-6844536C27CA}" srcOrd="2" destOrd="0" presId="urn:microsoft.com/office/officeart/2005/8/layout/bProcess2"/>
    <dgm:cxn modelId="{A6D39D60-0454-F747-A15C-31D47BD7F271}" type="presParOf" srcId="{CE6877A7-7834-6240-B9E5-6844536C27CA}" destId="{8D6B770F-BB3F-BC46-ACF3-52C21DFA3FF3}" srcOrd="0" destOrd="0" presId="urn:microsoft.com/office/officeart/2005/8/layout/bProcess2"/>
    <dgm:cxn modelId="{F740B619-4357-A94F-818F-95E268D44988}" type="presParOf" srcId="{CE6877A7-7834-6240-B9E5-6844536C27CA}" destId="{6FC2D02A-EC4B-254E-9A2A-6CD8D30F734A}" srcOrd="1" destOrd="0" presId="urn:microsoft.com/office/officeart/2005/8/layout/bProcess2"/>
    <dgm:cxn modelId="{7625F917-9468-5043-BB58-D44FC651AF9A}" type="presParOf" srcId="{F1D6210B-B340-7447-90BA-97A120DD7A5B}" destId="{D8D1905B-ED42-B54B-B667-C9399B0AA29C}" srcOrd="3" destOrd="0" presId="urn:microsoft.com/office/officeart/2005/8/layout/bProcess2"/>
    <dgm:cxn modelId="{DF8BBBA8-160D-BD44-81F1-0DB33E7E114E}" type="presParOf" srcId="{F1D6210B-B340-7447-90BA-97A120DD7A5B}" destId="{46FEFEF6-6190-3041-BC0E-56C309626BC5}" srcOrd="4" destOrd="0" presId="urn:microsoft.com/office/officeart/2005/8/layout/bProcess2"/>
    <dgm:cxn modelId="{C38958C6-43DC-404D-A3E0-67D6D3508E14}" type="presParOf" srcId="{46FEFEF6-6190-3041-BC0E-56C309626BC5}" destId="{5605222A-1378-E849-AA13-6F4B47B96A0A}" srcOrd="0" destOrd="0" presId="urn:microsoft.com/office/officeart/2005/8/layout/bProcess2"/>
    <dgm:cxn modelId="{C780CD19-B381-3A40-99A6-B0E6A0A8D3C2}" type="presParOf" srcId="{46FEFEF6-6190-3041-BC0E-56C309626BC5}" destId="{0B6F794D-AF5E-134F-90FC-8BDCB02EECC4}" srcOrd="1" destOrd="0" presId="urn:microsoft.com/office/officeart/2005/8/layout/bProcess2"/>
    <dgm:cxn modelId="{6B5815E9-2251-0A47-9A19-E11BB34855D6}" type="presParOf" srcId="{F1D6210B-B340-7447-90BA-97A120DD7A5B}" destId="{C8F1F14E-9A84-2A46-971D-CB40BA9E90B2}" srcOrd="5" destOrd="0" presId="urn:microsoft.com/office/officeart/2005/8/layout/bProcess2"/>
    <dgm:cxn modelId="{6F8760AB-33FC-3540-9F1A-0AF294FD3645}" type="presParOf" srcId="{F1D6210B-B340-7447-90BA-97A120DD7A5B}" destId="{073CCE83-BA38-A044-8C32-AC2CAF264AEB}" srcOrd="6" destOrd="0" presId="urn:microsoft.com/office/officeart/2005/8/layout/bProcess2"/>
    <dgm:cxn modelId="{6B7CEC2D-1DD2-154E-8F6E-67CF672F03F7}" type="presParOf" srcId="{073CCE83-BA38-A044-8C32-AC2CAF264AEB}" destId="{4D067722-9DCA-BF43-B1E8-85E5242FD53E}" srcOrd="0" destOrd="0" presId="urn:microsoft.com/office/officeart/2005/8/layout/bProcess2"/>
    <dgm:cxn modelId="{736E1F78-FCFE-0245-B00E-4E06C7681E13}" type="presParOf" srcId="{073CCE83-BA38-A044-8C32-AC2CAF264AEB}" destId="{682AE43E-921F-364B-85BC-3E90052CC84E}" srcOrd="1" destOrd="0" presId="urn:microsoft.com/office/officeart/2005/8/layout/bProcess2"/>
    <dgm:cxn modelId="{63DD1F64-0DFE-524F-942F-6EA851E8DA02}" type="presParOf" srcId="{F1D6210B-B340-7447-90BA-97A120DD7A5B}" destId="{9E3A10A1-6EFC-6E42-8700-45F4F976A0A0}" srcOrd="7" destOrd="0" presId="urn:microsoft.com/office/officeart/2005/8/layout/bProcess2"/>
    <dgm:cxn modelId="{3C153BCD-8F4A-5F4B-BD07-1990B39F1B1A}" type="presParOf" srcId="{F1D6210B-B340-7447-90BA-97A120DD7A5B}" destId="{AF6D606F-C107-5D41-9508-F706E7D29016}" srcOrd="8" destOrd="0" presId="urn:microsoft.com/office/officeart/2005/8/layout/bProcess2"/>
    <dgm:cxn modelId="{746DAA97-5ABA-3347-AB61-9E30FE3C887A}" type="presParOf" srcId="{AF6D606F-C107-5D41-9508-F706E7D29016}" destId="{A47971A2-4733-2145-BC6E-93044B548C43}" srcOrd="0" destOrd="0" presId="urn:microsoft.com/office/officeart/2005/8/layout/bProcess2"/>
    <dgm:cxn modelId="{118D3916-CA8C-2947-BE4A-380D6DF1F5BD}" type="presParOf" srcId="{AF6D606F-C107-5D41-9508-F706E7D29016}" destId="{0449AA51-E76A-EA4B-BD29-7173044247BC}" srcOrd="1" destOrd="0" presId="urn:microsoft.com/office/officeart/2005/8/layout/bProcess2"/>
    <dgm:cxn modelId="{E493A3AE-6EF5-0841-9D72-D5DC2DE5C933}" type="presParOf" srcId="{F1D6210B-B340-7447-90BA-97A120DD7A5B}" destId="{84F87287-5993-0B47-A369-C473CF9EBE88}" srcOrd="9" destOrd="0" presId="urn:microsoft.com/office/officeart/2005/8/layout/bProcess2"/>
    <dgm:cxn modelId="{1097458D-DC1D-BB48-BFBF-8B8CF4E96AFD}" type="presParOf" srcId="{F1D6210B-B340-7447-90BA-97A120DD7A5B}" destId="{291F2C50-FAC0-1B43-8A53-C3194ACD1264}" srcOrd="10" destOrd="0" presId="urn:microsoft.com/office/officeart/2005/8/layout/bProcess2"/>
    <dgm:cxn modelId="{B50F7541-6867-9E46-8B12-E5B225A3CDF4}" type="presParOf" srcId="{291F2C50-FAC0-1B43-8A53-C3194ACD1264}" destId="{0CCE1256-8A5C-F746-B630-104CC64F20D5}" srcOrd="0" destOrd="0" presId="urn:microsoft.com/office/officeart/2005/8/layout/bProcess2"/>
    <dgm:cxn modelId="{A6A7D951-11C4-FD47-AE98-755411DC51A8}" type="presParOf" srcId="{291F2C50-FAC0-1B43-8A53-C3194ACD1264}" destId="{E2A907C1-B205-294C-883B-88347ACD70D5}" srcOrd="1" destOrd="0" presId="urn:microsoft.com/office/officeart/2005/8/layout/bProcess2"/>
    <dgm:cxn modelId="{23350C01-65ED-3A41-8A20-FC1878C157BE}" type="presParOf" srcId="{F1D6210B-B340-7447-90BA-97A120DD7A5B}" destId="{BE129C68-6EB1-4949-9147-7A70980095D1}" srcOrd="11" destOrd="0" presId="urn:microsoft.com/office/officeart/2005/8/layout/bProcess2"/>
    <dgm:cxn modelId="{F86DC8CB-219D-E648-BBD2-696ED3F78C93}" type="presParOf" srcId="{F1D6210B-B340-7447-90BA-97A120DD7A5B}" destId="{68DDD88C-758C-C846-8E2E-22929131F09F}" srcOrd="12" destOrd="0" presId="urn:microsoft.com/office/officeart/2005/8/layout/bProcess2"/>
    <dgm:cxn modelId="{FF8A02E2-A644-734D-A100-795938B319C4}" type="presParOf" srcId="{68DDD88C-758C-C846-8E2E-22929131F09F}" destId="{0AA9BA72-604E-864B-98F3-C9398F4EBA9E}" srcOrd="0" destOrd="0" presId="urn:microsoft.com/office/officeart/2005/8/layout/bProcess2"/>
    <dgm:cxn modelId="{AFC1F1BF-B53B-8341-B63B-7CCCBEA56E80}" type="presParOf" srcId="{68DDD88C-758C-C846-8E2E-22929131F09F}" destId="{6239D6FC-7E33-DA4A-9E00-20E00DF10590}" srcOrd="1" destOrd="0" presId="urn:microsoft.com/office/officeart/2005/8/layout/bProcess2"/>
    <dgm:cxn modelId="{D9286741-03E1-8146-A934-ADD74B850EEB}" type="presParOf" srcId="{F1D6210B-B340-7447-90BA-97A120DD7A5B}" destId="{A195991B-7228-0F4F-B6BB-0F6D4739E890}" srcOrd="13" destOrd="0" presId="urn:microsoft.com/office/officeart/2005/8/layout/bProcess2"/>
    <dgm:cxn modelId="{3F2C2C6E-9ACD-9B43-9E88-8031827672BC}" type="presParOf" srcId="{F1D6210B-B340-7447-90BA-97A120DD7A5B}" destId="{5E99B3D3-88AF-B847-8E4F-15660CA93370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9EE1-4C01-A84B-9C10-771F3824420E}">
      <dsp:nvSpPr>
        <dsp:cNvPr id="0" name=""/>
        <dsp:cNvSpPr/>
      </dsp:nvSpPr>
      <dsp:spPr>
        <a:xfrm>
          <a:off x="673465" y="1719"/>
          <a:ext cx="1583903" cy="15839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Image Loading and Preprocessing</a:t>
          </a:r>
          <a:endParaRPr lang="en-US" sz="1200" kern="1200" dirty="0"/>
        </a:p>
      </dsp:txBody>
      <dsp:txXfrm>
        <a:off x="905422" y="233676"/>
        <a:ext cx="1119989" cy="1119989"/>
      </dsp:txXfrm>
    </dsp:sp>
    <dsp:sp modelId="{8588802E-A0EC-A143-A3C7-D045EB157C8E}">
      <dsp:nvSpPr>
        <dsp:cNvPr id="0" name=""/>
        <dsp:cNvSpPr/>
      </dsp:nvSpPr>
      <dsp:spPr>
        <a:xfrm rot="10800000">
          <a:off x="1188234" y="1790144"/>
          <a:ext cx="554366" cy="433585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C2D02A-EC4B-254E-9A2A-6CD8D30F734A}">
      <dsp:nvSpPr>
        <dsp:cNvPr id="0" name=""/>
        <dsp:cNvSpPr/>
      </dsp:nvSpPr>
      <dsp:spPr>
        <a:xfrm>
          <a:off x="937185" y="2403708"/>
          <a:ext cx="1056463" cy="1056463"/>
        </a:xfrm>
        <a:prstGeom prst="ellipse">
          <a:avLst/>
        </a:prstGeom>
        <a:solidFill>
          <a:schemeClr val="accent3">
            <a:hueOff val="865591"/>
            <a:satOff val="5220"/>
            <a:lumOff val="-31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Color Space Transformation</a:t>
          </a:r>
          <a:endParaRPr lang="en-US" sz="800" kern="1200" dirty="0"/>
        </a:p>
      </dsp:txBody>
      <dsp:txXfrm>
        <a:off x="1091900" y="2558423"/>
        <a:ext cx="747033" cy="747033"/>
      </dsp:txXfrm>
    </dsp:sp>
    <dsp:sp modelId="{D8D1905B-ED42-B54B-B667-C9399B0AA29C}">
      <dsp:nvSpPr>
        <dsp:cNvPr id="0" name=""/>
        <dsp:cNvSpPr/>
      </dsp:nvSpPr>
      <dsp:spPr>
        <a:xfrm rot="5400000">
          <a:off x="2388433" y="2715147"/>
          <a:ext cx="554366" cy="433585"/>
        </a:xfrm>
        <a:prstGeom prst="triangle">
          <a:avLst/>
        </a:prstGeom>
        <a:solidFill>
          <a:schemeClr val="accent3">
            <a:hueOff val="1009856"/>
            <a:satOff val="6090"/>
            <a:lumOff val="-36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6F794D-AF5E-134F-90FC-8BDCB02EECC4}">
      <dsp:nvSpPr>
        <dsp:cNvPr id="0" name=""/>
        <dsp:cNvSpPr/>
      </dsp:nvSpPr>
      <dsp:spPr>
        <a:xfrm>
          <a:off x="3313040" y="2403708"/>
          <a:ext cx="1056463" cy="1056463"/>
        </a:xfrm>
        <a:prstGeom prst="ellipse">
          <a:avLst/>
        </a:prstGeom>
        <a:solidFill>
          <a:schemeClr val="accent3">
            <a:hueOff val="1731181"/>
            <a:satOff val="10440"/>
            <a:lumOff val="-63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Image Segmentation</a:t>
          </a:r>
          <a:endParaRPr lang="en-US" sz="800" kern="1200" dirty="0"/>
        </a:p>
      </dsp:txBody>
      <dsp:txXfrm>
        <a:off x="3467755" y="2558423"/>
        <a:ext cx="747033" cy="747033"/>
      </dsp:txXfrm>
    </dsp:sp>
    <dsp:sp modelId="{C8F1F14E-9A84-2A46-971D-CB40BA9E90B2}">
      <dsp:nvSpPr>
        <dsp:cNvPr id="0" name=""/>
        <dsp:cNvSpPr/>
      </dsp:nvSpPr>
      <dsp:spPr>
        <a:xfrm>
          <a:off x="3564089" y="1633741"/>
          <a:ext cx="554366" cy="433585"/>
        </a:xfrm>
        <a:prstGeom prst="triangle">
          <a:avLst/>
        </a:prstGeom>
        <a:solidFill>
          <a:schemeClr val="accent3">
            <a:hueOff val="2019711"/>
            <a:satOff val="12180"/>
            <a:lumOff val="-73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AE43E-921F-364B-85BC-3E90052CC84E}">
      <dsp:nvSpPr>
        <dsp:cNvPr id="0" name=""/>
        <dsp:cNvSpPr/>
      </dsp:nvSpPr>
      <dsp:spPr>
        <a:xfrm>
          <a:off x="3313040" y="265439"/>
          <a:ext cx="1056463" cy="1056463"/>
        </a:xfrm>
        <a:prstGeom prst="ellipse">
          <a:avLst/>
        </a:prstGeom>
        <a:solidFill>
          <a:schemeClr val="accent3">
            <a:hueOff val="2596772"/>
            <a:satOff val="15660"/>
            <a:lumOff val="-94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Feature Extraction</a:t>
          </a:r>
          <a:endParaRPr lang="en-US" sz="800" kern="1200" dirty="0"/>
        </a:p>
      </dsp:txBody>
      <dsp:txXfrm>
        <a:off x="3467755" y="420154"/>
        <a:ext cx="747033" cy="747033"/>
      </dsp:txXfrm>
    </dsp:sp>
    <dsp:sp modelId="{9E3A10A1-6EFC-6E42-8700-45F4F976A0A0}">
      <dsp:nvSpPr>
        <dsp:cNvPr id="0" name=""/>
        <dsp:cNvSpPr/>
      </dsp:nvSpPr>
      <dsp:spPr>
        <a:xfrm rot="5400000">
          <a:off x="4764288" y="576878"/>
          <a:ext cx="554366" cy="433585"/>
        </a:xfrm>
        <a:prstGeom prst="triangle">
          <a:avLst/>
        </a:prstGeom>
        <a:solidFill>
          <a:schemeClr val="accent3">
            <a:hueOff val="3029567"/>
            <a:satOff val="18270"/>
            <a:lumOff val="-11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49AA51-E76A-EA4B-BD29-7173044247BC}">
      <dsp:nvSpPr>
        <dsp:cNvPr id="0" name=""/>
        <dsp:cNvSpPr/>
      </dsp:nvSpPr>
      <dsp:spPr>
        <a:xfrm>
          <a:off x="5688895" y="265439"/>
          <a:ext cx="1056463" cy="1056463"/>
        </a:xfrm>
        <a:prstGeom prst="ellipse">
          <a:avLst/>
        </a:prstGeom>
        <a:solidFill>
          <a:schemeClr val="accent3">
            <a:hueOff val="3462362"/>
            <a:satOff val="20880"/>
            <a:lumOff val="-126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Model Input Creation</a:t>
          </a:r>
          <a:endParaRPr lang="en-US" sz="800" kern="1200" dirty="0"/>
        </a:p>
      </dsp:txBody>
      <dsp:txXfrm>
        <a:off x="5843610" y="420154"/>
        <a:ext cx="747033" cy="747033"/>
      </dsp:txXfrm>
    </dsp:sp>
    <dsp:sp modelId="{84F87287-5993-0B47-A369-C473CF9EBE88}">
      <dsp:nvSpPr>
        <dsp:cNvPr id="0" name=""/>
        <dsp:cNvSpPr/>
      </dsp:nvSpPr>
      <dsp:spPr>
        <a:xfrm rot="10800000">
          <a:off x="5939944" y="1658284"/>
          <a:ext cx="554366" cy="433585"/>
        </a:xfrm>
        <a:prstGeom prst="triangle">
          <a:avLst/>
        </a:prstGeom>
        <a:solidFill>
          <a:schemeClr val="accent3">
            <a:hueOff val="4039423"/>
            <a:satOff val="24360"/>
            <a:lumOff val="-147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A907C1-B205-294C-883B-88347ACD70D5}">
      <dsp:nvSpPr>
        <dsp:cNvPr id="0" name=""/>
        <dsp:cNvSpPr/>
      </dsp:nvSpPr>
      <dsp:spPr>
        <a:xfrm>
          <a:off x="5688895" y="2403708"/>
          <a:ext cx="1056463" cy="1056463"/>
        </a:xfrm>
        <a:prstGeom prst="ellipse">
          <a:avLst/>
        </a:prstGeom>
        <a:solidFill>
          <a:schemeClr val="accent3">
            <a:hueOff val="4327953"/>
            <a:satOff val="26100"/>
            <a:lumOff val="-15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Dataset Splitting</a:t>
          </a:r>
          <a:endParaRPr lang="en-US" sz="800" kern="1200" dirty="0"/>
        </a:p>
      </dsp:txBody>
      <dsp:txXfrm>
        <a:off x="5843610" y="2558423"/>
        <a:ext cx="747033" cy="747033"/>
      </dsp:txXfrm>
    </dsp:sp>
    <dsp:sp modelId="{BE129C68-6EB1-4949-9147-7A70980095D1}">
      <dsp:nvSpPr>
        <dsp:cNvPr id="0" name=""/>
        <dsp:cNvSpPr/>
      </dsp:nvSpPr>
      <dsp:spPr>
        <a:xfrm rot="5400000">
          <a:off x="7140143" y="2715147"/>
          <a:ext cx="554366" cy="433585"/>
        </a:xfrm>
        <a:prstGeom prst="triangle">
          <a:avLst/>
        </a:prstGeom>
        <a:solidFill>
          <a:schemeClr val="accent3">
            <a:hueOff val="5049278"/>
            <a:satOff val="30450"/>
            <a:lumOff val="-184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39D6FC-7E33-DA4A-9E00-20E00DF10590}">
      <dsp:nvSpPr>
        <dsp:cNvPr id="0" name=""/>
        <dsp:cNvSpPr/>
      </dsp:nvSpPr>
      <dsp:spPr>
        <a:xfrm>
          <a:off x="8064750" y="2403708"/>
          <a:ext cx="1056463" cy="1056463"/>
        </a:xfrm>
        <a:prstGeom prst="ellipse">
          <a:avLst/>
        </a:prstGeom>
        <a:solidFill>
          <a:schemeClr val="accent3">
            <a:hueOff val="5193544"/>
            <a:satOff val="31320"/>
            <a:lumOff val="-189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i="0" kern="1200" dirty="0"/>
            <a:t>Model Training</a:t>
          </a:r>
          <a:endParaRPr lang="en-US" sz="800" kern="1200" dirty="0"/>
        </a:p>
      </dsp:txBody>
      <dsp:txXfrm>
        <a:off x="8219465" y="2558423"/>
        <a:ext cx="747033" cy="747033"/>
      </dsp:txXfrm>
    </dsp:sp>
    <dsp:sp modelId="{A195991B-7228-0F4F-B6BB-0F6D4739E890}">
      <dsp:nvSpPr>
        <dsp:cNvPr id="0" name=""/>
        <dsp:cNvSpPr/>
      </dsp:nvSpPr>
      <dsp:spPr>
        <a:xfrm>
          <a:off x="8315799" y="1765601"/>
          <a:ext cx="554366" cy="433585"/>
        </a:xfrm>
        <a:prstGeom prst="triangle">
          <a:avLst/>
        </a:prstGeom>
        <a:solidFill>
          <a:schemeClr val="accent3">
            <a:hueOff val="6059134"/>
            <a:satOff val="36540"/>
            <a:lumOff val="-221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99B3D3-88AF-B847-8E4F-15660CA93370}">
      <dsp:nvSpPr>
        <dsp:cNvPr id="0" name=""/>
        <dsp:cNvSpPr/>
      </dsp:nvSpPr>
      <dsp:spPr>
        <a:xfrm>
          <a:off x="7801030" y="1719"/>
          <a:ext cx="1583903" cy="1583903"/>
        </a:xfrm>
        <a:prstGeom prst="ellipse">
          <a:avLst/>
        </a:prstGeom>
        <a:solidFill>
          <a:schemeClr val="accent3">
            <a:hueOff val="6059134"/>
            <a:satOff val="36540"/>
            <a:lumOff val="-221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Model Evaluation</a:t>
          </a:r>
          <a:endParaRPr lang="en-US" sz="1200" kern="1200" dirty="0"/>
        </a:p>
      </dsp:txBody>
      <dsp:txXfrm>
        <a:off x="8032987" y="233676"/>
        <a:ext cx="1119989" cy="111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88379-CED5-4E47-AA16-BB8D1B229A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F4C3A-D12E-412A-ABFA-75B064866D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78D44-5398-4CFE-A942-F096A1D9898B}" type="datetime1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F6D23-7C48-4DE4-8D11-CEFAB64814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BD26C-071E-4635-BC6D-D8B85A2F0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4841F-B49A-45AF-B0AE-77294A66D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600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9E96C-41F8-45EF-B974-BC7EA72E69B2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39EEC-C3CC-4A10-B888-53BDA8BB786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53015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9EEC-C3CC-4A10-B888-53BDA8BB78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0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9EEC-C3CC-4A10-B888-53BDA8BB78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8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9EEC-C3CC-4A10-B888-53BDA8BB78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45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39EEC-C3CC-4A10-B888-53BDA8BB786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00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064F393-7BFD-4CB4-AD1B-76424EAD02C7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F4B8C14-0CD2-4191-888F-520898C80F9F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770F5FE-0B67-4F86-A566-921B51E67E8C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07A88E07-AA05-484E-9D3D-0631C6F1DAA2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BF151BD6-F0EA-47A7-8F83-C13240582869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0DC3C1B-9C1D-40AD-96E0-186A3B707590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AA9FE0D-F1CB-4122-87EF-59E5BD3FC1DC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2EB2F4AE-54A9-4A2B-A6B0-FBE58658E934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87F591C-2E14-41C7-9719-74FD8211EBDA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DAFB342-9F2F-4391-877F-F83BB8711259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F0F49F2-B890-40AC-B57A-FD545D867164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E71EE98-99F7-4D3D-9375-4BE49D37FBDD}" type="datetime1">
              <a:rPr lang="en-GB" noProof="0" smtClean="0"/>
              <a:t>03/01/2024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P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PK"/>
          </a:p>
        </p:txBody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 rtlCol="0">
            <a:noAutofit/>
          </a:bodyPr>
          <a:lstStyle/>
          <a:p>
            <a:pPr rtl="0"/>
            <a:r>
              <a:rPr lang="en-GB" sz="4000" dirty="0">
                <a:solidFill>
                  <a:srgbClr val="FFFFFF"/>
                </a:solidFill>
              </a:rPr>
              <a:t>Plant disease detection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 rtlCol="0">
            <a:normAutofit/>
          </a:bodyPr>
          <a:lstStyle/>
          <a:p>
            <a:pPr rtl="0"/>
            <a:r>
              <a:rPr lang="en-GB" sz="1400" dirty="0">
                <a:solidFill>
                  <a:srgbClr val="FFFFFF"/>
                </a:solidFill>
              </a:rPr>
              <a:t>Group Members: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 err="1">
                <a:solidFill>
                  <a:srgbClr val="FFFFFF"/>
                </a:solidFill>
              </a:rPr>
              <a:t>Abduhu</a:t>
            </a:r>
            <a:r>
              <a:rPr lang="en-GB" sz="1400" dirty="0">
                <a:solidFill>
                  <a:srgbClr val="FFFFFF"/>
                </a:solidFill>
              </a:rPr>
              <a:t> khan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 err="1">
                <a:solidFill>
                  <a:srgbClr val="FFFFFF"/>
                </a:solidFill>
              </a:rPr>
              <a:t>Hajra</a:t>
            </a:r>
            <a:r>
              <a:rPr lang="en-GB" sz="1400" dirty="0">
                <a:solidFill>
                  <a:srgbClr val="FFFFFF"/>
                </a:solidFill>
              </a:rPr>
              <a:t> Mohsin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Varda Sarfraz</a:t>
            </a: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Intermediate Process</a:t>
            </a:r>
            <a:endParaRPr lang="en-PK" sz="40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CB9B01-FC4D-654F-BB5B-DA27720E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0" y="1718469"/>
            <a:ext cx="7379410" cy="4455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A5039F-19A9-E14A-BC9F-63466EA9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686" y="2065699"/>
            <a:ext cx="2726601" cy="2726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A33CE5-8A71-164E-BF9C-E1DA81EB52AF}"/>
              </a:ext>
            </a:extLst>
          </p:cNvPr>
          <p:cNvSpPr txBox="1"/>
          <p:nvPr/>
        </p:nvSpPr>
        <p:spPr>
          <a:xfrm>
            <a:off x="870030" y="130528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Segmentation:</a:t>
            </a:r>
          </a:p>
        </p:txBody>
      </p:sp>
    </p:spTree>
    <p:extLst>
      <p:ext uri="{BB962C8B-B14F-4D97-AF65-F5344CB8AC3E}">
        <p14:creationId xmlns:p14="http://schemas.microsoft.com/office/powerpoint/2010/main" val="4289340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Segmentation</a:t>
            </a:r>
            <a:endParaRPr lang="en-PK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02AF3-D68A-D348-A319-710F7F20192C}"/>
              </a:ext>
            </a:extLst>
          </p:cNvPr>
          <p:cNvSpPr txBox="1">
            <a:spLocks/>
          </p:cNvSpPr>
          <p:nvPr/>
        </p:nvSpPr>
        <p:spPr>
          <a:xfrm>
            <a:off x="870030" y="1388962"/>
            <a:ext cx="7301696" cy="465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PK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9EE05-101A-5D40-8E94-FEA6FDEA837F}"/>
              </a:ext>
            </a:extLst>
          </p:cNvPr>
          <p:cNvSpPr txBox="1"/>
          <p:nvPr/>
        </p:nvSpPr>
        <p:spPr>
          <a:xfrm>
            <a:off x="731134" y="1604034"/>
            <a:ext cx="7973028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/>
              <a:t>Contours</a:t>
            </a:r>
            <a:r>
              <a:rPr lang="en-PK" dirty="0"/>
              <a:t>:</a:t>
            </a:r>
          </a:p>
          <a:p>
            <a:endParaRPr lang="en-PK" dirty="0"/>
          </a:p>
          <a:p>
            <a:r>
              <a:rPr lang="en-GB" sz="13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3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findContours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3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leaf_spot_mask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3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.RETR_EXTERNAL, </a:t>
            </a:r>
            <a:r>
              <a:rPr lang="en-GB" sz="13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.CHAIN_APPROX_SIMPLE)</a:t>
            </a:r>
          </a:p>
          <a:p>
            <a:r>
              <a:rPr lang="en-GB" sz="13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leaf_spot_mask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The binary image containing the segmented regions (</a:t>
            </a:r>
            <a:r>
              <a:rPr lang="en-GB" sz="13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this case, the leaf </a:t>
            </a:r>
            <a:r>
              <a:rPr lang="en-GB" sz="13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spots).</a:t>
            </a:r>
          </a:p>
          <a:p>
            <a:r>
              <a:rPr lang="en-GB" sz="13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3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RETR_EXTERNAL</a:t>
            </a:r>
            <a:r>
              <a:rPr lang="en-GB" sz="13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Retrieves only the extreme outer contours. It ignores contours inside other contours.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422E1-D78D-994F-B06A-8DE65658D93B}"/>
              </a:ext>
            </a:extLst>
          </p:cNvPr>
          <p:cNvSpPr txBox="1"/>
          <p:nvPr/>
        </p:nvSpPr>
        <p:spPr>
          <a:xfrm>
            <a:off x="731134" y="3427572"/>
            <a:ext cx="797302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/>
              <a:t>Morphological Operations</a:t>
            </a:r>
            <a:r>
              <a:rPr lang="en-PK" dirty="0"/>
              <a:t>:</a:t>
            </a:r>
          </a:p>
          <a:p>
            <a:endParaRPr lang="en-PK" dirty="0"/>
          </a:p>
          <a:p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MORPH_OPEN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Opening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morphological operation that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 combination of erosion followed by dilation. It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useful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removing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noise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binary images.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ones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uint8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 This line creates a </a:t>
            </a:r>
            <a:r>
              <a:rPr lang="en-GB" sz="1400" b="0" dirty="0">
                <a:solidFill>
                  <a:srgbClr val="F44747"/>
                </a:solidFill>
                <a:effectLst/>
                <a:latin typeface="Menlo" panose="020B0609030804020204" pitchFamily="49" charset="0"/>
              </a:rPr>
              <a:t>5x5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rectangular kernel (structuring element) consisting of ones. The size of the kernel determines the extent of the morphological operation.</a:t>
            </a:r>
          </a:p>
          <a:p>
            <a:endParaRPr lang="en-GB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leaf_spot_mask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morphologyEx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leaf_spot_mask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cv2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MORPH_OPEN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kernel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): The opening operation helps smooth the binary mask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remove small unwanted elements.</a:t>
            </a:r>
          </a:p>
          <a:p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28207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 fontScale="90000"/>
          </a:bodyPr>
          <a:lstStyle/>
          <a:p>
            <a:r>
              <a:rPr lang="en-PK" sz="2800" dirty="0">
                <a:solidFill>
                  <a:schemeClr val="tx1"/>
                </a:solidFill>
              </a:rPr>
              <a:t>Feature Extraction from segmented regions: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02AF3-D68A-D348-A319-710F7F20192C}"/>
              </a:ext>
            </a:extLst>
          </p:cNvPr>
          <p:cNvSpPr txBox="1">
            <a:spLocks/>
          </p:cNvSpPr>
          <p:nvPr/>
        </p:nvSpPr>
        <p:spPr>
          <a:xfrm>
            <a:off x="870030" y="1388962"/>
            <a:ext cx="7301696" cy="465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PK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8CE25-977D-E045-8957-30467E7ABC0D}"/>
              </a:ext>
            </a:extLst>
          </p:cNvPr>
          <p:cNvSpPr txBox="1"/>
          <p:nvPr/>
        </p:nvSpPr>
        <p:spPr>
          <a:xfrm>
            <a:off x="870030" y="1437707"/>
            <a:ext cx="777625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/>
              <a:t>Local Binary Patterns (LBP):</a:t>
            </a:r>
          </a:p>
          <a:p>
            <a:endParaRPr lang="en-GB" sz="1400" dirty="0"/>
          </a:p>
          <a:p>
            <a:r>
              <a:rPr lang="en-GB" sz="1400" dirty="0"/>
              <a:t>LBP works by encoding the local patterns of pixel intensities in an image. LBP is particularly effective for texture classification.</a:t>
            </a:r>
          </a:p>
          <a:p>
            <a:endParaRPr lang="en-GB" sz="1400" dirty="0"/>
          </a:p>
          <a:p>
            <a:r>
              <a:rPr lang="en-GB" sz="1600" dirty="0"/>
              <a:t>How LBP works?</a:t>
            </a:r>
          </a:p>
          <a:p>
            <a:endParaRPr lang="en-GB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Local </a:t>
            </a:r>
            <a:r>
              <a:rPr lang="en-GB" sz="1200" dirty="0" err="1"/>
              <a:t>Neighborhood</a:t>
            </a:r>
            <a:r>
              <a:rPr lang="en-GB" sz="1200" dirty="0"/>
              <a:t>: For each pixel in an image, a local </a:t>
            </a:r>
            <a:r>
              <a:rPr lang="en-GB" sz="1200" dirty="0" err="1"/>
              <a:t>neighborhood</a:t>
            </a:r>
            <a:r>
              <a:rPr lang="en-GB" sz="1200" dirty="0"/>
              <a:t> (usually a 3x3 window) is defined around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Binary Encoding: The intensity value of the </a:t>
            </a:r>
            <a:r>
              <a:rPr lang="en-GB" sz="1200" dirty="0" err="1"/>
              <a:t>center</a:t>
            </a:r>
            <a:r>
              <a:rPr lang="en-GB" sz="1200" dirty="0"/>
              <a:t> pixel is compared with the intensity values of its </a:t>
            </a:r>
            <a:r>
              <a:rPr lang="en-GB" sz="1200" dirty="0" err="1"/>
              <a:t>neighbors</a:t>
            </a:r>
            <a:r>
              <a:rPr lang="en-GB" sz="1200" dirty="0"/>
              <a:t>. For each </a:t>
            </a:r>
            <a:r>
              <a:rPr lang="en-GB" sz="1200" dirty="0" err="1"/>
              <a:t>neighbor</a:t>
            </a:r>
            <a:r>
              <a:rPr lang="en-GB" sz="1200" dirty="0"/>
              <a:t>, a binary digit (0 or 1) is assigned based on whether the </a:t>
            </a:r>
            <a:r>
              <a:rPr lang="en-GB" sz="1200" dirty="0" err="1"/>
              <a:t>neighbor's</a:t>
            </a:r>
            <a:r>
              <a:rPr lang="en-GB" sz="1200" dirty="0"/>
              <a:t> intensity is greater than or equal to the </a:t>
            </a:r>
            <a:r>
              <a:rPr lang="en-GB" sz="1200" dirty="0" err="1"/>
              <a:t>center</a:t>
            </a:r>
            <a:r>
              <a:rPr lang="en-GB" sz="1200" dirty="0"/>
              <a:t> pixel's intensity.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Rotation Invariance: The binary values are read in a circular pattern, and the resulting binary string is treated as a binary number. This binary number is then converted to its decimal equivalent. The idea is to achieve rotation invariance, meaning that the same pattern is detected regardless of the orientation.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Histogram Calculation: The decimal values obtained for all pixels in the image form a histogram, where each bin represents a unique local pattern. This histogram can be used as a feature vector for texture analysis.</a:t>
            </a:r>
          </a:p>
          <a:p>
            <a:endParaRPr lang="en-GB" sz="1400" dirty="0"/>
          </a:p>
          <a:p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7476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 fontScale="90000"/>
          </a:bodyPr>
          <a:lstStyle/>
          <a:p>
            <a:r>
              <a:rPr lang="en-PK" sz="2800" dirty="0">
                <a:solidFill>
                  <a:schemeClr val="tx1"/>
                </a:solidFill>
              </a:rPr>
              <a:t>Feature Extraction from segmented regions: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02AF3-D68A-D348-A319-710F7F20192C}"/>
              </a:ext>
            </a:extLst>
          </p:cNvPr>
          <p:cNvSpPr txBox="1">
            <a:spLocks/>
          </p:cNvSpPr>
          <p:nvPr/>
        </p:nvSpPr>
        <p:spPr>
          <a:xfrm>
            <a:off x="870030" y="1388962"/>
            <a:ext cx="7301696" cy="465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PK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8CE25-977D-E045-8957-30467E7ABC0D}"/>
              </a:ext>
            </a:extLst>
          </p:cNvPr>
          <p:cNvSpPr txBox="1"/>
          <p:nvPr/>
        </p:nvSpPr>
        <p:spPr>
          <a:xfrm>
            <a:off x="870030" y="1516649"/>
            <a:ext cx="777625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/>
              <a:t>Local Binary Patterns (LBP):</a:t>
            </a:r>
          </a:p>
          <a:p>
            <a:endParaRPr lang="en-GB" sz="1400" dirty="0"/>
          </a:p>
          <a:p>
            <a:r>
              <a:rPr lang="en-GB" sz="1400" dirty="0"/>
              <a:t>Since  LBP patterns are sensitive to local contrast variations, allowing them to highlight areas with significant intensity changes.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PK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FF214D-C77C-D44E-82AF-C4F558B2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0" y="2704610"/>
            <a:ext cx="7648937" cy="1013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35B9D-167C-204C-9D9C-778881A964C5}"/>
              </a:ext>
            </a:extLst>
          </p:cNvPr>
          <p:cNvSpPr txBox="1"/>
          <p:nvPr/>
        </p:nvSpPr>
        <p:spPr>
          <a:xfrm>
            <a:off x="870030" y="3717788"/>
            <a:ext cx="7776259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400" dirty="0"/>
          </a:p>
          <a:p>
            <a:r>
              <a:rPr lang="en-GB" sz="1400" dirty="0"/>
              <a:t>P: Number of </a:t>
            </a:r>
            <a:r>
              <a:rPr lang="en-GB" sz="1400" dirty="0" err="1"/>
              <a:t>neighbors</a:t>
            </a:r>
            <a:r>
              <a:rPr lang="en-GB" sz="1400" dirty="0"/>
              <a:t> considered in the feature. In this case, 8 </a:t>
            </a:r>
            <a:r>
              <a:rPr lang="en-GB" sz="1400" dirty="0" err="1"/>
              <a:t>neighbors</a:t>
            </a:r>
            <a:r>
              <a:rPr lang="en-GB" sz="1400" dirty="0"/>
              <a:t> are considered.</a:t>
            </a:r>
          </a:p>
          <a:p>
            <a:endParaRPr lang="en-GB" sz="1400" dirty="0"/>
          </a:p>
          <a:p>
            <a:r>
              <a:rPr lang="en-GB" sz="1400" dirty="0"/>
              <a:t>R: Radius from the </a:t>
            </a:r>
            <a:r>
              <a:rPr lang="en-GB" sz="1400" dirty="0" err="1"/>
              <a:t>center</a:t>
            </a:r>
            <a:r>
              <a:rPr lang="en-GB" sz="1400" dirty="0"/>
              <a:t> pixel to the </a:t>
            </a:r>
            <a:r>
              <a:rPr lang="en-GB" sz="1400" dirty="0" err="1"/>
              <a:t>neighboring</a:t>
            </a:r>
            <a:r>
              <a:rPr lang="en-GB" sz="1400" dirty="0"/>
              <a:t> pixels.</a:t>
            </a:r>
          </a:p>
          <a:p>
            <a:endParaRPr lang="en-GB" sz="1400" dirty="0"/>
          </a:p>
          <a:p>
            <a:r>
              <a:rPr lang="en-GB" sz="1400" dirty="0"/>
              <a:t>method: 'Uniform' method is used, which classifies patterns into uniform and non-uniform to reduce dimensionality.</a:t>
            </a:r>
          </a:p>
          <a:p>
            <a:endParaRPr lang="en-GB" sz="1400" dirty="0"/>
          </a:p>
          <a:p>
            <a:r>
              <a:rPr lang="en-GB" sz="1400" dirty="0" err="1"/>
              <a:t>np.histogram</a:t>
            </a:r>
            <a:r>
              <a:rPr lang="en-GB" sz="1400" dirty="0"/>
              <a:t>: Computes a histogram of the LBP pattern, capturing the distribution of different patterns.</a:t>
            </a:r>
          </a:p>
          <a:p>
            <a:endParaRPr lang="en-GB" sz="1400" dirty="0"/>
          </a:p>
          <a:p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130768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 fontScale="90000"/>
          </a:bodyPr>
          <a:lstStyle/>
          <a:p>
            <a:r>
              <a:rPr lang="en-PK" sz="2800" dirty="0">
                <a:solidFill>
                  <a:schemeClr val="tx1"/>
                </a:solidFill>
              </a:rPr>
              <a:t>Feature Extraction from segmented regions: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02AF3-D68A-D348-A319-710F7F20192C}"/>
              </a:ext>
            </a:extLst>
          </p:cNvPr>
          <p:cNvSpPr txBox="1">
            <a:spLocks/>
          </p:cNvSpPr>
          <p:nvPr/>
        </p:nvSpPr>
        <p:spPr>
          <a:xfrm>
            <a:off x="870030" y="1388962"/>
            <a:ext cx="7301696" cy="465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PK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8CE25-977D-E045-8957-30467E7ABC0D}"/>
              </a:ext>
            </a:extLst>
          </p:cNvPr>
          <p:cNvSpPr txBox="1"/>
          <p:nvPr/>
        </p:nvSpPr>
        <p:spPr>
          <a:xfrm>
            <a:off x="870030" y="1698831"/>
            <a:ext cx="777625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/>
              <a:t>Histogram of Oriented Gradients (HOG):</a:t>
            </a:r>
          </a:p>
          <a:p>
            <a:endParaRPr lang="en-P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1400" dirty="0"/>
              <a:t>Feature.hog function is used whi</a:t>
            </a:r>
            <a:r>
              <a:rPr lang="en-GB" sz="1400" dirty="0" err="1"/>
              <a:t>ch</a:t>
            </a:r>
            <a:r>
              <a:rPr lang="en-PK" sz="1400" dirty="0"/>
              <a:t> extracts HOG features from grayscale image</a:t>
            </a:r>
          </a:p>
          <a:p>
            <a:endParaRPr lang="en-P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1400" dirty="0"/>
              <a:t>Parameters of the function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orientations</a:t>
            </a:r>
            <a:r>
              <a:rPr lang="en-GB" sz="1400" dirty="0"/>
              <a:t>: The number of bins in the histogram of gradients. It determines the number of directions the gradient information is divided into.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 err="1"/>
              <a:t>pixels_per_cell</a:t>
            </a:r>
            <a:r>
              <a:rPr lang="en-GB" sz="1400" dirty="0"/>
              <a:t>: The size of each cell for which the histogram of gradients is computed. Larger cells capture more global information, while smaller cells capture finer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 err="1"/>
              <a:t>cells_per_block</a:t>
            </a:r>
            <a:r>
              <a:rPr lang="en-GB" sz="1400" dirty="0"/>
              <a:t>: Defines the local </a:t>
            </a:r>
            <a:r>
              <a:rPr lang="en-GB" sz="1400" dirty="0" err="1"/>
              <a:t>neighborhood</a:t>
            </a:r>
            <a:r>
              <a:rPr lang="en-GB" sz="1400" dirty="0"/>
              <a:t> for which normalization is applied. It helps in enhancing contrast and handling illumination changes.</a:t>
            </a:r>
            <a:r>
              <a:rPr lang="en-PK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59E48-ED19-BA44-91B4-49FC634D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0" y="4930206"/>
            <a:ext cx="7442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Intermediate Process</a:t>
            </a:r>
            <a:endParaRPr lang="en-PK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02AF3-D68A-D348-A319-710F7F20192C}"/>
              </a:ext>
            </a:extLst>
          </p:cNvPr>
          <p:cNvSpPr txBox="1">
            <a:spLocks/>
          </p:cNvSpPr>
          <p:nvPr/>
        </p:nvSpPr>
        <p:spPr>
          <a:xfrm>
            <a:off x="870030" y="1388962"/>
            <a:ext cx="7301696" cy="465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PK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C8CE25-977D-E045-8957-30467E7ABC0D}"/>
              </a:ext>
            </a:extLst>
          </p:cNvPr>
          <p:cNvSpPr txBox="1"/>
          <p:nvPr/>
        </p:nvSpPr>
        <p:spPr>
          <a:xfrm>
            <a:off x="870030" y="1640330"/>
            <a:ext cx="777625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b="1" dirty="0"/>
              <a:t>Feature Concatenation:</a:t>
            </a:r>
          </a:p>
          <a:p>
            <a:endParaRPr lang="en-P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1600" dirty="0"/>
              <a:t>Concatenates histogram_features and segmented_features along the second axis to form X_combined.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sz="1600" dirty="0"/>
              <a:t>Concatenates the corresponding labels along the first axis to form y_combined</a:t>
            </a:r>
            <a:r>
              <a:rPr lang="en-PK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91DE5-0370-684A-AB65-C3081941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30" y="4013200"/>
            <a:ext cx="7607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BB5C-3752-5146-91D1-CDCA298C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95897"/>
          </a:xfrm>
        </p:spPr>
        <p:txBody>
          <a:bodyPr>
            <a:normAutofit fontScale="90000"/>
          </a:bodyPr>
          <a:lstStyle/>
          <a:p>
            <a:pPr algn="ctr"/>
            <a:r>
              <a:rPr lang="en-PK" sz="4000" dirty="0"/>
              <a:t>AI MODEL (Random Forests)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154-3708-2048-B3C8-950C45E8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9985"/>
            <a:ext cx="10058400" cy="4565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Introduction:</a:t>
            </a:r>
          </a:p>
          <a:p>
            <a:r>
              <a:rPr lang="en-GB" dirty="0"/>
              <a:t>Ensemble Learning: Random Forest constructs multiple decision trees for robust predictions.</a:t>
            </a:r>
          </a:p>
          <a:p>
            <a:pPr marL="0" indent="0">
              <a:buNone/>
            </a:pPr>
            <a:r>
              <a:rPr lang="en-GB" b="1" dirty="0"/>
              <a:t>Why Random Forest?</a:t>
            </a:r>
          </a:p>
          <a:p>
            <a:r>
              <a:rPr lang="en-GB" dirty="0"/>
              <a:t>Versatility: Effective for classification tasks.</a:t>
            </a:r>
          </a:p>
          <a:p>
            <a:r>
              <a:rPr lang="en-GB" dirty="0"/>
              <a:t>Overfitting: Robust to overfitting, suitable for diverse datasets.</a:t>
            </a:r>
          </a:p>
          <a:p>
            <a:pPr marL="0" indent="0">
              <a:buNone/>
            </a:pPr>
            <a:r>
              <a:rPr lang="en-GB" b="1" dirty="0"/>
              <a:t>Application:</a:t>
            </a:r>
          </a:p>
          <a:p>
            <a:r>
              <a:rPr lang="en-GB" dirty="0"/>
              <a:t>Feature Importance: Provides insights into significant image features.</a:t>
            </a:r>
          </a:p>
          <a:p>
            <a:r>
              <a:rPr lang="en-GB" dirty="0"/>
              <a:t>Diversity: Trees trained on subsets reduce overfitting.</a:t>
            </a:r>
          </a:p>
          <a:p>
            <a:pPr marL="0" indent="0">
              <a:buNone/>
            </a:pPr>
            <a:r>
              <a:rPr lang="en-GB" b="1" dirty="0"/>
              <a:t>Training:</a:t>
            </a:r>
          </a:p>
          <a:p>
            <a:r>
              <a:rPr lang="en-GB" dirty="0"/>
              <a:t>Number of Trees: Utilized a large number (e.g., 2000) for improved performance.</a:t>
            </a:r>
          </a:p>
          <a:p>
            <a:r>
              <a:rPr lang="en-GB" dirty="0"/>
              <a:t>Standardization: Features standardized for consistent scaling.</a:t>
            </a:r>
          </a:p>
        </p:txBody>
      </p:sp>
    </p:spTree>
    <p:extLst>
      <p:ext uri="{BB962C8B-B14F-4D97-AF65-F5344CB8AC3E}">
        <p14:creationId xmlns:p14="http://schemas.microsoft.com/office/powerpoint/2010/main" val="175003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154-3708-2048-B3C8-950C45E8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69985"/>
            <a:ext cx="10058400" cy="4565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Evaluation:</a:t>
            </a:r>
          </a:p>
          <a:p>
            <a:r>
              <a:rPr lang="en-GB" dirty="0"/>
              <a:t>Accuracy Metric: Evaluated accuracy on a standardized testing dataset.</a:t>
            </a:r>
          </a:p>
          <a:p>
            <a:r>
              <a:rPr lang="en-GB" dirty="0"/>
              <a:t>Comparative Analysis: Results compared with other models (e.g., CNN).</a:t>
            </a:r>
          </a:p>
          <a:p>
            <a:pPr marL="0" indent="0">
              <a:buNone/>
            </a:pPr>
            <a:r>
              <a:rPr lang="en-GB" b="1" dirty="0"/>
              <a:t>Advantages:</a:t>
            </a:r>
          </a:p>
          <a:p>
            <a:r>
              <a:rPr lang="en-GB" dirty="0"/>
              <a:t>High Accuracy: Renowned for achieving accurate predictions.</a:t>
            </a:r>
          </a:p>
          <a:p>
            <a:r>
              <a:rPr lang="en-GB" dirty="0"/>
              <a:t>Interpretability: Offers feature importance insights.</a:t>
            </a:r>
          </a:p>
          <a:p>
            <a:pPr marL="0" indent="0">
              <a:buNone/>
            </a:pPr>
            <a:r>
              <a:rPr lang="en-GB" b="1" dirty="0"/>
              <a:t>Future Considerations:</a:t>
            </a:r>
          </a:p>
          <a:p>
            <a:r>
              <a:rPr lang="en-GB" dirty="0"/>
              <a:t>Parameter Tuning: Explore enhancements through hyperparameter tuning.</a:t>
            </a:r>
          </a:p>
          <a:p>
            <a:r>
              <a:rPr lang="en-GB" dirty="0"/>
              <a:t>Ensemble Methods: Investigate alternative ensembles for improved robustness.</a:t>
            </a:r>
            <a:endParaRPr lang="en-PK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2B214D-583C-0042-8193-CFE54755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95897"/>
          </a:xfrm>
        </p:spPr>
        <p:txBody>
          <a:bodyPr>
            <a:normAutofit fontScale="90000"/>
          </a:bodyPr>
          <a:lstStyle/>
          <a:p>
            <a:pPr algn="ctr"/>
            <a:r>
              <a:rPr lang="en-PK" sz="4000" dirty="0"/>
              <a:t>AI MODEL (Random Forests)</a:t>
            </a:r>
          </a:p>
        </p:txBody>
      </p:sp>
    </p:spTree>
    <p:extLst>
      <p:ext uri="{BB962C8B-B14F-4D97-AF65-F5344CB8AC3E}">
        <p14:creationId xmlns:p14="http://schemas.microsoft.com/office/powerpoint/2010/main" val="113520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BB5C-3752-5146-91D1-CDCA298C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5380"/>
            <a:ext cx="10058400" cy="614216"/>
          </a:xfrm>
        </p:spPr>
        <p:txBody>
          <a:bodyPr>
            <a:normAutofit fontScale="90000"/>
          </a:bodyPr>
          <a:lstStyle/>
          <a:p>
            <a:pPr algn="ctr"/>
            <a:r>
              <a:rPr lang="en-PK" sz="4000" dirty="0"/>
              <a:t>AI MODEL </a:t>
            </a:r>
            <a:r>
              <a:rPr lang="en-US" sz="4000" dirty="0"/>
              <a:t>(Convolutional</a:t>
            </a:r>
            <a:r>
              <a:rPr lang="en-PK" sz="4000" dirty="0"/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DBF21-2A2E-0A47-A075-48567A68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992" y="1099596"/>
            <a:ext cx="5806016" cy="55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17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PK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K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n-P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362" y="2500660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sz="5000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4838218"/>
            <a:ext cx="9070848" cy="301045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Bef>
                <a:spcPts val="0"/>
              </a:spcBef>
            </a:pPr>
            <a:r>
              <a:rPr lang="en-GB" sz="400" spc="80" dirty="0"/>
              <a:t>No questions please :)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5" name="Picture 2" descr="Close-up of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>
              <a:tabLst>
                <a:tab pos="4119563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B50E8-58CF-8049-B9CA-FD9145C4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GB" sz="5300" b="1" dirty="0">
                <a:latin typeface="+mj-lt"/>
              </a:rPr>
              <a:t>Problem Statement:</a:t>
            </a:r>
          </a:p>
          <a:p>
            <a:r>
              <a:rPr lang="en-GB" sz="4000" dirty="0">
                <a:latin typeface="+mj-lt"/>
              </a:rPr>
              <a:t>Develop a system that utilizes artificial intelligence for detection of plant diseases to assist farmers in implementing timely and effective disease management strategies.</a:t>
            </a:r>
          </a:p>
          <a:p>
            <a:pPr marL="0" indent="0" algn="just">
              <a:buNone/>
            </a:pPr>
            <a:br>
              <a:rPr lang="en-GB" sz="4000" dirty="0">
                <a:latin typeface="+mj-lt"/>
              </a:rPr>
            </a:br>
            <a:r>
              <a:rPr lang="en-GB" sz="5300" b="1" dirty="0">
                <a:latin typeface="+mj-lt"/>
              </a:rPr>
              <a:t>Objectives:</a:t>
            </a:r>
          </a:p>
          <a:p>
            <a:pPr algn="just"/>
            <a:r>
              <a:rPr lang="en-GB" sz="4000" dirty="0">
                <a:latin typeface="+mj-lt"/>
              </a:rPr>
              <a:t>To identify plant diseases by performing digital image processing on the available dataset.</a:t>
            </a:r>
          </a:p>
          <a:p>
            <a:pPr algn="just"/>
            <a:r>
              <a:rPr lang="en-GB" sz="4000" dirty="0">
                <a:latin typeface="+mj-lt"/>
              </a:rPr>
              <a:t>To apply machine learning models and techniques for incorporating the feature extraction in order to achieve prediction results of the diseases.</a:t>
            </a:r>
          </a:p>
          <a:p>
            <a:pPr algn="just"/>
            <a:r>
              <a:rPr lang="en-GB" sz="4000" dirty="0">
                <a:latin typeface="+mj-lt"/>
              </a:rPr>
              <a:t>To compare the performance of machine learning models on the same dataset to achieve the desired goal.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76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552D-08EC-3645-B1B4-FFEECB08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4C58-4F2D-AA46-BF6E-E8C844FC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728100"/>
          </a:xfrm>
        </p:spPr>
        <p:txBody>
          <a:bodyPr/>
          <a:lstStyle/>
          <a:p>
            <a:r>
              <a:rPr lang="en-PK" dirty="0"/>
              <a:t>New plant diease detection dataset on kaggle</a:t>
            </a:r>
          </a:p>
          <a:p>
            <a:r>
              <a:rPr lang="en-PK" dirty="0"/>
              <a:t>Approx 87k images</a:t>
            </a:r>
          </a:p>
          <a:p>
            <a:r>
              <a:rPr lang="en-PK" dirty="0"/>
              <a:t>38 classes</a:t>
            </a:r>
          </a:p>
          <a:p>
            <a:r>
              <a:rPr lang="en-PK" dirty="0"/>
              <a:t>Healthy and diseased leaves of multiple plants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79C84-C280-154F-810F-863AD8D7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17" y="3831220"/>
            <a:ext cx="2225387" cy="2225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48710-0FAD-794C-9006-7DE5A477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114" y="3831220"/>
            <a:ext cx="2225386" cy="2225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CCE893-3C56-5C47-B355-C7F917A8E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55" y="3831220"/>
            <a:ext cx="2225386" cy="2225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E7FB8-0FD0-AD42-88BF-12571F6ED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640" y="3831221"/>
            <a:ext cx="2225385" cy="222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8066-595D-8B46-98BF-5107748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4793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B0B5-8163-524A-AE99-B65F4475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7387"/>
            <a:ext cx="10058400" cy="5046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1.⁠ ⁠Image Loading and </a:t>
            </a:r>
            <a:r>
              <a:rPr lang="en-GB" sz="1500" b="1" dirty="0" err="1"/>
              <a:t>Preprocessing</a:t>
            </a:r>
            <a:r>
              <a:rPr lang="en-GB" sz="1500" b="1" dirty="0"/>
              <a:t>:</a:t>
            </a:r>
          </a:p>
          <a:p>
            <a:r>
              <a:rPr lang="en-GB" sz="1500" dirty="0"/>
              <a:t>Load the dataset consisting of plant images representing various diseases.</a:t>
            </a:r>
          </a:p>
          <a:p>
            <a:r>
              <a:rPr lang="en-GB" sz="1500" dirty="0"/>
              <a:t>Resize the images to a standardized dimension (e.g., 64x64 pixels) for consistency.</a:t>
            </a:r>
          </a:p>
          <a:p>
            <a:r>
              <a:rPr lang="en-GB" sz="1500" dirty="0"/>
              <a:t>Convert the images to 8-bit unsigned integer depth.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b="1" dirty="0"/>
              <a:t>2.⁠ ⁠</a:t>
            </a:r>
            <a:r>
              <a:rPr lang="en-GB" sz="1500" b="1" dirty="0" err="1"/>
              <a:t>Color</a:t>
            </a:r>
            <a:r>
              <a:rPr lang="en-GB" sz="1500" b="1" dirty="0"/>
              <a:t> Space Transformation:</a:t>
            </a:r>
          </a:p>
          <a:p>
            <a:r>
              <a:rPr lang="en-GB" sz="1500" dirty="0"/>
              <a:t>Convert the </a:t>
            </a:r>
            <a:r>
              <a:rPr lang="en-GB" sz="1500" dirty="0" err="1"/>
              <a:t>preprocessed</a:t>
            </a:r>
            <a:r>
              <a:rPr lang="en-GB" sz="1500" dirty="0"/>
              <a:t> images from the RGB </a:t>
            </a:r>
            <a:r>
              <a:rPr lang="en-GB" sz="1500" dirty="0" err="1"/>
              <a:t>color</a:t>
            </a:r>
            <a:r>
              <a:rPr lang="en-GB" sz="1500" dirty="0"/>
              <a:t> space to the HSV (Hue, Saturation, Value) </a:t>
            </a:r>
            <a:r>
              <a:rPr lang="en-GB" sz="1500" dirty="0" err="1"/>
              <a:t>color</a:t>
            </a:r>
            <a:r>
              <a:rPr lang="en-GB" sz="1500" dirty="0"/>
              <a:t> space.</a:t>
            </a:r>
          </a:p>
          <a:p>
            <a:r>
              <a:rPr lang="en-GB" sz="1500" dirty="0"/>
              <a:t>Utilize HSV representation for better disease-specific feature extraction.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b="1" dirty="0"/>
              <a:t>3.⁠ ⁠Image Segmentation:</a:t>
            </a:r>
          </a:p>
          <a:p>
            <a:r>
              <a:rPr lang="en-GB" sz="1500" dirty="0"/>
              <a:t>Apply segmentation techniques to isolate disease-affected regions from the plant images.</a:t>
            </a:r>
          </a:p>
          <a:p>
            <a:r>
              <a:rPr lang="en-GB" sz="1500" dirty="0"/>
              <a:t>Utilize HSV thresholds to create masks for leaf and spots.</a:t>
            </a:r>
          </a:p>
          <a:p>
            <a:r>
              <a:rPr lang="en-GB" sz="1500" dirty="0"/>
              <a:t>Refine segmentation using morphological operations (e.g., opening) to reduce noise.</a:t>
            </a:r>
          </a:p>
          <a:p>
            <a:r>
              <a:rPr lang="en-GB" sz="1500" dirty="0"/>
              <a:t>Identify contours in the segmented regions and filter out small contours.</a:t>
            </a:r>
          </a:p>
          <a:p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104235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8066-595D-8B46-98BF-5107748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4793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B0B5-8163-524A-AE99-B65F4475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7387"/>
            <a:ext cx="10058400" cy="49192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4.⁠ ⁠Feature Extraction from Segmented Regions:</a:t>
            </a:r>
          </a:p>
          <a:p>
            <a:r>
              <a:rPr lang="en-GB" sz="1500" dirty="0"/>
              <a:t>Extract diverse features from the segmented leaf and spot regions:</a:t>
            </a:r>
          </a:p>
          <a:p>
            <a:r>
              <a:rPr lang="en-GB" sz="1500" dirty="0"/>
              <a:t>Statistical Features:</a:t>
            </a:r>
          </a:p>
          <a:p>
            <a:r>
              <a:rPr lang="en-GB" sz="1500" dirty="0"/>
              <a:t>Calculate mean and standard deviation of pixel intensities.</a:t>
            </a:r>
          </a:p>
          <a:p>
            <a:r>
              <a:rPr lang="en-GB" sz="1500" dirty="0"/>
              <a:t>Texture Features (LBP):</a:t>
            </a:r>
          </a:p>
          <a:p>
            <a:r>
              <a:rPr lang="en-GB" sz="1500" dirty="0"/>
              <a:t>Utilize Local Binary Pattern (LBP) to capture texture information.</a:t>
            </a:r>
          </a:p>
          <a:p>
            <a:r>
              <a:rPr lang="en-GB" sz="1500" dirty="0"/>
              <a:t>Shape Features (Contour-based):</a:t>
            </a:r>
          </a:p>
          <a:p>
            <a:r>
              <a:rPr lang="en-GB" sz="1500" dirty="0"/>
              <a:t>Leverage contours obtained from segmentation for shape characteristics.</a:t>
            </a:r>
          </a:p>
          <a:p>
            <a:r>
              <a:rPr lang="en-GB" sz="1500" dirty="0" err="1"/>
              <a:t>Color</a:t>
            </a:r>
            <a:r>
              <a:rPr lang="en-GB" sz="1500" dirty="0"/>
              <a:t> Histogram Features:</a:t>
            </a:r>
          </a:p>
          <a:p>
            <a:r>
              <a:rPr lang="en-GB" sz="1500" dirty="0"/>
              <a:t>Compute </a:t>
            </a:r>
            <a:r>
              <a:rPr lang="en-GB" sz="1500" dirty="0" err="1"/>
              <a:t>color</a:t>
            </a:r>
            <a:r>
              <a:rPr lang="en-GB" sz="1500" dirty="0"/>
              <a:t> histograms in the HSV space.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b="1" dirty="0"/>
              <a:t>5.⁠ ⁠Model Input Creation:</a:t>
            </a:r>
          </a:p>
          <a:p>
            <a:r>
              <a:rPr lang="en-GB" sz="1500" dirty="0"/>
              <a:t>Combine features extracted from the segmented regions to form a comprehensive feature vector.</a:t>
            </a:r>
          </a:p>
          <a:p>
            <a:r>
              <a:rPr lang="en-GB" sz="1500" dirty="0"/>
              <a:t>Concatenate this feature vector with histogram-based features previously computed.</a:t>
            </a:r>
          </a:p>
          <a:p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117080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8066-595D-8B46-98BF-5107748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4793"/>
          </a:xfrm>
        </p:spPr>
        <p:txBody>
          <a:bodyPr>
            <a:normAutofit/>
          </a:bodyPr>
          <a:lstStyle/>
          <a:p>
            <a:r>
              <a:rPr lang="en-US" sz="4000" dirty="0"/>
              <a:t>Methodology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B0B5-8163-524A-AE99-B65F44756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7387"/>
            <a:ext cx="10058400" cy="46576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/>
              <a:t>6.⁠ ⁠Dataset Splitting and Standardization:</a:t>
            </a:r>
          </a:p>
          <a:p>
            <a:r>
              <a:rPr lang="en-GB" sz="1500" dirty="0"/>
              <a:t>Split the dataset into training and testing sets for model evaluation.</a:t>
            </a:r>
          </a:p>
          <a:p>
            <a:r>
              <a:rPr lang="en-GB" sz="1500" dirty="0"/>
              <a:t>Standardize features by removing the mean and scaling to unit variance using the </a:t>
            </a:r>
            <a:r>
              <a:rPr lang="en-GB" sz="1500" dirty="0" err="1"/>
              <a:t>StandardScaler</a:t>
            </a:r>
            <a:r>
              <a:rPr lang="en-GB" sz="1500" dirty="0"/>
              <a:t>.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b="1" dirty="0"/>
              <a:t>7.⁠ ⁠Model Training</a:t>
            </a:r>
            <a:r>
              <a:rPr lang="en-GB" sz="1500" dirty="0"/>
              <a:t>:</a:t>
            </a:r>
          </a:p>
          <a:p>
            <a:r>
              <a:rPr lang="en-GB" sz="1500" dirty="0"/>
              <a:t>Employ Random Forest Classifier with a specified number of trees (e.g., 2000) for training.</a:t>
            </a:r>
          </a:p>
          <a:p>
            <a:r>
              <a:rPr lang="en-GB" sz="1500" dirty="0"/>
              <a:t>Train the model using the standardized training dataset.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b="1" dirty="0"/>
              <a:t>8.⁠ ⁠Model Evaluation:</a:t>
            </a:r>
          </a:p>
          <a:p>
            <a:r>
              <a:rPr lang="en-GB" sz="1500" dirty="0"/>
              <a:t>Assess the model's performance on the standardized testing dataset.</a:t>
            </a:r>
          </a:p>
          <a:p>
            <a:r>
              <a:rPr lang="en-GB" sz="1500" dirty="0"/>
              <a:t>Calculate accuracy as a performance metric.</a:t>
            </a:r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191799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/>
              <a:t>Flow Chart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3F28F89-3D7B-A547-A82E-09C88D7355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97173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FC6085-B7BD-A84B-9969-29A8E729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515" y="526646"/>
            <a:ext cx="2698550" cy="276155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B9E2E-CBCE-E746-A8E9-EE0B8EB3B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2515" y="3530556"/>
            <a:ext cx="2698550" cy="27200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Intermediate Process</a:t>
            </a:r>
            <a:endParaRPr lang="en-PK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02AF3-D68A-D348-A319-710F7F20192C}"/>
              </a:ext>
            </a:extLst>
          </p:cNvPr>
          <p:cNvSpPr txBox="1">
            <a:spLocks/>
          </p:cNvSpPr>
          <p:nvPr/>
        </p:nvSpPr>
        <p:spPr>
          <a:xfrm>
            <a:off x="870030" y="1388962"/>
            <a:ext cx="7301696" cy="465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PK" sz="1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08A19A-4EE8-BE4A-BDB8-56B7D51D3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30" y="2030508"/>
            <a:ext cx="6225251" cy="2788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E30A4E-9727-2749-90D7-D9D9BB8C837E}"/>
              </a:ext>
            </a:extLst>
          </p:cNvPr>
          <p:cNvSpPr txBox="1"/>
          <p:nvPr/>
        </p:nvSpPr>
        <p:spPr>
          <a:xfrm>
            <a:off x="870030" y="1506023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Preprocessing:</a:t>
            </a:r>
          </a:p>
        </p:txBody>
      </p:sp>
    </p:spTree>
    <p:extLst>
      <p:ext uri="{BB962C8B-B14F-4D97-AF65-F5344CB8AC3E}">
        <p14:creationId xmlns:p14="http://schemas.microsoft.com/office/powerpoint/2010/main" val="40374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BCBA939-A647-8346-AB3E-12EC0C8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030" y="526646"/>
            <a:ext cx="7301696" cy="73479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Intermediate Process</a:t>
            </a:r>
            <a:endParaRPr lang="en-PK" sz="4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E02AF3-D68A-D348-A319-710F7F20192C}"/>
              </a:ext>
            </a:extLst>
          </p:cNvPr>
          <p:cNvSpPr txBox="1">
            <a:spLocks/>
          </p:cNvSpPr>
          <p:nvPr/>
        </p:nvSpPr>
        <p:spPr>
          <a:xfrm>
            <a:off x="870030" y="1388962"/>
            <a:ext cx="7301696" cy="4657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PK" sz="15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2FB1359-6510-8C41-8E87-F61434B4C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863" y="1741988"/>
            <a:ext cx="2650055" cy="2734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C111D-5390-744C-AB08-B57961469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83" y="2435819"/>
            <a:ext cx="7790607" cy="15763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10B50-F30F-8F47-A6CF-A11719994F95}"/>
              </a:ext>
            </a:extLst>
          </p:cNvPr>
          <p:cNvSpPr txBox="1"/>
          <p:nvPr/>
        </p:nvSpPr>
        <p:spPr>
          <a:xfrm>
            <a:off x="809383" y="1909350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Extracting Histogram Features:</a:t>
            </a:r>
          </a:p>
        </p:txBody>
      </p:sp>
    </p:spTree>
    <p:extLst>
      <p:ext uri="{BB962C8B-B14F-4D97-AF65-F5344CB8AC3E}">
        <p14:creationId xmlns:p14="http://schemas.microsoft.com/office/powerpoint/2010/main" val="2960749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221</TotalTime>
  <Words>1337</Words>
  <Application>Microsoft Office PowerPoint</Application>
  <PresentationFormat>Widescreen</PresentationFormat>
  <Paragraphs>155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Menlo</vt:lpstr>
      <vt:lpstr>Savon</vt:lpstr>
      <vt:lpstr>Plant disease detection</vt:lpstr>
      <vt:lpstr>INTRODUCTION</vt:lpstr>
      <vt:lpstr>DATASET</vt:lpstr>
      <vt:lpstr>Methodology</vt:lpstr>
      <vt:lpstr>Methodology</vt:lpstr>
      <vt:lpstr>Methodology</vt:lpstr>
      <vt:lpstr>Flow Chart</vt:lpstr>
      <vt:lpstr>Intermediate Process</vt:lpstr>
      <vt:lpstr>Intermediate Process</vt:lpstr>
      <vt:lpstr>Intermediate Process</vt:lpstr>
      <vt:lpstr>Segmentation</vt:lpstr>
      <vt:lpstr>Feature Extraction from segmented regions:</vt:lpstr>
      <vt:lpstr>Feature Extraction from segmented regions:</vt:lpstr>
      <vt:lpstr>Feature Extraction from segmented regions:</vt:lpstr>
      <vt:lpstr>Intermediate Process</vt:lpstr>
      <vt:lpstr>AI MODEL (Random Forests)</vt:lpstr>
      <vt:lpstr>AI MODEL (Random Forests)</vt:lpstr>
      <vt:lpstr>AI MODEL (Convolutional)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disease detection</dc:title>
  <dc:creator>Varda Sarfraz Cheema</dc:creator>
  <cp:lastModifiedBy>Hajra Mohsin</cp:lastModifiedBy>
  <cp:revision>6</cp:revision>
  <dcterms:created xsi:type="dcterms:W3CDTF">2023-12-25T15:03:30Z</dcterms:created>
  <dcterms:modified xsi:type="dcterms:W3CDTF">2024-01-03T05:14:12Z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