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Krona One"/>
      <p:regular r:id="rId35"/>
    </p:embeddedFont>
    <p:embeddedFont>
      <p:font typeface="Bebas Neue"/>
      <p:regular r:id="rId36"/>
    </p:embeddedFont>
    <p:embeddedFont>
      <p:font typeface="Work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KronaOn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WorkSans-regular.fntdata"/><Relationship Id="rId14" Type="http://schemas.openxmlformats.org/officeDocument/2006/relationships/slide" Target="slides/slide10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3.xml"/><Relationship Id="rId39" Type="http://schemas.openxmlformats.org/officeDocument/2006/relationships/font" Target="fonts/WorkSans-italic.fntdata"/><Relationship Id="rId16" Type="http://schemas.openxmlformats.org/officeDocument/2006/relationships/slide" Target="slides/slide12.xml"/><Relationship Id="rId38" Type="http://schemas.openxmlformats.org/officeDocument/2006/relationships/font" Target="fonts/Work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b2b10aa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b2b10aa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57dd2b2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057dd2b2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87f94338e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87f94338e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57dd2b2e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57dd2b2e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57dd2b2ea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57dd2b2ea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6fe550c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6fe550c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57dd2b2ea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57dd2b2ea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57dd2b2ea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57dd2b2ea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6fe550c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06fe550c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057dd2b2ea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057dd2b2ea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06fe550c1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06fe550c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b2b10aa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b2b10aa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6fe550c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6fe550c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57dd2b2ea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57dd2b2ea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6fe550c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6fe550c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87f94338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87f94338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57dd2b2e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57dd2b2e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6fe550c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06fe550c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57dd2b2e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057dd2b2e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6fe550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6fe550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6fe5509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6fe5509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57dd2b2ea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57dd2b2e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57dd2b2e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57dd2b2e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57dd2b2ea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57dd2b2ea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57dd2b2ea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57dd2b2ea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b4fdd094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b4fdd094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57dd2b2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57dd2b2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87f94338e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87f94338e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57dd2b2ea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57dd2b2ea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87f94338e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87f94338e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90925" y="-148902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04825" y="1383175"/>
            <a:ext cx="4107000" cy="23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33625" y="3702875"/>
            <a:ext cx="41742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1113125" y="-234697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1406700" y="1596575"/>
            <a:ext cx="6330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406700" y="3107725"/>
            <a:ext cx="633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-257953">
            <a:off x="-1455318" y="1601282"/>
            <a:ext cx="4720324" cy="4516863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>
            <a:off x="7568890" y="599791"/>
            <a:ext cx="1279646" cy="1194765"/>
            <a:chOff x="4439940" y="1452641"/>
            <a:chExt cx="1279646" cy="1194765"/>
          </a:xfrm>
        </p:grpSpPr>
        <p:sp>
          <p:nvSpPr>
            <p:cNvPr id="95" name="Google Shape;95;p1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>
            <a:off x="-21750" y="-56400"/>
            <a:ext cx="9187500" cy="525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6137163" y="-994783"/>
            <a:ext cx="3528787" cy="3803463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5571044" y="-223087"/>
            <a:ext cx="4720380" cy="4516916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1527375" y="17766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2" type="title"/>
          </p:nvPr>
        </p:nvSpPr>
        <p:spPr>
          <a:xfrm>
            <a:off x="1527375" y="12481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1527375" y="2297577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3" type="title"/>
          </p:nvPr>
        </p:nvSpPr>
        <p:spPr>
          <a:xfrm>
            <a:off x="4673600" y="17766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4" type="title"/>
          </p:nvPr>
        </p:nvSpPr>
        <p:spPr>
          <a:xfrm>
            <a:off x="4673600" y="12481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5" type="subTitle"/>
          </p:nvPr>
        </p:nvSpPr>
        <p:spPr>
          <a:xfrm>
            <a:off x="4673600" y="2297577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6" type="title"/>
          </p:nvPr>
        </p:nvSpPr>
        <p:spPr>
          <a:xfrm>
            <a:off x="1527375" y="34903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6800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7" type="title"/>
          </p:nvPr>
        </p:nvSpPr>
        <p:spPr>
          <a:xfrm>
            <a:off x="1527375" y="29618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8" type="subTitle"/>
          </p:nvPr>
        </p:nvSpPr>
        <p:spPr>
          <a:xfrm>
            <a:off x="1527375" y="4011289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9" type="title"/>
          </p:nvPr>
        </p:nvSpPr>
        <p:spPr>
          <a:xfrm>
            <a:off x="4673600" y="34903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13" type="title"/>
          </p:nvPr>
        </p:nvSpPr>
        <p:spPr>
          <a:xfrm>
            <a:off x="4673600" y="29618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14" type="subTitle"/>
          </p:nvPr>
        </p:nvSpPr>
        <p:spPr>
          <a:xfrm>
            <a:off x="4673600" y="4011289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7" name="Google Shape;127;p13"/>
          <p:cNvGrpSpPr/>
          <p:nvPr/>
        </p:nvGrpSpPr>
        <p:grpSpPr>
          <a:xfrm>
            <a:off x="-93304" y="3071575"/>
            <a:ext cx="1187107" cy="1222260"/>
            <a:chOff x="3553196" y="3571850"/>
            <a:chExt cx="1187107" cy="1222260"/>
          </a:xfrm>
        </p:grpSpPr>
        <p:sp>
          <p:nvSpPr>
            <p:cNvPr id="128" name="Google Shape;128;p13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230300" y="-133547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rot="8100000">
            <a:off x="6888375" y="3194153"/>
            <a:ext cx="3991761" cy="322698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-10" y="2857616"/>
            <a:ext cx="1279646" cy="1194765"/>
            <a:chOff x="4439940" y="1452641"/>
            <a:chExt cx="1279646" cy="1194765"/>
          </a:xfrm>
        </p:grpSpPr>
        <p:sp>
          <p:nvSpPr>
            <p:cNvPr id="148" name="Google Shape;148;p14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4"/>
          <p:cNvSpPr/>
          <p:nvPr/>
        </p:nvSpPr>
        <p:spPr>
          <a:xfrm rot="-3599969">
            <a:off x="1635992" y="-2690094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6148560" y="-3185764"/>
            <a:ext cx="5155669" cy="5516292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2019788" y="3678575"/>
            <a:ext cx="5104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14"/>
          <p:cNvSpPr txBox="1"/>
          <p:nvPr>
            <p:ph idx="1" type="subTitle"/>
          </p:nvPr>
        </p:nvSpPr>
        <p:spPr>
          <a:xfrm>
            <a:off x="1410850" y="1345475"/>
            <a:ext cx="6322500" cy="20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5863701" y="-447626"/>
            <a:ext cx="5579146" cy="6205410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15"/>
          <p:cNvSpPr/>
          <p:nvPr/>
        </p:nvSpPr>
        <p:spPr>
          <a:xfrm rot="10800000">
            <a:off x="4906422" y="322705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2525253" y="-2012742"/>
            <a:ext cx="7714802" cy="8580795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 rot="10800000">
            <a:off x="-2970953" y="-1334667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6757365" y="-199947"/>
            <a:ext cx="1279646" cy="1194765"/>
            <a:chOff x="4439940" y="1452641"/>
            <a:chExt cx="1279646" cy="1194765"/>
          </a:xfrm>
        </p:grpSpPr>
        <p:sp>
          <p:nvSpPr>
            <p:cNvPr id="175" name="Google Shape;175;p1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-852172" y="-2121342"/>
            <a:ext cx="7714802" cy="8580795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rot="4622155">
            <a:off x="5055719" y="-3612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2082900" y="461623"/>
            <a:ext cx="4978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18"/>
          <p:cNvSpPr/>
          <p:nvPr/>
        </p:nvSpPr>
        <p:spPr>
          <a:xfrm rot="10800000">
            <a:off x="6641522" y="361800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3" y="842078"/>
            <a:ext cx="732384" cy="769298"/>
            <a:chOff x="2579178" y="911853"/>
            <a:chExt cx="732384" cy="769298"/>
          </a:xfrm>
        </p:grpSpPr>
        <p:sp>
          <p:nvSpPr>
            <p:cNvPr id="197" name="Google Shape;197;p18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 rot="4622155">
            <a:off x="1047819" y="-16644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9"/>
          <p:cNvSpPr/>
          <p:nvPr/>
        </p:nvSpPr>
        <p:spPr>
          <a:xfrm rot="-3514601">
            <a:off x="6634349" y="-2106240"/>
            <a:ext cx="3757654" cy="3037730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378490" y="-117497"/>
            <a:ext cx="1279646" cy="1194765"/>
            <a:chOff x="4439940" y="1452641"/>
            <a:chExt cx="1279646" cy="1194765"/>
          </a:xfrm>
        </p:grpSpPr>
        <p:sp>
          <p:nvSpPr>
            <p:cNvPr id="210" name="Google Shape;210;p19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 rot="4622155">
            <a:off x="-1840306" y="51376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0"/>
          <p:cNvSpPr/>
          <p:nvPr/>
        </p:nvSpPr>
        <p:spPr>
          <a:xfrm rot="-3514601">
            <a:off x="5700374" y="-2195565"/>
            <a:ext cx="3757654" cy="3037730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-7609716">
            <a:off x="1660498" y="3842460"/>
            <a:ext cx="3757725" cy="303778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958023" y="-51613"/>
            <a:ext cx="3686522" cy="4100337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624050" y="2496300"/>
            <a:ext cx="24849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24050" y="403050"/>
            <a:ext cx="20772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8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33625" y="3963175"/>
            <a:ext cx="2592900" cy="7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2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4622155">
            <a:off x="1812744" y="-448804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2" name="Google Shape;232;p21"/>
          <p:cNvGrpSpPr/>
          <p:nvPr/>
        </p:nvGrpSpPr>
        <p:grpSpPr>
          <a:xfrm>
            <a:off x="8191490" y="877203"/>
            <a:ext cx="1279646" cy="1194765"/>
            <a:chOff x="4439940" y="1452641"/>
            <a:chExt cx="1279646" cy="1194765"/>
          </a:xfrm>
        </p:grpSpPr>
        <p:sp>
          <p:nvSpPr>
            <p:cNvPr id="233" name="Google Shape;233;p2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1"/>
          <p:cNvSpPr/>
          <p:nvPr/>
        </p:nvSpPr>
        <p:spPr>
          <a:xfrm rot="700274">
            <a:off x="-1126436" y="-398285"/>
            <a:ext cx="3016145" cy="2245041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 rot="4622155">
            <a:off x="162044" y="-23160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 txBox="1"/>
          <p:nvPr>
            <p:ph idx="1" type="subTitle"/>
          </p:nvPr>
        </p:nvSpPr>
        <p:spPr>
          <a:xfrm>
            <a:off x="504125" y="1717175"/>
            <a:ext cx="42342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 rot="4622155">
            <a:off x="162044" y="-23160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620320" y="2238450"/>
            <a:ext cx="24597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type="title"/>
          </p:nvPr>
        </p:nvSpPr>
        <p:spPr>
          <a:xfrm>
            <a:off x="623750" y="1665450"/>
            <a:ext cx="2346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 rot="-4829009">
            <a:off x="-1120945" y="2026848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5854194" y="-1378250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 txBox="1"/>
          <p:nvPr>
            <p:ph idx="1" type="subTitle"/>
          </p:nvPr>
        </p:nvSpPr>
        <p:spPr>
          <a:xfrm>
            <a:off x="1556213" y="3386575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2" type="subTitle"/>
          </p:nvPr>
        </p:nvSpPr>
        <p:spPr>
          <a:xfrm>
            <a:off x="5058413" y="3386550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3" type="subTitle"/>
          </p:nvPr>
        </p:nvSpPr>
        <p:spPr>
          <a:xfrm>
            <a:off x="1692338" y="3720100"/>
            <a:ext cx="2257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4" type="subTitle"/>
          </p:nvPr>
        </p:nvSpPr>
        <p:spPr>
          <a:xfrm>
            <a:off x="5194663" y="3720100"/>
            <a:ext cx="2257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 rot="-4829009">
            <a:off x="-762570" y="670323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5246044" y="-1193625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1586491" y="1963525"/>
            <a:ext cx="333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25"/>
          <p:cNvSpPr txBox="1"/>
          <p:nvPr>
            <p:ph idx="2" type="subTitle"/>
          </p:nvPr>
        </p:nvSpPr>
        <p:spPr>
          <a:xfrm>
            <a:off x="1586475" y="2449475"/>
            <a:ext cx="33324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623750" y="453625"/>
            <a:ext cx="3024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3" type="subTitle"/>
          </p:nvPr>
        </p:nvSpPr>
        <p:spPr>
          <a:xfrm>
            <a:off x="5446410" y="1963525"/>
            <a:ext cx="2111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4" type="subTitle"/>
          </p:nvPr>
        </p:nvSpPr>
        <p:spPr>
          <a:xfrm>
            <a:off x="5446400" y="2449475"/>
            <a:ext cx="21111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25"/>
          <p:cNvSpPr/>
          <p:nvPr/>
        </p:nvSpPr>
        <p:spPr>
          <a:xfrm rot="-8999966">
            <a:off x="661419" y="3609473"/>
            <a:ext cx="3750676" cy="3032088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3387091" y="-1351149"/>
            <a:ext cx="3750829" cy="2791791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>
            <a:off x="7137915" y="4006116"/>
            <a:ext cx="1279646" cy="1194765"/>
            <a:chOff x="4439940" y="1452641"/>
            <a:chExt cx="1279646" cy="1194765"/>
          </a:xfrm>
        </p:grpSpPr>
        <p:sp>
          <p:nvSpPr>
            <p:cNvPr id="275" name="Google Shape;275;p2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 rot="-4829009">
            <a:off x="5351530" y="-719752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918182" y="1140900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26"/>
          <p:cNvSpPr txBox="1"/>
          <p:nvPr>
            <p:ph idx="2" type="subTitle"/>
          </p:nvPr>
        </p:nvSpPr>
        <p:spPr>
          <a:xfrm>
            <a:off x="918175" y="1550625"/>
            <a:ext cx="36219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623750" y="453625"/>
            <a:ext cx="3024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6"/>
          <p:cNvSpPr txBox="1"/>
          <p:nvPr>
            <p:ph idx="3" type="subTitle"/>
          </p:nvPr>
        </p:nvSpPr>
        <p:spPr>
          <a:xfrm>
            <a:off x="4372464" y="1550625"/>
            <a:ext cx="36219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26"/>
          <p:cNvSpPr/>
          <p:nvPr/>
        </p:nvSpPr>
        <p:spPr>
          <a:xfrm rot="2133339">
            <a:off x="4785030" y="-1722712"/>
            <a:ext cx="3750683" cy="303209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8354240" y="539991"/>
            <a:ext cx="1279646" cy="1194765"/>
            <a:chOff x="4439940" y="1452641"/>
            <a:chExt cx="1279646" cy="1194765"/>
          </a:xfrm>
        </p:grpSpPr>
        <p:sp>
          <p:nvSpPr>
            <p:cNvPr id="297" name="Google Shape;297;p2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/>
          <p:nvPr/>
        </p:nvSpPr>
        <p:spPr>
          <a:xfrm rot="9000002">
            <a:off x="7954465" y="-1453357"/>
            <a:ext cx="4151192" cy="3089903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2305838" y="-438019"/>
            <a:ext cx="6118161" cy="6546327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type="title"/>
          </p:nvPr>
        </p:nvSpPr>
        <p:spPr>
          <a:xfrm>
            <a:off x="4774200" y="1237100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7"/>
          <p:cNvSpPr txBox="1"/>
          <p:nvPr>
            <p:ph idx="1" type="subTitle"/>
          </p:nvPr>
        </p:nvSpPr>
        <p:spPr>
          <a:xfrm>
            <a:off x="4774200" y="1595025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7"/>
          <p:cNvSpPr txBox="1"/>
          <p:nvPr>
            <p:ph idx="2" type="title"/>
          </p:nvPr>
        </p:nvSpPr>
        <p:spPr>
          <a:xfrm>
            <a:off x="4774200" y="2427088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7"/>
          <p:cNvSpPr txBox="1"/>
          <p:nvPr>
            <p:ph idx="3" type="subTitle"/>
          </p:nvPr>
        </p:nvSpPr>
        <p:spPr>
          <a:xfrm>
            <a:off x="4774200" y="2785013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7"/>
          <p:cNvSpPr txBox="1"/>
          <p:nvPr>
            <p:ph idx="4" type="title"/>
          </p:nvPr>
        </p:nvSpPr>
        <p:spPr>
          <a:xfrm>
            <a:off x="4774200" y="361707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7"/>
          <p:cNvSpPr txBox="1"/>
          <p:nvPr>
            <p:ph idx="5" type="subTitle"/>
          </p:nvPr>
        </p:nvSpPr>
        <p:spPr>
          <a:xfrm>
            <a:off x="4774200" y="3975000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6" type="title"/>
          </p:nvPr>
        </p:nvSpPr>
        <p:spPr>
          <a:xfrm>
            <a:off x="41168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 rot="6870950">
            <a:off x="6601507" y="-584502"/>
            <a:ext cx="4503716" cy="500926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rot="-9900014">
            <a:off x="-1272701" y="-1454422"/>
            <a:ext cx="4331826" cy="4669009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rot="10800000">
            <a:off x="7743021" y="-890827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346359" y="361380"/>
            <a:ext cx="606728" cy="665239"/>
            <a:chOff x="3173184" y="2368405"/>
            <a:chExt cx="606728" cy="665239"/>
          </a:xfrm>
        </p:grpSpPr>
        <p:sp>
          <p:nvSpPr>
            <p:cNvPr id="326" name="Google Shape;326;p28"/>
            <p:cNvSpPr/>
            <p:nvPr/>
          </p:nvSpPr>
          <p:spPr>
            <a:xfrm>
              <a:off x="3701586" y="2436844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458823" y="2621266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190644" y="2368405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173184" y="2609598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3340676" y="2962255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8"/>
          <p:cNvSpPr txBox="1"/>
          <p:nvPr>
            <p:ph type="title"/>
          </p:nvPr>
        </p:nvSpPr>
        <p:spPr>
          <a:xfrm>
            <a:off x="1112150" y="3685962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8"/>
          <p:cNvSpPr txBox="1"/>
          <p:nvPr>
            <p:ph idx="1" type="subTitle"/>
          </p:nvPr>
        </p:nvSpPr>
        <p:spPr>
          <a:xfrm>
            <a:off x="854425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2" type="title"/>
          </p:nvPr>
        </p:nvSpPr>
        <p:spPr>
          <a:xfrm>
            <a:off x="3739255" y="3685958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8"/>
          <p:cNvSpPr txBox="1"/>
          <p:nvPr>
            <p:ph idx="3" type="subTitle"/>
          </p:nvPr>
        </p:nvSpPr>
        <p:spPr>
          <a:xfrm>
            <a:off x="3481540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4" type="title"/>
          </p:nvPr>
        </p:nvSpPr>
        <p:spPr>
          <a:xfrm>
            <a:off x="6366375" y="3685962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8"/>
          <p:cNvSpPr txBox="1"/>
          <p:nvPr>
            <p:ph idx="5" type="subTitle"/>
          </p:nvPr>
        </p:nvSpPr>
        <p:spPr>
          <a:xfrm>
            <a:off x="6108671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6" type="title"/>
          </p:nvPr>
        </p:nvSpPr>
        <p:spPr>
          <a:xfrm>
            <a:off x="623750" y="453625"/>
            <a:ext cx="78003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hasCustomPrompt="1" idx="7" type="title"/>
          </p:nvPr>
        </p:nvSpPr>
        <p:spPr>
          <a:xfrm>
            <a:off x="1441388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8"/>
          <p:cNvSpPr txBox="1"/>
          <p:nvPr>
            <p:ph hasCustomPrompt="1" idx="8" type="title"/>
          </p:nvPr>
        </p:nvSpPr>
        <p:spPr>
          <a:xfrm>
            <a:off x="4068493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28"/>
          <p:cNvSpPr txBox="1"/>
          <p:nvPr>
            <p:ph hasCustomPrompt="1" idx="9" type="title"/>
          </p:nvPr>
        </p:nvSpPr>
        <p:spPr>
          <a:xfrm>
            <a:off x="6695613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/>
          <p:nvPr/>
        </p:nvSpPr>
        <p:spPr>
          <a:xfrm rot="9000002">
            <a:off x="-842010" y="-1790007"/>
            <a:ext cx="4151192" cy="3089903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-12" y="-443581"/>
            <a:ext cx="6118161" cy="6546327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791275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29"/>
          <p:cNvSpPr txBox="1"/>
          <p:nvPr>
            <p:ph idx="1" type="subTitle"/>
          </p:nvPr>
        </p:nvSpPr>
        <p:spPr>
          <a:xfrm>
            <a:off x="791275" y="2779975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9"/>
          <p:cNvSpPr txBox="1"/>
          <p:nvPr>
            <p:ph idx="2" type="title"/>
          </p:nvPr>
        </p:nvSpPr>
        <p:spPr>
          <a:xfrm>
            <a:off x="3576450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29"/>
          <p:cNvSpPr txBox="1"/>
          <p:nvPr>
            <p:ph idx="3" type="subTitle"/>
          </p:nvPr>
        </p:nvSpPr>
        <p:spPr>
          <a:xfrm>
            <a:off x="3576450" y="2779950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9"/>
          <p:cNvSpPr txBox="1"/>
          <p:nvPr>
            <p:ph idx="4" type="title"/>
          </p:nvPr>
        </p:nvSpPr>
        <p:spPr>
          <a:xfrm>
            <a:off x="6361625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29"/>
          <p:cNvSpPr txBox="1"/>
          <p:nvPr>
            <p:ph idx="5" type="subTitle"/>
          </p:nvPr>
        </p:nvSpPr>
        <p:spPr>
          <a:xfrm>
            <a:off x="6361625" y="2779975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9"/>
          <p:cNvSpPr txBox="1"/>
          <p:nvPr>
            <p:ph idx="6" type="title"/>
          </p:nvPr>
        </p:nvSpPr>
        <p:spPr>
          <a:xfrm>
            <a:off x="24183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29"/>
          <p:cNvSpPr/>
          <p:nvPr/>
        </p:nvSpPr>
        <p:spPr>
          <a:xfrm rot="-7390654">
            <a:off x="4482553" y="4397040"/>
            <a:ext cx="4151182" cy="308989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9"/>
          <p:cNvGrpSpPr/>
          <p:nvPr/>
        </p:nvGrpSpPr>
        <p:grpSpPr>
          <a:xfrm>
            <a:off x="7655871" y="-71125"/>
            <a:ext cx="1187107" cy="1222260"/>
            <a:chOff x="3553196" y="3571850"/>
            <a:chExt cx="1187107" cy="1222260"/>
          </a:xfrm>
        </p:grpSpPr>
        <p:sp>
          <p:nvSpPr>
            <p:cNvPr id="353" name="Google Shape;353;p29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2441889" y="-3163677"/>
            <a:ext cx="6337551" cy="678084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type="title"/>
          </p:nvPr>
        </p:nvSpPr>
        <p:spPr>
          <a:xfrm>
            <a:off x="560499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2" name="Google Shape;372;p30"/>
          <p:cNvSpPr txBox="1"/>
          <p:nvPr>
            <p:ph idx="1" type="subTitle"/>
          </p:nvPr>
        </p:nvSpPr>
        <p:spPr>
          <a:xfrm>
            <a:off x="560499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0"/>
          <p:cNvSpPr txBox="1"/>
          <p:nvPr>
            <p:ph idx="2" type="title"/>
          </p:nvPr>
        </p:nvSpPr>
        <p:spPr>
          <a:xfrm>
            <a:off x="3296548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4" name="Google Shape;374;p30"/>
          <p:cNvSpPr txBox="1"/>
          <p:nvPr>
            <p:ph idx="3" type="subTitle"/>
          </p:nvPr>
        </p:nvSpPr>
        <p:spPr>
          <a:xfrm>
            <a:off x="3296548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0"/>
          <p:cNvSpPr txBox="1"/>
          <p:nvPr>
            <p:ph idx="4" type="title"/>
          </p:nvPr>
        </p:nvSpPr>
        <p:spPr>
          <a:xfrm>
            <a:off x="560499" y="35101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6" name="Google Shape;376;p30"/>
          <p:cNvSpPr txBox="1"/>
          <p:nvPr>
            <p:ph idx="5" type="subTitle"/>
          </p:nvPr>
        </p:nvSpPr>
        <p:spPr>
          <a:xfrm>
            <a:off x="560499" y="39603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0"/>
          <p:cNvSpPr txBox="1"/>
          <p:nvPr>
            <p:ph idx="6" type="title"/>
          </p:nvPr>
        </p:nvSpPr>
        <p:spPr>
          <a:xfrm>
            <a:off x="3296548" y="35101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8" name="Google Shape;378;p30"/>
          <p:cNvSpPr txBox="1"/>
          <p:nvPr>
            <p:ph idx="7" type="subTitle"/>
          </p:nvPr>
        </p:nvSpPr>
        <p:spPr>
          <a:xfrm>
            <a:off x="3296548" y="39603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0"/>
          <p:cNvSpPr txBox="1"/>
          <p:nvPr>
            <p:ph idx="8" type="title"/>
          </p:nvPr>
        </p:nvSpPr>
        <p:spPr>
          <a:xfrm>
            <a:off x="623750" y="453625"/>
            <a:ext cx="5014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4828982">
            <a:off x="-1206139" y="-1062573"/>
            <a:ext cx="6780965" cy="7542134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045583"/>
            <a:ext cx="7704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-8655133">
            <a:off x="7379775" y="-810551"/>
            <a:ext cx="3016057" cy="224497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54703" y="3345778"/>
            <a:ext cx="732384" cy="769298"/>
            <a:chOff x="2579178" y="911853"/>
            <a:chExt cx="732384" cy="769298"/>
          </a:xfrm>
        </p:grpSpPr>
        <p:sp>
          <p:nvSpPr>
            <p:cNvPr id="23" name="Google Shape;23;p4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 rot="7679516">
            <a:off x="5481205" y="-2400982"/>
            <a:ext cx="4228770" cy="4557931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 rot="7679516">
            <a:off x="-3390345" y="380093"/>
            <a:ext cx="4228770" cy="4557931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 rot="10800000">
            <a:off x="4206971" y="-1437702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1"/>
          <p:cNvGrpSpPr/>
          <p:nvPr/>
        </p:nvGrpSpPr>
        <p:grpSpPr>
          <a:xfrm>
            <a:off x="8049934" y="280955"/>
            <a:ext cx="606728" cy="665239"/>
            <a:chOff x="3173184" y="2368405"/>
            <a:chExt cx="606728" cy="665239"/>
          </a:xfrm>
        </p:grpSpPr>
        <p:sp>
          <p:nvSpPr>
            <p:cNvPr id="385" name="Google Shape;385;p31"/>
            <p:cNvSpPr/>
            <p:nvPr/>
          </p:nvSpPr>
          <p:spPr>
            <a:xfrm>
              <a:off x="3701586" y="2436844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458823" y="2621266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190644" y="2368405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173184" y="2609598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340676" y="2962255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1"/>
          <p:cNvSpPr txBox="1"/>
          <p:nvPr>
            <p:ph type="title"/>
          </p:nvPr>
        </p:nvSpPr>
        <p:spPr>
          <a:xfrm>
            <a:off x="834900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834825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1"/>
          <p:cNvSpPr txBox="1"/>
          <p:nvPr>
            <p:ph idx="2" type="title"/>
          </p:nvPr>
        </p:nvSpPr>
        <p:spPr>
          <a:xfrm>
            <a:off x="3534174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31"/>
          <p:cNvSpPr txBox="1"/>
          <p:nvPr>
            <p:ph idx="3" type="subTitle"/>
          </p:nvPr>
        </p:nvSpPr>
        <p:spPr>
          <a:xfrm>
            <a:off x="3534174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1"/>
          <p:cNvSpPr txBox="1"/>
          <p:nvPr>
            <p:ph idx="4" type="title"/>
          </p:nvPr>
        </p:nvSpPr>
        <p:spPr>
          <a:xfrm>
            <a:off x="834900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31"/>
          <p:cNvSpPr txBox="1"/>
          <p:nvPr>
            <p:ph idx="5" type="subTitle"/>
          </p:nvPr>
        </p:nvSpPr>
        <p:spPr>
          <a:xfrm>
            <a:off x="834825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1"/>
          <p:cNvSpPr txBox="1"/>
          <p:nvPr>
            <p:ph idx="6" type="title"/>
          </p:nvPr>
        </p:nvSpPr>
        <p:spPr>
          <a:xfrm>
            <a:off x="3534174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31"/>
          <p:cNvSpPr txBox="1"/>
          <p:nvPr>
            <p:ph idx="7" type="subTitle"/>
          </p:nvPr>
        </p:nvSpPr>
        <p:spPr>
          <a:xfrm>
            <a:off x="3534174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1"/>
          <p:cNvSpPr txBox="1"/>
          <p:nvPr>
            <p:ph idx="8" type="title"/>
          </p:nvPr>
        </p:nvSpPr>
        <p:spPr>
          <a:xfrm>
            <a:off x="6233450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31"/>
          <p:cNvSpPr txBox="1"/>
          <p:nvPr>
            <p:ph idx="9" type="subTitle"/>
          </p:nvPr>
        </p:nvSpPr>
        <p:spPr>
          <a:xfrm>
            <a:off x="6233375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3" type="title"/>
          </p:nvPr>
        </p:nvSpPr>
        <p:spPr>
          <a:xfrm>
            <a:off x="6233450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31"/>
          <p:cNvSpPr txBox="1"/>
          <p:nvPr>
            <p:ph idx="14" type="subTitle"/>
          </p:nvPr>
        </p:nvSpPr>
        <p:spPr>
          <a:xfrm>
            <a:off x="6233375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1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 rot="7679462">
            <a:off x="1388384" y="-1775919"/>
            <a:ext cx="7160890" cy="7717975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>
            <p:ph hasCustomPrompt="1" type="title"/>
          </p:nvPr>
        </p:nvSpPr>
        <p:spPr>
          <a:xfrm>
            <a:off x="4246375" y="540000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>
            <a:off x="4296225" y="1246027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2"/>
          <p:cNvSpPr txBox="1"/>
          <p:nvPr>
            <p:ph hasCustomPrompt="1" idx="2" type="title"/>
          </p:nvPr>
        </p:nvSpPr>
        <p:spPr>
          <a:xfrm>
            <a:off x="4246375" y="1996142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8" name="Google Shape;408;p32"/>
          <p:cNvSpPr txBox="1"/>
          <p:nvPr>
            <p:ph idx="3" type="subTitle"/>
          </p:nvPr>
        </p:nvSpPr>
        <p:spPr>
          <a:xfrm>
            <a:off x="4296225" y="2702169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hasCustomPrompt="1" idx="4" type="title"/>
          </p:nvPr>
        </p:nvSpPr>
        <p:spPr>
          <a:xfrm>
            <a:off x="4246375" y="3452296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0" name="Google Shape;410;p32"/>
          <p:cNvSpPr txBox="1"/>
          <p:nvPr>
            <p:ph idx="5" type="subTitle"/>
          </p:nvPr>
        </p:nvSpPr>
        <p:spPr>
          <a:xfrm>
            <a:off x="4296225" y="4158324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2"/>
          <p:cNvSpPr/>
          <p:nvPr/>
        </p:nvSpPr>
        <p:spPr>
          <a:xfrm rot="4499951">
            <a:off x="7889217" y="-343571"/>
            <a:ext cx="3991859" cy="322706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/>
          <p:nvPr/>
        </p:nvSpPr>
        <p:spPr>
          <a:xfrm>
            <a:off x="3538739" y="-1925652"/>
            <a:ext cx="6337551" cy="678084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 txBox="1"/>
          <p:nvPr>
            <p:ph type="ctrTitle"/>
          </p:nvPr>
        </p:nvSpPr>
        <p:spPr>
          <a:xfrm>
            <a:off x="4134975" y="55331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5" name="Google Shape;415;p33"/>
          <p:cNvSpPr txBox="1"/>
          <p:nvPr>
            <p:ph idx="1" type="subTitle"/>
          </p:nvPr>
        </p:nvSpPr>
        <p:spPr>
          <a:xfrm>
            <a:off x="4186575" y="1471365"/>
            <a:ext cx="4232400" cy="12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6" name="Google Shape;416;p33"/>
          <p:cNvSpPr txBox="1"/>
          <p:nvPr>
            <p:ph idx="2" type="subTitle"/>
          </p:nvPr>
        </p:nvSpPr>
        <p:spPr>
          <a:xfrm>
            <a:off x="4186575" y="4165899"/>
            <a:ext cx="42324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7" name="Google Shape;417;p33"/>
          <p:cNvSpPr txBox="1"/>
          <p:nvPr/>
        </p:nvSpPr>
        <p:spPr>
          <a:xfrm>
            <a:off x="4186575" y="3408876"/>
            <a:ext cx="39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/>
          <p:nvPr/>
        </p:nvSpPr>
        <p:spPr>
          <a:xfrm rot="-936349">
            <a:off x="-93838" y="-3135552"/>
            <a:ext cx="9026292" cy="965765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-4829009">
            <a:off x="-382495" y="-438327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5854194" y="-1378250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8194196" y="1213798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427975" y="2740450"/>
            <a:ext cx="29382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777850" y="2740450"/>
            <a:ext cx="29382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427975" y="3127750"/>
            <a:ext cx="29382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777825" y="3127750"/>
            <a:ext cx="29382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9900172">
            <a:off x="-1140234" y="-559237"/>
            <a:ext cx="6194914" cy="6628230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5620869" y="-2410187"/>
            <a:ext cx="4720380" cy="4516916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30288" y="994825"/>
            <a:ext cx="4593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623750" y="453625"/>
            <a:ext cx="4798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subTitle"/>
          </p:nvPr>
        </p:nvSpPr>
        <p:spPr>
          <a:xfrm>
            <a:off x="630300" y="2034275"/>
            <a:ext cx="67758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rot="4340303">
            <a:off x="7043163" y="1948384"/>
            <a:ext cx="3888781" cy="4160790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7236896" y="2773450"/>
            <a:ext cx="1187107" cy="1222260"/>
            <a:chOff x="3553196" y="3571850"/>
            <a:chExt cx="1187107" cy="1222260"/>
          </a:xfrm>
        </p:grpSpPr>
        <p:sp>
          <p:nvSpPr>
            <p:cNvPr id="51" name="Google Shape;51;p8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8"/>
          <p:cNvSpPr/>
          <p:nvPr/>
        </p:nvSpPr>
        <p:spPr>
          <a:xfrm>
            <a:off x="-1317193" y="239778"/>
            <a:ext cx="3888854" cy="4160868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-3599969">
            <a:off x="-1063183" y="-21836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rot="10574156">
            <a:off x="3513221" y="4012417"/>
            <a:ext cx="3991876" cy="322707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390050" y="1544850"/>
            <a:ext cx="6363900" cy="20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 rot="4278074">
            <a:off x="4143876" y="-518671"/>
            <a:ext cx="5734482" cy="6180846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239597" y="-1792842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709361" y="1541363"/>
            <a:ext cx="32697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4709350" y="2795974"/>
            <a:ext cx="32697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452550" y="1335600"/>
            <a:ext cx="8238900" cy="2472300"/>
          </a:xfrm>
          <a:prstGeom prst="ellipse">
            <a:avLst/>
          </a:prstGeom>
          <a:solidFill>
            <a:srgbClr val="E9CFC0">
              <a:alpha val="89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073775" y="1451575"/>
            <a:ext cx="72843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 rot="4499951">
            <a:off x="6622142" y="-160696"/>
            <a:ext cx="3991859" cy="322706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141603" y="2248928"/>
            <a:ext cx="732384" cy="769298"/>
            <a:chOff x="2579178" y="911853"/>
            <a:chExt cx="732384" cy="769298"/>
          </a:xfrm>
        </p:grpSpPr>
        <p:sp>
          <p:nvSpPr>
            <p:cNvPr id="81" name="Google Shape;81;p10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5250" y="381378"/>
            <a:ext cx="78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ctrTitle"/>
          </p:nvPr>
        </p:nvSpPr>
        <p:spPr>
          <a:xfrm>
            <a:off x="604825" y="1277350"/>
            <a:ext cx="4271100" cy="24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50">
                <a:solidFill>
                  <a:schemeClr val="dk1"/>
                </a:solidFill>
              </a:rPr>
              <a:t>Scooter Usage</a:t>
            </a:r>
            <a:r>
              <a:rPr lang="en" sz="4350"/>
              <a:t> </a:t>
            </a:r>
            <a:endParaRPr sz="4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it Change if Students Use their Transportation fee?</a:t>
            </a:r>
            <a:endParaRPr b="0" sz="2750">
              <a:solidFill>
                <a:schemeClr val="lt1"/>
              </a:solidFill>
            </a:endParaRPr>
          </a:p>
        </p:txBody>
      </p:sp>
      <p:sp>
        <p:nvSpPr>
          <p:cNvPr id="426" name="Google Shape;426;p36"/>
          <p:cNvSpPr txBox="1"/>
          <p:nvPr>
            <p:ph idx="1" type="subTitle"/>
          </p:nvPr>
        </p:nvSpPr>
        <p:spPr>
          <a:xfrm>
            <a:off x="653275" y="3645900"/>
            <a:ext cx="4174200" cy="13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Anum Malik (anumm)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Mohammad Manzoor Mirza (mmmirza)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Elizabeth Root (eroot)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Raja Safiullah (rsafiull)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Hajra Shahab (hshahab)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Alex Talbott (atalbott)</a:t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 rotWithShape="1">
          <a:blip r:embed="rId4">
            <a:alphaModFix/>
          </a:blip>
          <a:srcRect b="0" l="31351" r="31651" t="0"/>
          <a:stretch/>
        </p:blipFill>
        <p:spPr>
          <a:xfrm>
            <a:off x="5761527" y="0"/>
            <a:ext cx="33824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36"/>
          <p:cNvGrpSpPr/>
          <p:nvPr/>
        </p:nvGrpSpPr>
        <p:grpSpPr>
          <a:xfrm>
            <a:off x="4807740" y="3386441"/>
            <a:ext cx="1279646" cy="1194765"/>
            <a:chOff x="4439940" y="1452641"/>
            <a:chExt cx="1279646" cy="1194765"/>
          </a:xfrm>
        </p:grpSpPr>
        <p:sp>
          <p:nvSpPr>
            <p:cNvPr id="429" name="Google Shape;429;p3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6"/>
          <p:cNvSpPr/>
          <p:nvPr/>
        </p:nvSpPr>
        <p:spPr>
          <a:xfrm>
            <a:off x="4432250" y="-1170693"/>
            <a:ext cx="3991750" cy="3226975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45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5"/>
          <p:cNvSpPr txBox="1"/>
          <p:nvPr>
            <p:ph type="title"/>
          </p:nvPr>
        </p:nvSpPr>
        <p:spPr>
          <a:xfrm>
            <a:off x="524325" y="2510550"/>
            <a:ext cx="25929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</a:t>
            </a: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9" name="Google Shape;629;p45"/>
          <p:cNvSpPr txBox="1"/>
          <p:nvPr>
            <p:ph idx="2" type="title"/>
          </p:nvPr>
        </p:nvSpPr>
        <p:spPr>
          <a:xfrm>
            <a:off x="624050" y="403050"/>
            <a:ext cx="23181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45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632" name="Google Shape;632;p4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6"/>
          <p:cNvSpPr txBox="1"/>
          <p:nvPr>
            <p:ph type="title"/>
          </p:nvPr>
        </p:nvSpPr>
        <p:spPr>
          <a:xfrm>
            <a:off x="1251525" y="1596575"/>
            <a:ext cx="6641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203</a:t>
            </a:r>
            <a:endParaRPr sz="9200"/>
          </a:p>
        </p:txBody>
      </p:sp>
      <p:sp>
        <p:nvSpPr>
          <p:cNvPr id="651" name="Google Shape;651;p46"/>
          <p:cNvSpPr txBox="1"/>
          <p:nvPr>
            <p:ph idx="1" type="subTitle"/>
          </p:nvPr>
        </p:nvSpPr>
        <p:spPr>
          <a:xfrm>
            <a:off x="1406700" y="3107725"/>
            <a:ext cx="633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Responses*</a:t>
            </a:r>
            <a:endParaRPr/>
          </a:p>
        </p:txBody>
      </p:sp>
      <p:sp>
        <p:nvSpPr>
          <p:cNvPr id="652" name="Google Shape;652;p46"/>
          <p:cNvSpPr txBox="1"/>
          <p:nvPr/>
        </p:nvSpPr>
        <p:spPr>
          <a:xfrm>
            <a:off x="5818025" y="4849975"/>
            <a:ext cx="338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*Only 201 responses were included in regression analysis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 txBox="1"/>
          <p:nvPr>
            <p:ph idx="1" type="subTitle"/>
          </p:nvPr>
        </p:nvSpPr>
        <p:spPr>
          <a:xfrm>
            <a:off x="834975" y="232942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with scooters</a:t>
            </a:r>
            <a:endParaRPr/>
          </a:p>
        </p:txBody>
      </p:sp>
      <p:sp>
        <p:nvSpPr>
          <p:cNvPr id="658" name="Google Shape;658;p47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p47"/>
          <p:cNvSpPr txBox="1"/>
          <p:nvPr/>
        </p:nvSpPr>
        <p:spPr>
          <a:xfrm>
            <a:off x="933525" y="1592350"/>
            <a:ext cx="20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91.1%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0" name="Google Shape;660;p47"/>
          <p:cNvSpPr txBox="1"/>
          <p:nvPr>
            <p:ph idx="1" type="subTitle"/>
          </p:nvPr>
        </p:nvSpPr>
        <p:spPr>
          <a:xfrm>
            <a:off x="834975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safety rating (1 lowest, 5 highest)</a:t>
            </a:r>
            <a:endParaRPr/>
          </a:p>
        </p:txBody>
      </p:sp>
      <p:sp>
        <p:nvSpPr>
          <p:cNvPr id="661" name="Google Shape;661;p47"/>
          <p:cNvSpPr txBox="1"/>
          <p:nvPr/>
        </p:nvSpPr>
        <p:spPr>
          <a:xfrm>
            <a:off x="933525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2.81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2" name="Google Shape;662;p47"/>
          <p:cNvSpPr txBox="1"/>
          <p:nvPr>
            <p:ph idx="1" type="subTitle"/>
          </p:nvPr>
        </p:nvSpPr>
        <p:spPr>
          <a:xfrm>
            <a:off x="3534150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distance to campus (miles)</a:t>
            </a:r>
            <a:endParaRPr/>
          </a:p>
        </p:txBody>
      </p:sp>
      <p:sp>
        <p:nvSpPr>
          <p:cNvPr id="663" name="Google Shape;663;p47"/>
          <p:cNvSpPr txBox="1"/>
          <p:nvPr/>
        </p:nvSpPr>
        <p:spPr>
          <a:xfrm>
            <a:off x="3632700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1.41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4" name="Google Shape;664;p47"/>
          <p:cNvSpPr txBox="1"/>
          <p:nvPr>
            <p:ph idx="1" type="subTitle"/>
          </p:nvPr>
        </p:nvSpPr>
        <p:spPr>
          <a:xfrm>
            <a:off x="3479325" y="232942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ridden a scooter</a:t>
            </a:r>
            <a:endParaRPr/>
          </a:p>
        </p:txBody>
      </p:sp>
      <p:sp>
        <p:nvSpPr>
          <p:cNvPr id="665" name="Google Shape;665;p47"/>
          <p:cNvSpPr txBox="1"/>
          <p:nvPr/>
        </p:nvSpPr>
        <p:spPr>
          <a:xfrm>
            <a:off x="3541875" y="1592350"/>
            <a:ext cx="212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55.2</a:t>
            </a: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%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6" name="Google Shape;666;p47"/>
          <p:cNvSpPr txBox="1"/>
          <p:nvPr>
            <p:ph idx="1" type="subTitle"/>
          </p:nvPr>
        </p:nvSpPr>
        <p:spPr>
          <a:xfrm>
            <a:off x="6092550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</a:t>
            </a:r>
            <a:endParaRPr/>
          </a:p>
        </p:txBody>
      </p:sp>
      <p:sp>
        <p:nvSpPr>
          <p:cNvPr id="667" name="Google Shape;667;p47"/>
          <p:cNvSpPr txBox="1"/>
          <p:nvPr/>
        </p:nvSpPr>
        <p:spPr>
          <a:xfrm>
            <a:off x="6191100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22.9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8" name="Google Shape;668;p47"/>
          <p:cNvSpPr txBox="1"/>
          <p:nvPr>
            <p:ph idx="1" type="subTitle"/>
          </p:nvPr>
        </p:nvSpPr>
        <p:spPr>
          <a:xfrm>
            <a:off x="6092550" y="2329413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usage (on a scale of 0-9)</a:t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6191100" y="1592338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2.00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25" y="1131300"/>
            <a:ext cx="6219400" cy="383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5" name="Google Shape;675;p48"/>
          <p:cNvSpPr txBox="1"/>
          <p:nvPr>
            <p:ph idx="429496729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Gender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1" name="Google Shape;6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25" y="1118075"/>
            <a:ext cx="6230724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49" y="1122450"/>
            <a:ext cx="6230726" cy="383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7" name="Google Shape;687;p50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Distance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50" y="1166450"/>
            <a:ext cx="6225926" cy="383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3" name="Google Shape;693;p51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Safety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Freq.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9" name="Google Shape;6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7225"/>
            <a:ext cx="6285676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00" y="1159325"/>
            <a:ext cx="6239376" cy="3835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5" name="Google Shape;705;p53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r>
              <a:rPr lang="en"/>
              <a:t> Distribution: </a:t>
            </a:r>
            <a:r>
              <a:rPr lang="en">
                <a:solidFill>
                  <a:schemeClr val="lt1"/>
                </a:solidFill>
              </a:rPr>
              <a:t>W. Usage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06" name="Google Shape;706;p53"/>
          <p:cNvCxnSpPr/>
          <p:nvPr/>
        </p:nvCxnSpPr>
        <p:spPr>
          <a:xfrm>
            <a:off x="980725" y="15441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3"/>
          <p:cNvCxnSpPr/>
          <p:nvPr/>
        </p:nvCxnSpPr>
        <p:spPr>
          <a:xfrm rot="10800000">
            <a:off x="7457725" y="15441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53"/>
          <p:cNvCxnSpPr/>
          <p:nvPr/>
        </p:nvCxnSpPr>
        <p:spPr>
          <a:xfrm>
            <a:off x="980725" y="15441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8600725" y="15441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53"/>
          <p:cNvSpPr txBox="1"/>
          <p:nvPr/>
        </p:nvSpPr>
        <p:spPr>
          <a:xfrm>
            <a:off x="442800" y="2215400"/>
            <a:ext cx="10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Control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8005225" y="2215400"/>
            <a:ext cx="11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Treatment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vs Control: </a:t>
            </a:r>
            <a:r>
              <a:rPr lang="en">
                <a:solidFill>
                  <a:schemeClr val="lt1"/>
                </a:solidFill>
              </a:rPr>
              <a:t>Avg. Usage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7" name="Google Shape;717;p54"/>
          <p:cNvCxnSpPr/>
          <p:nvPr/>
        </p:nvCxnSpPr>
        <p:spPr>
          <a:xfrm>
            <a:off x="1209325" y="36015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4"/>
          <p:cNvCxnSpPr/>
          <p:nvPr/>
        </p:nvCxnSpPr>
        <p:spPr>
          <a:xfrm>
            <a:off x="8448325" y="36015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54"/>
          <p:cNvSpPr txBox="1"/>
          <p:nvPr/>
        </p:nvSpPr>
        <p:spPr>
          <a:xfrm>
            <a:off x="671400" y="2977400"/>
            <a:ext cx="10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Control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0" name="Google Shape;720;p54"/>
          <p:cNvSpPr txBox="1"/>
          <p:nvPr/>
        </p:nvSpPr>
        <p:spPr>
          <a:xfrm>
            <a:off x="7852825" y="2977400"/>
            <a:ext cx="11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Treatment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21" name="Google Shape;7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00" y="1147225"/>
            <a:ext cx="5751174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22" name="Google Shape;722;p54"/>
          <p:cNvCxnSpPr/>
          <p:nvPr/>
        </p:nvCxnSpPr>
        <p:spPr>
          <a:xfrm>
            <a:off x="1209325" y="43236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4"/>
          <p:cNvCxnSpPr/>
          <p:nvPr/>
        </p:nvCxnSpPr>
        <p:spPr>
          <a:xfrm rot="10800000">
            <a:off x="7304125" y="43236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7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7"/>
          <p:cNvSpPr txBox="1"/>
          <p:nvPr>
            <p:ph type="title"/>
          </p:nvPr>
        </p:nvSpPr>
        <p:spPr>
          <a:xfrm>
            <a:off x="538575" y="2489175"/>
            <a:ext cx="29664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Scooters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Pittsburgh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37"/>
          <p:cNvSpPr txBox="1"/>
          <p:nvPr>
            <p:ph idx="2" type="title"/>
          </p:nvPr>
        </p:nvSpPr>
        <p:spPr>
          <a:xfrm>
            <a:off x="624050" y="403050"/>
            <a:ext cx="20772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453" name="Google Shape;453;p37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/>
          <p:nvPr>
            <p:ph type="title"/>
          </p:nvPr>
        </p:nvSpPr>
        <p:spPr>
          <a:xfrm>
            <a:off x="524325" y="2510550"/>
            <a:ext cx="303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55"/>
          <p:cNvSpPr txBox="1"/>
          <p:nvPr>
            <p:ph idx="2" type="title"/>
          </p:nvPr>
        </p:nvSpPr>
        <p:spPr>
          <a:xfrm>
            <a:off x="624050" y="403050"/>
            <a:ext cx="23181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30" name="Google Shape;730;p55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731" name="Google Shape;731;p5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5" name="Google Shape;7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325" y="0"/>
            <a:ext cx="37543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5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type="title"/>
          </p:nvPr>
        </p:nvSpPr>
        <p:spPr>
          <a:xfrm>
            <a:off x="2835450" y="138912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Overall Power</a:t>
            </a:r>
            <a:endParaRPr baseline="30000" sz="1400"/>
          </a:p>
        </p:txBody>
      </p:sp>
      <p:sp>
        <p:nvSpPr>
          <p:cNvPr id="752" name="Google Shape;752;p56"/>
          <p:cNvSpPr txBox="1"/>
          <p:nvPr>
            <p:ph idx="2" type="title"/>
          </p:nvPr>
        </p:nvSpPr>
        <p:spPr>
          <a:xfrm>
            <a:off x="3526800" y="3106875"/>
            <a:ext cx="2090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0.93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53" name="Google Shape;753;p56"/>
          <p:cNvSpPr txBox="1"/>
          <p:nvPr>
            <p:ph idx="6" type="title"/>
          </p:nvPr>
        </p:nvSpPr>
        <p:spPr>
          <a:xfrm>
            <a:off x="2835450" y="206500"/>
            <a:ext cx="3473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Power </a:t>
            </a:r>
            <a:r>
              <a:rPr lang="en" sz="2400">
                <a:solidFill>
                  <a:schemeClr val="lt1"/>
                </a:solidFill>
              </a:rPr>
              <a:t>Analysis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754" name="Google Shape;754;p56"/>
          <p:cNvGrpSpPr/>
          <p:nvPr/>
        </p:nvGrpSpPr>
        <p:grpSpPr>
          <a:xfrm>
            <a:off x="81328" y="69603"/>
            <a:ext cx="1279646" cy="1194765"/>
            <a:chOff x="4439940" y="1452641"/>
            <a:chExt cx="1279646" cy="1194765"/>
          </a:xfrm>
        </p:grpSpPr>
        <p:sp>
          <p:nvSpPr>
            <p:cNvPr id="755" name="Google Shape;755;p5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56"/>
          <p:cNvSpPr/>
          <p:nvPr/>
        </p:nvSpPr>
        <p:spPr>
          <a:xfrm>
            <a:off x="-2588156" y="1513596"/>
            <a:ext cx="4151189" cy="3089900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6"/>
          <p:cNvSpPr txBox="1"/>
          <p:nvPr>
            <p:ph idx="2" type="title"/>
          </p:nvPr>
        </p:nvSpPr>
        <p:spPr>
          <a:xfrm>
            <a:off x="1329450" y="4618500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(safe)</a:t>
            </a:r>
            <a:endParaRPr sz="1400"/>
          </a:p>
        </p:txBody>
      </p:sp>
      <p:sp>
        <p:nvSpPr>
          <p:cNvPr id="771" name="Google Shape;771;p56"/>
          <p:cNvSpPr txBox="1"/>
          <p:nvPr>
            <p:ph idx="2" type="title"/>
          </p:nvPr>
        </p:nvSpPr>
        <p:spPr>
          <a:xfrm>
            <a:off x="1329450" y="2430450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(high income)</a:t>
            </a:r>
            <a:endParaRPr sz="1400"/>
          </a:p>
        </p:txBody>
      </p:sp>
      <p:sp>
        <p:nvSpPr>
          <p:cNvPr id="772" name="Google Shape;772;p56"/>
          <p:cNvSpPr txBox="1"/>
          <p:nvPr>
            <p:ph idx="2" type="title"/>
          </p:nvPr>
        </p:nvSpPr>
        <p:spPr>
          <a:xfrm>
            <a:off x="1329450" y="3533863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(near)</a:t>
            </a:r>
            <a:endParaRPr sz="1400"/>
          </a:p>
        </p:txBody>
      </p:sp>
      <p:sp>
        <p:nvSpPr>
          <p:cNvPr id="773" name="Google Shape;773;p56"/>
          <p:cNvSpPr txBox="1"/>
          <p:nvPr>
            <p:ph idx="2" type="title"/>
          </p:nvPr>
        </p:nvSpPr>
        <p:spPr>
          <a:xfrm>
            <a:off x="3526800" y="4203625"/>
            <a:ext cx="2261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0.80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74" name="Google Shape;774;p56"/>
          <p:cNvSpPr txBox="1"/>
          <p:nvPr>
            <p:ph idx="2" type="title"/>
          </p:nvPr>
        </p:nvSpPr>
        <p:spPr>
          <a:xfrm>
            <a:off x="3526800" y="2010125"/>
            <a:ext cx="2090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0.55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75" name="Google Shape;775;p56"/>
          <p:cNvSpPr txBox="1"/>
          <p:nvPr>
            <p:ph idx="2" type="title"/>
          </p:nvPr>
        </p:nvSpPr>
        <p:spPr>
          <a:xfrm>
            <a:off x="3471450" y="913375"/>
            <a:ext cx="2201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0.94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7"/>
          <p:cNvSpPr txBox="1"/>
          <p:nvPr>
            <p:ph type="title"/>
          </p:nvPr>
        </p:nvSpPr>
        <p:spPr>
          <a:xfrm>
            <a:off x="620325" y="479150"/>
            <a:ext cx="86337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Checks to confirm randomization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1" name="Google Shape;781;p57"/>
          <p:cNvSpPr/>
          <p:nvPr/>
        </p:nvSpPr>
        <p:spPr>
          <a:xfrm rot="10574156">
            <a:off x="2000421" y="3306442"/>
            <a:ext cx="3991876" cy="322707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2" name="Google Shape;782;p57"/>
          <p:cNvSpPr txBox="1"/>
          <p:nvPr>
            <p:ph idx="1" type="subTitle"/>
          </p:nvPr>
        </p:nvSpPr>
        <p:spPr>
          <a:xfrm>
            <a:off x="0" y="15672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Age          Gender        Income       Familiarity      Experience </a:t>
            </a:r>
            <a:r>
              <a:rPr b="1" lang="en" sz="2000"/>
              <a:t>-----------------------</a:t>
            </a:r>
            <a:r>
              <a:rPr b="1" lang="en" sz="2000"/>
              <a:t>--------------------------------------------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treated       0.012         </a:t>
            </a:r>
            <a:r>
              <a:rPr b="1" lang="en" sz="2000"/>
              <a:t> </a:t>
            </a:r>
            <a:r>
              <a:rPr b="1" lang="en" sz="2000"/>
              <a:t>0.036           0.164            -0.007              -0.103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Constant    1.242          2.455           5.091              1.919                 2.162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-------------------------------------------------------------------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</a:t>
            </a:r>
            <a:r>
              <a:rPr lang="en" sz="2000"/>
              <a:t>Regression of these observables against treatment variable does not yield statistically significant coefficients.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/>
          <p:nvPr/>
        </p:nvSpPr>
        <p:spPr>
          <a:xfrm rot="10574090">
            <a:off x="5903702" y="3824701"/>
            <a:ext cx="3230331" cy="273331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8" name="Google Shape;788;p58"/>
          <p:cNvSpPr txBox="1"/>
          <p:nvPr>
            <p:ph idx="1" type="subTitle"/>
          </p:nvPr>
        </p:nvSpPr>
        <p:spPr>
          <a:xfrm>
            <a:off x="0" y="14148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</a:t>
            </a:r>
            <a:r>
              <a:rPr b="1" lang="en" sz="2000"/>
              <a:t>no controls          w/ demographic            w/ scooter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                                   controls            familiarity controls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</a:t>
            </a:r>
            <a:r>
              <a:rPr b="1" lang="en" sz="2000"/>
              <a:t>-</a:t>
            </a:r>
            <a:r>
              <a:rPr b="1" lang="en" sz="2000"/>
              <a:t>-------------------------------------------------------------</a:t>
            </a:r>
            <a:r>
              <a:rPr b="1" lang="en" sz="2000"/>
              <a:t>-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treated          2.707*** (0.307)       2.703*** (0.300)       2.609***(0.297)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Constant       0.636*** (0.219)           1.075 (1.136)              -0.199 (0.561)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-------------------------------------------------------------------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Controlling for age, gender, income in the first regression and familiarity &amp; experience in the second regression has no/minimal impact on the treatment variable coefficient.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8"/>
          <p:cNvSpPr txBox="1"/>
          <p:nvPr>
            <p:ph type="title"/>
          </p:nvPr>
        </p:nvSpPr>
        <p:spPr>
          <a:xfrm>
            <a:off x="620325" y="479150"/>
            <a:ext cx="8367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 Scooter Usage ~ Treatment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9"/>
          <p:cNvSpPr txBox="1"/>
          <p:nvPr>
            <p:ph type="title"/>
          </p:nvPr>
        </p:nvSpPr>
        <p:spPr>
          <a:xfrm>
            <a:off x="1251525" y="1444175"/>
            <a:ext cx="6641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2+ rides</a:t>
            </a:r>
            <a:endParaRPr sz="5300"/>
          </a:p>
        </p:txBody>
      </p:sp>
      <p:sp>
        <p:nvSpPr>
          <p:cNvPr id="795" name="Google Shape;795;p59"/>
          <p:cNvSpPr txBox="1"/>
          <p:nvPr>
            <p:ph idx="1" type="subTitle"/>
          </p:nvPr>
        </p:nvSpPr>
        <p:spPr>
          <a:xfrm>
            <a:off x="1406700" y="2879125"/>
            <a:ext cx="66411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 effect of including scooter rides in transportation fee on weekly scooter usage (on 1-9 scale), significant at 1% level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0"/>
          <p:cNvSpPr txBox="1"/>
          <p:nvPr>
            <p:ph type="title"/>
          </p:nvPr>
        </p:nvSpPr>
        <p:spPr>
          <a:xfrm>
            <a:off x="620325" y="479150"/>
            <a:ext cx="8367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Heterogeneous</a:t>
            </a:r>
            <a:r>
              <a:rPr lang="en">
                <a:solidFill>
                  <a:schemeClr val="lt1"/>
                </a:solidFill>
              </a:rPr>
              <a:t> Effects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p60"/>
          <p:cNvSpPr/>
          <p:nvPr/>
        </p:nvSpPr>
        <p:spPr>
          <a:xfrm rot="10574090">
            <a:off x="5903702" y="3824701"/>
            <a:ext cx="3230331" cy="273331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2" name="Google Shape;802;p60"/>
          <p:cNvSpPr txBox="1"/>
          <p:nvPr>
            <p:ph idx="1" type="subTitle"/>
          </p:nvPr>
        </p:nvSpPr>
        <p:spPr>
          <a:xfrm>
            <a:off x="0" y="14148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</a:t>
            </a:r>
            <a:r>
              <a:rPr b="1" lang="en" sz="1700"/>
              <a:t>                            </a:t>
            </a:r>
            <a:r>
              <a:rPr b="1" lang="en" sz="1700"/>
              <a:t>h</a:t>
            </a:r>
            <a:r>
              <a:rPr b="1" lang="en" sz="1700"/>
              <a:t>eterogeneous </a:t>
            </a:r>
            <a:r>
              <a:rPr b="1" lang="en" sz="1700"/>
              <a:t>           </a:t>
            </a:r>
            <a:r>
              <a:rPr b="1" lang="en" sz="1700"/>
              <a:t>heterogeneous             heterogeneous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                                               distance                         safety                            income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-------------------------------------------------------------------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                                  0.467 (1.579)             3.180*** (0.371)          2.733***(0.532)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treated:heteroNear             2.298 (1.609)              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treated:hetero1Unsafe                                            </a:t>
            </a:r>
            <a:r>
              <a:rPr b="1" lang="en" sz="1700"/>
              <a:t>-1.180* (0.622)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treated:hetero2LowIncome                                                                         -0.041 (0.653)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Constant                               0.200 (0.967)            0.788*** (0.259)          0.656* (0.387)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-------------------------------------------------------------------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Given the sample size, h</a:t>
            </a:r>
            <a:r>
              <a:rPr lang="en" sz="2000"/>
              <a:t>eterogeneity in the causal</a:t>
            </a:r>
            <a:r>
              <a:rPr lang="en" sz="2000"/>
              <a:t> effect of interest is observed only between sub-group with different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scooter safety perceptions.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61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61"/>
          <p:cNvSpPr txBox="1"/>
          <p:nvPr>
            <p:ph type="title"/>
          </p:nvPr>
        </p:nvSpPr>
        <p:spPr>
          <a:xfrm>
            <a:off x="510075" y="2845375"/>
            <a:ext cx="30093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9" name="Google Shape;809;p61"/>
          <p:cNvSpPr txBox="1"/>
          <p:nvPr>
            <p:ph idx="2" type="title"/>
          </p:nvPr>
        </p:nvSpPr>
        <p:spPr>
          <a:xfrm>
            <a:off x="624050" y="403050"/>
            <a:ext cx="22968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0" name="Google Shape;810;p61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61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812" name="Google Shape;812;p6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2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limitations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1" name="Google Shape;831;p62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2"/>
          <p:cNvSpPr/>
          <p:nvPr/>
        </p:nvSpPr>
        <p:spPr>
          <a:xfrm rot="-3053814">
            <a:off x="3460889" y="3653228"/>
            <a:ext cx="3016271" cy="2245134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62"/>
          <p:cNvGrpSpPr/>
          <p:nvPr/>
        </p:nvGrpSpPr>
        <p:grpSpPr>
          <a:xfrm>
            <a:off x="5119971" y="599500"/>
            <a:ext cx="1187107" cy="1222260"/>
            <a:chOff x="3553196" y="3571850"/>
            <a:chExt cx="1187107" cy="1222260"/>
          </a:xfrm>
        </p:grpSpPr>
        <p:sp>
          <p:nvSpPr>
            <p:cNvPr id="834" name="Google Shape;834;p62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2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2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2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2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2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2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62"/>
          <p:cNvSpPr txBox="1"/>
          <p:nvPr>
            <p:ph idx="4294967295" type="subTitle"/>
          </p:nvPr>
        </p:nvSpPr>
        <p:spPr>
          <a:xfrm>
            <a:off x="556125" y="1355299"/>
            <a:ext cx="41277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Small sample size</a:t>
            </a:r>
            <a:r>
              <a:rPr b="1" lang="en"/>
              <a:t>: </a:t>
            </a:r>
            <a:r>
              <a:rPr lang="en"/>
              <a:t>Could expand to include all Pittsburgh residents.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“What if a daily bus pass could also be used for scooter rides?”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External Validity: </a:t>
            </a:r>
            <a:r>
              <a:rPr lang="en"/>
              <a:t>Findings only apply to Pitt and CMU.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“Could run similar experiment at other universities?”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3"/>
          <p:cNvSpPr txBox="1"/>
          <p:nvPr>
            <p:ph idx="2" type="title"/>
          </p:nvPr>
        </p:nvSpPr>
        <p:spPr>
          <a:xfrm>
            <a:off x="506275" y="1780254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856" name="Google Shape;856;p63"/>
          <p:cNvSpPr txBox="1"/>
          <p:nvPr>
            <p:ph idx="3" type="subTitle"/>
          </p:nvPr>
        </p:nvSpPr>
        <p:spPr>
          <a:xfrm>
            <a:off x="556125" y="2659374"/>
            <a:ext cx="41277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 </a:t>
            </a:r>
            <a:r>
              <a:rPr b="1" lang="en"/>
              <a:t>1: </a:t>
            </a:r>
            <a:r>
              <a:rPr lang="en"/>
              <a:t>Adding Spin to the transport fee would increase student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 2: </a:t>
            </a:r>
            <a:r>
              <a:rPr lang="en"/>
              <a:t>Students seem to prefer a variety of travel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57" name="Google Shape;857;p63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-425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63"/>
          <p:cNvSpPr/>
          <p:nvPr/>
        </p:nvSpPr>
        <p:spPr>
          <a:xfrm rot="-3599969">
            <a:off x="-1063183" y="-18788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4"/>
          <p:cNvSpPr txBox="1"/>
          <p:nvPr>
            <p:ph type="ctrTitle"/>
          </p:nvPr>
        </p:nvSpPr>
        <p:spPr>
          <a:xfrm>
            <a:off x="4134975" y="55331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lt1"/>
                </a:solidFill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64"/>
          <p:cNvSpPr txBox="1"/>
          <p:nvPr>
            <p:ph idx="2" type="subTitle"/>
          </p:nvPr>
        </p:nvSpPr>
        <p:spPr>
          <a:xfrm>
            <a:off x="4186575" y="4165899"/>
            <a:ext cx="42324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pic>
        <p:nvPicPr>
          <p:cNvPr id="865" name="Google Shape;865;p64"/>
          <p:cNvPicPr preferRelativeResize="0"/>
          <p:nvPr/>
        </p:nvPicPr>
        <p:blipFill rotWithShape="1">
          <a:blip r:embed="rId3">
            <a:alphaModFix/>
          </a:blip>
          <a:srcRect b="0" l="28669" r="34333" t="0"/>
          <a:stretch/>
        </p:blipFill>
        <p:spPr>
          <a:xfrm>
            <a:off x="2" y="0"/>
            <a:ext cx="3382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4"/>
          <p:cNvSpPr/>
          <p:nvPr/>
        </p:nvSpPr>
        <p:spPr>
          <a:xfrm rot="10800000">
            <a:off x="164722" y="253610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64"/>
          <p:cNvGrpSpPr/>
          <p:nvPr/>
        </p:nvGrpSpPr>
        <p:grpSpPr>
          <a:xfrm>
            <a:off x="7503490" y="1974366"/>
            <a:ext cx="1279646" cy="1194765"/>
            <a:chOff x="4439940" y="1452641"/>
            <a:chExt cx="1279646" cy="1194765"/>
          </a:xfrm>
        </p:grpSpPr>
        <p:sp>
          <p:nvSpPr>
            <p:cNvPr id="868" name="Google Shape;868;p64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4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4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4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4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4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4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4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4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4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4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 b="0" l="45939" r="16586" t="0"/>
          <a:stretch/>
        </p:blipFill>
        <p:spPr>
          <a:xfrm>
            <a:off x="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>
            <p:ph type="title"/>
          </p:nvPr>
        </p:nvSpPr>
        <p:spPr>
          <a:xfrm>
            <a:off x="4774200" y="164542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in over 100 US cities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473" name="Google Shape;473;p38"/>
          <p:cNvSpPr txBox="1"/>
          <p:nvPr>
            <p:ph idx="2" type="title"/>
          </p:nvPr>
        </p:nvSpPr>
        <p:spPr>
          <a:xfrm>
            <a:off x="4774200" y="2574682"/>
            <a:ext cx="3473100" cy="8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to be eco-friendly “last mile solution”</a:t>
            </a:r>
            <a:endParaRPr/>
          </a:p>
        </p:txBody>
      </p:sp>
      <p:sp>
        <p:nvSpPr>
          <p:cNvPr id="474" name="Google Shape;474;p38"/>
          <p:cNvSpPr txBox="1"/>
          <p:nvPr>
            <p:ph idx="4" type="title"/>
          </p:nvPr>
        </p:nvSpPr>
        <p:spPr>
          <a:xfrm>
            <a:off x="4774200" y="3892113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forty million trips as of 2018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475" name="Google Shape;475;p38"/>
          <p:cNvSpPr txBox="1"/>
          <p:nvPr>
            <p:ph idx="6" type="title"/>
          </p:nvPr>
        </p:nvSpPr>
        <p:spPr>
          <a:xfrm>
            <a:off x="41168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scooters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2623728" y="265153"/>
            <a:ext cx="1279646" cy="1194765"/>
            <a:chOff x="4439940" y="1452641"/>
            <a:chExt cx="1279646" cy="1194765"/>
          </a:xfrm>
        </p:grpSpPr>
        <p:sp>
          <p:nvSpPr>
            <p:cNvPr id="477" name="Google Shape;477;p38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8"/>
          <p:cNvSpPr/>
          <p:nvPr/>
        </p:nvSpPr>
        <p:spPr>
          <a:xfrm>
            <a:off x="-2588156" y="1513596"/>
            <a:ext cx="4151189" cy="3089900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4270080" y="1695989"/>
            <a:ext cx="323306" cy="426559"/>
            <a:chOff x="731130" y="2512018"/>
            <a:chExt cx="289389" cy="381811"/>
          </a:xfrm>
        </p:grpSpPr>
        <p:sp>
          <p:nvSpPr>
            <p:cNvPr id="493" name="Google Shape;493;p38"/>
            <p:cNvSpPr/>
            <p:nvPr/>
          </p:nvSpPr>
          <p:spPr>
            <a:xfrm>
              <a:off x="731130" y="2729410"/>
              <a:ext cx="109478" cy="164418"/>
            </a:xfrm>
            <a:custGeom>
              <a:rect b="b" l="l" r="r" t="t"/>
              <a:pathLst>
                <a:path extrusionOk="0" h="6102" w="4063">
                  <a:moveTo>
                    <a:pt x="620" y="1"/>
                  </a:moveTo>
                  <a:cubicBezTo>
                    <a:pt x="221" y="606"/>
                    <a:pt x="0" y="1337"/>
                    <a:pt x="0" y="2121"/>
                  </a:cubicBezTo>
                  <a:cubicBezTo>
                    <a:pt x="0" y="4314"/>
                    <a:pt x="1792" y="6101"/>
                    <a:pt x="3988" y="6101"/>
                  </a:cubicBezTo>
                  <a:cubicBezTo>
                    <a:pt x="4013" y="6101"/>
                    <a:pt x="4038" y="6101"/>
                    <a:pt x="4063" y="6101"/>
                  </a:cubicBezTo>
                  <a:cubicBezTo>
                    <a:pt x="2796" y="5233"/>
                    <a:pt x="1955" y="3773"/>
                    <a:pt x="1955" y="2121"/>
                  </a:cubicBezTo>
                  <a:cubicBezTo>
                    <a:pt x="1955" y="1392"/>
                    <a:pt x="2121" y="703"/>
                    <a:pt x="2424" y="83"/>
                  </a:cubicBezTo>
                  <a:lnTo>
                    <a:pt x="1047" y="83"/>
                  </a:lnTo>
                  <a:cubicBezTo>
                    <a:pt x="896" y="83"/>
                    <a:pt x="744" y="56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750423" y="2667463"/>
              <a:ext cx="81643" cy="43085"/>
            </a:xfrm>
            <a:custGeom>
              <a:rect b="b" l="l" r="r" t="t"/>
              <a:pathLst>
                <a:path extrusionOk="0" h="1599" w="3030">
                  <a:moveTo>
                    <a:pt x="3029" y="1"/>
                  </a:moveTo>
                  <a:cubicBezTo>
                    <a:pt x="1970" y="56"/>
                    <a:pt x="978" y="414"/>
                    <a:pt x="152" y="1088"/>
                  </a:cubicBezTo>
                  <a:cubicBezTo>
                    <a:pt x="0" y="1198"/>
                    <a:pt x="42" y="1363"/>
                    <a:pt x="55" y="1405"/>
                  </a:cubicBezTo>
                  <a:cubicBezTo>
                    <a:pt x="70" y="1474"/>
                    <a:pt x="138" y="1598"/>
                    <a:pt x="331" y="1598"/>
                  </a:cubicBezTo>
                  <a:lnTo>
                    <a:pt x="2038" y="1598"/>
                  </a:lnTo>
                  <a:cubicBezTo>
                    <a:pt x="1915" y="1171"/>
                    <a:pt x="2066" y="717"/>
                    <a:pt x="2424" y="427"/>
                  </a:cubicBezTo>
                  <a:cubicBezTo>
                    <a:pt x="2616" y="276"/>
                    <a:pt x="2823" y="139"/>
                    <a:pt x="3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4232" y="2729410"/>
              <a:ext cx="216288" cy="164311"/>
            </a:xfrm>
            <a:custGeom>
              <a:rect b="b" l="l" r="r" t="t"/>
              <a:pathLst>
                <a:path extrusionOk="0" h="6098" w="8027">
                  <a:moveTo>
                    <a:pt x="4061" y="373"/>
                  </a:moveTo>
                  <a:cubicBezTo>
                    <a:pt x="5025" y="373"/>
                    <a:pt x="5811" y="1157"/>
                    <a:pt x="5811" y="2121"/>
                  </a:cubicBezTo>
                  <a:cubicBezTo>
                    <a:pt x="5811" y="3085"/>
                    <a:pt x="5025" y="3870"/>
                    <a:pt x="4061" y="3870"/>
                  </a:cubicBezTo>
                  <a:cubicBezTo>
                    <a:pt x="3098" y="3870"/>
                    <a:pt x="2313" y="3085"/>
                    <a:pt x="2313" y="2121"/>
                  </a:cubicBezTo>
                  <a:cubicBezTo>
                    <a:pt x="2313" y="1157"/>
                    <a:pt x="3098" y="373"/>
                    <a:pt x="4061" y="373"/>
                  </a:cubicBezTo>
                  <a:close/>
                  <a:moveTo>
                    <a:pt x="702" y="1"/>
                  </a:moveTo>
                  <a:cubicBezTo>
                    <a:pt x="234" y="744"/>
                    <a:pt x="0" y="1667"/>
                    <a:pt x="124" y="2644"/>
                  </a:cubicBezTo>
                  <a:cubicBezTo>
                    <a:pt x="344" y="4421"/>
                    <a:pt x="1803" y="5866"/>
                    <a:pt x="3593" y="6073"/>
                  </a:cubicBezTo>
                  <a:cubicBezTo>
                    <a:pt x="3744" y="6089"/>
                    <a:pt x="3892" y="6097"/>
                    <a:pt x="4039" y="6097"/>
                  </a:cubicBezTo>
                  <a:cubicBezTo>
                    <a:pt x="6237" y="6097"/>
                    <a:pt x="8027" y="4315"/>
                    <a:pt x="8027" y="2121"/>
                  </a:cubicBezTo>
                  <a:cubicBezTo>
                    <a:pt x="8027" y="1337"/>
                    <a:pt x="7806" y="606"/>
                    <a:pt x="7408" y="1"/>
                  </a:cubicBezTo>
                  <a:cubicBezTo>
                    <a:pt x="7283" y="56"/>
                    <a:pt x="7132" y="83"/>
                    <a:pt x="6980" y="83"/>
                  </a:cubicBezTo>
                  <a:lnTo>
                    <a:pt x="1129" y="83"/>
                  </a:lnTo>
                  <a:cubicBezTo>
                    <a:pt x="977" y="83"/>
                    <a:pt x="840" y="56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88812" y="2762067"/>
              <a:ext cx="49363" cy="49390"/>
            </a:xfrm>
            <a:custGeom>
              <a:rect b="b" l="l" r="r" t="t"/>
              <a:pathLst>
                <a:path extrusionOk="0" h="1833" w="1832">
                  <a:moveTo>
                    <a:pt x="922" y="0"/>
                  </a:moveTo>
                  <a:cubicBezTo>
                    <a:pt x="414" y="0"/>
                    <a:pt x="0" y="413"/>
                    <a:pt x="0" y="909"/>
                  </a:cubicBezTo>
                  <a:cubicBezTo>
                    <a:pt x="0" y="1419"/>
                    <a:pt x="414" y="1832"/>
                    <a:pt x="922" y="1832"/>
                  </a:cubicBezTo>
                  <a:cubicBezTo>
                    <a:pt x="1418" y="1832"/>
                    <a:pt x="1831" y="1419"/>
                    <a:pt x="1831" y="909"/>
                  </a:cubicBezTo>
                  <a:cubicBezTo>
                    <a:pt x="1831" y="413"/>
                    <a:pt x="1418" y="0"/>
                    <a:pt x="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65424" y="2512018"/>
              <a:ext cx="125429" cy="144722"/>
            </a:xfrm>
            <a:custGeom>
              <a:rect b="b" l="l" r="r" t="t"/>
              <a:pathLst>
                <a:path extrusionOk="0" h="5371" w="4655">
                  <a:moveTo>
                    <a:pt x="428" y="0"/>
                  </a:moveTo>
                  <a:cubicBezTo>
                    <a:pt x="193" y="0"/>
                    <a:pt x="1" y="193"/>
                    <a:pt x="1" y="441"/>
                  </a:cubicBezTo>
                  <a:lnTo>
                    <a:pt x="1" y="510"/>
                  </a:lnTo>
                  <a:cubicBezTo>
                    <a:pt x="1" y="1722"/>
                    <a:pt x="992" y="2727"/>
                    <a:pt x="2203" y="2727"/>
                  </a:cubicBezTo>
                  <a:lnTo>
                    <a:pt x="2713" y="2727"/>
                  </a:lnTo>
                  <a:lnTo>
                    <a:pt x="2713" y="2919"/>
                  </a:lnTo>
                  <a:lnTo>
                    <a:pt x="909" y="3677"/>
                  </a:lnTo>
                  <a:cubicBezTo>
                    <a:pt x="566" y="3828"/>
                    <a:pt x="276" y="4103"/>
                    <a:pt x="180" y="4461"/>
                  </a:cubicBezTo>
                  <a:cubicBezTo>
                    <a:pt x="111" y="4682"/>
                    <a:pt x="111" y="4889"/>
                    <a:pt x="153" y="5095"/>
                  </a:cubicBezTo>
                  <a:cubicBezTo>
                    <a:pt x="166" y="5192"/>
                    <a:pt x="193" y="5287"/>
                    <a:pt x="235" y="5370"/>
                  </a:cubicBezTo>
                  <a:cubicBezTo>
                    <a:pt x="510" y="5274"/>
                    <a:pt x="772" y="5192"/>
                    <a:pt x="1047" y="5137"/>
                  </a:cubicBezTo>
                  <a:lnTo>
                    <a:pt x="1019" y="5109"/>
                  </a:lnTo>
                  <a:cubicBezTo>
                    <a:pt x="937" y="5040"/>
                    <a:pt x="896" y="4944"/>
                    <a:pt x="896" y="4834"/>
                  </a:cubicBezTo>
                  <a:cubicBezTo>
                    <a:pt x="896" y="4682"/>
                    <a:pt x="979" y="4544"/>
                    <a:pt x="1116" y="4489"/>
                  </a:cubicBezTo>
                  <a:lnTo>
                    <a:pt x="3237" y="3608"/>
                  </a:lnTo>
                  <a:cubicBezTo>
                    <a:pt x="3388" y="3539"/>
                    <a:pt x="3484" y="3387"/>
                    <a:pt x="3484" y="3222"/>
                  </a:cubicBezTo>
                  <a:lnTo>
                    <a:pt x="3484" y="2727"/>
                  </a:lnTo>
                  <a:lnTo>
                    <a:pt x="4228" y="2727"/>
                  </a:lnTo>
                  <a:cubicBezTo>
                    <a:pt x="4462" y="2727"/>
                    <a:pt x="4654" y="2534"/>
                    <a:pt x="4654" y="2286"/>
                  </a:cubicBezTo>
                  <a:lnTo>
                    <a:pt x="4654" y="1074"/>
                  </a:lnTo>
                  <a:cubicBezTo>
                    <a:pt x="4654" y="483"/>
                    <a:pt x="4173" y="0"/>
                    <a:pt x="3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825734" y="2667463"/>
              <a:ext cx="175493" cy="43085"/>
            </a:xfrm>
            <a:custGeom>
              <a:rect b="b" l="l" r="r" t="t"/>
              <a:pathLst>
                <a:path extrusionOk="0" h="1599" w="6513">
                  <a:moveTo>
                    <a:pt x="3263" y="1"/>
                  </a:moveTo>
                  <a:cubicBezTo>
                    <a:pt x="2121" y="1"/>
                    <a:pt x="1047" y="372"/>
                    <a:pt x="152" y="1088"/>
                  </a:cubicBezTo>
                  <a:cubicBezTo>
                    <a:pt x="1" y="1198"/>
                    <a:pt x="42" y="1363"/>
                    <a:pt x="56" y="1405"/>
                  </a:cubicBezTo>
                  <a:cubicBezTo>
                    <a:pt x="83" y="1474"/>
                    <a:pt x="152" y="1598"/>
                    <a:pt x="331" y="1598"/>
                  </a:cubicBezTo>
                  <a:lnTo>
                    <a:pt x="6182" y="1598"/>
                  </a:lnTo>
                  <a:cubicBezTo>
                    <a:pt x="6375" y="1598"/>
                    <a:pt x="6445" y="1474"/>
                    <a:pt x="6458" y="1405"/>
                  </a:cubicBezTo>
                  <a:cubicBezTo>
                    <a:pt x="6472" y="1363"/>
                    <a:pt x="6513" y="1198"/>
                    <a:pt x="6362" y="1088"/>
                  </a:cubicBezTo>
                  <a:cubicBezTo>
                    <a:pt x="5481" y="372"/>
                    <a:pt x="440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216191" y="2785037"/>
            <a:ext cx="431074" cy="422013"/>
            <a:chOff x="720002" y="1909527"/>
            <a:chExt cx="385852" cy="377742"/>
          </a:xfrm>
        </p:grpSpPr>
        <p:sp>
          <p:nvSpPr>
            <p:cNvPr id="500" name="Google Shape;500;p38"/>
            <p:cNvSpPr/>
            <p:nvPr/>
          </p:nvSpPr>
          <p:spPr>
            <a:xfrm>
              <a:off x="793454" y="1909527"/>
              <a:ext cx="53836" cy="53836"/>
            </a:xfrm>
            <a:custGeom>
              <a:rect b="b" l="l" r="r" t="t"/>
              <a:pathLst>
                <a:path extrusionOk="0" h="1998" w="1998">
                  <a:moveTo>
                    <a:pt x="992" y="1"/>
                  </a:moveTo>
                  <a:cubicBezTo>
                    <a:pt x="441" y="1"/>
                    <a:pt x="0" y="441"/>
                    <a:pt x="0" y="992"/>
                  </a:cubicBezTo>
                  <a:cubicBezTo>
                    <a:pt x="0" y="1543"/>
                    <a:pt x="441" y="1998"/>
                    <a:pt x="992" y="1998"/>
                  </a:cubicBezTo>
                  <a:cubicBezTo>
                    <a:pt x="1542" y="1998"/>
                    <a:pt x="1997" y="1543"/>
                    <a:pt x="1997" y="992"/>
                  </a:cubicBezTo>
                  <a:cubicBezTo>
                    <a:pt x="1997" y="441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962264" y="1909527"/>
              <a:ext cx="53809" cy="53836"/>
            </a:xfrm>
            <a:custGeom>
              <a:rect b="b" l="l" r="r" t="t"/>
              <a:pathLst>
                <a:path extrusionOk="0" h="1998" w="1997">
                  <a:moveTo>
                    <a:pt x="1005" y="1"/>
                  </a:moveTo>
                  <a:cubicBezTo>
                    <a:pt x="454" y="1"/>
                    <a:pt x="1" y="441"/>
                    <a:pt x="1" y="992"/>
                  </a:cubicBezTo>
                  <a:cubicBezTo>
                    <a:pt x="1" y="1543"/>
                    <a:pt x="454" y="1998"/>
                    <a:pt x="1005" y="1998"/>
                  </a:cubicBezTo>
                  <a:cubicBezTo>
                    <a:pt x="1556" y="1998"/>
                    <a:pt x="1997" y="1543"/>
                    <a:pt x="1997" y="992"/>
                  </a:cubicBezTo>
                  <a:cubicBezTo>
                    <a:pt x="1997" y="441"/>
                    <a:pt x="1556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720002" y="1984866"/>
              <a:ext cx="200013" cy="302404"/>
            </a:xfrm>
            <a:custGeom>
              <a:rect b="b" l="l" r="r" t="t"/>
              <a:pathLst>
                <a:path extrusionOk="0" h="11223" w="7423">
                  <a:moveTo>
                    <a:pt x="6593" y="4419"/>
                  </a:moveTo>
                  <a:lnTo>
                    <a:pt x="6593" y="4419"/>
                  </a:lnTo>
                  <a:cubicBezTo>
                    <a:pt x="6574" y="4440"/>
                    <a:pt x="6555" y="4461"/>
                    <a:pt x="6537" y="4482"/>
                  </a:cubicBezTo>
                  <a:lnTo>
                    <a:pt x="6537" y="4482"/>
                  </a:lnTo>
                  <a:cubicBezTo>
                    <a:pt x="6552" y="4494"/>
                    <a:pt x="6567" y="4505"/>
                    <a:pt x="6582" y="4516"/>
                  </a:cubicBezTo>
                  <a:lnTo>
                    <a:pt x="6593" y="4419"/>
                  </a:lnTo>
                  <a:close/>
                  <a:moveTo>
                    <a:pt x="5428" y="7305"/>
                  </a:moveTo>
                  <a:lnTo>
                    <a:pt x="5428" y="7305"/>
                  </a:lnTo>
                  <a:cubicBezTo>
                    <a:pt x="5426" y="7358"/>
                    <a:pt x="5425" y="7410"/>
                    <a:pt x="5425" y="7463"/>
                  </a:cubicBezTo>
                  <a:cubicBezTo>
                    <a:pt x="5425" y="7653"/>
                    <a:pt x="5437" y="7841"/>
                    <a:pt x="5459" y="8025"/>
                  </a:cubicBezTo>
                  <a:lnTo>
                    <a:pt x="5459" y="8025"/>
                  </a:lnTo>
                  <a:cubicBezTo>
                    <a:pt x="5482" y="7928"/>
                    <a:pt x="5494" y="7827"/>
                    <a:pt x="5494" y="7724"/>
                  </a:cubicBezTo>
                  <a:cubicBezTo>
                    <a:pt x="5494" y="7577"/>
                    <a:pt x="5471" y="7436"/>
                    <a:pt x="5428" y="7305"/>
                  </a:cubicBezTo>
                  <a:close/>
                  <a:moveTo>
                    <a:pt x="3525" y="0"/>
                  </a:moveTo>
                  <a:cubicBezTo>
                    <a:pt x="2961" y="0"/>
                    <a:pt x="2493" y="454"/>
                    <a:pt x="2493" y="1032"/>
                  </a:cubicBezTo>
                  <a:lnTo>
                    <a:pt x="2493" y="4006"/>
                  </a:lnTo>
                  <a:cubicBezTo>
                    <a:pt x="1006" y="4654"/>
                    <a:pt x="0" y="6223"/>
                    <a:pt x="248" y="7999"/>
                  </a:cubicBezTo>
                  <a:cubicBezTo>
                    <a:pt x="483" y="9666"/>
                    <a:pt x="1832" y="10987"/>
                    <a:pt x="3497" y="11193"/>
                  </a:cubicBezTo>
                  <a:cubicBezTo>
                    <a:pt x="3657" y="11213"/>
                    <a:pt x="3815" y="11222"/>
                    <a:pt x="3971" y="11222"/>
                  </a:cubicBezTo>
                  <a:cubicBezTo>
                    <a:pt x="4906" y="11222"/>
                    <a:pt x="5768" y="10879"/>
                    <a:pt x="6416" y="10312"/>
                  </a:cubicBezTo>
                  <a:cubicBezTo>
                    <a:pt x="5907" y="9667"/>
                    <a:pt x="5565" y="8881"/>
                    <a:pt x="5459" y="8025"/>
                  </a:cubicBezTo>
                  <a:lnTo>
                    <a:pt x="5459" y="8025"/>
                  </a:lnTo>
                  <a:cubicBezTo>
                    <a:pt x="5324" y="8599"/>
                    <a:pt x="4811" y="9032"/>
                    <a:pt x="4186" y="9032"/>
                  </a:cubicBezTo>
                  <a:cubicBezTo>
                    <a:pt x="3470" y="9032"/>
                    <a:pt x="2878" y="8440"/>
                    <a:pt x="2878" y="7724"/>
                  </a:cubicBezTo>
                  <a:cubicBezTo>
                    <a:pt x="2878" y="6994"/>
                    <a:pt x="3470" y="6416"/>
                    <a:pt x="4186" y="6416"/>
                  </a:cubicBezTo>
                  <a:cubicBezTo>
                    <a:pt x="4769" y="6416"/>
                    <a:pt x="5256" y="6785"/>
                    <a:pt x="5428" y="7305"/>
                  </a:cubicBezTo>
                  <a:lnTo>
                    <a:pt x="5428" y="7305"/>
                  </a:lnTo>
                  <a:cubicBezTo>
                    <a:pt x="5464" y="6227"/>
                    <a:pt x="5876" y="5241"/>
                    <a:pt x="6537" y="4482"/>
                  </a:cubicBezTo>
                  <a:lnTo>
                    <a:pt x="6537" y="4482"/>
                  </a:lnTo>
                  <a:cubicBezTo>
                    <a:pt x="6038" y="4115"/>
                    <a:pt x="5461" y="3866"/>
                    <a:pt x="4819" y="3773"/>
                  </a:cubicBezTo>
                  <a:lnTo>
                    <a:pt x="4819" y="1858"/>
                  </a:lnTo>
                  <a:lnTo>
                    <a:pt x="5522" y="2271"/>
                  </a:lnTo>
                  <a:cubicBezTo>
                    <a:pt x="5590" y="2299"/>
                    <a:pt x="5660" y="2326"/>
                    <a:pt x="5742" y="2326"/>
                  </a:cubicBezTo>
                  <a:lnTo>
                    <a:pt x="6829" y="2326"/>
                  </a:lnTo>
                  <a:lnTo>
                    <a:pt x="6593" y="4419"/>
                  </a:lnTo>
                  <a:lnTo>
                    <a:pt x="6593" y="4419"/>
                  </a:lnTo>
                  <a:cubicBezTo>
                    <a:pt x="6755" y="4240"/>
                    <a:pt x="6931" y="4074"/>
                    <a:pt x="7119" y="3924"/>
                  </a:cubicBezTo>
                  <a:lnTo>
                    <a:pt x="7367" y="1638"/>
                  </a:lnTo>
                  <a:cubicBezTo>
                    <a:pt x="7422" y="1170"/>
                    <a:pt x="7270" y="702"/>
                    <a:pt x="6940" y="358"/>
                  </a:cubicBezTo>
                  <a:cubicBezTo>
                    <a:pt x="6862" y="274"/>
                    <a:pt x="6756" y="232"/>
                    <a:pt x="6649" y="232"/>
                  </a:cubicBezTo>
                  <a:cubicBezTo>
                    <a:pt x="6546" y="232"/>
                    <a:pt x="6442" y="270"/>
                    <a:pt x="6361" y="344"/>
                  </a:cubicBezTo>
                  <a:cubicBezTo>
                    <a:pt x="6196" y="496"/>
                    <a:pt x="6196" y="757"/>
                    <a:pt x="6348" y="922"/>
                  </a:cubicBezTo>
                  <a:cubicBezTo>
                    <a:pt x="6513" y="1087"/>
                    <a:pt x="6582" y="1322"/>
                    <a:pt x="6554" y="1542"/>
                  </a:cubicBezTo>
                  <a:lnTo>
                    <a:pt x="5535" y="1542"/>
                  </a:lnTo>
                  <a:lnTo>
                    <a:pt x="4544" y="977"/>
                  </a:lnTo>
                  <a:cubicBezTo>
                    <a:pt x="4516" y="426"/>
                    <a:pt x="4076" y="0"/>
                    <a:pt x="3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816842" y="2176633"/>
              <a:ext cx="32280" cy="32334"/>
            </a:xfrm>
            <a:custGeom>
              <a:rect b="b" l="l" r="r" t="t"/>
              <a:pathLst>
                <a:path extrusionOk="0" h="1200" w="1198">
                  <a:moveTo>
                    <a:pt x="592" y="1"/>
                  </a:moveTo>
                  <a:cubicBezTo>
                    <a:pt x="261" y="1"/>
                    <a:pt x="0" y="276"/>
                    <a:pt x="0" y="607"/>
                  </a:cubicBezTo>
                  <a:cubicBezTo>
                    <a:pt x="0" y="937"/>
                    <a:pt x="261" y="1199"/>
                    <a:pt x="592" y="1199"/>
                  </a:cubicBezTo>
                  <a:cubicBezTo>
                    <a:pt x="922" y="1199"/>
                    <a:pt x="1198" y="937"/>
                    <a:pt x="1198" y="607"/>
                  </a:cubicBezTo>
                  <a:cubicBezTo>
                    <a:pt x="1198" y="276"/>
                    <a:pt x="922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897704" y="1984866"/>
              <a:ext cx="208150" cy="302296"/>
            </a:xfrm>
            <a:custGeom>
              <a:rect b="b" l="l" r="r" t="t"/>
              <a:pathLst>
                <a:path extrusionOk="0" h="11219" w="7725">
                  <a:moveTo>
                    <a:pt x="4420" y="1858"/>
                  </a:moveTo>
                  <a:lnTo>
                    <a:pt x="5136" y="2271"/>
                  </a:lnTo>
                  <a:cubicBezTo>
                    <a:pt x="5205" y="2299"/>
                    <a:pt x="5274" y="2326"/>
                    <a:pt x="5343" y="2326"/>
                  </a:cubicBezTo>
                  <a:lnTo>
                    <a:pt x="6430" y="2326"/>
                  </a:lnTo>
                  <a:lnTo>
                    <a:pt x="6293" y="3566"/>
                  </a:lnTo>
                  <a:lnTo>
                    <a:pt x="6197" y="4516"/>
                  </a:lnTo>
                  <a:cubicBezTo>
                    <a:pt x="5687" y="4131"/>
                    <a:pt x="5081" y="3868"/>
                    <a:pt x="4420" y="3773"/>
                  </a:cubicBezTo>
                  <a:lnTo>
                    <a:pt x="4420" y="2919"/>
                  </a:lnTo>
                  <a:lnTo>
                    <a:pt x="4420" y="1858"/>
                  </a:lnTo>
                  <a:close/>
                  <a:moveTo>
                    <a:pt x="3869" y="6416"/>
                  </a:moveTo>
                  <a:cubicBezTo>
                    <a:pt x="4585" y="6416"/>
                    <a:pt x="5164" y="6994"/>
                    <a:pt x="5164" y="7724"/>
                  </a:cubicBezTo>
                  <a:cubicBezTo>
                    <a:pt x="5164" y="8440"/>
                    <a:pt x="4585" y="9032"/>
                    <a:pt x="3869" y="9032"/>
                  </a:cubicBezTo>
                  <a:cubicBezTo>
                    <a:pt x="3140" y="9032"/>
                    <a:pt x="2562" y="8440"/>
                    <a:pt x="2562" y="7724"/>
                  </a:cubicBezTo>
                  <a:cubicBezTo>
                    <a:pt x="2562" y="6994"/>
                    <a:pt x="3140" y="6416"/>
                    <a:pt x="3869" y="6416"/>
                  </a:cubicBezTo>
                  <a:close/>
                  <a:moveTo>
                    <a:pt x="3526" y="0"/>
                  </a:moveTo>
                  <a:cubicBezTo>
                    <a:pt x="2947" y="0"/>
                    <a:pt x="2492" y="454"/>
                    <a:pt x="2492" y="1032"/>
                  </a:cubicBezTo>
                  <a:lnTo>
                    <a:pt x="2492" y="3139"/>
                  </a:lnTo>
                  <a:lnTo>
                    <a:pt x="2492" y="4006"/>
                  </a:lnTo>
                  <a:cubicBezTo>
                    <a:pt x="992" y="4654"/>
                    <a:pt x="1" y="6223"/>
                    <a:pt x="249" y="7999"/>
                  </a:cubicBezTo>
                  <a:cubicBezTo>
                    <a:pt x="469" y="9666"/>
                    <a:pt x="1859" y="11015"/>
                    <a:pt x="3539" y="11193"/>
                  </a:cubicBezTo>
                  <a:cubicBezTo>
                    <a:pt x="3688" y="11211"/>
                    <a:pt x="3835" y="11219"/>
                    <a:pt x="3981" y="11219"/>
                  </a:cubicBezTo>
                  <a:cubicBezTo>
                    <a:pt x="6043" y="11219"/>
                    <a:pt x="7725" y="9532"/>
                    <a:pt x="7725" y="7463"/>
                  </a:cubicBezTo>
                  <a:cubicBezTo>
                    <a:pt x="7725" y="6622"/>
                    <a:pt x="7436" y="5838"/>
                    <a:pt x="6968" y="5218"/>
                  </a:cubicBezTo>
                  <a:lnTo>
                    <a:pt x="7091" y="4131"/>
                  </a:lnTo>
                  <a:lnTo>
                    <a:pt x="7367" y="1638"/>
                  </a:lnTo>
                  <a:cubicBezTo>
                    <a:pt x="7422" y="1170"/>
                    <a:pt x="7256" y="702"/>
                    <a:pt x="6940" y="358"/>
                  </a:cubicBezTo>
                  <a:cubicBezTo>
                    <a:pt x="6863" y="274"/>
                    <a:pt x="6756" y="232"/>
                    <a:pt x="6649" y="232"/>
                  </a:cubicBezTo>
                  <a:cubicBezTo>
                    <a:pt x="6546" y="232"/>
                    <a:pt x="6443" y="270"/>
                    <a:pt x="6362" y="344"/>
                  </a:cubicBezTo>
                  <a:cubicBezTo>
                    <a:pt x="6197" y="496"/>
                    <a:pt x="6197" y="757"/>
                    <a:pt x="6348" y="922"/>
                  </a:cubicBezTo>
                  <a:cubicBezTo>
                    <a:pt x="6500" y="1087"/>
                    <a:pt x="6582" y="1322"/>
                    <a:pt x="6555" y="1542"/>
                  </a:cubicBezTo>
                  <a:lnTo>
                    <a:pt x="5536" y="1542"/>
                  </a:lnTo>
                  <a:lnTo>
                    <a:pt x="4530" y="977"/>
                  </a:lnTo>
                  <a:cubicBezTo>
                    <a:pt x="4517" y="426"/>
                    <a:pt x="4076" y="0"/>
                    <a:pt x="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985626" y="2176633"/>
              <a:ext cx="32307" cy="32334"/>
            </a:xfrm>
            <a:custGeom>
              <a:rect b="b" l="l" r="r" t="t"/>
              <a:pathLst>
                <a:path extrusionOk="0" h="1200" w="1199">
                  <a:moveTo>
                    <a:pt x="606" y="1"/>
                  </a:moveTo>
                  <a:cubicBezTo>
                    <a:pt x="276" y="1"/>
                    <a:pt x="1" y="276"/>
                    <a:pt x="1" y="607"/>
                  </a:cubicBezTo>
                  <a:cubicBezTo>
                    <a:pt x="1" y="937"/>
                    <a:pt x="276" y="1199"/>
                    <a:pt x="606" y="1199"/>
                  </a:cubicBezTo>
                  <a:cubicBezTo>
                    <a:pt x="937" y="1199"/>
                    <a:pt x="1199" y="937"/>
                    <a:pt x="1199" y="607"/>
                  </a:cubicBezTo>
                  <a:cubicBezTo>
                    <a:pt x="1199" y="276"/>
                    <a:pt x="937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8"/>
          <p:cNvGrpSpPr/>
          <p:nvPr/>
        </p:nvGrpSpPr>
        <p:grpSpPr>
          <a:xfrm>
            <a:off x="4215797" y="3942120"/>
            <a:ext cx="431887" cy="427673"/>
            <a:chOff x="1540289" y="1914378"/>
            <a:chExt cx="386580" cy="382808"/>
          </a:xfrm>
        </p:grpSpPr>
        <p:sp>
          <p:nvSpPr>
            <p:cNvPr id="507" name="Google Shape;507;p38"/>
            <p:cNvSpPr/>
            <p:nvPr/>
          </p:nvSpPr>
          <p:spPr>
            <a:xfrm>
              <a:off x="1655290" y="2199294"/>
              <a:ext cx="156928" cy="20802"/>
            </a:xfrm>
            <a:custGeom>
              <a:rect b="b" l="l" r="r" t="t"/>
              <a:pathLst>
                <a:path extrusionOk="0" h="772" w="5824">
                  <a:moveTo>
                    <a:pt x="0" y="0"/>
                  </a:moveTo>
                  <a:lnTo>
                    <a:pt x="0" y="509"/>
                  </a:lnTo>
                  <a:cubicBezTo>
                    <a:pt x="0" y="661"/>
                    <a:pt x="124" y="771"/>
                    <a:pt x="261" y="771"/>
                  </a:cubicBezTo>
                  <a:lnTo>
                    <a:pt x="2121" y="771"/>
                  </a:lnTo>
                  <a:cubicBezTo>
                    <a:pt x="2382" y="771"/>
                    <a:pt x="2616" y="619"/>
                    <a:pt x="2712" y="386"/>
                  </a:cubicBezTo>
                  <a:lnTo>
                    <a:pt x="3553" y="386"/>
                  </a:lnTo>
                  <a:cubicBezTo>
                    <a:pt x="3648" y="619"/>
                    <a:pt x="3883" y="771"/>
                    <a:pt x="4144" y="771"/>
                  </a:cubicBezTo>
                  <a:lnTo>
                    <a:pt x="5563" y="771"/>
                  </a:lnTo>
                  <a:cubicBezTo>
                    <a:pt x="5700" y="771"/>
                    <a:pt x="5824" y="661"/>
                    <a:pt x="5824" y="509"/>
                  </a:cubicBezTo>
                  <a:lnTo>
                    <a:pt x="5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540289" y="2116923"/>
              <a:ext cx="83853" cy="113546"/>
            </a:xfrm>
            <a:custGeom>
              <a:rect b="b" l="l" r="r" t="t"/>
              <a:pathLst>
                <a:path extrusionOk="0" h="4214" w="3112">
                  <a:moveTo>
                    <a:pt x="1555" y="1"/>
                  </a:moveTo>
                  <a:cubicBezTo>
                    <a:pt x="647" y="427"/>
                    <a:pt x="0" y="1391"/>
                    <a:pt x="0" y="2520"/>
                  </a:cubicBezTo>
                  <a:lnTo>
                    <a:pt x="0" y="3801"/>
                  </a:lnTo>
                  <a:cubicBezTo>
                    <a:pt x="0" y="4034"/>
                    <a:pt x="193" y="4214"/>
                    <a:pt x="426" y="4214"/>
                  </a:cubicBezTo>
                  <a:lnTo>
                    <a:pt x="2684" y="4214"/>
                  </a:lnTo>
                  <a:cubicBezTo>
                    <a:pt x="2919" y="4214"/>
                    <a:pt x="3112" y="4034"/>
                    <a:pt x="3112" y="3801"/>
                  </a:cubicBezTo>
                  <a:lnTo>
                    <a:pt x="3112" y="3305"/>
                  </a:lnTo>
                  <a:cubicBezTo>
                    <a:pt x="2244" y="3222"/>
                    <a:pt x="1555" y="2410"/>
                    <a:pt x="1555" y="1433"/>
                  </a:cubicBezTo>
                  <a:lnTo>
                    <a:pt x="1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1832965" y="2113582"/>
              <a:ext cx="93903" cy="116887"/>
            </a:xfrm>
            <a:custGeom>
              <a:rect b="b" l="l" r="r" t="t"/>
              <a:pathLst>
                <a:path extrusionOk="0" h="4338" w="3485">
                  <a:moveTo>
                    <a:pt x="1557" y="0"/>
                  </a:moveTo>
                  <a:lnTo>
                    <a:pt x="1557" y="1557"/>
                  </a:lnTo>
                  <a:cubicBezTo>
                    <a:pt x="1557" y="2534"/>
                    <a:pt x="869" y="3346"/>
                    <a:pt x="1" y="3429"/>
                  </a:cubicBezTo>
                  <a:lnTo>
                    <a:pt x="1" y="3925"/>
                  </a:lnTo>
                  <a:cubicBezTo>
                    <a:pt x="1" y="4158"/>
                    <a:pt x="194" y="4338"/>
                    <a:pt x="414" y="4338"/>
                  </a:cubicBezTo>
                  <a:lnTo>
                    <a:pt x="2989" y="4338"/>
                  </a:lnTo>
                  <a:cubicBezTo>
                    <a:pt x="3223" y="4213"/>
                    <a:pt x="3402" y="4021"/>
                    <a:pt x="3485" y="3800"/>
                  </a:cubicBezTo>
                  <a:lnTo>
                    <a:pt x="3485" y="2520"/>
                  </a:lnTo>
                  <a:cubicBezTo>
                    <a:pt x="3402" y="1391"/>
                    <a:pt x="1557" y="0"/>
                    <a:pt x="1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1644889" y="1914378"/>
              <a:ext cx="146958" cy="96840"/>
            </a:xfrm>
            <a:custGeom>
              <a:rect b="b" l="l" r="r" t="t"/>
              <a:pathLst>
                <a:path extrusionOk="0" h="3594" w="5454">
                  <a:moveTo>
                    <a:pt x="3878" y="0"/>
                  </a:moveTo>
                  <a:cubicBezTo>
                    <a:pt x="3787" y="0"/>
                    <a:pt x="3697" y="28"/>
                    <a:pt x="3621" y="83"/>
                  </a:cubicBezTo>
                  <a:cubicBezTo>
                    <a:pt x="3016" y="496"/>
                    <a:pt x="2589" y="1129"/>
                    <a:pt x="2396" y="1873"/>
                  </a:cubicBezTo>
                  <a:cubicBezTo>
                    <a:pt x="2063" y="1729"/>
                    <a:pt x="1709" y="1657"/>
                    <a:pt x="1355" y="1657"/>
                  </a:cubicBezTo>
                  <a:cubicBezTo>
                    <a:pt x="993" y="1657"/>
                    <a:pt x="631" y="1733"/>
                    <a:pt x="289" y="1886"/>
                  </a:cubicBezTo>
                  <a:cubicBezTo>
                    <a:pt x="152" y="1955"/>
                    <a:pt x="56" y="2093"/>
                    <a:pt x="42" y="2231"/>
                  </a:cubicBezTo>
                  <a:cubicBezTo>
                    <a:pt x="1" y="2699"/>
                    <a:pt x="69" y="3167"/>
                    <a:pt x="221" y="3593"/>
                  </a:cubicBezTo>
                  <a:lnTo>
                    <a:pt x="1473" y="3593"/>
                  </a:lnTo>
                  <a:cubicBezTo>
                    <a:pt x="1391" y="3455"/>
                    <a:pt x="1391" y="3263"/>
                    <a:pt x="1488" y="3125"/>
                  </a:cubicBezTo>
                  <a:cubicBezTo>
                    <a:pt x="1562" y="3009"/>
                    <a:pt x="1682" y="2948"/>
                    <a:pt x="1804" y="2948"/>
                  </a:cubicBezTo>
                  <a:cubicBezTo>
                    <a:pt x="1885" y="2948"/>
                    <a:pt x="1967" y="2974"/>
                    <a:pt x="2038" y="3029"/>
                  </a:cubicBezTo>
                  <a:lnTo>
                    <a:pt x="2740" y="3593"/>
                  </a:lnTo>
                  <a:lnTo>
                    <a:pt x="3498" y="3593"/>
                  </a:lnTo>
                  <a:lnTo>
                    <a:pt x="3498" y="2561"/>
                  </a:lnTo>
                  <a:cubicBezTo>
                    <a:pt x="3498" y="2326"/>
                    <a:pt x="3663" y="2134"/>
                    <a:pt x="3883" y="2134"/>
                  </a:cubicBezTo>
                  <a:cubicBezTo>
                    <a:pt x="4089" y="2134"/>
                    <a:pt x="4269" y="2326"/>
                    <a:pt x="4269" y="2561"/>
                  </a:cubicBezTo>
                  <a:lnTo>
                    <a:pt x="4269" y="3593"/>
                  </a:lnTo>
                  <a:lnTo>
                    <a:pt x="5343" y="3593"/>
                  </a:lnTo>
                  <a:cubicBezTo>
                    <a:pt x="5411" y="3305"/>
                    <a:pt x="5453" y="3002"/>
                    <a:pt x="5453" y="2699"/>
                  </a:cubicBezTo>
                  <a:cubicBezTo>
                    <a:pt x="5453" y="1638"/>
                    <a:pt x="4957" y="633"/>
                    <a:pt x="4145" y="83"/>
                  </a:cubicBezTo>
                  <a:cubicBezTo>
                    <a:pt x="4062" y="28"/>
                    <a:pt x="3969" y="0"/>
                    <a:pt x="3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1602963" y="2031965"/>
              <a:ext cx="250804" cy="146581"/>
            </a:xfrm>
            <a:custGeom>
              <a:rect b="b" l="l" r="r" t="t"/>
              <a:pathLst>
                <a:path extrusionOk="0" h="5440" w="9308">
                  <a:moveTo>
                    <a:pt x="2796" y="1171"/>
                  </a:moveTo>
                  <a:cubicBezTo>
                    <a:pt x="3002" y="1171"/>
                    <a:pt x="3181" y="1336"/>
                    <a:pt x="3181" y="1557"/>
                  </a:cubicBezTo>
                  <a:cubicBezTo>
                    <a:pt x="3181" y="1763"/>
                    <a:pt x="3002" y="1942"/>
                    <a:pt x="2796" y="1942"/>
                  </a:cubicBezTo>
                  <a:lnTo>
                    <a:pt x="2066" y="1942"/>
                  </a:lnTo>
                  <a:cubicBezTo>
                    <a:pt x="1997" y="1942"/>
                    <a:pt x="1942" y="1997"/>
                    <a:pt x="1942" y="2065"/>
                  </a:cubicBezTo>
                  <a:lnTo>
                    <a:pt x="1942" y="2328"/>
                  </a:lnTo>
                  <a:lnTo>
                    <a:pt x="2768" y="2328"/>
                  </a:lnTo>
                  <a:cubicBezTo>
                    <a:pt x="2989" y="2328"/>
                    <a:pt x="3154" y="2506"/>
                    <a:pt x="3154" y="2713"/>
                  </a:cubicBezTo>
                  <a:cubicBezTo>
                    <a:pt x="3154" y="2933"/>
                    <a:pt x="2989" y="3112"/>
                    <a:pt x="2768" y="3112"/>
                  </a:cubicBezTo>
                  <a:lnTo>
                    <a:pt x="1942" y="3112"/>
                  </a:lnTo>
                  <a:lnTo>
                    <a:pt x="1942" y="3374"/>
                  </a:lnTo>
                  <a:cubicBezTo>
                    <a:pt x="1942" y="3442"/>
                    <a:pt x="1997" y="3497"/>
                    <a:pt x="2066" y="3497"/>
                  </a:cubicBezTo>
                  <a:lnTo>
                    <a:pt x="2796" y="3497"/>
                  </a:lnTo>
                  <a:cubicBezTo>
                    <a:pt x="3002" y="3497"/>
                    <a:pt x="3181" y="3663"/>
                    <a:pt x="3181" y="3883"/>
                  </a:cubicBezTo>
                  <a:cubicBezTo>
                    <a:pt x="3181" y="4090"/>
                    <a:pt x="3002" y="4268"/>
                    <a:pt x="2796" y="4268"/>
                  </a:cubicBezTo>
                  <a:lnTo>
                    <a:pt x="2135" y="4268"/>
                  </a:lnTo>
                  <a:cubicBezTo>
                    <a:pt x="1598" y="4268"/>
                    <a:pt x="1171" y="3842"/>
                    <a:pt x="1171" y="3305"/>
                  </a:cubicBezTo>
                  <a:lnTo>
                    <a:pt x="1171" y="2135"/>
                  </a:lnTo>
                  <a:cubicBezTo>
                    <a:pt x="1171" y="1597"/>
                    <a:pt x="1598" y="1171"/>
                    <a:pt x="2135" y="1171"/>
                  </a:cubicBezTo>
                  <a:close/>
                  <a:moveTo>
                    <a:pt x="5177" y="1171"/>
                  </a:moveTo>
                  <a:cubicBezTo>
                    <a:pt x="5384" y="1171"/>
                    <a:pt x="5563" y="1336"/>
                    <a:pt x="5563" y="1557"/>
                  </a:cubicBezTo>
                  <a:cubicBezTo>
                    <a:pt x="5563" y="1763"/>
                    <a:pt x="5384" y="1942"/>
                    <a:pt x="5177" y="1942"/>
                  </a:cubicBezTo>
                  <a:lnTo>
                    <a:pt x="4406" y="1942"/>
                  </a:lnTo>
                  <a:cubicBezTo>
                    <a:pt x="4324" y="1942"/>
                    <a:pt x="4269" y="1997"/>
                    <a:pt x="4269" y="2080"/>
                  </a:cubicBezTo>
                  <a:lnTo>
                    <a:pt x="4269" y="3360"/>
                  </a:lnTo>
                  <a:cubicBezTo>
                    <a:pt x="4269" y="3442"/>
                    <a:pt x="4324" y="3497"/>
                    <a:pt x="4406" y="3497"/>
                  </a:cubicBezTo>
                  <a:lnTo>
                    <a:pt x="5177" y="3497"/>
                  </a:lnTo>
                  <a:cubicBezTo>
                    <a:pt x="5384" y="3497"/>
                    <a:pt x="5563" y="3663"/>
                    <a:pt x="5563" y="3883"/>
                  </a:cubicBezTo>
                  <a:cubicBezTo>
                    <a:pt x="5563" y="4090"/>
                    <a:pt x="5384" y="4268"/>
                    <a:pt x="5177" y="4268"/>
                  </a:cubicBezTo>
                  <a:lnTo>
                    <a:pt x="4461" y="4268"/>
                  </a:lnTo>
                  <a:cubicBezTo>
                    <a:pt x="3925" y="4268"/>
                    <a:pt x="3498" y="3842"/>
                    <a:pt x="3498" y="3305"/>
                  </a:cubicBezTo>
                  <a:lnTo>
                    <a:pt x="3498" y="2135"/>
                  </a:lnTo>
                  <a:cubicBezTo>
                    <a:pt x="3498" y="1597"/>
                    <a:pt x="3925" y="1171"/>
                    <a:pt x="4461" y="1171"/>
                  </a:cubicBezTo>
                  <a:close/>
                  <a:moveTo>
                    <a:pt x="7381" y="1205"/>
                  </a:moveTo>
                  <a:cubicBezTo>
                    <a:pt x="8016" y="1205"/>
                    <a:pt x="8537" y="1726"/>
                    <a:pt x="8537" y="2368"/>
                  </a:cubicBezTo>
                  <a:lnTo>
                    <a:pt x="8537" y="3181"/>
                  </a:lnTo>
                  <a:cubicBezTo>
                    <a:pt x="8537" y="3830"/>
                    <a:pt x="8005" y="4355"/>
                    <a:pt x="7361" y="4355"/>
                  </a:cubicBezTo>
                  <a:cubicBezTo>
                    <a:pt x="7295" y="4355"/>
                    <a:pt x="7228" y="4349"/>
                    <a:pt x="7160" y="4338"/>
                  </a:cubicBezTo>
                  <a:cubicBezTo>
                    <a:pt x="6596" y="4228"/>
                    <a:pt x="6211" y="3690"/>
                    <a:pt x="6211" y="3126"/>
                  </a:cubicBezTo>
                  <a:lnTo>
                    <a:pt x="6211" y="2438"/>
                  </a:lnTo>
                  <a:cubicBezTo>
                    <a:pt x="6211" y="1859"/>
                    <a:pt x="6596" y="1322"/>
                    <a:pt x="7160" y="1226"/>
                  </a:cubicBezTo>
                  <a:cubicBezTo>
                    <a:pt x="7235" y="1212"/>
                    <a:pt x="7308" y="1205"/>
                    <a:pt x="7381" y="1205"/>
                  </a:cubicBezTo>
                  <a:close/>
                  <a:moveTo>
                    <a:pt x="1061" y="0"/>
                  </a:moveTo>
                  <a:cubicBezTo>
                    <a:pt x="483" y="0"/>
                    <a:pt x="0" y="468"/>
                    <a:pt x="0" y="1047"/>
                  </a:cubicBezTo>
                  <a:lnTo>
                    <a:pt x="0" y="4379"/>
                  </a:lnTo>
                  <a:cubicBezTo>
                    <a:pt x="0" y="4957"/>
                    <a:pt x="483" y="5439"/>
                    <a:pt x="1061" y="5439"/>
                  </a:cubicBezTo>
                  <a:lnTo>
                    <a:pt x="8261" y="5439"/>
                  </a:lnTo>
                  <a:cubicBezTo>
                    <a:pt x="8840" y="5439"/>
                    <a:pt x="9308" y="4957"/>
                    <a:pt x="9308" y="4379"/>
                  </a:cubicBezTo>
                  <a:lnTo>
                    <a:pt x="9308" y="1047"/>
                  </a:lnTo>
                  <a:cubicBezTo>
                    <a:pt x="9308" y="468"/>
                    <a:pt x="8840" y="0"/>
                    <a:pt x="8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791066" y="2085020"/>
              <a:ext cx="21152" cy="43813"/>
            </a:xfrm>
            <a:custGeom>
              <a:rect b="b" l="l" r="r" t="t"/>
              <a:pathLst>
                <a:path extrusionOk="0" h="1626" w="785">
                  <a:moveTo>
                    <a:pt x="386" y="1"/>
                  </a:moveTo>
                  <a:cubicBezTo>
                    <a:pt x="179" y="1"/>
                    <a:pt x="1" y="166"/>
                    <a:pt x="1" y="386"/>
                  </a:cubicBezTo>
                  <a:lnTo>
                    <a:pt x="1" y="1225"/>
                  </a:lnTo>
                  <a:cubicBezTo>
                    <a:pt x="1" y="1446"/>
                    <a:pt x="179" y="1625"/>
                    <a:pt x="386" y="1625"/>
                  </a:cubicBezTo>
                  <a:cubicBezTo>
                    <a:pt x="606" y="1625"/>
                    <a:pt x="785" y="1446"/>
                    <a:pt x="785" y="1225"/>
                  </a:cubicBezTo>
                  <a:lnTo>
                    <a:pt x="785" y="386"/>
                  </a:lnTo>
                  <a:cubicBezTo>
                    <a:pt x="785" y="166"/>
                    <a:pt x="60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561413" y="2251594"/>
              <a:ext cx="52354" cy="45591"/>
            </a:xfrm>
            <a:custGeom>
              <a:rect b="b" l="l" r="r" t="t"/>
              <a:pathLst>
                <a:path extrusionOk="0" h="1692" w="1943">
                  <a:moveTo>
                    <a:pt x="0" y="0"/>
                  </a:moveTo>
                  <a:lnTo>
                    <a:pt x="0" y="716"/>
                  </a:lnTo>
                  <a:cubicBezTo>
                    <a:pt x="0" y="1102"/>
                    <a:pt x="221" y="1487"/>
                    <a:pt x="579" y="1625"/>
                  </a:cubicBezTo>
                  <a:cubicBezTo>
                    <a:pt x="707" y="1670"/>
                    <a:pt x="835" y="1691"/>
                    <a:pt x="957" y="1691"/>
                  </a:cubicBezTo>
                  <a:cubicBezTo>
                    <a:pt x="1501" y="1691"/>
                    <a:pt x="1942" y="1275"/>
                    <a:pt x="1942" y="758"/>
                  </a:cubicBezTo>
                  <a:lnTo>
                    <a:pt x="1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853740" y="2251594"/>
              <a:ext cx="52354" cy="45591"/>
            </a:xfrm>
            <a:custGeom>
              <a:rect b="b" l="l" r="r" t="t"/>
              <a:pathLst>
                <a:path extrusionOk="0" h="1692" w="1943">
                  <a:moveTo>
                    <a:pt x="1" y="0"/>
                  </a:moveTo>
                  <a:lnTo>
                    <a:pt x="1" y="758"/>
                  </a:lnTo>
                  <a:cubicBezTo>
                    <a:pt x="1" y="1275"/>
                    <a:pt x="442" y="1691"/>
                    <a:pt x="978" y="1691"/>
                  </a:cubicBezTo>
                  <a:cubicBezTo>
                    <a:pt x="1099" y="1691"/>
                    <a:pt x="1224" y="1670"/>
                    <a:pt x="1350" y="1625"/>
                  </a:cubicBezTo>
                  <a:cubicBezTo>
                    <a:pt x="1723" y="1487"/>
                    <a:pt x="1943" y="1102"/>
                    <a:pt x="1943" y="716"/>
                  </a:cubicBezTo>
                  <a:lnTo>
                    <a:pt x="1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5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87" name="Google Shape;887;p65"/>
          <p:cNvSpPr txBox="1"/>
          <p:nvPr>
            <p:ph idx="1" type="body"/>
          </p:nvPr>
        </p:nvSpPr>
        <p:spPr>
          <a:xfrm>
            <a:off x="720000" y="1045583"/>
            <a:ext cx="7704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Sandt, L., Harmon, K., 2019. “Dockless Electric Kick Scooter Systems: What we know and don’t know.” In: Presentation at the Transportation Research Board Annual Meeting. January 14, 2019.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Walker, Kylie. .“Pittsburgh City Council Considering Traffic Regulations for E-Scooter Company”. September 8, 2021.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/>
          <p:nvPr>
            <p:ph idx="1" type="subTitle"/>
          </p:nvPr>
        </p:nvSpPr>
        <p:spPr>
          <a:xfrm>
            <a:off x="504125" y="1717175"/>
            <a:ext cx="42342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Introduced in July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131,444 trips as of September 2021</a:t>
            </a:r>
            <a:r>
              <a:rPr baseline="30000" lang="en"/>
              <a:t>2</a:t>
            </a:r>
            <a:endParaRPr baseline="30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Subsidies for low-income individuals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$1 for first minute, $0.39 for every minute after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to 15mph</a:t>
            </a:r>
            <a:endParaRPr/>
          </a:p>
        </p:txBody>
      </p:sp>
      <p:sp>
        <p:nvSpPr>
          <p:cNvPr id="520" name="Google Shape;520;p39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Pittsburgh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1" name="Google Shape;521;p39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9"/>
          <p:cNvSpPr/>
          <p:nvPr/>
        </p:nvSpPr>
        <p:spPr>
          <a:xfrm rot="-3053814">
            <a:off x="3460889" y="3653228"/>
            <a:ext cx="3016271" cy="2245134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119971" y="599500"/>
            <a:ext cx="1187107" cy="1222260"/>
            <a:chOff x="3553196" y="3571850"/>
            <a:chExt cx="1187107" cy="1222260"/>
          </a:xfrm>
        </p:grpSpPr>
        <p:sp>
          <p:nvSpPr>
            <p:cNvPr id="524" name="Google Shape;524;p39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 txBox="1"/>
          <p:nvPr>
            <p:ph type="title"/>
          </p:nvPr>
        </p:nvSpPr>
        <p:spPr>
          <a:xfrm>
            <a:off x="209200" y="1959900"/>
            <a:ext cx="30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10-15 minutes</a:t>
            </a:r>
            <a:endParaRPr sz="2200"/>
          </a:p>
        </p:txBody>
      </p:sp>
      <p:sp>
        <p:nvSpPr>
          <p:cNvPr id="545" name="Google Shape;545;p40"/>
          <p:cNvSpPr txBox="1"/>
          <p:nvPr>
            <p:ph idx="1" type="subTitle"/>
          </p:nvPr>
        </p:nvSpPr>
        <p:spPr>
          <a:xfrm>
            <a:off x="437050" y="2374550"/>
            <a:ext cx="2588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most students spend traveling to campus</a:t>
            </a:r>
            <a:endParaRPr/>
          </a:p>
        </p:txBody>
      </p:sp>
      <p:sp>
        <p:nvSpPr>
          <p:cNvPr id="546" name="Google Shape;546;p40"/>
          <p:cNvSpPr txBox="1"/>
          <p:nvPr>
            <p:ph idx="2" type="title"/>
          </p:nvPr>
        </p:nvSpPr>
        <p:spPr>
          <a:xfrm>
            <a:off x="3296548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$7-$10</a:t>
            </a:r>
            <a:endParaRPr sz="2200"/>
          </a:p>
        </p:txBody>
      </p:sp>
      <p:sp>
        <p:nvSpPr>
          <p:cNvPr id="547" name="Google Shape;547;p40"/>
          <p:cNvSpPr txBox="1"/>
          <p:nvPr>
            <p:ph idx="3" type="subTitle"/>
          </p:nvPr>
        </p:nvSpPr>
        <p:spPr>
          <a:xfrm>
            <a:off x="3296548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Spin scooter trip to campus</a:t>
            </a:r>
            <a:endParaRPr/>
          </a:p>
        </p:txBody>
      </p:sp>
      <p:sp>
        <p:nvSpPr>
          <p:cNvPr id="548" name="Google Shape;548;p40"/>
          <p:cNvSpPr txBox="1"/>
          <p:nvPr>
            <p:ph idx="4" type="title"/>
          </p:nvPr>
        </p:nvSpPr>
        <p:spPr>
          <a:xfrm>
            <a:off x="1807699" y="3453125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$120</a:t>
            </a:r>
            <a:endParaRPr sz="2200"/>
          </a:p>
        </p:txBody>
      </p:sp>
      <p:sp>
        <p:nvSpPr>
          <p:cNvPr id="549" name="Google Shape;549;p40"/>
          <p:cNvSpPr txBox="1"/>
          <p:nvPr>
            <p:ph idx="5" type="subTitle"/>
          </p:nvPr>
        </p:nvSpPr>
        <p:spPr>
          <a:xfrm>
            <a:off x="1807699" y="3903374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transportation fee at CMU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3">
            <a:alphaModFix/>
          </a:blip>
          <a:srcRect b="0" l="44747" r="23600" t="0"/>
          <a:stretch/>
        </p:blipFill>
        <p:spPr>
          <a:xfrm>
            <a:off x="6250100" y="0"/>
            <a:ext cx="2893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0"/>
          <p:cNvSpPr/>
          <p:nvPr/>
        </p:nvSpPr>
        <p:spPr>
          <a:xfrm rot="10800000">
            <a:off x="4918050" y="3839453"/>
            <a:ext cx="3961073" cy="3202176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40"/>
          <p:cNvGrpSpPr/>
          <p:nvPr/>
        </p:nvGrpSpPr>
        <p:grpSpPr>
          <a:xfrm>
            <a:off x="5381971" y="153900"/>
            <a:ext cx="1187107" cy="1222260"/>
            <a:chOff x="3553196" y="3571850"/>
            <a:chExt cx="1187107" cy="1222260"/>
          </a:xfrm>
        </p:grpSpPr>
        <p:sp>
          <p:nvSpPr>
            <p:cNvPr id="553" name="Google Shape;553;p40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 txBox="1"/>
          <p:nvPr>
            <p:ph idx="8" type="title"/>
          </p:nvPr>
        </p:nvSpPr>
        <p:spPr>
          <a:xfrm>
            <a:off x="623750" y="453625"/>
            <a:ext cx="5014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@ CMU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41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1"/>
          <p:cNvSpPr txBox="1"/>
          <p:nvPr>
            <p:ph type="title"/>
          </p:nvPr>
        </p:nvSpPr>
        <p:spPr>
          <a:xfrm>
            <a:off x="517200" y="2489175"/>
            <a:ext cx="30447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Experiment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6" name="Google Shape;576;p41"/>
          <p:cNvSpPr txBox="1"/>
          <p:nvPr>
            <p:ph idx="2" type="title"/>
          </p:nvPr>
        </p:nvSpPr>
        <p:spPr>
          <a:xfrm>
            <a:off x="624050" y="403050"/>
            <a:ext cx="2256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1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579" name="Google Shape;579;p4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type="title"/>
          </p:nvPr>
        </p:nvSpPr>
        <p:spPr>
          <a:xfrm>
            <a:off x="1080900" y="1558450"/>
            <a:ext cx="72843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Will students increase the use of electric scooters if unlimited rides are included in their transportation fee?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>
            <p:ph type="title"/>
          </p:nvPr>
        </p:nvSpPr>
        <p:spPr>
          <a:xfrm>
            <a:off x="4709361" y="1541363"/>
            <a:ext cx="32697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3" name="Google Shape;603;p43"/>
          <p:cNvSpPr txBox="1"/>
          <p:nvPr>
            <p:ph idx="1" type="subTitle"/>
          </p:nvPr>
        </p:nvSpPr>
        <p:spPr>
          <a:xfrm>
            <a:off x="4709350" y="2795975"/>
            <a:ext cx="32697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Null Hypothesis: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there is no difference in the scooter usage between the treatment and control groups.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Randomized Control Trial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Control: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No free rides of the scooter on the current student transportation coverage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Treatment: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Unlimited rides on the student transportation coverage </a:t>
            </a:r>
            <a:endParaRPr/>
          </a:p>
        </p:txBody>
      </p:sp>
      <p:pic>
        <p:nvPicPr>
          <p:cNvPr id="604" name="Google Shape;604;p43"/>
          <p:cNvPicPr preferRelativeResize="0"/>
          <p:nvPr/>
        </p:nvPicPr>
        <p:blipFill rotWithShape="1">
          <a:blip r:embed="rId3">
            <a:alphaModFix/>
          </a:blip>
          <a:srcRect b="0" l="36383" r="26142" t="0"/>
          <a:stretch/>
        </p:blipFill>
        <p:spPr>
          <a:xfrm>
            <a:off x="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43"/>
          <p:cNvGrpSpPr/>
          <p:nvPr/>
        </p:nvGrpSpPr>
        <p:grpSpPr>
          <a:xfrm>
            <a:off x="3354128" y="3834203"/>
            <a:ext cx="732384" cy="769298"/>
            <a:chOff x="2579178" y="911853"/>
            <a:chExt cx="732384" cy="769298"/>
          </a:xfrm>
        </p:grpSpPr>
        <p:sp>
          <p:nvSpPr>
            <p:cNvPr id="606" name="Google Shape;606;p43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4"/>
          <p:cNvSpPr txBox="1"/>
          <p:nvPr>
            <p:ph idx="2" type="title"/>
          </p:nvPr>
        </p:nvSpPr>
        <p:spPr>
          <a:xfrm>
            <a:off x="506275" y="1704054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Heterogeneous Effects</a:t>
            </a:r>
            <a:endParaRPr sz="2800"/>
          </a:p>
        </p:txBody>
      </p:sp>
      <p:sp>
        <p:nvSpPr>
          <p:cNvPr id="619" name="Google Shape;619;p44"/>
          <p:cNvSpPr txBox="1"/>
          <p:nvPr>
            <p:ph idx="3" type="subTitle"/>
          </p:nvPr>
        </p:nvSpPr>
        <p:spPr>
          <a:xfrm>
            <a:off x="556125" y="2506975"/>
            <a:ext cx="48540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living &gt;5 miles from campus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2: </a:t>
            </a:r>
            <a:r>
              <a:rPr lang="en"/>
              <a:t>Those living &lt;5 miles from campus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who consider scooters to be unsafe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2: </a:t>
            </a:r>
            <a:r>
              <a:rPr lang="en"/>
              <a:t>Those who consider scooters to be safe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with annual income &lt;$50k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Group 2: </a:t>
            </a:r>
            <a:r>
              <a:rPr lang="en"/>
              <a:t>Those with annual income &gt;$50k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20" name="Google Shape;620;p44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-425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4"/>
          <p:cNvSpPr/>
          <p:nvPr/>
        </p:nvSpPr>
        <p:spPr>
          <a:xfrm rot="-3599969">
            <a:off x="-1063183" y="-18788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4"/>
          <p:cNvSpPr txBox="1"/>
          <p:nvPr>
            <p:ph idx="2" type="title"/>
          </p:nvPr>
        </p:nvSpPr>
        <p:spPr>
          <a:xfrm>
            <a:off x="556125" y="4378550"/>
            <a:ext cx="48540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121"/>
                </a:solidFill>
              </a:rPr>
              <a:t>We expect Group 2 to exhibit a stronger treatment effect</a:t>
            </a:r>
            <a:endParaRPr sz="17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Electric Scooter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04040"/>
      </a:accent1>
      <a:accent2>
        <a:srgbClr val="B76B6B"/>
      </a:accent2>
      <a:accent3>
        <a:srgbClr val="E9CFC0"/>
      </a:accent3>
      <a:accent4>
        <a:srgbClr val="B9AF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