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0"/>
  </p:normalViewPr>
  <p:slideViewPr>
    <p:cSldViewPr snapToGrid="0">
      <p:cViewPr>
        <p:scale>
          <a:sx n="155" d="100"/>
          <a:sy n="155" d="100"/>
        </p:scale>
        <p:origin x="640" y="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82d35d472_1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g2a82d35d472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d7803bd5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1ed7803bd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7803bd50_1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1ed7803bd50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7803bd50_1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1ed7803bd50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391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d7803bd5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1ed7803bd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d7803bd50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1ed7803bd5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d7803bd50_1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1ed7803bd5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d7803bd50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g1ed7803bd5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82d35d472_1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g2a82d35d472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" y="3572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 descr="Ein Bild, das Text, Schrift, Screenshot, Grafiken enthält.&#10;&#10;Automatisch generierte Beschreibu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000" y="236509"/>
            <a:ext cx="1023632" cy="536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 descr="Ein Bild, das Schwarz, Dunkelheit enthält.&#10;&#10;Automatisch generierte Beschreibu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78269" y="380405"/>
            <a:ext cx="847960" cy="30639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3048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b="1">
                <a:solidFill>
                  <a:schemeClr val="lt1"/>
                </a:solidFill>
              </a:rPr>
              <a:t>Alex, Florian, Leonard, Mohamad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 b="1">
                <a:solidFill>
                  <a:schemeClr val="lt1"/>
                </a:solidFill>
              </a:rPr>
              <a:t>Quantum Financial Forecasting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 descr="Ein Bild, das Text, Schrift, Screenshot, Grafiken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0" y="236509"/>
            <a:ext cx="1023631" cy="53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 descr="Ein Bild, das Schwarz, Dunkelheit enthält.&#10;&#10;Automatisch generierte Beschreibu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8270" y="380405"/>
            <a:ext cx="847963" cy="30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3365550" y="4858800"/>
            <a:ext cx="2412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Quantum Financial Forecasting</a:t>
            </a:r>
            <a:endParaRPr sz="1400" b="0" i="0" u="none" strike="noStrike" cap="non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2</a:t>
            </a:fld>
            <a:endParaRPr dirty="0"/>
          </a:p>
        </p:txBody>
      </p:sp>
      <p:sp>
        <p:nvSpPr>
          <p:cNvPr id="143" name="Google Shape;143;p26"/>
          <p:cNvSpPr txBox="1"/>
          <p:nvPr/>
        </p:nvSpPr>
        <p:spPr>
          <a:xfrm>
            <a:off x="167161" y="201438"/>
            <a:ext cx="5989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GB" sz="3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we achieve?</a:t>
            </a:r>
            <a:endParaRPr sz="3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2292881" y="380400"/>
            <a:ext cx="509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128550" y="1077300"/>
            <a:ext cx="7954800" cy="29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810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QLSTM Architecture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Implementation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 - Up meeting with Caitlin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 descr="Ein Bild, das Text, Schrift, Screenshot, Grafiken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0" y="236509"/>
            <a:ext cx="1023631" cy="53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 descr="Ein Bild, das Schwarz, Dunkelheit enthält.&#10;&#10;Automatisch generierte Beschreibu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8270" y="380405"/>
            <a:ext cx="847963" cy="30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167161" y="201438"/>
            <a:ext cx="5989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GB" sz="3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QLSTM Architecture</a:t>
            </a:r>
            <a:endParaRPr sz="3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81;p28">
            <a:extLst>
              <a:ext uri="{FF2B5EF4-FFF2-40B4-BE49-F238E27FC236}">
                <a16:creationId xmlns:a16="http://schemas.microsoft.com/office/drawing/2014/main" id="{58B260BC-D8E9-7BAB-FFAB-F311F34F6842}"/>
              </a:ext>
            </a:extLst>
          </p:cNvPr>
          <p:cNvSpPr txBox="1"/>
          <p:nvPr/>
        </p:nvSpPr>
        <p:spPr>
          <a:xfrm>
            <a:off x="3365550" y="4858800"/>
            <a:ext cx="2412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Quantum Financial Forecasting</a:t>
            </a:r>
            <a:endParaRPr sz="1400" b="0" i="0" u="none" strike="noStrike" cap="none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42;p26">
            <a:extLst>
              <a:ext uri="{FF2B5EF4-FFF2-40B4-BE49-F238E27FC236}">
                <a16:creationId xmlns:a16="http://schemas.microsoft.com/office/drawing/2014/main" id="{F524D5C4-6663-10EB-877B-A353E9E69FA9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3</a:t>
            </a:fld>
            <a:endParaRPr lang="en-GB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BA5D56-1D5C-006D-C5D5-2A4C67859F39}"/>
              </a:ext>
            </a:extLst>
          </p:cNvPr>
          <p:cNvGrpSpPr/>
          <p:nvPr/>
        </p:nvGrpSpPr>
        <p:grpSpPr>
          <a:xfrm>
            <a:off x="628650" y="1308479"/>
            <a:ext cx="7023719" cy="3593950"/>
            <a:chOff x="550010" y="1374282"/>
            <a:chExt cx="5222262" cy="288887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716D6-4B7F-14B9-C71D-2A2AED8AC03A}"/>
                </a:ext>
              </a:extLst>
            </p:cNvPr>
            <p:cNvGrpSpPr/>
            <p:nvPr/>
          </p:nvGrpSpPr>
          <p:grpSpPr>
            <a:xfrm>
              <a:off x="550010" y="1374282"/>
              <a:ext cx="5222262" cy="2888873"/>
              <a:chOff x="132333" y="1276551"/>
              <a:chExt cx="4037143" cy="2073347"/>
            </a:xfrm>
          </p:grpSpPr>
          <p:pic>
            <p:nvPicPr>
              <p:cNvPr id="24" name="Google Shape;158;p27">
                <a:extLst>
                  <a:ext uri="{FF2B5EF4-FFF2-40B4-BE49-F238E27FC236}">
                    <a16:creationId xmlns:a16="http://schemas.microsoft.com/office/drawing/2014/main" id="{4B17F72B-569D-9632-5873-C99BE58F9CC1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t="30478"/>
              <a:stretch/>
            </p:blipFill>
            <p:spPr>
              <a:xfrm>
                <a:off x="587700" y="1277812"/>
                <a:ext cx="3581776" cy="18811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" name="Google Shape;162;p27">
                <a:extLst>
                  <a:ext uri="{FF2B5EF4-FFF2-40B4-BE49-F238E27FC236}">
                    <a16:creationId xmlns:a16="http://schemas.microsoft.com/office/drawing/2014/main" id="{4AAF8A77-19CF-F457-0CF7-BB458709119A}"/>
                  </a:ext>
                </a:extLst>
              </p:cNvPr>
              <p:cNvSpPr/>
              <p:nvPr/>
            </p:nvSpPr>
            <p:spPr>
              <a:xfrm>
                <a:off x="1269263" y="1646438"/>
                <a:ext cx="395400" cy="1041900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64;p27">
                <a:extLst>
                  <a:ext uri="{FF2B5EF4-FFF2-40B4-BE49-F238E27FC236}">
                    <a16:creationId xmlns:a16="http://schemas.microsoft.com/office/drawing/2014/main" id="{752EE954-77D5-9F93-2728-BD6689C5176D}"/>
                  </a:ext>
                </a:extLst>
              </p:cNvPr>
              <p:cNvSpPr/>
              <p:nvPr/>
            </p:nvSpPr>
            <p:spPr>
              <a:xfrm>
                <a:off x="1726125" y="1646456"/>
                <a:ext cx="848100" cy="1041900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65;p27">
                <a:extLst>
                  <a:ext uri="{FF2B5EF4-FFF2-40B4-BE49-F238E27FC236}">
                    <a16:creationId xmlns:a16="http://schemas.microsoft.com/office/drawing/2014/main" id="{F4C256F1-7090-BACE-97D2-A507499CF7F0}"/>
                  </a:ext>
                </a:extLst>
              </p:cNvPr>
              <p:cNvSpPr txBox="1"/>
              <p:nvPr/>
            </p:nvSpPr>
            <p:spPr>
              <a:xfrm>
                <a:off x="132333" y="1276551"/>
                <a:ext cx="880744" cy="3791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 dirty="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Cell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 dirty="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State</a:t>
                </a:r>
                <a:endParaRPr sz="8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66;p27">
                <a:extLst>
                  <a:ext uri="{FF2B5EF4-FFF2-40B4-BE49-F238E27FC236}">
                    <a16:creationId xmlns:a16="http://schemas.microsoft.com/office/drawing/2014/main" id="{75BA39F8-E025-EE6A-AB44-777B220411B7}"/>
                  </a:ext>
                </a:extLst>
              </p:cNvPr>
              <p:cNvSpPr txBox="1"/>
              <p:nvPr/>
            </p:nvSpPr>
            <p:spPr>
              <a:xfrm>
                <a:off x="758077" y="1906672"/>
                <a:ext cx="510000" cy="31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Forget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Gate</a:t>
                </a:r>
                <a:endParaRPr sz="8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67;p27">
                <a:extLst>
                  <a:ext uri="{FF2B5EF4-FFF2-40B4-BE49-F238E27FC236}">
                    <a16:creationId xmlns:a16="http://schemas.microsoft.com/office/drawing/2014/main" id="{F169D280-5DB5-14D1-90F4-573F754A3B1D}"/>
                  </a:ext>
                </a:extLst>
              </p:cNvPr>
              <p:cNvSpPr txBox="1"/>
              <p:nvPr/>
            </p:nvSpPr>
            <p:spPr>
              <a:xfrm>
                <a:off x="1718196" y="2688431"/>
                <a:ext cx="848100" cy="368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 dirty="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Input and</a:t>
                </a:r>
                <a:endParaRPr sz="8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 dirty="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Update Gate</a:t>
                </a:r>
                <a:endParaRPr sz="8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68;p27">
                <a:extLst>
                  <a:ext uri="{FF2B5EF4-FFF2-40B4-BE49-F238E27FC236}">
                    <a16:creationId xmlns:a16="http://schemas.microsoft.com/office/drawing/2014/main" id="{E95197F0-5EAD-2EEE-80A9-14C7CA256B17}"/>
                  </a:ext>
                </a:extLst>
              </p:cNvPr>
              <p:cNvSpPr txBox="1"/>
              <p:nvPr/>
            </p:nvSpPr>
            <p:spPr>
              <a:xfrm>
                <a:off x="2734058" y="2693582"/>
                <a:ext cx="510000" cy="30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 dirty="0">
                    <a:solidFill>
                      <a:srgbClr val="92D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Output Gate</a:t>
                </a:r>
                <a:endParaRPr sz="800" dirty="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74;p27">
                <a:extLst>
                  <a:ext uri="{FF2B5EF4-FFF2-40B4-BE49-F238E27FC236}">
                    <a16:creationId xmlns:a16="http://schemas.microsoft.com/office/drawing/2014/main" id="{98306642-5B44-FF81-DF4A-51596E77EEE2}"/>
                  </a:ext>
                </a:extLst>
              </p:cNvPr>
              <p:cNvSpPr/>
              <p:nvPr/>
            </p:nvSpPr>
            <p:spPr>
              <a:xfrm>
                <a:off x="2635688" y="1331231"/>
                <a:ext cx="636300" cy="1357200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>
                <a:solidFill>
                  <a:srgbClr val="92D0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66;p27">
                <a:extLst>
                  <a:ext uri="{FF2B5EF4-FFF2-40B4-BE49-F238E27FC236}">
                    <a16:creationId xmlns:a16="http://schemas.microsoft.com/office/drawing/2014/main" id="{C6CAD1A4-330F-E82D-4E44-7336C55CF726}"/>
                  </a:ext>
                </a:extLst>
              </p:cNvPr>
              <p:cNvSpPr txBox="1"/>
              <p:nvPr/>
            </p:nvSpPr>
            <p:spPr>
              <a:xfrm>
                <a:off x="255281" y="2432025"/>
                <a:ext cx="510000" cy="31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 dirty="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Hidden State</a:t>
                </a:r>
                <a:endParaRPr sz="8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66;p27">
                <a:extLst>
                  <a:ext uri="{FF2B5EF4-FFF2-40B4-BE49-F238E27FC236}">
                    <a16:creationId xmlns:a16="http://schemas.microsoft.com/office/drawing/2014/main" id="{3A954E59-5097-E6B6-F9C5-30E5883E4D1A}"/>
                  </a:ext>
                </a:extLst>
              </p:cNvPr>
              <p:cNvSpPr txBox="1"/>
              <p:nvPr/>
            </p:nvSpPr>
            <p:spPr>
              <a:xfrm>
                <a:off x="1057106" y="3038198"/>
                <a:ext cx="510000" cy="31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 dirty="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Input State</a:t>
                </a:r>
                <a:endParaRPr sz="8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2AF69E-89F4-D40B-DD50-E354885E9C94}"/>
                </a:ext>
              </a:extLst>
            </p:cNvPr>
            <p:cNvSpPr/>
            <p:nvPr/>
          </p:nvSpPr>
          <p:spPr>
            <a:xfrm>
              <a:off x="4670854" y="2833816"/>
              <a:ext cx="436605" cy="321276"/>
            </a:xfrm>
            <a:prstGeom prst="rect">
              <a:avLst/>
            </a:prstGeom>
            <a:solidFill>
              <a:srgbClr val="FAE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A412BF-4866-3DA9-0F0E-4EAC8A2B5B56}"/>
                </a:ext>
              </a:extLst>
            </p:cNvPr>
            <p:cNvCxnSpPr>
              <a:cxnSpLocks/>
            </p:cNvCxnSpPr>
            <p:nvPr/>
          </p:nvCxnSpPr>
          <p:spPr>
            <a:xfrm>
              <a:off x="4670854" y="2986216"/>
              <a:ext cx="43660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6B31B6-364F-2584-1E9B-ADCD3C453E32}"/>
              </a:ext>
            </a:extLst>
          </p:cNvPr>
          <p:cNvGrpSpPr/>
          <p:nvPr/>
        </p:nvGrpSpPr>
        <p:grpSpPr>
          <a:xfrm>
            <a:off x="167161" y="1112696"/>
            <a:ext cx="8754417" cy="3373503"/>
            <a:chOff x="218660" y="1273978"/>
            <a:chExt cx="7413301" cy="1677900"/>
          </a:xfrm>
        </p:grpSpPr>
        <p:pic>
          <p:nvPicPr>
            <p:cNvPr id="5" name="Google Shape;155;p27">
              <a:extLst>
                <a:ext uri="{FF2B5EF4-FFF2-40B4-BE49-F238E27FC236}">
                  <a16:creationId xmlns:a16="http://schemas.microsoft.com/office/drawing/2014/main" id="{D81178CA-5EAE-7E77-11B0-159CAFCC94A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17548" y="1394559"/>
              <a:ext cx="4260902" cy="15573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56;p27">
              <a:extLst>
                <a:ext uri="{FF2B5EF4-FFF2-40B4-BE49-F238E27FC236}">
                  <a16:creationId xmlns:a16="http://schemas.microsoft.com/office/drawing/2014/main" id="{F318EA00-11E7-1A36-5268-EC8BDD4D104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8660" y="1644067"/>
              <a:ext cx="1655495" cy="1058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57;p27">
              <a:extLst>
                <a:ext uri="{FF2B5EF4-FFF2-40B4-BE49-F238E27FC236}">
                  <a16:creationId xmlns:a16="http://schemas.microsoft.com/office/drawing/2014/main" id="{40DD571D-B84F-2985-C0B1-95D62CD0011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35535" y="1614834"/>
              <a:ext cx="1996426" cy="1116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159;p27">
              <a:extLst>
                <a:ext uri="{FF2B5EF4-FFF2-40B4-BE49-F238E27FC236}">
                  <a16:creationId xmlns:a16="http://schemas.microsoft.com/office/drawing/2014/main" id="{824C08E4-F030-C003-4ED4-66B867AADAE1}"/>
                </a:ext>
              </a:extLst>
            </p:cNvPr>
            <p:cNvSpPr txBox="1"/>
            <p:nvPr/>
          </p:nvSpPr>
          <p:spPr>
            <a:xfrm>
              <a:off x="305473" y="1394559"/>
              <a:ext cx="1212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Linear NN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60;p27">
              <a:extLst>
                <a:ext uri="{FF2B5EF4-FFF2-40B4-BE49-F238E27FC236}">
                  <a16:creationId xmlns:a16="http://schemas.microsoft.com/office/drawing/2014/main" id="{E26A6A54-481D-4FA6-FDB5-D9000A743CF6}"/>
                </a:ext>
              </a:extLst>
            </p:cNvPr>
            <p:cNvSpPr txBox="1"/>
            <p:nvPr/>
          </p:nvSpPr>
          <p:spPr>
            <a:xfrm>
              <a:off x="3064854" y="1273978"/>
              <a:ext cx="1422900" cy="24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VQC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61;p27">
              <a:extLst>
                <a:ext uri="{FF2B5EF4-FFF2-40B4-BE49-F238E27FC236}">
                  <a16:creationId xmlns:a16="http://schemas.microsoft.com/office/drawing/2014/main" id="{9B6603F7-2F25-475D-1B95-BE3B538A739F}"/>
                </a:ext>
              </a:extLst>
            </p:cNvPr>
            <p:cNvSpPr txBox="1"/>
            <p:nvPr/>
          </p:nvSpPr>
          <p:spPr>
            <a:xfrm>
              <a:off x="6121873" y="1421334"/>
              <a:ext cx="10239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Linear NN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0" name="Google Shape;150;p27" descr="Ein Bild, das Text, Schrift, Screenshot, Grafiken enthält.&#10;&#10;Automatisch generierte Beschreibu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01000" y="236509"/>
            <a:ext cx="1023631" cy="53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 descr="Ein Bild, das Schwarz, Dunkelheit enthält.&#10;&#10;Automatisch generierte Beschreibu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78270" y="380405"/>
            <a:ext cx="847963" cy="30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167161" y="201438"/>
            <a:ext cx="5989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GB" sz="3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QLSTM Architecture</a:t>
            </a:r>
            <a:endParaRPr sz="3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81;p28">
            <a:extLst>
              <a:ext uri="{FF2B5EF4-FFF2-40B4-BE49-F238E27FC236}">
                <a16:creationId xmlns:a16="http://schemas.microsoft.com/office/drawing/2014/main" id="{58B260BC-D8E9-7BAB-FFAB-F311F34F6842}"/>
              </a:ext>
            </a:extLst>
          </p:cNvPr>
          <p:cNvSpPr txBox="1"/>
          <p:nvPr/>
        </p:nvSpPr>
        <p:spPr>
          <a:xfrm>
            <a:off x="3365550" y="4858800"/>
            <a:ext cx="2412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Quantum Financial Forecasting</a:t>
            </a:r>
            <a:endParaRPr sz="1400" b="0" i="0" u="none" strike="noStrike" cap="none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42;p26">
            <a:extLst>
              <a:ext uri="{FF2B5EF4-FFF2-40B4-BE49-F238E27FC236}">
                <a16:creationId xmlns:a16="http://schemas.microsoft.com/office/drawing/2014/main" id="{F524D5C4-6663-10EB-877B-A353E9E69FA9}"/>
              </a:ext>
            </a:extLst>
          </p:cNvPr>
          <p:cNvSpPr txBox="1">
            <a:spLocks/>
          </p:cNvSpPr>
          <p:nvPr/>
        </p:nvSpPr>
        <p:spPr>
          <a:xfrm>
            <a:off x="6403187" y="47780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44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 descr="Ein Bild, das Text, Schrift, Screenshot, Grafiken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0" y="236509"/>
            <a:ext cx="1023631" cy="53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 descr="Ein Bild, das Schwarz, Dunkelheit enthält.&#10;&#10;Automatisch generierte Beschreibu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8270" y="380405"/>
            <a:ext cx="847963" cy="30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3365550" y="4858800"/>
            <a:ext cx="2412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Quantum Financial Forecasting</a:t>
            </a:r>
            <a:endParaRPr sz="1400" b="0" i="0" u="none" strike="noStrike" cap="none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167161" y="201438"/>
            <a:ext cx="5989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GB" sz="3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Implementation</a:t>
            </a:r>
            <a:endParaRPr sz="3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2292881" y="380400"/>
            <a:ext cx="509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128550" y="1077300"/>
            <a:ext cx="3746400" cy="29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a simple baseline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of previous day is used as the value of the next day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5075" y="772724"/>
            <a:ext cx="4208275" cy="31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1113" y="3961850"/>
            <a:ext cx="2460851" cy="7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 descr="Ein Bild, das Text, Schrift, Screenshot, Grafiken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0" y="236509"/>
            <a:ext cx="1023631" cy="53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 descr="Ein Bild, das Schwarz, Dunkelheit enthält.&#10;&#10;Automatisch generierte Beschreibu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8270" y="380405"/>
            <a:ext cx="847963" cy="30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3365550" y="4858800"/>
            <a:ext cx="2412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Quantum Financial Forecasting</a:t>
            </a:r>
            <a:endParaRPr sz="1400" b="0" i="0" u="none" strike="noStrike" cap="non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167161" y="201438"/>
            <a:ext cx="5989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GB" sz="3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endParaRPr sz="3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128550" y="1077300"/>
            <a:ext cx="7954800" cy="29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810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Loss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Squared Error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Absolute Percentage Error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Mean Squared Error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Score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0" descr="Ein Bild, das Text, Schrift, Screenshot, Grafiken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0" y="236509"/>
            <a:ext cx="1023631" cy="53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 descr="Ein Bild, das Schwarz, Dunkelheit enthält.&#10;&#10;Automatisch generierte Beschreibu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8270" y="380405"/>
            <a:ext cx="847963" cy="30639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3365550" y="4858800"/>
            <a:ext cx="2412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Quantum Financial Forecasting</a:t>
            </a:r>
            <a:endParaRPr sz="1400" b="0" i="0" u="none" strike="noStrike" cap="non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167161" y="201438"/>
            <a:ext cx="5989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GB" sz="3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Comparison</a:t>
            </a:r>
            <a:endParaRPr sz="3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128550" y="1077300"/>
            <a:ext cx="7954800" cy="29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810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Classical LSTM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QLSTM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5275" y="3600925"/>
            <a:ext cx="6473450" cy="11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0323" y="927975"/>
            <a:ext cx="3403352" cy="25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 descr="Ein Bild, das Text, Schrift, Screenshot, Grafiken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0" y="236509"/>
            <a:ext cx="1023631" cy="53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 descr="Ein Bild, das Schwarz, Dunkelheit enthält.&#10;&#10;Automatisch generierte Beschreibu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8270" y="380405"/>
            <a:ext cx="847963" cy="30639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3365550" y="4858800"/>
            <a:ext cx="2412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Quantum Financial Forecasting</a:t>
            </a:r>
            <a:endParaRPr sz="1400" b="0" i="0" u="none" strike="noStrike" cap="non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167161" y="201438"/>
            <a:ext cx="5989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GB" sz="3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 - Up meeting with Caitlin</a:t>
            </a:r>
            <a:endParaRPr sz="3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2292881" y="380400"/>
            <a:ext cx="509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128550" y="1077300"/>
            <a:ext cx="7954800" cy="29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810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5 - 10 Day Prediction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adding one additional feature at a time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Idea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week prediction better on static data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change from stock price to percentage change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2" descr="Ein Bild, das Text, Schrift, Screenshot, Grafiken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0" y="236509"/>
            <a:ext cx="1023633" cy="536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 descr="Ein Bild, das Schwarz, Dunkelheit enthält.&#10;&#10;Automatisch generierte Beschreibu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8269" y="380405"/>
            <a:ext cx="847960" cy="30639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/>
        </p:nvSpPr>
        <p:spPr>
          <a:xfrm>
            <a:off x="3323401" y="4858800"/>
            <a:ext cx="249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Quantum Financial Forecasting</a:t>
            </a:r>
            <a:endParaRPr sz="1400" b="0" i="0" u="none" strike="noStrike" cap="non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167161" y="201438"/>
            <a:ext cx="5989725" cy="57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GB" sz="3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Outlook</a:t>
            </a:r>
            <a:endParaRPr sz="3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167156" y="1127391"/>
            <a:ext cx="8199675" cy="319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937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more than one day in advance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 Optimization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Autoencoder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 Draft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on QPU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Macintosh PowerPoint</Application>
  <PresentationFormat>On-screen Show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Simple Light</vt:lpstr>
      <vt:lpstr>Office</vt:lpstr>
      <vt:lpstr>Quantum Financial Forecasting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Financial Forecasting</dc:title>
  <cp:lastModifiedBy>Hgog, Mohamad</cp:lastModifiedBy>
  <cp:revision>1</cp:revision>
  <dcterms:modified xsi:type="dcterms:W3CDTF">2023-12-19T13:21:10Z</dcterms:modified>
</cp:coreProperties>
</file>