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5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6D13-7751-AA46-B30E-1A673A5D3F46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F9D3-9E93-7F44-B1D0-13170EC5A4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222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CC1D8-D713-C1D7-7507-3FEBAD16C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6C8877-7745-EB45-B23C-92E918D7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BEBDD-BBD1-4ED6-FC78-BE93A264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62-84AB-BA4D-8BC4-57ADE34F61F2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70455-DCCF-2B64-98B7-B9FCFB28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D4BB9-4332-7FE3-C75E-B8BDA976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29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2570B-E9C0-AF66-97D7-4374BB6B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390FDB-23BA-4F8D-5AF6-D372F217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5888E-8C65-1CE4-65AA-4E0472EE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C12F-91DA-E342-8237-10DFFFB2C4AB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A7FD8F-3E60-C2F1-54D2-8A89B88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21CED-1EDA-1239-AFAC-99BDC7A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5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95CD1B-D3CA-9438-4A76-78E7F845C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F840D4-D088-B037-69A3-5B7F4CD9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14C2F-0FB5-1E6A-CBFD-3AB9EB4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0EC-6ACF-994C-B9F9-75361ED6AEA8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C2600-C6A7-4F7A-061D-834BD4EC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6E82D-B95B-3B03-9FC8-1B50FA8E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9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6443B-0641-B703-037D-71598FF7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304FB-ED2D-288B-9953-275EB738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5323F7-AEE8-1E05-EC72-D331673D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53B-D518-5D49-8F2A-F39800EE0CF9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4BE9F-9869-1379-56E2-A588039F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11ACA-3648-E399-69B5-AD55E57E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32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2749-901F-4396-9AAB-D3BAE255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903DDC-AC23-52E8-3CB6-5F759130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31913-6D91-151B-C901-B119A6AD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B7DE-1905-6148-8652-1618F56CC88F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55AD32-18CB-1ADE-6F55-3A09776E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F4CC8-2425-C1B6-3CD2-B42614BA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7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E39DD-BE34-C83C-4929-069CF207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EDF68-A7E2-BAF4-9EA6-2C042005A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168355-2AE6-8A00-0949-909C0A82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8A87-0A68-3FE8-5C56-B80C2BC4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4E8-A71A-E748-9250-0AFF8F43C6B0}" type="datetime1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8A33D-7652-1C74-A3DF-940F233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5DE11D-EE05-9DE0-5BF2-ABCF768B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27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EEC12-AF32-0589-FEF3-C4A7CA3F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49138-7FA2-C362-2799-34E91343F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2F805-AFF2-C65A-ECA4-5A26BBC5C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794E5B-1100-E248-97F7-AD2A52EDF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04504-41A9-B7A8-D39D-57014A936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77E48A-767B-433B-4C5D-9959F8A7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158B-35C3-474B-AD73-EB7407A4496A}" type="datetime1">
              <a:rPr lang="de-DE" smtClean="0"/>
              <a:t>28.11.23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44C50C-0DD1-ADC4-8FD9-93C7F2BC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0ECDF4-D66F-7BB2-E23D-72095E3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4914-AB42-E391-4F7A-578B36C8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77022C-310C-0411-61B9-D365D38E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313-4811-4647-BA2A-F8BB28D249BC}" type="datetime1">
              <a:rPr lang="de-DE" smtClean="0"/>
              <a:t>28.11.23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D93277-7796-599E-5B2B-809B059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508636-F616-10BA-F895-0E54421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F5C7CE-4893-4A7C-ED38-0DD1E33C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72C-41A7-9349-9885-29C90803EEDB}" type="datetime1">
              <a:rPr lang="de-DE" smtClean="0"/>
              <a:t>28.11.23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8CC844-233C-B25B-D911-0222113E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1CDC0F-E592-E61A-FF08-D2506A78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5B305-A876-9B19-B9B8-B51B02C2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06EDB-E3B9-9EBF-63E3-018A8DCB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101D6-3A6D-F164-BB7A-4E723B26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DAC653-C931-D9DE-16BE-4BF549AE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D01-E58A-8742-AD6C-66D71F55605C}" type="datetime1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2E6DF-3059-ABC7-DB68-1A88ADC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620959-A0F7-9746-4A66-2D17074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02CA-4366-5714-7BD3-54FA264F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74C939-1B1A-518F-3C46-666588A0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3E5542-0108-94AA-5D66-A9AFA7FF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395B5F-9788-A4FC-87CF-7561B33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D0CB-D6DD-A34E-89C5-4557553D0C2D}" type="datetime1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38EBC-7C5F-DE15-F9EF-52ED3F2A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B2EEC-064D-0580-1379-04BDCD8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1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24D93-E6DA-386C-E447-6377F5B1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E23ED1-3EBD-4CC1-E800-1BF294DA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5045A-7AFE-FE96-D06D-EA194D3C0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F4D0-FCD4-834B-873E-D94703BF131C}" type="datetime1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A951F-02B5-175D-2512-849C12F63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1C3CD-B275-F40F-C012-900355A00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92B4-D249-44BF-8D29-98E2376CC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9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31D2-52D3-2289-62AD-C14B76D5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  <a:t>Quantum Financial Forecasting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32D84A-3822-BD81-68F9-B0382A1E7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Alex,</a:t>
            </a:r>
            <a:r>
              <a:rPr lang="de-DE"/>
              <a:t> Florian,</a:t>
            </a:r>
            <a:r>
              <a:rPr lang="en-DE"/>
              <a:t> </a:t>
            </a:r>
            <a:r>
              <a:rPr lang="en-DE" dirty="0"/>
              <a:t>Leonard</a:t>
            </a:r>
            <a:r>
              <a:rPr lang="en-DE"/>
              <a:t>, Mohamad</a:t>
            </a:r>
            <a:endParaRPr lang="en-DE" dirty="0"/>
          </a:p>
        </p:txBody>
      </p:sp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AC6BC-52EE-9E78-1C3C-2181F57F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3C741C-C23C-1D1E-E274-67B18C1B2D4A}"/>
              </a:ext>
            </a:extLst>
          </p:cNvPr>
          <p:cNvGrpSpPr/>
          <p:nvPr/>
        </p:nvGrpSpPr>
        <p:grpSpPr>
          <a:xfrm>
            <a:off x="1564640" y="1554480"/>
            <a:ext cx="8056880" cy="4934187"/>
            <a:chOff x="0" y="0"/>
            <a:chExt cx="12192000" cy="6858000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778D508-C61E-9E56-1621-6750A5C6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5B0C2D8-CE49-6EDA-7FD2-EE73D0109A0B}"/>
                </a:ext>
              </a:extLst>
            </p:cNvPr>
            <p:cNvSpPr/>
            <p:nvPr/>
          </p:nvSpPr>
          <p:spPr>
            <a:xfrm>
              <a:off x="0" y="0"/>
              <a:ext cx="1004488" cy="1030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9217C98-DE1C-A955-27E2-1293F6C3351D}"/>
                </a:ext>
              </a:extLst>
            </p:cNvPr>
            <p:cNvSpPr/>
            <p:nvPr/>
          </p:nvSpPr>
          <p:spPr>
            <a:xfrm>
              <a:off x="502244" y="3634327"/>
              <a:ext cx="2871577" cy="2316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EE7F52-5872-CC40-3E7A-78E14EF8BD05}"/>
              </a:ext>
            </a:extLst>
          </p:cNvPr>
          <p:cNvSpPr txBox="1"/>
          <p:nvPr/>
        </p:nvSpPr>
        <p:spPr>
          <a:xfrm>
            <a:off x="283780" y="260847"/>
            <a:ext cx="842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Research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E6EB46-CB8C-7C3A-B7BB-3769232F8419}"/>
              </a:ext>
            </a:extLst>
          </p:cNvPr>
          <p:cNvSpPr txBox="1"/>
          <p:nvPr/>
        </p:nvSpPr>
        <p:spPr>
          <a:xfrm>
            <a:off x="558100" y="1240683"/>
            <a:ext cx="544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Classical</a:t>
            </a:r>
            <a:r>
              <a:rPr lang="de-DE" sz="2800" b="1" dirty="0"/>
              <a:t> </a:t>
            </a:r>
            <a:r>
              <a:rPr lang="de-DE" sz="2800" b="1" dirty="0" err="1"/>
              <a:t>Recurrent</a:t>
            </a:r>
            <a:r>
              <a:rPr lang="de-DE" sz="2800" b="1" dirty="0"/>
              <a:t> </a:t>
            </a:r>
            <a:r>
              <a:rPr lang="de-DE" sz="2800" b="1" dirty="0" err="1"/>
              <a:t>Neural</a:t>
            </a:r>
            <a:r>
              <a:rPr lang="de-DE" sz="2800" b="1" dirty="0"/>
              <a:t> Network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51059-D6CE-1E8D-1AA6-24D616536F7B}"/>
              </a:ext>
            </a:extLst>
          </p:cNvPr>
          <p:cNvSpPr txBox="1"/>
          <p:nvPr/>
        </p:nvSpPr>
        <p:spPr>
          <a:xfrm>
            <a:off x="4556123" y="6488668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Quantum Financial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Forecasting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82E7C46-BF2B-CD91-F786-5204E30A3CD2}"/>
              </a:ext>
            </a:extLst>
          </p:cNvPr>
          <p:cNvSpPr txBox="1"/>
          <p:nvPr/>
        </p:nvSpPr>
        <p:spPr>
          <a:xfrm>
            <a:off x="9033763" y="6227058"/>
            <a:ext cx="3158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https://www.youtube.com/watch?v=AsNTP8Kwu80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98F45-E7FC-871C-2BDB-87C6C36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1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EE7F52-5872-CC40-3E7A-78E14EF8BD05}"/>
              </a:ext>
            </a:extLst>
          </p:cNvPr>
          <p:cNvSpPr txBox="1"/>
          <p:nvPr/>
        </p:nvSpPr>
        <p:spPr>
          <a:xfrm>
            <a:off x="283780" y="260847"/>
            <a:ext cx="842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Research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E6EB46-CB8C-7C3A-B7BB-3769232F8419}"/>
              </a:ext>
            </a:extLst>
          </p:cNvPr>
          <p:cNvSpPr txBox="1"/>
          <p:nvPr/>
        </p:nvSpPr>
        <p:spPr>
          <a:xfrm>
            <a:off x="680170" y="1689163"/>
            <a:ext cx="529427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Quantum </a:t>
            </a:r>
            <a:r>
              <a:rPr lang="de-DE" sz="2400" dirty="0" err="1"/>
              <a:t>Recurrent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 </a:t>
            </a:r>
            <a:endParaRPr lang="de-DE" sz="1400" dirty="0"/>
          </a:p>
          <a:p>
            <a:r>
              <a:rPr lang="de-DE" sz="1400" dirty="0"/>
              <a:t>          (</a:t>
            </a:r>
            <a:r>
              <a:rPr lang="de-DE" sz="1400" dirty="0" err="1"/>
              <a:t>Recurrent</a:t>
            </a:r>
            <a:r>
              <a:rPr lang="de-DE" sz="1400" dirty="0"/>
              <a:t> Quantum </a:t>
            </a:r>
            <a:r>
              <a:rPr lang="de-DE" sz="1400" dirty="0" err="1"/>
              <a:t>Neural</a:t>
            </a:r>
            <a:r>
              <a:rPr lang="de-DE" sz="1400" dirty="0"/>
              <a:t> Networks – Johannes Bausch)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51059-D6CE-1E8D-1AA6-24D616536F7B}"/>
              </a:ext>
            </a:extLst>
          </p:cNvPr>
          <p:cNvSpPr txBox="1"/>
          <p:nvPr/>
        </p:nvSpPr>
        <p:spPr>
          <a:xfrm>
            <a:off x="4556123" y="6488668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Quantum Financial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Forecasting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B62C7-BCA4-2286-6351-C2105BE1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95" y="1821387"/>
            <a:ext cx="5875750" cy="40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88CB8A-1884-5844-2C86-CE308C88EE76}"/>
              </a:ext>
            </a:extLst>
          </p:cNvPr>
          <p:cNvSpPr txBox="1"/>
          <p:nvPr/>
        </p:nvSpPr>
        <p:spPr>
          <a:xfrm>
            <a:off x="6990895" y="5764974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https://en.wikipedia.org/wiki/Long_short-term_memory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943A-ECD6-F6EF-5FAB-D15C3C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EE7F52-5872-CC40-3E7A-78E14EF8BD05}"/>
              </a:ext>
            </a:extLst>
          </p:cNvPr>
          <p:cNvSpPr txBox="1"/>
          <p:nvPr/>
        </p:nvSpPr>
        <p:spPr>
          <a:xfrm>
            <a:off x="222881" y="268584"/>
            <a:ext cx="7986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/>
              <a:t>Implementations</a:t>
            </a:r>
            <a:r>
              <a:rPr lang="de-DE" sz="4400" b="1" dirty="0"/>
              <a:t> &amp; </a:t>
            </a:r>
            <a:r>
              <a:rPr lang="de-DE" sz="4400" b="1" dirty="0" err="1"/>
              <a:t>Testing</a:t>
            </a:r>
            <a:endParaRPr lang="de-DE" sz="44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84FC13-886B-0583-0EA5-517A38779276}"/>
              </a:ext>
            </a:extLst>
          </p:cNvPr>
          <p:cNvSpPr txBox="1"/>
          <p:nvPr/>
        </p:nvSpPr>
        <p:spPr>
          <a:xfrm>
            <a:off x="4556123" y="6488668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Quantum Financial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Forecasting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494C6B-E722-0CF1-80F3-0FC726284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15" y="1973701"/>
            <a:ext cx="5505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6E2BFF-0D4B-63F6-1CAC-E44E4B001E8E}"/>
              </a:ext>
            </a:extLst>
          </p:cNvPr>
          <p:cNvSpPr txBox="1"/>
          <p:nvPr/>
        </p:nvSpPr>
        <p:spPr>
          <a:xfrm>
            <a:off x="477520" y="2043172"/>
            <a:ext cx="48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Datasets:</a:t>
            </a:r>
            <a:r>
              <a:rPr lang="en-DE" dirty="0"/>
              <a:t> multiple simple mathematical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715E7-F72D-BDFE-BF0E-CFBA10202960}"/>
              </a:ext>
            </a:extLst>
          </p:cNvPr>
          <p:cNvSpPr txBox="1"/>
          <p:nvPr/>
        </p:nvSpPr>
        <p:spPr>
          <a:xfrm>
            <a:off x="487680" y="2521233"/>
            <a:ext cx="369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Task:</a:t>
            </a:r>
            <a:r>
              <a:rPr lang="en-DE" dirty="0"/>
              <a:t> predict the values after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583A0-D288-AFDF-8B6C-2214BCD2F50F}"/>
              </a:ext>
            </a:extLst>
          </p:cNvPr>
          <p:cNvSpPr txBox="1"/>
          <p:nvPr/>
        </p:nvSpPr>
        <p:spPr>
          <a:xfrm>
            <a:off x="1016000" y="2915463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Encode </a:t>
            </a:r>
            <a:r>
              <a:rPr lang="en-DE" i="1" dirty="0"/>
              <a:t>x</a:t>
            </a:r>
            <a:r>
              <a:rPr lang="en-DE" dirty="0"/>
              <a:t>-value into input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28ED8-2DE4-FBFF-B472-E87247818A4A}"/>
              </a:ext>
            </a:extLst>
          </p:cNvPr>
          <p:cNvSpPr txBox="1"/>
          <p:nvPr/>
        </p:nvSpPr>
        <p:spPr>
          <a:xfrm>
            <a:off x="1016000" y="3308797"/>
            <a:ext cx="34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One hidden layer with 128 neurons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BF8E9-540D-F71B-E785-B256A2671969}"/>
              </a:ext>
            </a:extLst>
          </p:cNvPr>
          <p:cNvSpPr txBox="1"/>
          <p:nvPr/>
        </p:nvSpPr>
        <p:spPr>
          <a:xfrm>
            <a:off x="1016000" y="3727029"/>
            <a:ext cx="326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Output layer predicts the </a:t>
            </a:r>
            <a:r>
              <a:rPr lang="en-DE" i="1" dirty="0"/>
              <a:t>y</a:t>
            </a:r>
            <a:r>
              <a:rPr lang="en-DE" dirty="0"/>
              <a:t>-value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55A66E-3032-D4EC-99A0-0D76C92E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4</a:t>
            </a:fld>
            <a:endParaRPr lang="de-DE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C118E933-F6D6-C815-F591-793C1DA5D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52348" y="1257040"/>
            <a:ext cx="11475795" cy="769441"/>
          </a:xfrm>
        </p:spPr>
        <p:txBody>
          <a:bodyPr>
            <a:normAutofit/>
          </a:bodyPr>
          <a:lstStyle/>
          <a:p>
            <a:r>
              <a:rPr lang="de-DE" sz="2800" b="1" dirty="0"/>
              <a:t>Basic </a:t>
            </a:r>
            <a:r>
              <a:rPr lang="de-DE" sz="2800" b="1" dirty="0" err="1"/>
              <a:t>Classical</a:t>
            </a:r>
            <a:r>
              <a:rPr lang="de-DE" sz="2800" b="1" dirty="0"/>
              <a:t> </a:t>
            </a:r>
            <a:r>
              <a:rPr lang="de-DE" sz="2800" b="1" dirty="0" err="1"/>
              <a:t>Neural</a:t>
            </a:r>
            <a:r>
              <a:rPr lang="de-DE" sz="2800" b="1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6681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423B3-7EC1-B939-1217-3F72991C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81" y="2576907"/>
            <a:ext cx="4968240" cy="37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9A61A-C427-4349-1D34-24F090509068}"/>
              </a:ext>
            </a:extLst>
          </p:cNvPr>
          <p:cNvSpPr txBox="1"/>
          <p:nvPr/>
        </p:nvSpPr>
        <p:spPr>
          <a:xfrm>
            <a:off x="4556123" y="6488668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Quantum Financial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Forecasting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9D3508-0022-F35E-A3B9-3B62F4BE7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8" y="2576907"/>
            <a:ext cx="4887612" cy="37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D1251-F25E-DFFF-AE19-346D874D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B1D3839C-B14A-E261-EE6C-C2CFD728E31C}"/>
              </a:ext>
            </a:extLst>
          </p:cNvPr>
          <p:cNvSpPr txBox="1"/>
          <p:nvPr/>
        </p:nvSpPr>
        <p:spPr>
          <a:xfrm>
            <a:off x="222881" y="268584"/>
            <a:ext cx="7986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/>
              <a:t>Implementations</a:t>
            </a:r>
            <a:r>
              <a:rPr lang="de-DE" sz="4400" b="1" dirty="0"/>
              <a:t> &amp; </a:t>
            </a:r>
            <a:r>
              <a:rPr lang="de-DE" sz="4400" b="1" dirty="0" err="1"/>
              <a:t>Testing</a:t>
            </a:r>
            <a:endParaRPr lang="de-DE" sz="4400" b="1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0BE85D4E-3FC8-FDD0-6A8C-FD9CA708499F}"/>
              </a:ext>
            </a:extLst>
          </p:cNvPr>
          <p:cNvSpPr txBox="1">
            <a:spLocks/>
          </p:cNvSpPr>
          <p:nvPr/>
        </p:nvSpPr>
        <p:spPr>
          <a:xfrm>
            <a:off x="-1033279" y="1645281"/>
            <a:ext cx="7373119" cy="76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+mn-lt"/>
              </a:rPr>
              <a:t>Dataset:</a:t>
            </a:r>
            <a:r>
              <a:rPr lang="de-DE" sz="2000" dirty="0">
                <a:latin typeface="+mn-lt"/>
              </a:rPr>
              <a:t> Apple stock </a:t>
            </a:r>
            <a:r>
              <a:rPr lang="de-DE" sz="2000" dirty="0" err="1">
                <a:latin typeface="+mn-lt"/>
              </a:rPr>
              <a:t>daily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data</a:t>
            </a:r>
            <a:endParaRPr lang="de-DE" sz="2000" dirty="0">
              <a:latin typeface="+mn-lt"/>
            </a:endParaRP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5CAD515F-1E9F-222E-83CA-FFC67ECB54BA}"/>
              </a:ext>
            </a:extLst>
          </p:cNvPr>
          <p:cNvSpPr txBox="1">
            <a:spLocks/>
          </p:cNvSpPr>
          <p:nvPr/>
        </p:nvSpPr>
        <p:spPr>
          <a:xfrm>
            <a:off x="-2014428" y="1260561"/>
            <a:ext cx="11475795" cy="76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err="1"/>
              <a:t>Classical</a:t>
            </a:r>
            <a:r>
              <a:rPr lang="de-DE" sz="2800" b="1" dirty="0"/>
              <a:t> Long Short-Term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384344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B91D922-4679-4E70-3448-78517571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5345"/>
            <a:ext cx="1364843" cy="71494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56CA758-0B63-9310-BE27-B2908850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26" y="507206"/>
            <a:ext cx="1130613" cy="4085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7E6898E-FC34-D033-0485-E68F2FF9A1A8}"/>
              </a:ext>
            </a:extLst>
          </p:cNvPr>
          <p:cNvSpPr txBox="1"/>
          <p:nvPr/>
        </p:nvSpPr>
        <p:spPr>
          <a:xfrm>
            <a:off x="222881" y="1717475"/>
            <a:ext cx="988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de-DE" sz="2400" dirty="0" err="1"/>
              <a:t>Collect</a:t>
            </a:r>
            <a:r>
              <a:rPr lang="de-DE" sz="2400" dirty="0"/>
              <a:t> and </a:t>
            </a:r>
            <a:r>
              <a:rPr lang="de-DE" sz="2400" dirty="0" err="1"/>
              <a:t>prepare</a:t>
            </a:r>
            <a:r>
              <a:rPr lang="de-DE" sz="2400" dirty="0"/>
              <a:t> </a:t>
            </a:r>
            <a:r>
              <a:rPr lang="de-DE" sz="2400" dirty="0" err="1"/>
              <a:t>stocks</a:t>
            </a:r>
            <a:r>
              <a:rPr lang="de-DE" sz="2400" dirty="0"/>
              <a:t>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AlphaVantage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sz="2400" dirty="0"/>
              <a:t>Simple Quantum </a:t>
            </a:r>
            <a:r>
              <a:rPr lang="de-DE" sz="2400" dirty="0" err="1"/>
              <a:t>Neural</a:t>
            </a:r>
            <a:r>
              <a:rPr lang="de-DE" sz="2400" dirty="0"/>
              <a:t> Network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Pennylane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sz="2400" dirty="0" err="1"/>
              <a:t>Testing</a:t>
            </a:r>
            <a:r>
              <a:rPr lang="de-DE" sz="2400" dirty="0"/>
              <a:t> on different </a:t>
            </a:r>
            <a:r>
              <a:rPr lang="de-DE" sz="2400" dirty="0" err="1"/>
              <a:t>mathematical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sz="2400" dirty="0" err="1"/>
              <a:t>Compare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classical</a:t>
            </a:r>
            <a:r>
              <a:rPr lang="de-DE" sz="2400" dirty="0"/>
              <a:t> NN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similar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parameters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sz="2400" dirty="0"/>
              <a:t>Quantum </a:t>
            </a:r>
            <a:r>
              <a:rPr lang="de-DE" sz="2400" dirty="0" err="1"/>
              <a:t>Recurrent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400" dirty="0" err="1"/>
              <a:t>Compare</a:t>
            </a:r>
            <a:r>
              <a:rPr lang="de-DE" sz="2400" dirty="0"/>
              <a:t> QRNN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classical</a:t>
            </a:r>
            <a:r>
              <a:rPr lang="de-DE" sz="2400" dirty="0"/>
              <a:t> RNN</a:t>
            </a:r>
          </a:p>
          <a:p>
            <a:pPr lvl="1"/>
            <a:endParaRPr lang="de-DE" sz="2400" dirty="0"/>
          </a:p>
          <a:p>
            <a:pPr lvl="1"/>
            <a:r>
              <a:rPr lang="de-DE" sz="2400" b="1" dirty="0"/>
              <a:t>Outlook:</a:t>
            </a:r>
          </a:p>
          <a:p>
            <a:pPr marL="914400" lvl="1" indent="-457200">
              <a:buAutoNum type="arabicPeriod"/>
            </a:pPr>
            <a:r>
              <a:rPr lang="de-DE" sz="2400" dirty="0"/>
              <a:t>Quantum LSTM </a:t>
            </a:r>
          </a:p>
          <a:p>
            <a:pPr marL="914400" lvl="1" indent="-457200">
              <a:buAutoNum type="arabicPeriod"/>
            </a:pPr>
            <a:r>
              <a:rPr lang="de-DE" sz="2400" dirty="0"/>
              <a:t>Hyperparameter </a:t>
            </a:r>
            <a:r>
              <a:rPr lang="de-DE" sz="2400" dirty="0" err="1"/>
              <a:t>Optimization</a:t>
            </a:r>
            <a:r>
              <a:rPr lang="de-DE" sz="2400" dirty="0"/>
              <a:t> (e.g. Learning Rate)</a:t>
            </a:r>
          </a:p>
          <a:p>
            <a:pPr marL="914400" lvl="1" indent="-457200">
              <a:buAutoNum type="arabicPeriod"/>
            </a:pPr>
            <a:r>
              <a:rPr lang="de-DE" sz="2400" dirty="0"/>
              <a:t>Different </a:t>
            </a:r>
            <a:r>
              <a:rPr lang="de-DE" sz="2400" dirty="0" err="1"/>
              <a:t>quantum</a:t>
            </a:r>
            <a:r>
              <a:rPr lang="de-DE" sz="2400" dirty="0"/>
              <a:t> </a:t>
            </a:r>
            <a:r>
              <a:rPr lang="de-DE" sz="2400" dirty="0" err="1"/>
              <a:t>circuit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endParaRPr lang="de-DE" sz="2400" dirty="0"/>
          </a:p>
          <a:p>
            <a:pPr marL="914400" lvl="1" indent="-457200">
              <a:buAutoNum type="arabicPeriod"/>
            </a:pP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1F1077-AE6C-7C79-3083-BF88F9DC2F6C}"/>
              </a:ext>
            </a:extLst>
          </p:cNvPr>
          <p:cNvSpPr txBox="1"/>
          <p:nvPr/>
        </p:nvSpPr>
        <p:spPr>
          <a:xfrm>
            <a:off x="4556123" y="6488668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Quantum Financial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Forecasting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C031C-4B6F-C1C7-120B-13E772F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92B4-D249-44BF-8D29-98E2376CCF0F}" type="slidenum">
              <a:rPr lang="de-DE" smtClean="0"/>
              <a:t>6</a:t>
            </a:fld>
            <a:endParaRPr lang="de-DE"/>
          </a:p>
        </p:txBody>
      </p:sp>
      <p:sp>
        <p:nvSpPr>
          <p:cNvPr id="4" name="Textfeld 5">
            <a:extLst>
              <a:ext uri="{FF2B5EF4-FFF2-40B4-BE49-F238E27FC236}">
                <a16:creationId xmlns:a16="http://schemas.microsoft.com/office/drawing/2014/main" id="{2586B178-9C60-4C3C-51C5-727553497D46}"/>
              </a:ext>
            </a:extLst>
          </p:cNvPr>
          <p:cNvSpPr txBox="1"/>
          <p:nvPr/>
        </p:nvSpPr>
        <p:spPr>
          <a:xfrm>
            <a:off x="222881" y="268584"/>
            <a:ext cx="7986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Next Week </a:t>
            </a:r>
            <a:r>
              <a:rPr lang="de-DE" sz="4400" b="1" dirty="0" err="1"/>
              <a:t>ToDos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46338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</vt:lpstr>
      <vt:lpstr>Quantum Financial Forecasting</vt:lpstr>
      <vt:lpstr>PowerPoint Presentation</vt:lpstr>
      <vt:lpstr>PowerPoint Presentation</vt:lpstr>
      <vt:lpstr>Basic Classical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Financial Forecasting</dc:title>
  <dc:creator>Florian Eckstaller</dc:creator>
  <cp:lastModifiedBy>Hgog, Mohamad</cp:lastModifiedBy>
  <cp:revision>11</cp:revision>
  <dcterms:created xsi:type="dcterms:W3CDTF">2023-11-28T10:27:02Z</dcterms:created>
  <dcterms:modified xsi:type="dcterms:W3CDTF">2023-11-28T12:22:22Z</dcterms:modified>
</cp:coreProperties>
</file>