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0" r:id="rId5"/>
    <p:sldId id="263" r:id="rId6"/>
    <p:sldId id="261" r:id="rId7"/>
    <p:sldId id="258" r:id="rId8"/>
    <p:sldId id="264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90"/>
  </p:normalViewPr>
  <p:slideViewPr>
    <p:cSldViewPr snapToGrid="0">
      <p:cViewPr>
        <p:scale>
          <a:sx n="121" d="100"/>
          <a:sy n="121" d="100"/>
        </p:scale>
        <p:origin x="39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24928-C42B-584F-A633-5023BE9C92D8}" type="datetimeFigureOut">
              <a:rPr lang="en-DE" smtClean="0"/>
              <a:t>21.11.23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CBFA3-C1F8-3C48-BD03-9684CC56EEA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009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4BD4-CDE0-C3EF-E41C-3FAC641F5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61B26-76D3-DA52-BB76-BF0085380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7F568-AC41-DA15-7A92-6F4EE86A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AE3DA-C4A7-2C53-5DCF-CA613E954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2AEF8-F1D5-FA1F-2FA5-FC9C6874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9969-6EDC-C342-8683-9718395D6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3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E341-1C09-B5B0-2852-5D6ADA16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547DE-5731-A2FE-E1AA-473314518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DE2CE-DF8B-9606-909B-809BD2099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742E9-1DA4-8EB6-4A86-371E2F1F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D55AF-2DD9-F2E7-CD56-44DF4C47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9969-6EDC-C342-8683-9718395D6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5940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197A9A-EE73-0B9B-B474-FB8A372AC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1F808-C699-AD25-B547-C6F898AF5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AAAF1-D1B2-9767-B664-C8AECFD8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4BDF4-8656-A34E-BA16-52C83432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4BA30-27DE-9E38-E4BE-0F594D2C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9969-6EDC-C342-8683-9718395D6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599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A6C79-9A42-5217-1B4F-9A72D6D92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9761-1836-144E-2717-857A7D1F7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714CB-A61F-F938-3AF1-C3FE93C7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E86ED-5C8A-00DD-9DF4-63DF525E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BFDDD-7E25-0715-938B-B3DA664C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9969-6EDC-C342-8683-9718395D6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337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2CA1-87A8-05C1-825E-74A90849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29CDA-097A-672A-CE33-72A8098C7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E9605-D91C-088D-B262-5535B064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DA8BF-7BB9-DD43-DFA1-DA64C19D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0351F-2AEF-2A56-A0C5-82BB9418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9969-6EDC-C342-8683-9718395D6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710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AB64-B92D-8299-975A-EC406EE9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E9456-FC56-BE41-8520-C3DB6D52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940B5-2434-7A04-FD21-3BDC2BC6C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0D2F1-2E6E-394C-A7FD-2B73E6D3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A2780-0629-EC42-D559-283DE344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AF73E-226F-42F2-9A26-92E7EEA7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9969-6EDC-C342-8683-9718395D6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1847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F3EF-7D4E-71D9-B285-A5ACFF79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5A87C-8B80-D713-01D9-DEB569357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51845-70DB-307C-79A9-9FE322F09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F779C0-9FAE-5C27-2C58-216BCE1F9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DBD82C-A57D-A7F5-678A-116257111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51BC1E-AE18-607A-DC0C-F22DD382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C679FE-F079-601B-1D28-D630E09C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BF96D-37FE-74CA-2B59-6F686E3D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9969-6EDC-C342-8683-9718395D6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986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DD2F-5AA9-A547-D00C-13075B0A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52049-60CB-BC9E-B3A6-408E7E00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6E1EA-662C-6044-0678-ADC98C3F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AC473-E579-3BE0-E01B-CE5D7427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9969-6EDC-C342-8683-9718395D6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170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E822F-3D7F-CA9A-CF7D-DD84C177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70CBC-78A1-2BAF-F780-257E574A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E8F31-E125-9D07-DC7E-2C5F585C8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9969-6EDC-C342-8683-9718395D6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311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8E48-5475-CFC9-BB0A-F6ADAC69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828E0-DC06-6668-4661-F62F4E8D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9942A-AB95-E636-B846-9983D3672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F0B6C-377F-2F7D-5A13-0D7D8A3C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7C7EA-A71B-6DE7-6AD5-F5BB21C9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20AE3-982D-95AF-BF62-602ACFC9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9969-6EDC-C342-8683-9718395D6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395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8310-760C-FBDF-B6F5-12E5FC1B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3471A-E67B-466C-9D2F-7E5276F1E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E21D1-89D7-6035-FD24-6341384C8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60FB1-E1F4-D6A2-3160-3D0587F3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3B013-F485-4491-DC8E-098AC0F19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2CD98-F5D0-3A35-FCA8-BBDB1808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9969-6EDC-C342-8683-9718395D6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667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6E390-9B10-6A65-45E9-167D73027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C6ECB-880B-68FD-5D80-E6A6F7CB4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1034A-3835-E1CE-500E-DF6C4C63C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21.11.23</a:t>
            </a:r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6706E-199F-2915-0CAD-9A8177CE6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1FF89-23F2-3F81-D8FC-2CCF81256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29969-6EDC-C342-8683-9718395D6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1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2FA59-F575-FD76-1B70-28469D09F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024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355BB7"/>
                </a:solidFill>
                <a:effectLst/>
                <a:latin typeface="Helvetica" pitchFamily="2" charset="0"/>
              </a:rPr>
              <a:t>Quantum Financial Forecasting</a:t>
            </a:r>
            <a:br>
              <a:rPr lang="en-GB" dirty="0">
                <a:solidFill>
                  <a:srgbClr val="355BB7"/>
                </a:solidFill>
                <a:effectLst/>
                <a:latin typeface="Helvetica" pitchFamily="2" charset="0"/>
              </a:rPr>
            </a:b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06BC8-CDD8-E4A1-475C-37B28F928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DE" dirty="0"/>
              <a:t>Alex, Florian, Leonard, Mohamad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5C92-D046-BABE-1622-EAABABEF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105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2E32-F371-0F69-C795-7C3BF06A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DEAD-6E6D-59F5-1E0E-0F67D0006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78" y="1513490"/>
            <a:ext cx="11070021" cy="4663473"/>
          </a:xfrm>
        </p:spPr>
        <p:txBody>
          <a:bodyPr/>
          <a:lstStyle/>
          <a:p>
            <a:r>
              <a:rPr lang="en-GB" b="1" dirty="0"/>
              <a:t>Classical Financial Forecasting</a:t>
            </a:r>
          </a:p>
          <a:p>
            <a:pPr lvl="1">
              <a:buFont typeface="Wingdings" pitchFamily="2" charset="2"/>
              <a:buChar char="à"/>
            </a:pPr>
            <a:r>
              <a:rPr lang="en-GB" dirty="0"/>
              <a:t>Intuition </a:t>
            </a:r>
          </a:p>
          <a:p>
            <a:pPr lvl="1">
              <a:buFont typeface="Wingdings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/>
              <a:t>Statistics and linear regression</a:t>
            </a:r>
          </a:p>
          <a:p>
            <a:pPr lvl="1">
              <a:buFont typeface="Wingdings" pitchFamily="2" charset="2"/>
              <a:buChar char="à"/>
            </a:pPr>
            <a:r>
              <a:rPr lang="en-GB" dirty="0"/>
              <a:t> technical and fundamental analysis </a:t>
            </a:r>
          </a:p>
          <a:p>
            <a:pPr lvl="1">
              <a:buFont typeface="Wingdings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Neural Networks</a:t>
            </a:r>
            <a:endParaRPr lang="en-GB" dirty="0"/>
          </a:p>
          <a:p>
            <a:endParaRPr lang="en-DE" dirty="0"/>
          </a:p>
          <a:p>
            <a:r>
              <a:rPr lang="en-DE" b="1" dirty="0"/>
              <a:t>Quantum neural networks</a:t>
            </a:r>
          </a:p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DD614-7119-BDC0-1B1C-244C3A1F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954E5-1FBB-8E44-028C-25390C54A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4" r="3596"/>
          <a:stretch/>
        </p:blipFill>
        <p:spPr>
          <a:xfrm>
            <a:off x="5829339" y="1702186"/>
            <a:ext cx="6173468" cy="278686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7F6E557-3171-6C2A-B4CF-18D442349F55}"/>
              </a:ext>
            </a:extLst>
          </p:cNvPr>
          <p:cNvGrpSpPr/>
          <p:nvPr/>
        </p:nvGrpSpPr>
        <p:grpSpPr>
          <a:xfrm>
            <a:off x="7610147" y="4542804"/>
            <a:ext cx="3442557" cy="1950071"/>
            <a:chOff x="4989455" y="4608189"/>
            <a:chExt cx="3442557" cy="195007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3D38329-111E-CE14-8476-7F5F47D98296}"/>
                </a:ext>
              </a:extLst>
            </p:cNvPr>
            <p:cNvSpPr/>
            <p:nvPr/>
          </p:nvSpPr>
          <p:spPr>
            <a:xfrm>
              <a:off x="4989455" y="4608189"/>
              <a:ext cx="3442557" cy="19500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915A392F-3705-65C2-70D0-8E321CE24C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13" b="5630"/>
            <a:stretch/>
          </p:blipFill>
          <p:spPr bwMode="auto">
            <a:xfrm>
              <a:off x="5526035" y="4719072"/>
              <a:ext cx="2369395" cy="1448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0F22DE-D55F-DE32-5B61-85F9CE6BC7D9}"/>
                </a:ext>
              </a:extLst>
            </p:cNvPr>
            <p:cNvSpPr txBox="1"/>
            <p:nvPr/>
          </p:nvSpPr>
          <p:spPr>
            <a:xfrm>
              <a:off x="5057883" y="6167626"/>
              <a:ext cx="3374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Classical parameters optimization </a:t>
              </a:r>
              <a:endParaRPr lang="en-DE" dirty="0"/>
            </a:p>
          </p:txBody>
        </p:sp>
      </p:grpSp>
      <p:pic>
        <p:nvPicPr>
          <p:cNvPr id="10" name="Graphic 9" descr="Line arrow: Counter-clockwise curve outline">
            <a:extLst>
              <a:ext uri="{FF2B5EF4-FFF2-40B4-BE49-F238E27FC236}">
                <a16:creationId xmlns:a16="http://schemas.microsoft.com/office/drawing/2014/main" id="{418B18E1-4CFC-5C00-2FF3-ED8E9A7B2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561658" flipH="1">
            <a:off x="6864965" y="4215657"/>
            <a:ext cx="914400" cy="914400"/>
          </a:xfrm>
          <a:prstGeom prst="rect">
            <a:avLst/>
          </a:prstGeom>
        </p:spPr>
      </p:pic>
      <p:pic>
        <p:nvPicPr>
          <p:cNvPr id="11" name="Graphic 10" descr="Line arrow: Counter-clockwise curve outline">
            <a:extLst>
              <a:ext uri="{FF2B5EF4-FFF2-40B4-BE49-F238E27FC236}">
                <a16:creationId xmlns:a16="http://schemas.microsoft.com/office/drawing/2014/main" id="{AF3945DE-FCDF-C36F-0329-92194B997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18990" flipV="1">
            <a:off x="10892653" y="42156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4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B00C-036E-1AA8-AAA7-6DD0C764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2E84F-863F-490F-33A2-464027566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Using Neural Networks to Forecast Stock Market Prices</a:t>
            </a:r>
          </a:p>
          <a:p>
            <a:pPr lvl="1"/>
            <a:r>
              <a:rPr lang="en-GB" dirty="0"/>
              <a:t>Comparison between different NN Architectures (e.g., recurrent, self-organizing) and statistical/regression techniques</a:t>
            </a:r>
          </a:p>
          <a:p>
            <a:pPr lvl="1"/>
            <a:r>
              <a:rPr lang="en-GB" dirty="0"/>
              <a:t>NN predicts market movement 90% of the time correct vs. </a:t>
            </a:r>
          </a:p>
          <a:p>
            <a:pPr marL="457200" lvl="1" indent="0">
              <a:buNone/>
            </a:pPr>
            <a:r>
              <a:rPr lang="en-GB" dirty="0"/>
              <a:t>    statistical methods 60 – 70%</a:t>
            </a:r>
          </a:p>
          <a:p>
            <a:pPr lvl="1"/>
            <a:r>
              <a:rPr lang="en-GB" dirty="0"/>
              <a:t>NN also outperformed the index averages (e.g., S&amp;P 500)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27D77-132D-BBAB-CBB9-AA1D1CC8D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812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B00C-036E-1AA8-AAA7-6DD0C764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2E84F-863F-490F-33A2-464027566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Quantum Machine Learning in Finance: Time Series Forecasting</a:t>
            </a:r>
          </a:p>
          <a:p>
            <a:pPr lvl="1"/>
            <a:r>
              <a:rPr lang="en-GB" dirty="0"/>
              <a:t>PQC (QNN) vs. </a:t>
            </a:r>
            <a:r>
              <a:rPr lang="en-GB" dirty="0" err="1"/>
              <a:t>BiLSTM</a:t>
            </a:r>
            <a:endParaRPr lang="en-GB" dirty="0"/>
          </a:p>
          <a:p>
            <a:pPr lvl="1"/>
            <a:r>
              <a:rPr lang="en-GB" dirty="0"/>
              <a:t>Time Series Signals (deterministic component, trend, noise component)</a:t>
            </a:r>
          </a:p>
          <a:p>
            <a:pPr lvl="1"/>
            <a:r>
              <a:rPr lang="en-GB" dirty="0"/>
              <a:t>AAPL, </a:t>
            </a:r>
            <a:r>
              <a:rPr lang="en-GB" dirty="0" err="1"/>
              <a:t>BitCoin</a:t>
            </a:r>
            <a:r>
              <a:rPr lang="en-GB" dirty="0"/>
              <a:t>, and more stocks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b="1" dirty="0"/>
              <a:t>Results </a:t>
            </a:r>
          </a:p>
          <a:p>
            <a:pPr lvl="2"/>
            <a:r>
              <a:rPr lang="en-GB" dirty="0"/>
              <a:t>PQC is trained faster</a:t>
            </a:r>
          </a:p>
          <a:p>
            <a:pPr lvl="2"/>
            <a:r>
              <a:rPr lang="en-GB" dirty="0"/>
              <a:t>96 trainable parameters (PQC) vs. 175.648 trainable parameters (</a:t>
            </a:r>
            <a:r>
              <a:rPr lang="en-GB" dirty="0" err="1"/>
              <a:t>BiLSTM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PQC outperforms </a:t>
            </a:r>
            <a:r>
              <a:rPr lang="en-GB" dirty="0" err="1"/>
              <a:t>BiLSTM</a:t>
            </a:r>
            <a:r>
              <a:rPr lang="en-GB" dirty="0"/>
              <a:t> on signals with higher noise coefficient</a:t>
            </a:r>
          </a:p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808D7-66AC-3A9F-D951-887B49610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926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2E84F-863F-490F-33A2-464027566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8897"/>
            <a:ext cx="11353800" cy="4758066"/>
          </a:xfrm>
        </p:spPr>
        <p:txBody>
          <a:bodyPr/>
          <a:lstStyle/>
          <a:p>
            <a:r>
              <a:rPr lang="en-GB" b="1" dirty="0"/>
              <a:t>The Potential of Quantum Techniques for Stock Price Prediction</a:t>
            </a:r>
          </a:p>
          <a:p>
            <a:pPr lvl="1"/>
            <a:r>
              <a:rPr lang="en-GB" b="1" dirty="0"/>
              <a:t>Model:</a:t>
            </a:r>
            <a:r>
              <a:rPr lang="en-GB" dirty="0"/>
              <a:t> Quantum Support Vector Machines </a:t>
            </a:r>
          </a:p>
          <a:p>
            <a:pPr lvl="1"/>
            <a:r>
              <a:rPr lang="en-GB" b="1" dirty="0"/>
              <a:t>Dataset:</a:t>
            </a:r>
            <a:r>
              <a:rPr lang="en-GB" dirty="0"/>
              <a:t> Apple, Visa, Johnson and Jonson, and Honeywell</a:t>
            </a:r>
          </a:p>
          <a:p>
            <a:pPr lvl="1"/>
            <a:r>
              <a:rPr lang="en-GB" b="1" dirty="0"/>
              <a:t>Results: </a:t>
            </a:r>
            <a:r>
              <a:rPr lang="en-GB" dirty="0"/>
              <a:t>Quantum model performance is similar to the classical model SVM</a:t>
            </a:r>
          </a:p>
          <a:p>
            <a:pPr lvl="1"/>
            <a:endParaRPr lang="en-GB" dirty="0"/>
          </a:p>
          <a:p>
            <a:pPr lvl="1"/>
            <a:r>
              <a:rPr lang="en-GB" b="1" dirty="0"/>
              <a:t>Compared: </a:t>
            </a:r>
          </a:p>
          <a:p>
            <a:pPr marL="457200" lvl="1" indent="0">
              <a:buNone/>
            </a:pPr>
            <a:r>
              <a:rPr lang="en-GB" dirty="0"/>
              <a:t>different architectures and</a:t>
            </a:r>
          </a:p>
          <a:p>
            <a:pPr marL="457200" lvl="1" indent="0">
              <a:buNone/>
            </a:pPr>
            <a:r>
              <a:rPr lang="en-GB" dirty="0"/>
              <a:t>entanglement schemes.</a:t>
            </a:r>
          </a:p>
          <a:p>
            <a:pPr marL="457200" lvl="1" indent="0">
              <a:buNone/>
            </a:pPr>
            <a:r>
              <a:rPr lang="en-GB" dirty="0"/>
              <a:t>Different future research </a:t>
            </a:r>
          </a:p>
          <a:p>
            <a:pPr marL="457200" lvl="1" indent="0">
              <a:buNone/>
            </a:pPr>
            <a:r>
              <a:rPr lang="en-GB" dirty="0"/>
              <a:t>Suggestions (LSTM)</a:t>
            </a:r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1B00C-036E-1AA8-AAA7-6DD0C764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Related 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7DDC0-8F53-13A7-143E-A9F6B7E2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  <p:pic>
        <p:nvPicPr>
          <p:cNvPr id="10" name="Picture 9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8F695F7A-7948-94FE-A5A9-859FF38EC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853" y="3187704"/>
            <a:ext cx="3999613" cy="2889454"/>
          </a:xfrm>
          <a:prstGeom prst="rect">
            <a:avLst/>
          </a:prstGeom>
        </p:spPr>
      </p:pic>
      <p:pic>
        <p:nvPicPr>
          <p:cNvPr id="11" name="Picture 10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19B4FB4-D64A-3731-A9DF-F9C75D285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453" y="3149220"/>
            <a:ext cx="3891681" cy="292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7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1B00C-036E-1AA8-AAA7-6DD0C764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DE" sz="4000" dirty="0"/>
              <a:t>Related Work</a:t>
            </a:r>
          </a:p>
        </p:txBody>
      </p:sp>
      <p:pic>
        <p:nvPicPr>
          <p:cNvPr id="5" name="Grafik 7" descr="A screenshot of a graph&#10;&#10;Description automatically generated">
            <a:extLst>
              <a:ext uri="{FF2B5EF4-FFF2-40B4-BE49-F238E27FC236}">
                <a16:creationId xmlns:a16="http://schemas.microsoft.com/office/drawing/2014/main" id="{7278889A-8B99-D2EF-7D7D-821D08BF5E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128"/>
          <a:stretch/>
        </p:blipFill>
        <p:spPr>
          <a:xfrm>
            <a:off x="5958634" y="2384349"/>
            <a:ext cx="6170299" cy="422480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42BFE-58D0-EEBB-FE04-82180D51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21.11.23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2E84F-863F-490F-33A2-464027566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07" y="1825625"/>
            <a:ext cx="7704083" cy="4303464"/>
          </a:xfrm>
        </p:spPr>
        <p:txBody>
          <a:bodyPr>
            <a:normAutofit/>
          </a:bodyPr>
          <a:lstStyle/>
          <a:p>
            <a:r>
              <a:rPr lang="en-GB" sz="2400" b="1" dirty="0"/>
              <a:t>Reservoir Computing via Quantum Recurrent Neural Networks</a:t>
            </a:r>
          </a:p>
          <a:p>
            <a:r>
              <a:rPr lang="en-GB" sz="2000" dirty="0"/>
              <a:t>reservoir computing framework to QRNN -&gt; QRNN-RC</a:t>
            </a:r>
          </a:p>
          <a:p>
            <a:r>
              <a:rPr lang="en-GB" sz="2000" dirty="0"/>
              <a:t>Training complexity is significantly reduced</a:t>
            </a:r>
          </a:p>
          <a:p>
            <a:r>
              <a:rPr lang="en-GB" sz="2000" b="1" dirty="0"/>
              <a:t>Results compared to:</a:t>
            </a:r>
          </a:p>
          <a:p>
            <a:pPr lvl="2"/>
            <a:r>
              <a:rPr lang="en-GB" dirty="0"/>
              <a:t>QRNN </a:t>
            </a:r>
          </a:p>
          <a:p>
            <a:pPr lvl="2"/>
            <a:r>
              <a:rPr lang="en-GB" dirty="0"/>
              <a:t>Classical RNN</a:t>
            </a:r>
          </a:p>
        </p:txBody>
      </p:sp>
    </p:spTree>
    <p:extLst>
      <p:ext uri="{BB962C8B-B14F-4D97-AF65-F5344CB8AC3E}">
        <p14:creationId xmlns:p14="http://schemas.microsoft.com/office/powerpoint/2010/main" val="328111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8E5A-021D-8381-EE7C-8422258B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FE202-3662-209D-95F9-851E579EA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DE" b="1" u="sng" dirty="0"/>
              <a:t>Classical</a:t>
            </a:r>
          </a:p>
          <a:p>
            <a:pPr lvl="1"/>
            <a:r>
              <a:rPr lang="en-DE" dirty="0"/>
              <a:t>ARIMA</a:t>
            </a:r>
          </a:p>
          <a:p>
            <a:pPr lvl="1"/>
            <a:r>
              <a:rPr lang="en-DE" dirty="0"/>
              <a:t>LSTM</a:t>
            </a:r>
          </a:p>
          <a:p>
            <a:endParaRPr lang="en-DE" dirty="0"/>
          </a:p>
          <a:p>
            <a:pPr marL="0" indent="0">
              <a:buNone/>
            </a:pPr>
            <a:r>
              <a:rPr lang="en-DE" b="1" u="sng" dirty="0"/>
              <a:t>Quantum</a:t>
            </a:r>
          </a:p>
          <a:p>
            <a:r>
              <a:rPr lang="en-DE" dirty="0"/>
              <a:t>Quantum neural network models, e.g.:</a:t>
            </a:r>
          </a:p>
          <a:p>
            <a:pPr lvl="1"/>
            <a:r>
              <a:rPr lang="en-GB" dirty="0"/>
              <a:t>Quantum Long Short-Term Memory</a:t>
            </a:r>
            <a:endParaRPr lang="en-DE" dirty="0"/>
          </a:p>
          <a:p>
            <a:pPr lvl="1"/>
            <a:r>
              <a:rPr lang="en-GB" dirty="0"/>
              <a:t>Quantum reservoir computing</a:t>
            </a:r>
          </a:p>
          <a:p>
            <a:pPr lvl="1"/>
            <a:r>
              <a:rPr lang="en-GB" dirty="0"/>
              <a:t>Quantum support vector machines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F08C6-2B67-0038-CE8C-42E97BF9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759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8E5A-021D-8381-EE7C-8422258B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FE202-3662-209D-95F9-851E579EA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Basic algorithm implementations (classical and quantum)</a:t>
            </a:r>
          </a:p>
          <a:p>
            <a:r>
              <a:rPr lang="en-DE" dirty="0"/>
              <a:t>Stock Dataset collection (e.g., </a:t>
            </a:r>
            <a:r>
              <a:rPr lang="en-GB" dirty="0"/>
              <a:t>Alpha Vantage)</a:t>
            </a:r>
            <a:endParaRPr lang="en-DE" dirty="0"/>
          </a:p>
          <a:p>
            <a:r>
              <a:rPr lang="en-DE" dirty="0"/>
              <a:t>Basic performance comparison (</a:t>
            </a:r>
            <a:r>
              <a:rPr lang="en-GB" dirty="0"/>
              <a:t>RC Quantum, QSVM, QLSTM)</a:t>
            </a:r>
          </a:p>
          <a:p>
            <a:r>
              <a:rPr lang="en-GB" dirty="0"/>
              <a:t>Test how sensitive quantum models are to noise in the data</a:t>
            </a:r>
          </a:p>
          <a:p>
            <a:r>
              <a:rPr lang="en-GB" dirty="0"/>
              <a:t>Test </a:t>
            </a:r>
            <a:r>
              <a:rPr lang="en-GB" dirty="0" err="1"/>
              <a:t>Calman</a:t>
            </a:r>
            <a:r>
              <a:rPr lang="en-GB" dirty="0"/>
              <a:t> filter to handle noise</a:t>
            </a:r>
          </a:p>
          <a:p>
            <a:r>
              <a:rPr lang="en-GB" dirty="0"/>
              <a:t>Test how </a:t>
            </a:r>
            <a:r>
              <a:rPr lang="en-GB"/>
              <a:t>scalable quantum models are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F08C6-2B67-0038-CE8C-42E97BF9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21806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335</Words>
  <Application>Microsoft Macintosh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Wingdings</vt:lpstr>
      <vt:lpstr>Office Theme</vt:lpstr>
      <vt:lpstr>Quantum Financial Forecasting </vt:lpstr>
      <vt:lpstr>Background</vt:lpstr>
      <vt:lpstr>Related Work</vt:lpstr>
      <vt:lpstr>Related Work</vt:lpstr>
      <vt:lpstr>Related Work</vt:lpstr>
      <vt:lpstr>Related Work</vt:lpstr>
      <vt:lpstr>Methodology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Financial Forecasting </dc:title>
  <dc:creator>Hgog, Mohamad</dc:creator>
  <cp:lastModifiedBy>Hgog, Mohamad</cp:lastModifiedBy>
  <cp:revision>9</cp:revision>
  <dcterms:created xsi:type="dcterms:W3CDTF">2023-11-20T15:32:19Z</dcterms:created>
  <dcterms:modified xsi:type="dcterms:W3CDTF">2023-11-21T13:14:35Z</dcterms:modified>
</cp:coreProperties>
</file>