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0"/>
  </p:normalViewPr>
  <p:slideViewPr>
    <p:cSldViewPr snapToGrid="0">
      <p:cViewPr varScale="1">
        <p:scale>
          <a:sx n="119" d="100"/>
          <a:sy n="11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4928-C42B-584F-A633-5023BE9C92D8}" type="datetimeFigureOut">
              <a:rPr lang="en-DE" smtClean="0"/>
              <a:t>21.11.23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CBFA3-C1F8-3C48-BD03-9684CC56EE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BD4-CDE0-C3EF-E41C-3FAC641F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1B26-76D3-DA52-BB76-BF008538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F568-AC41-DA15-7A92-6F4EE86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E3DA-C4A7-2C53-5DCF-CA613E95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EF8-F1D5-FA1F-2FA5-FC9C6874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3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E341-1C09-B5B0-2852-5D6ADA16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47DE-5731-A2FE-E1AA-47331451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E2CE-DF8B-9606-909B-809BD20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42E9-1DA4-8EB6-4A86-371E2F1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5AF-2DD9-F2E7-CD56-44DF4C4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4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97A9A-EE73-0B9B-B474-FB8A372A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F808-C699-AD25-B547-C6F898AF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AAF1-D1B2-9767-B664-C8AECFD8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BDF4-8656-A34E-BA16-52C8343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BA30-27DE-9E38-E4BE-0F594D2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59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6C79-9A42-5217-1B4F-9A72D6D9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9761-1836-144E-2717-857A7D1F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14CB-A61F-F938-3AF1-C3FE93C7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6ED-5C8A-00DD-9DF4-63DF525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FDDD-7E25-0715-938B-B3DA664C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3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CA1-87A8-05C1-825E-74A90849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9CDA-097A-672A-CE33-72A8098C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9605-D91C-088D-B262-5535B064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8BF-7BB9-DD43-DFA1-DA64C19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351F-2AEF-2A56-A0C5-82BB9418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1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AB64-B92D-8299-975A-EC406EE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456-FC56-BE41-8520-C3DB6D52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40B5-2434-7A04-FD21-3BDC2BC6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D2F1-2E6E-394C-A7FD-2B73E6D3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2780-0629-EC42-D559-283DE344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F73E-226F-42F2-9A26-92E7EEA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F3EF-7D4E-71D9-B285-A5ACFF7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A87C-8B80-D713-01D9-DEB56935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1845-70DB-307C-79A9-9FE322F0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779C0-9FAE-5C27-2C58-216BCE1F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D82C-A57D-A7F5-678A-11625711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1BC1E-AE18-607A-DC0C-F22DD38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679FE-F079-601B-1D28-D630E09C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F96D-37FE-74CA-2B59-6F686E3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98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DD2F-5AA9-A547-D00C-13075B0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52049-60CB-BC9E-B3A6-408E7E0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6E1EA-662C-6044-0678-ADC98C3F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C473-E579-3BE0-E01B-CE5D7427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822F-3D7F-CA9A-CF7D-DD84C177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70CBC-78A1-2BAF-F780-257E574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8F31-E125-9D07-DC7E-2C5F585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1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8E48-5475-CFC9-BB0A-F6ADAC6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28E0-DC06-6668-4661-F62F4E8D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942A-AB95-E636-B846-9983D367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0B6C-377F-2F7D-5A13-0D7D8A3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7C7EA-A71B-6DE7-6AD5-F5BB21C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0AE3-982D-95AF-BF62-602ACFC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9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310-760C-FBDF-B6F5-12E5FC1B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3471A-E67B-466C-9D2F-7E5276F1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21D1-89D7-6035-FD24-6341384C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0FB1-E1F4-D6A2-3160-3D0587F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3B013-F485-4491-DC8E-098AC0F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CD98-F5D0-3A35-FCA8-BBDB180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6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E390-9B10-6A65-45E9-167D730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6ECB-880B-68FD-5D80-E6A6F7CB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34A-3835-E1CE-500E-DF6C4C63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06E-199F-2915-0CAD-9A8177CE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FF89-23F2-3F81-D8FC-2CCF81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A59-F575-FD76-1B70-28469D09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  <a:t>Quantum Financial Forecasting</a:t>
            </a:r>
            <a:b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6BC8-CDD8-E4A1-475C-37B28F928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DE" dirty="0"/>
              <a:t>Alex, Florian, Leonard, Mohamad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5C92-D046-BABE-1622-EAABABE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0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E32-F371-0F69-C795-7C3BF06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EAD-6E6D-59F5-1E0E-0F67D000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8" y="1513490"/>
            <a:ext cx="11070021" cy="4663473"/>
          </a:xfrm>
        </p:spPr>
        <p:txBody>
          <a:bodyPr/>
          <a:lstStyle/>
          <a:p>
            <a:r>
              <a:rPr lang="en-GB" b="1" dirty="0"/>
              <a:t>Classical Financial Forecasting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Intuition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Statistics and linear regression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 technical and fundamental analysis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Neural Networks</a:t>
            </a:r>
            <a:endParaRPr lang="en-GB" dirty="0"/>
          </a:p>
          <a:p>
            <a:endParaRPr lang="en-DE" dirty="0"/>
          </a:p>
          <a:p>
            <a:r>
              <a:rPr lang="en-DE" b="1" dirty="0"/>
              <a:t>Quantum neural networks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614-7119-BDC0-1B1C-244C3A1F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954E5-1FBB-8E44-028C-25390C54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" r="3596"/>
          <a:stretch/>
        </p:blipFill>
        <p:spPr>
          <a:xfrm>
            <a:off x="5829339" y="1702186"/>
            <a:ext cx="6173468" cy="27868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7F6E557-3171-6C2A-B4CF-18D442349F55}"/>
              </a:ext>
            </a:extLst>
          </p:cNvPr>
          <p:cNvGrpSpPr/>
          <p:nvPr/>
        </p:nvGrpSpPr>
        <p:grpSpPr>
          <a:xfrm>
            <a:off x="7610147" y="4542804"/>
            <a:ext cx="3442557" cy="1950071"/>
            <a:chOff x="4989455" y="4608189"/>
            <a:chExt cx="3442557" cy="19500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D38329-111E-CE14-8476-7F5F47D98296}"/>
                </a:ext>
              </a:extLst>
            </p:cNvPr>
            <p:cNvSpPr/>
            <p:nvPr/>
          </p:nvSpPr>
          <p:spPr>
            <a:xfrm>
              <a:off x="4989455" y="4608189"/>
              <a:ext cx="3442557" cy="19500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15A392F-3705-65C2-70D0-8E321CE24C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3" b="5630"/>
            <a:stretch/>
          </p:blipFill>
          <p:spPr bwMode="auto">
            <a:xfrm>
              <a:off x="5526035" y="4719072"/>
              <a:ext cx="2369395" cy="144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0F22DE-D55F-DE32-5B61-85F9CE6BC7D9}"/>
                </a:ext>
              </a:extLst>
            </p:cNvPr>
            <p:cNvSpPr txBox="1"/>
            <p:nvPr/>
          </p:nvSpPr>
          <p:spPr>
            <a:xfrm>
              <a:off x="5057883" y="6167626"/>
              <a:ext cx="337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Classical parameters optimization </a:t>
              </a:r>
              <a:endParaRPr lang="en-DE" dirty="0"/>
            </a:p>
          </p:txBody>
        </p:sp>
      </p:grpSp>
      <p:pic>
        <p:nvPicPr>
          <p:cNvPr id="10" name="Graphic 9" descr="Line arrow: Counter-clockwise curve outline">
            <a:extLst>
              <a:ext uri="{FF2B5EF4-FFF2-40B4-BE49-F238E27FC236}">
                <a16:creationId xmlns:a16="http://schemas.microsoft.com/office/drawing/2014/main" id="{418B18E1-4CFC-5C00-2FF3-ED8E9A7B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61658" flipH="1">
            <a:off x="6864965" y="4215657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Counter-clockwise curve outline">
            <a:extLst>
              <a:ext uri="{FF2B5EF4-FFF2-40B4-BE49-F238E27FC236}">
                <a16:creationId xmlns:a16="http://schemas.microsoft.com/office/drawing/2014/main" id="{AF3945DE-FCDF-C36F-0329-92194B99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8990" flipV="1">
            <a:off x="10892653" y="4215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Using Neural Networks to Forecast Stock Market Prices</a:t>
            </a:r>
          </a:p>
          <a:p>
            <a:pPr lvl="1"/>
            <a:r>
              <a:rPr lang="en-GB" dirty="0"/>
              <a:t>Comparison between different NN Architectures (e.g., recurrent, self-organizing) and statistical/regression techniques</a:t>
            </a:r>
          </a:p>
          <a:p>
            <a:pPr lvl="1"/>
            <a:r>
              <a:rPr lang="en-GB" dirty="0"/>
              <a:t>NN predicts market movement 90% of the time correct vs. </a:t>
            </a:r>
          </a:p>
          <a:p>
            <a:pPr marL="457200" lvl="1" indent="0">
              <a:buNone/>
            </a:pPr>
            <a:r>
              <a:rPr lang="en-GB" dirty="0"/>
              <a:t>    statistical methods 60 – 70%</a:t>
            </a:r>
          </a:p>
          <a:p>
            <a:pPr lvl="1"/>
            <a:r>
              <a:rPr lang="en-GB" dirty="0"/>
              <a:t>NN also outperformed the index averages (e.g., S&amp;P 500)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7D77-132D-BBAB-CBB9-AA1D1CC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81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Quantum Machine Learning in Finance: Time Series Forecasting</a:t>
            </a:r>
          </a:p>
          <a:p>
            <a:pPr lvl="1"/>
            <a:r>
              <a:rPr lang="en-GB" dirty="0"/>
              <a:t>PQC (QNN) vs. </a:t>
            </a:r>
            <a:r>
              <a:rPr lang="en-GB" dirty="0" err="1"/>
              <a:t>BiLSTM</a:t>
            </a:r>
            <a:endParaRPr lang="en-GB" dirty="0"/>
          </a:p>
          <a:p>
            <a:pPr lvl="1"/>
            <a:r>
              <a:rPr lang="en-GB" dirty="0"/>
              <a:t>Time Series Signals (deterministic component, trend, noise component)</a:t>
            </a:r>
          </a:p>
          <a:p>
            <a:pPr lvl="1"/>
            <a:r>
              <a:rPr lang="en-GB" dirty="0"/>
              <a:t>AAPL, </a:t>
            </a:r>
            <a:r>
              <a:rPr lang="en-GB" dirty="0" err="1"/>
              <a:t>BitCoin</a:t>
            </a:r>
            <a:r>
              <a:rPr lang="en-GB" dirty="0"/>
              <a:t>, and more stocks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/>
              <a:t>Results </a:t>
            </a:r>
          </a:p>
          <a:p>
            <a:pPr lvl="2"/>
            <a:r>
              <a:rPr lang="en-GB" dirty="0"/>
              <a:t>PQC is trained faster</a:t>
            </a:r>
          </a:p>
          <a:p>
            <a:pPr lvl="2"/>
            <a:r>
              <a:rPr lang="en-GB" dirty="0"/>
              <a:t>96 trainable parameters (PQC) vs. 175.648 trainable parameters (</a:t>
            </a:r>
            <a:r>
              <a:rPr lang="en-GB" dirty="0" err="1"/>
              <a:t>BiLSTM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PQC outperforms </a:t>
            </a:r>
            <a:r>
              <a:rPr lang="en-GB" dirty="0" err="1"/>
              <a:t>BiLSTM</a:t>
            </a:r>
            <a:r>
              <a:rPr lang="en-GB" dirty="0"/>
              <a:t> on signals with higher noise coefficient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08D7-66AC-3A9F-D951-887B4961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2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897"/>
            <a:ext cx="11353800" cy="4758066"/>
          </a:xfrm>
        </p:spPr>
        <p:txBody>
          <a:bodyPr/>
          <a:lstStyle/>
          <a:p>
            <a:r>
              <a:rPr lang="en-GB" b="1" dirty="0"/>
              <a:t>The Potential of Quantum Techniques for Stock Price Prediction</a:t>
            </a:r>
          </a:p>
          <a:p>
            <a:pPr lvl="1"/>
            <a:r>
              <a:rPr lang="en-GB" b="1" dirty="0"/>
              <a:t>Model:</a:t>
            </a:r>
            <a:r>
              <a:rPr lang="en-GB" dirty="0"/>
              <a:t> Quantum Support Vector Machines </a:t>
            </a:r>
          </a:p>
          <a:p>
            <a:pPr lvl="1"/>
            <a:r>
              <a:rPr lang="en-GB" b="1" dirty="0"/>
              <a:t>Dataset:</a:t>
            </a:r>
            <a:r>
              <a:rPr lang="en-GB" dirty="0"/>
              <a:t> Apple, Visa, Johnson and Jonson, and Honeywell</a:t>
            </a:r>
          </a:p>
          <a:p>
            <a:pPr lvl="1"/>
            <a:r>
              <a:rPr lang="en-GB" b="1" dirty="0"/>
              <a:t>Results: </a:t>
            </a:r>
            <a:r>
              <a:rPr lang="en-GB" dirty="0"/>
              <a:t>Quantum model performance is similar to the classical model SVM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Compared: </a:t>
            </a:r>
          </a:p>
          <a:p>
            <a:pPr marL="457200" lvl="1" indent="0">
              <a:buNone/>
            </a:pPr>
            <a:r>
              <a:rPr lang="en-GB" dirty="0"/>
              <a:t>different architectures and</a:t>
            </a:r>
          </a:p>
          <a:p>
            <a:pPr marL="457200" lvl="1" indent="0">
              <a:buNone/>
            </a:pPr>
            <a:r>
              <a:rPr lang="en-GB" dirty="0"/>
              <a:t>entanglement schemes.</a:t>
            </a:r>
          </a:p>
          <a:p>
            <a:pPr marL="457200" lvl="1" indent="0">
              <a:buNone/>
            </a:pPr>
            <a:r>
              <a:rPr lang="en-GB" dirty="0"/>
              <a:t>Different future research </a:t>
            </a:r>
          </a:p>
          <a:p>
            <a:pPr marL="457200" lvl="1" indent="0">
              <a:buNone/>
            </a:pPr>
            <a:r>
              <a:rPr lang="en-GB" dirty="0"/>
              <a:t>Suggestions (LSTM)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DDC0-8F53-13A7-143E-A9F6B7E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F695F7A-7948-94FE-A5A9-859FF38E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53" y="3187704"/>
            <a:ext cx="3999613" cy="2889454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19B4FB4-D64A-3731-A9DF-F9C75D28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53" y="3149220"/>
            <a:ext cx="3891681" cy="2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DE" sz="4000" dirty="0"/>
              <a:t>Related Work</a:t>
            </a:r>
          </a:p>
        </p:txBody>
      </p:sp>
      <p:pic>
        <p:nvPicPr>
          <p:cNvPr id="5" name="Grafik 7" descr="A screenshot of a graph&#10;&#10;Description automatically generated">
            <a:extLst>
              <a:ext uri="{FF2B5EF4-FFF2-40B4-BE49-F238E27FC236}">
                <a16:creationId xmlns:a16="http://schemas.microsoft.com/office/drawing/2014/main" id="{7278889A-8B99-D2EF-7D7D-821D08BF5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958634" y="2384349"/>
            <a:ext cx="6170299" cy="42248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2BFE-58D0-EEBB-FE04-82180D5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21.11.23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7704083" cy="4303464"/>
          </a:xfrm>
        </p:spPr>
        <p:txBody>
          <a:bodyPr>
            <a:normAutofit/>
          </a:bodyPr>
          <a:lstStyle/>
          <a:p>
            <a:r>
              <a:rPr lang="en-GB" sz="2400" b="1" dirty="0"/>
              <a:t>Reservoir Computing via Quantum Recurrent Neural Networks</a:t>
            </a:r>
          </a:p>
          <a:p>
            <a:r>
              <a:rPr lang="en-GB" sz="2000" dirty="0"/>
              <a:t>reservoir computing framework to QRNN -&gt; QRNN-RC</a:t>
            </a:r>
          </a:p>
          <a:p>
            <a:r>
              <a:rPr lang="en-GB" sz="2000" dirty="0"/>
              <a:t>Training complexity is significantly reduced</a:t>
            </a:r>
          </a:p>
          <a:p>
            <a:r>
              <a:rPr lang="en-GB" sz="2000" b="1" dirty="0"/>
              <a:t>Results compared to:</a:t>
            </a:r>
          </a:p>
          <a:p>
            <a:pPr lvl="2"/>
            <a:r>
              <a:rPr lang="en-GB" dirty="0"/>
              <a:t>QRNN </a:t>
            </a:r>
          </a:p>
          <a:p>
            <a:pPr lvl="2"/>
            <a:r>
              <a:rPr lang="en-GB" dirty="0"/>
              <a:t>Classical RNN</a:t>
            </a:r>
          </a:p>
        </p:txBody>
      </p:sp>
    </p:spTree>
    <p:extLst>
      <p:ext uri="{BB962C8B-B14F-4D97-AF65-F5344CB8AC3E}">
        <p14:creationId xmlns:p14="http://schemas.microsoft.com/office/powerpoint/2010/main" val="32811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b="1" u="sng" dirty="0"/>
              <a:t>Classical</a:t>
            </a:r>
          </a:p>
          <a:p>
            <a:pPr lvl="1"/>
            <a:r>
              <a:rPr lang="en-DE" dirty="0"/>
              <a:t>ARIMA</a:t>
            </a:r>
          </a:p>
          <a:p>
            <a:pPr lvl="1"/>
            <a:r>
              <a:rPr lang="en-DE" dirty="0"/>
              <a:t>LSTM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b="1" u="sng" dirty="0"/>
              <a:t>Quantum</a:t>
            </a:r>
          </a:p>
          <a:p>
            <a:r>
              <a:rPr lang="en-DE" dirty="0"/>
              <a:t>Quantum neural network models, e.g.:</a:t>
            </a:r>
          </a:p>
          <a:p>
            <a:pPr lvl="1"/>
            <a:r>
              <a:rPr lang="en-GB" dirty="0"/>
              <a:t>Quantum Long Short-Term Memory</a:t>
            </a:r>
            <a:endParaRPr lang="en-DE" dirty="0"/>
          </a:p>
          <a:p>
            <a:pPr lvl="1"/>
            <a:r>
              <a:rPr lang="en-GB" dirty="0"/>
              <a:t>Quantum reservoir computing</a:t>
            </a:r>
          </a:p>
          <a:p>
            <a:pPr lvl="1"/>
            <a:r>
              <a:rPr lang="en-GB" dirty="0"/>
              <a:t>Quantum support vector machines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Basic algorithm implementations (classical and quantum)</a:t>
            </a:r>
          </a:p>
          <a:p>
            <a:r>
              <a:rPr lang="en-DE" dirty="0"/>
              <a:t>Stock Dataset collection (e.g., </a:t>
            </a:r>
            <a:r>
              <a:rPr lang="en-GB" dirty="0"/>
              <a:t>Alpha Vantage)</a:t>
            </a:r>
            <a:endParaRPr lang="en-DE" dirty="0"/>
          </a:p>
          <a:p>
            <a:r>
              <a:rPr lang="en-DE" dirty="0"/>
              <a:t>Basic performance comparison (</a:t>
            </a:r>
            <a:r>
              <a:rPr lang="en-GB" dirty="0"/>
              <a:t>RC Quantum, QSVM, QLSTM)</a:t>
            </a:r>
          </a:p>
          <a:p>
            <a:r>
              <a:rPr lang="en-GB" dirty="0"/>
              <a:t>Test how sensitive quantum models are to noise in the data</a:t>
            </a:r>
          </a:p>
          <a:p>
            <a:r>
              <a:rPr lang="en-GB" dirty="0"/>
              <a:t>Test Kalman filter to handle noise</a:t>
            </a:r>
          </a:p>
          <a:p>
            <a:r>
              <a:rPr lang="en-GB" dirty="0"/>
              <a:t>Test how scalable quantum models are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335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Quantum Financial Forecasting </vt:lpstr>
      <vt:lpstr>Background</vt:lpstr>
      <vt:lpstr>Related Work</vt:lpstr>
      <vt:lpstr>Related Work</vt:lpstr>
      <vt:lpstr>Related Work</vt:lpstr>
      <vt:lpstr>Related Work</vt:lpstr>
      <vt:lpstr>Methodology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Financial Forecasting </dc:title>
  <dc:creator>Hgog, Mohamad</dc:creator>
  <cp:lastModifiedBy>Hgog, Mohamad</cp:lastModifiedBy>
  <cp:revision>10</cp:revision>
  <dcterms:created xsi:type="dcterms:W3CDTF">2023-11-20T15:32:19Z</dcterms:created>
  <dcterms:modified xsi:type="dcterms:W3CDTF">2023-11-21T14:23:41Z</dcterms:modified>
</cp:coreProperties>
</file>