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61" r:id="rId4"/>
    <p:sldId id="262" r:id="rId5"/>
    <p:sldId id="260" r:id="rId6"/>
    <p:sldId id="263" r:id="rId7"/>
    <p:sldId id="258" r:id="rId8"/>
    <p:sldId id="259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cv</a:t>
            </a:r>
            <a:r>
              <a:rPr lang="ko-KR" altLang="en-US"/>
              <a:t> 작성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2020305082</a:t>
            </a:r>
            <a:r>
              <a:rPr lang="ko-KR" altLang="en-US"/>
              <a:t> 하정원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910167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p>
            <a:pPr marL="0" lvl="0" indent="0">
              <a:lnSpc>
                <a:spcPct val="150000"/>
              </a:lnSpc>
              <a:buNone/>
              <a:defRPr/>
            </a:pPr>
            <a:r>
              <a:rPr lang="ko-KR" altLang="en-US" sz="1900">
                <a:latin typeface="맑은 고딕"/>
              </a:rPr>
              <a:t>제목 </a:t>
            </a:r>
            <a:r>
              <a:rPr lang="en-US" altLang="ko-KR" sz="1900">
                <a:latin typeface="맑은 고딕"/>
              </a:rPr>
              <a:t>:</a:t>
            </a:r>
            <a:r>
              <a:rPr lang="ko-KR" altLang="en-US" sz="1900">
                <a:latin typeface="맑은 고딕"/>
              </a:rPr>
              <a:t> </a:t>
            </a:r>
            <a:r>
              <a:rPr lang="en-US" altLang="ko-KR" sz="1900">
                <a:latin typeface="맑은 고딕"/>
              </a:rPr>
              <a:t>[</a:t>
            </a:r>
            <a:r>
              <a:rPr lang="ko-KR" altLang="en-US" sz="1900">
                <a:latin typeface="맑은 고딕"/>
              </a:rPr>
              <a:t>대학원 진학 면담 신청</a:t>
            </a:r>
            <a:r>
              <a:rPr lang="en-US" altLang="ko-KR" sz="1900">
                <a:latin typeface="맑은 고딕"/>
              </a:rPr>
              <a:t>]</a:t>
            </a:r>
            <a:r>
              <a:rPr lang="ko-KR" altLang="en-US" sz="1900">
                <a:latin typeface="맑은 고딕"/>
              </a:rPr>
              <a:t> 서경대학교 컴퓨터공학과 하정원입니다</a:t>
            </a:r>
            <a:r>
              <a:rPr lang="en-US" altLang="ko-KR" sz="1900">
                <a:latin typeface="맑은 고딕"/>
              </a:rPr>
              <a:t>.</a:t>
            </a:r>
            <a:endParaRPr lang="en-US" altLang="ko-KR" sz="1900">
              <a:latin typeface="맑은 고딕"/>
            </a:endParaRPr>
          </a:p>
          <a:p>
            <a:pPr marL="0" lvl="0" indent="0">
              <a:lnSpc>
                <a:spcPct val="150000"/>
              </a:lnSpc>
              <a:buNone/>
              <a:defRPr/>
            </a:pPr>
            <a:endParaRPr lang="en-US" altLang="ko-KR" sz="1900">
              <a:latin typeface="맑은 고딕"/>
            </a:endParaRPr>
          </a:p>
          <a:p>
            <a:pPr marL="0" lvl="0" indent="0">
              <a:lnSpc>
                <a:spcPct val="150000"/>
              </a:lnSpc>
              <a:buNone/>
              <a:defRPr/>
            </a:pPr>
            <a:r>
              <a:rPr lang="ko-KR" altLang="en-US" sz="1900">
                <a:latin typeface="맑은 고딕"/>
              </a:rPr>
              <a:t>교수님 안녕하십니까</a:t>
            </a:r>
            <a:endParaRPr lang="ko-KR" altLang="en-US" sz="1900">
              <a:latin typeface="맑은 고딕"/>
            </a:endParaRPr>
          </a:p>
          <a:p>
            <a:pPr marL="0" lvl="0" indent="0">
              <a:lnSpc>
                <a:spcPct val="150000"/>
              </a:lnSpc>
              <a:buNone/>
              <a:defRPr/>
            </a:pPr>
            <a:r>
              <a:rPr lang="ko-KR" altLang="en-US" sz="1900">
                <a:latin typeface="맑은 고딕"/>
              </a:rPr>
              <a:t>저는 서경대학교에서 컴퓨터공학을 전공하고 있는 학부생 하정원입니다</a:t>
            </a:r>
            <a:r>
              <a:rPr lang="en-US" altLang="ko-KR" sz="1900">
                <a:latin typeface="맑은 고딕"/>
              </a:rPr>
              <a:t>.</a:t>
            </a:r>
            <a:endParaRPr lang="en-US" altLang="ko-KR" sz="1900">
              <a:latin typeface="맑은 고딕"/>
            </a:endParaRPr>
          </a:p>
          <a:p>
            <a:pPr marL="0" lvl="0" indent="0">
              <a:lnSpc>
                <a:spcPct val="150000"/>
              </a:lnSpc>
              <a:buNone/>
              <a:defRPr/>
            </a:pPr>
            <a:r>
              <a:rPr lang="en-US" altLang="ko-KR" sz="1900">
                <a:latin typeface="맑은 고딕"/>
              </a:rPr>
              <a:t>2024</a:t>
            </a:r>
            <a:r>
              <a:rPr lang="ko-KR" altLang="en-US" sz="1900">
                <a:latin typeface="맑은 고딕"/>
              </a:rPr>
              <a:t>년 </a:t>
            </a:r>
            <a:r>
              <a:rPr lang="en-US" altLang="ko-KR" sz="1900">
                <a:latin typeface="맑은 고딕"/>
              </a:rPr>
              <a:t>2</a:t>
            </a:r>
            <a:r>
              <a:rPr lang="ko-KR" altLang="en-US" sz="1900">
                <a:latin typeface="맑은 고딕"/>
              </a:rPr>
              <a:t>월에 졸업 예정이며</a:t>
            </a:r>
            <a:r>
              <a:rPr lang="en-US" altLang="ko-KR" sz="1900">
                <a:latin typeface="맑은 고딕"/>
              </a:rPr>
              <a:t>,</a:t>
            </a:r>
            <a:r>
              <a:rPr lang="ko-KR" altLang="en-US" sz="1900">
                <a:latin typeface="맑은 고딕"/>
              </a:rPr>
              <a:t> 이후 </a:t>
            </a:r>
            <a:r>
              <a:rPr lang="en-US" altLang="ko-KR" sz="1900">
                <a:latin typeface="맑은 고딕"/>
              </a:rPr>
              <a:t>2024</a:t>
            </a:r>
            <a:r>
              <a:rPr lang="ko-KR" altLang="en-US" sz="1900">
                <a:latin typeface="맑은 고딕"/>
              </a:rPr>
              <a:t>년 전기에 서경대학교 석사 과정으로 진학을 희망하고 있습니다</a:t>
            </a:r>
            <a:r>
              <a:rPr lang="en-US" altLang="ko-KR" sz="1900">
                <a:latin typeface="맑은 고딕"/>
              </a:rPr>
              <a:t>.</a:t>
            </a:r>
            <a:endParaRPr lang="en-US" altLang="ko-KR" sz="1900">
              <a:latin typeface="맑은 고딕"/>
            </a:endParaRPr>
          </a:p>
          <a:p>
            <a:pPr marL="0" lvl="0" indent="0">
              <a:lnSpc>
                <a:spcPct val="150000"/>
              </a:lnSpc>
              <a:buNone/>
              <a:defRPr/>
            </a:pPr>
            <a:r>
              <a:rPr lang="ko-KR" altLang="en-US" sz="1900">
                <a:latin typeface="맑은 고딕"/>
              </a:rPr>
              <a:t>교수님의 연구실에 대학원 진학을 희망하여 이렇게 메일을 드리게 되었습니다</a:t>
            </a:r>
            <a:r>
              <a:rPr lang="en-US" altLang="ko-KR" sz="1900">
                <a:latin typeface="맑은 고딕"/>
              </a:rPr>
              <a:t>.</a:t>
            </a:r>
            <a:endParaRPr xmlns:mc="http://schemas.openxmlformats.org/markup-compatibility/2006" xmlns:hp="http://schemas.haansoft.com/office/presentation/8.0" sz="1900" b="0" i="1" u="none" strike="noStrike" baseline="0" mc:Ignorable="hp" hp:hslEmbossed="0">
              <a:solidFill>
                <a:srgbClr val="000000"/>
              </a:solidFill>
              <a:latin typeface="맑은 고딕"/>
              <a:cs typeface="Cambria"/>
            </a:endParaRPr>
          </a:p>
          <a:p>
            <a:pPr marL="0" lvl="0" indent="0">
              <a:lnSpc>
                <a:spcPct val="150000"/>
              </a:lnSpc>
              <a:buNone/>
              <a:defRPr/>
            </a:pPr>
            <a:endParaRPr xmlns:mc="http://schemas.openxmlformats.org/markup-compatibility/2006" xmlns:hp="http://schemas.haansoft.com/office/presentation/8.0" sz="1900" b="0" i="1" u="none" strike="noStrike" baseline="0" mc:Ignorable="hp" hp:hslEmbossed="0">
              <a:solidFill>
                <a:srgbClr val="000000"/>
              </a:solidFill>
              <a:latin typeface="맑은 고딕"/>
              <a:cs typeface="Cambria"/>
            </a:endParaRPr>
          </a:p>
          <a:p>
            <a:pPr marL="0" lvl="0" indent="0">
              <a:lnSpc>
                <a:spcPct val="150000"/>
              </a:lnSpc>
              <a:buNone/>
              <a:defRPr/>
            </a:pPr>
            <a:r>
              <a:rPr xmlns:mc="http://schemas.openxmlformats.org/markup-compatibility/2006" xmlns:hp="http://schemas.haansoft.com/office/presentation/8.0" sz="1900" b="0" i="1" u="none" strike="noStrike" baseline="0" mc:Ignorable="hp" hp:hslEmbossed="0">
                <a:solidFill>
                  <a:srgbClr val="000000"/>
                </a:solidFill>
                <a:latin typeface="맑은 고딕"/>
                <a:cs typeface="Cambria"/>
              </a:rPr>
              <a:t> </a:t>
            </a:r>
            <a:r>
              <a:rPr xmlns:mc="http://schemas.openxmlformats.org/markup-compatibility/2006" xmlns:hp="http://schemas.haansoft.com/office/presentation/8.0" lang="en-US" sz="1900" b="0" i="1" u="sng" strike="noStrike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Cambria"/>
              </a:rPr>
              <a:t>Object Detection, Object Tracking, Pose Estimation and Action Recognition</a:t>
            </a:r>
            <a:r>
              <a:rPr xmlns:mc="http://schemas.openxmlformats.org/markup-compatibility/2006" xmlns:hp="http://schemas.haansoft.com/office/presentation/8.0" lang="ko-KR" altLang="en-US" sz="1900" b="0" i="0" u="none" strike="noStrike" baseline="0" mc:Ignorable="hp" hp:hslEmbossed="0">
                <a:solidFill>
                  <a:srgbClr val="000000"/>
                </a:solidFill>
                <a:latin typeface="맑은 고딕"/>
                <a:cs typeface="Cambria"/>
              </a:rPr>
              <a:t>을 관심 연구 분야로 두고 있습니다</a:t>
            </a:r>
            <a:r>
              <a:rPr xmlns:mc="http://schemas.openxmlformats.org/markup-compatibility/2006" xmlns:hp="http://schemas.haansoft.com/office/presentation/8.0" lang="en-US" altLang="ko-KR" sz="1900" b="0" i="0" u="none" strike="noStrike" baseline="0" mc:Ignorable="hp" hp:hslEmbossed="0">
                <a:solidFill>
                  <a:srgbClr val="000000"/>
                </a:solidFill>
                <a:latin typeface="맑은 고딕"/>
                <a:cs typeface="Cambria"/>
              </a:rPr>
              <a:t>.</a:t>
            </a:r>
            <a:r>
              <a:rPr xmlns:mc="http://schemas.openxmlformats.org/markup-compatibility/2006" xmlns:hp="http://schemas.haansoft.com/office/presentation/8.0" lang="ko-KR" altLang="en-US" sz="1900" b="0" i="0" u="none" strike="noStrike" baseline="0" mc:Ignorable="hp" hp:hslEmbossed="0">
                <a:solidFill>
                  <a:srgbClr val="000000"/>
                </a:solidFill>
                <a:latin typeface="맑은 고딕"/>
                <a:cs typeface="Cambria"/>
              </a:rPr>
              <a:t> 대학교 </a:t>
            </a:r>
            <a:r>
              <a:rPr xmlns:mc="http://schemas.openxmlformats.org/markup-compatibility/2006" xmlns:hp="http://schemas.haansoft.com/office/presentation/8.0" lang="en-US" altLang="ko-KR" sz="1900" b="0" i="0" u="none" strike="noStrike" baseline="0" mc:Ignorable="hp" hp:hslEmbossed="0">
                <a:solidFill>
                  <a:srgbClr val="000000"/>
                </a:solidFill>
                <a:latin typeface="맑은 고딕"/>
                <a:cs typeface="Cambria"/>
              </a:rPr>
              <a:t>2</a:t>
            </a:r>
            <a:r>
              <a:rPr xmlns:mc="http://schemas.openxmlformats.org/markup-compatibility/2006" xmlns:hp="http://schemas.haansoft.com/office/presentation/8.0" lang="ko-KR" altLang="en-US" sz="1900" b="0" i="0" u="none" strike="noStrike" baseline="0" mc:Ignorable="hp" hp:hslEmbossed="0">
                <a:solidFill>
                  <a:srgbClr val="000000"/>
                </a:solidFill>
                <a:latin typeface="맑은 고딕"/>
                <a:cs typeface="Cambria"/>
              </a:rPr>
              <a:t>학년 당시 교수님 연구실에서 영상처리와 머신 러닝에 대한 공부를 진행한 후에 교수님 정년퇴직으로 인하여 공부가 중단되었으나 스스로 영상처리와 관련된 프로젝트와 관련 논문을 읽어보면서 관심을 더욱 키워왔습니다</a:t>
            </a:r>
            <a:r>
              <a:rPr xmlns:mc="http://schemas.openxmlformats.org/markup-compatibility/2006" xmlns:hp="http://schemas.haansoft.com/office/presentation/8.0" lang="en-US" altLang="ko-KR" sz="1900" b="0" i="0" u="none" strike="noStrike" baseline="0" mc:Ignorable="hp" hp:hslEmbossed="0">
                <a:solidFill>
                  <a:srgbClr val="000000"/>
                </a:solidFill>
                <a:latin typeface="맑은 고딕"/>
                <a:cs typeface="Cambria"/>
              </a:rPr>
              <a:t>.</a:t>
            </a:r>
            <a:r>
              <a:rPr xmlns:mc="http://schemas.openxmlformats.org/markup-compatibility/2006" xmlns:hp="http://schemas.haansoft.com/office/presentation/8.0" lang="ko-KR" altLang="en-US" sz="1900" b="0" i="0" u="none" strike="noStrike" baseline="0" mc:Ignorable="hp" hp:hslEmbossed="0">
                <a:solidFill>
                  <a:srgbClr val="000000"/>
                </a:solidFill>
                <a:latin typeface="맑은 고딕"/>
                <a:cs typeface="Cambria"/>
              </a:rPr>
              <a:t> 스스로 공부하던 중에 영상처리에 대한 더 많은 공부와 연구에 대한 갈망이 생겨 대학원 진학을 결심하게 되었습니다</a:t>
            </a:r>
            <a:r>
              <a:rPr xmlns:mc="http://schemas.openxmlformats.org/markup-compatibility/2006" xmlns:hp="http://schemas.haansoft.com/office/presentation/8.0" lang="en-US" altLang="ko-KR" sz="1900" b="0" i="0" u="none" strike="noStrike" baseline="0" mc:Ignorable="hp" hp:hslEmbossed="0">
                <a:solidFill>
                  <a:srgbClr val="000000"/>
                </a:solidFill>
                <a:latin typeface="맑은 고딕"/>
                <a:cs typeface="Cambria"/>
              </a:rPr>
              <a:t>.</a:t>
            </a:r>
            <a:r>
              <a:rPr xmlns:mc="http://schemas.openxmlformats.org/markup-compatibility/2006" xmlns:hp="http://schemas.haansoft.com/office/presentation/8.0" lang="ko-KR" altLang="en-US" sz="1900" b="0" i="0" u="none" strike="noStrike" baseline="0" mc:Ignorable="hp" hp:hslEmbossed="0">
                <a:solidFill>
                  <a:srgbClr val="000000"/>
                </a:solidFill>
                <a:latin typeface="맑은 고딕"/>
                <a:cs typeface="Cambria"/>
              </a:rPr>
              <a:t> 교수님께서 투고하신 논문들 중 </a:t>
            </a:r>
            <a:r>
              <a:rPr xmlns:mc="http://schemas.openxmlformats.org/markup-compatibility/2006" xmlns:hp="http://schemas.haansoft.com/office/presentation/8.0" lang="en-US" altLang="ko-KR" sz="1900" b="0" i="0" u="none" strike="noStrike" baseline="0" mc:Ignorable="hp" hp:hslEmbossed="0">
                <a:solidFill>
                  <a:srgbClr val="000000"/>
                </a:solidFill>
                <a:latin typeface="맑은 고딕"/>
                <a:cs typeface="Cambria"/>
              </a:rPr>
              <a:t>‘CDT:...’</a:t>
            </a:r>
            <a:r>
              <a:rPr xmlns:mc="http://schemas.openxmlformats.org/markup-compatibility/2006" xmlns:hp="http://schemas.haansoft.com/office/presentation/8.0" lang="ko-KR" altLang="en-US" sz="1900" b="0" i="0" u="none" strike="noStrike" baseline="0" mc:Ignorable="hp" hp:hslEmbossed="0">
                <a:solidFill>
                  <a:srgbClr val="000000"/>
                </a:solidFill>
                <a:latin typeface="맑은 고딕"/>
                <a:cs typeface="Cambria"/>
              </a:rPr>
              <a:t>을</a:t>
            </a:r>
            <a:r>
              <a:rPr xmlns:mc="http://schemas.openxmlformats.org/markup-compatibility/2006" xmlns:hp="http://schemas.haansoft.com/office/presentation/8.0" lang="en-US" altLang="ko-KR" sz="1900" b="0" i="0" u="none" strike="noStrike" baseline="0" mc:Ignorable="hp" hp:hslEmbossed="0">
                <a:solidFill>
                  <a:srgbClr val="000000"/>
                </a:solidFill>
                <a:latin typeface="맑은 고딕"/>
                <a:cs typeface="Cambria"/>
              </a:rPr>
              <a:t> </a:t>
            </a:r>
            <a:r>
              <a:rPr xmlns:mc="http://schemas.openxmlformats.org/markup-compatibility/2006" xmlns:hp="http://schemas.haansoft.com/office/presentation/8.0" lang="ko-KR" altLang="en-US" sz="1900" b="0" i="0" u="none" strike="noStrike" baseline="0" mc:Ignorable="hp" hp:hslEmbossed="0">
                <a:solidFill>
                  <a:srgbClr val="000000"/>
                </a:solidFill>
                <a:latin typeface="맑은 고딕"/>
                <a:cs typeface="Cambria"/>
              </a:rPr>
              <a:t>접하였고 학사생으로서 아직 논문을 완벽히 이해하지 못하였으나 </a:t>
            </a:r>
            <a:r>
              <a:rPr xmlns:mc="http://schemas.openxmlformats.org/markup-compatibility/2006" xmlns:hp="http://schemas.haansoft.com/office/presentation/8.0" lang="en-US" altLang="ko-KR" sz="1900" b="0" i="0" u="none" strike="noStrike" baseline="0" mc:Ignorable="hp" hp:hslEmbossed="0">
                <a:solidFill>
                  <a:srgbClr val="000000"/>
                </a:solidFill>
                <a:latin typeface="맑은 고딕"/>
                <a:cs typeface="Cambria"/>
              </a:rPr>
              <a:t>object detector</a:t>
            </a:r>
            <a:r>
              <a:rPr xmlns:mc="http://schemas.openxmlformats.org/markup-compatibility/2006" xmlns:hp="http://schemas.haansoft.com/office/presentation/8.0" lang="ko-KR" altLang="en-US" sz="1900" b="0" i="0" u="none" strike="noStrike" baseline="0" mc:Ignorable="hp" hp:hslEmbossed="0">
                <a:solidFill>
                  <a:srgbClr val="000000"/>
                </a:solidFill>
                <a:latin typeface="맑은 고딕"/>
                <a:cs typeface="Cambria"/>
              </a:rPr>
              <a:t>와 </a:t>
            </a:r>
            <a:r>
              <a:rPr xmlns:mc="http://schemas.openxmlformats.org/markup-compatibility/2006" xmlns:hp="http://schemas.haansoft.com/office/presentation/8.0" lang="en-US" altLang="ko-KR" sz="1900" b="0" i="0" u="none" strike="noStrike" baseline="0" mc:Ignorable="hp" hp:hslEmbossed="0">
                <a:solidFill>
                  <a:srgbClr val="000000"/>
                </a:solidFill>
                <a:latin typeface="맑은 고딕"/>
                <a:cs typeface="Cambria"/>
              </a:rPr>
              <a:t>forward, backward tracker</a:t>
            </a:r>
            <a:r>
              <a:rPr xmlns:mc="http://schemas.openxmlformats.org/markup-compatibility/2006" xmlns:hp="http://schemas.haansoft.com/office/presentation/8.0" lang="ko-KR" altLang="en-US" sz="1900" b="0" i="0" u="none" strike="noStrike" baseline="0" mc:Ignorable="hp" hp:hslEmbossed="0">
                <a:solidFill>
                  <a:srgbClr val="000000"/>
                </a:solidFill>
                <a:latin typeface="맑은 고딕"/>
                <a:cs typeface="Cambria"/>
              </a:rPr>
              <a:t> 사이의 협력으로 성능을 좀 더 향상시켰다는 점이 정말 흥미로웠습니다</a:t>
            </a:r>
            <a:r>
              <a:rPr xmlns:mc="http://schemas.openxmlformats.org/markup-compatibility/2006" xmlns:hp="http://schemas.haansoft.com/office/presentation/8.0" lang="en-US" altLang="ko-KR" sz="1900" b="0" i="0" u="none" strike="noStrike" baseline="0" mc:Ignorable="hp" hp:hslEmbossed="0">
                <a:solidFill>
                  <a:srgbClr val="000000"/>
                </a:solidFill>
                <a:latin typeface="맑은 고딕"/>
                <a:cs typeface="Cambria"/>
              </a:rPr>
              <a:t>.</a:t>
            </a:r>
            <a:r>
              <a:rPr xmlns:mc="http://schemas.openxmlformats.org/markup-compatibility/2006" xmlns:hp="http://schemas.haansoft.com/office/presentation/8.0" lang="ko-KR" altLang="en-US" sz="1900" b="0" i="0" u="none" strike="noStrike" baseline="0" mc:Ignorable="hp" hp:hslEmbossed="0">
                <a:solidFill>
                  <a:srgbClr val="000000"/>
                </a:solidFill>
                <a:latin typeface="맑은 고딕"/>
                <a:cs typeface="Cambria"/>
              </a:rPr>
              <a:t> 위의 논문을 계기로 교수님께서 지도하신 논문들을 읽고 교수님의 지도하에 이 분야를 공부하고 싶다고 희망하게 되어 메일을 드리게 되었습니다</a:t>
            </a:r>
            <a:r>
              <a:rPr xmlns:mc="http://schemas.openxmlformats.org/markup-compatibility/2006" xmlns:hp="http://schemas.haansoft.com/office/presentation/8.0" lang="en-US" altLang="ko-KR" sz="1900" b="0" i="0" u="none" strike="noStrike" baseline="0" mc:Ignorable="hp" hp:hslEmbossed="0">
                <a:solidFill>
                  <a:srgbClr val="000000"/>
                </a:solidFill>
                <a:latin typeface="맑은 고딕"/>
                <a:cs typeface="Cambria"/>
              </a:rPr>
              <a:t>.</a:t>
            </a:r>
            <a:endParaRPr xmlns:mc="http://schemas.openxmlformats.org/markup-compatibility/2006" xmlns:hp="http://schemas.haansoft.com/office/presentation/8.0" lang="en-US" altLang="ko-KR" sz="1900" b="0" i="0" u="none" strike="noStrike" baseline="0" mc:Ignorable="hp" hp:hslEmbossed="0">
              <a:solidFill>
                <a:srgbClr val="000000"/>
              </a:solidFill>
              <a:latin typeface="맑은 고딕"/>
              <a:cs typeface="Cambria"/>
            </a:endParaRPr>
          </a:p>
          <a:p>
            <a:pPr marL="0" lvl="0" indent="0">
              <a:lnSpc>
                <a:spcPct val="150000"/>
              </a:lnSpc>
              <a:buNone/>
              <a:defRPr/>
            </a:pPr>
            <a:endParaRPr xmlns:mc="http://schemas.openxmlformats.org/markup-compatibility/2006" xmlns:hp="http://schemas.haansoft.com/office/presentation/8.0" lang="en-US" altLang="ko-KR" sz="1900" b="0" i="0" u="none" strike="noStrike" baseline="0" mc:Ignorable="hp" hp:hslEmbossed="0">
              <a:solidFill>
                <a:srgbClr val="000000"/>
              </a:solidFill>
              <a:latin typeface="맑은 고딕"/>
              <a:cs typeface="Cambria"/>
            </a:endParaRPr>
          </a:p>
          <a:p>
            <a:pPr marL="0" lvl="0" indent="0">
              <a:lnSpc>
                <a:spcPct val="150000"/>
              </a:lnSpc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1900" b="0" i="0" u="none" strike="noStrike" baseline="0" mc:Ignorable="hp" hp:hslEmbossed="0">
                <a:solidFill>
                  <a:srgbClr val="000000"/>
                </a:solidFill>
                <a:latin typeface="맑은 고딕"/>
                <a:cs typeface="Cambria"/>
              </a:rPr>
              <a:t>제 소개가 짧아 메일 본문과 함께 </a:t>
            </a:r>
            <a:r>
              <a:rPr xmlns:mc="http://schemas.openxmlformats.org/markup-compatibility/2006" xmlns:hp="http://schemas.haansoft.com/office/presentation/8.0" lang="en-US" altLang="ko-KR" sz="1900" b="0" i="0" u="none" strike="noStrike" baseline="0" mc:Ignorable="hp" hp:hslEmbossed="0">
                <a:solidFill>
                  <a:srgbClr val="000000"/>
                </a:solidFill>
                <a:latin typeface="맑은 고딕"/>
                <a:cs typeface="Cambria"/>
              </a:rPr>
              <a:t>CV</a:t>
            </a:r>
            <a:r>
              <a:rPr xmlns:mc="http://schemas.openxmlformats.org/markup-compatibility/2006" xmlns:hp="http://schemas.haansoft.com/office/presentation/8.0" lang="ko-KR" altLang="en-US" sz="1900" b="0" i="0" u="none" strike="noStrike" baseline="0" mc:Ignorable="hp" hp:hslEmbossed="0">
                <a:solidFill>
                  <a:srgbClr val="000000"/>
                </a:solidFill>
                <a:latin typeface="맑은 고딕"/>
                <a:cs typeface="Cambria"/>
              </a:rPr>
              <a:t>와 재학증명서</a:t>
            </a:r>
            <a:r>
              <a:rPr xmlns:mc="http://schemas.openxmlformats.org/markup-compatibility/2006" xmlns:hp="http://schemas.haansoft.com/office/presentation/8.0" lang="en-US" altLang="ko-KR" sz="1900" b="0" i="0" u="none" strike="noStrike" baseline="0" mc:Ignorable="hp" hp:hslEmbossed="0">
                <a:solidFill>
                  <a:srgbClr val="000000"/>
                </a:solidFill>
                <a:latin typeface="맑은 고딕"/>
                <a:cs typeface="Cambria"/>
              </a:rPr>
              <a:t>,</a:t>
            </a:r>
            <a:r>
              <a:rPr xmlns:mc="http://schemas.openxmlformats.org/markup-compatibility/2006" xmlns:hp="http://schemas.haansoft.com/office/presentation/8.0" lang="ko-KR" altLang="en-US" sz="1900" b="0" i="0" u="none" strike="noStrike" baseline="0" mc:Ignorable="hp" hp:hslEmbossed="0">
                <a:solidFill>
                  <a:srgbClr val="000000"/>
                </a:solidFill>
                <a:latin typeface="맑은 고딕"/>
                <a:cs typeface="Cambria"/>
              </a:rPr>
              <a:t> 어학성적을 첨부하였습니다</a:t>
            </a:r>
            <a:r>
              <a:rPr xmlns:mc="http://schemas.openxmlformats.org/markup-compatibility/2006" xmlns:hp="http://schemas.haansoft.com/office/presentation/8.0" lang="en-US" altLang="ko-KR" sz="1900" b="0" i="0" u="none" strike="noStrike" baseline="0" mc:Ignorable="hp" hp:hslEmbossed="0">
                <a:solidFill>
                  <a:srgbClr val="000000"/>
                </a:solidFill>
                <a:latin typeface="맑은 고딕"/>
                <a:cs typeface="Cambria"/>
              </a:rPr>
              <a:t>.</a:t>
            </a:r>
            <a:endParaRPr xmlns:mc="http://schemas.openxmlformats.org/markup-compatibility/2006" xmlns:hp="http://schemas.haansoft.com/office/presentation/8.0" lang="en-US" altLang="ko-KR" sz="1900" b="0" i="0" u="none" strike="noStrike" baseline="0" mc:Ignorable="hp" hp:hslEmbossed="0">
              <a:solidFill>
                <a:srgbClr val="000000"/>
              </a:solidFill>
              <a:latin typeface="맑은 고딕"/>
              <a:cs typeface="Cambria"/>
            </a:endParaRPr>
          </a:p>
          <a:p>
            <a:pPr marL="0" lvl="0" indent="0">
              <a:lnSpc>
                <a:spcPct val="150000"/>
              </a:lnSpc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1900" b="0" i="0" u="none" strike="noStrike" baseline="0" mc:Ignorable="hp" hp:hslEmbossed="0">
                <a:solidFill>
                  <a:srgbClr val="000000"/>
                </a:solidFill>
                <a:latin typeface="맑은 고딕"/>
                <a:cs typeface="Cambria"/>
              </a:rPr>
              <a:t>또한</a:t>
            </a:r>
            <a:r>
              <a:rPr xmlns:mc="http://schemas.openxmlformats.org/markup-compatibility/2006" xmlns:hp="http://schemas.haansoft.com/office/presentation/8.0" lang="en-US" altLang="ko-KR" sz="1900" b="0" i="0" u="none" strike="noStrike" baseline="0" mc:Ignorable="hp" hp:hslEmbossed="0">
                <a:solidFill>
                  <a:srgbClr val="000000"/>
                </a:solidFill>
                <a:latin typeface="맑은 고딕"/>
                <a:cs typeface="Cambria"/>
              </a:rPr>
              <a:t>,</a:t>
            </a:r>
            <a:r>
              <a:rPr xmlns:mc="http://schemas.openxmlformats.org/markup-compatibility/2006" xmlns:hp="http://schemas.haansoft.com/office/presentation/8.0" lang="ko-KR" altLang="en-US" sz="1900" b="0" i="0" u="none" strike="noStrike" baseline="0" mc:Ignorable="hp" hp:hslEmbossed="0">
                <a:solidFill>
                  <a:srgbClr val="000000"/>
                </a:solidFill>
                <a:latin typeface="맑은 고딕"/>
                <a:cs typeface="Cambria"/>
              </a:rPr>
              <a:t> 교수님께서 시간을 내주신다면 잠시라도 찾아뵙고 진학과 관련하여 상담하고 싶은데 혹시 가능하신가요</a:t>
            </a:r>
            <a:r>
              <a:rPr xmlns:mc="http://schemas.openxmlformats.org/markup-compatibility/2006" xmlns:hp="http://schemas.haansoft.com/office/presentation/8.0" lang="en-US" altLang="ko-KR" sz="1900" b="0" i="0" u="none" strike="noStrike" baseline="0" mc:Ignorable="hp" hp:hslEmbossed="0">
                <a:solidFill>
                  <a:srgbClr val="000000"/>
                </a:solidFill>
                <a:latin typeface="맑은 고딕"/>
                <a:cs typeface="Cambria"/>
              </a:rPr>
              <a:t>?</a:t>
            </a:r>
            <a:endParaRPr xmlns:mc="http://schemas.openxmlformats.org/markup-compatibility/2006" xmlns:hp="http://schemas.haansoft.com/office/presentation/8.0" lang="en-US" altLang="ko-KR" sz="1900" b="0" i="0" u="none" strike="noStrike" baseline="0" mc:Ignorable="hp" hp:hslEmbossed="0">
              <a:solidFill>
                <a:srgbClr val="000000"/>
              </a:solidFill>
              <a:latin typeface="맑은 고딕"/>
              <a:cs typeface="Cambria"/>
            </a:endParaRPr>
          </a:p>
          <a:p>
            <a:pPr marL="0" lvl="0" indent="0">
              <a:lnSpc>
                <a:spcPct val="150000"/>
              </a:lnSpc>
              <a:buNone/>
              <a:defRPr/>
            </a:pPr>
            <a:endParaRPr xmlns:mc="http://schemas.openxmlformats.org/markup-compatibility/2006" xmlns:hp="http://schemas.haansoft.com/office/presentation/8.0" lang="ko-KR" altLang="en-US" sz="1900" b="0" i="0" u="none" strike="noStrike" baseline="0" mc:Ignorable="hp" hp:hslEmbossed="0">
              <a:solidFill>
                <a:srgbClr val="000000"/>
              </a:solidFill>
              <a:latin typeface="맑은 고딕"/>
              <a:cs typeface="Cambria"/>
            </a:endParaRPr>
          </a:p>
          <a:p>
            <a:pPr marL="0" lvl="0" indent="0">
              <a:lnSpc>
                <a:spcPct val="150000"/>
              </a:lnSpc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1900" b="0" i="0" u="none" strike="noStrike" baseline="0" mc:Ignorable="hp" hp:hslEmbossed="0">
                <a:solidFill>
                  <a:srgbClr val="000000"/>
                </a:solidFill>
                <a:latin typeface="맑은 고딕"/>
                <a:cs typeface="Cambria"/>
              </a:rPr>
              <a:t>메일 읽어주셔서 감사드립니다</a:t>
            </a:r>
            <a:r>
              <a:rPr xmlns:mc="http://schemas.openxmlformats.org/markup-compatibility/2006" xmlns:hp="http://schemas.haansoft.com/office/presentation/8.0" lang="en-US" altLang="ko-KR" sz="1900" b="0" i="0" u="none" strike="noStrike" baseline="0" mc:Ignorable="hp" hp:hslEmbossed="0">
                <a:solidFill>
                  <a:srgbClr val="000000"/>
                </a:solidFill>
                <a:latin typeface="맑은 고딕"/>
                <a:cs typeface="Cambria"/>
              </a:rPr>
              <a:t>.</a:t>
            </a:r>
            <a:endParaRPr xmlns:mc="http://schemas.openxmlformats.org/markup-compatibility/2006" xmlns:hp="http://schemas.haansoft.com/office/presentation/8.0" lang="en-US" altLang="ko-KR" sz="1900" b="0" i="0" u="none" strike="noStrike" baseline="0" mc:Ignorable="hp" hp:hslEmbossed="0">
              <a:solidFill>
                <a:srgbClr val="000000"/>
              </a:solidFill>
              <a:latin typeface="맑은 고딕"/>
              <a:cs typeface="Cambria"/>
            </a:endParaRPr>
          </a:p>
          <a:p>
            <a:pPr marL="0" lvl="0" indent="0">
              <a:lnSpc>
                <a:spcPct val="150000"/>
              </a:lnSpc>
              <a:buNone/>
              <a:defRPr/>
            </a:pPr>
            <a:endParaRPr xmlns:mc="http://schemas.openxmlformats.org/markup-compatibility/2006" xmlns:hp="http://schemas.haansoft.com/office/presentation/8.0" lang="en-US" altLang="ko-KR" sz="1900" b="0" i="0" u="none" strike="noStrike" baseline="0" mc:Ignorable="hp" hp:hslEmbossed="0">
              <a:solidFill>
                <a:srgbClr val="000000"/>
              </a:solidFill>
              <a:latin typeface="맑은 고딕"/>
              <a:cs typeface="Cambria"/>
            </a:endParaRPr>
          </a:p>
          <a:p>
            <a:pPr marL="0" lvl="0" indent="0">
              <a:lnSpc>
                <a:spcPct val="150000"/>
              </a:lnSpc>
              <a:buNone/>
              <a:defRPr/>
            </a:pPr>
            <a:r>
              <a:rPr xmlns:mc="http://schemas.openxmlformats.org/markup-compatibility/2006" xmlns:hp="http://schemas.haansoft.com/office/presentation/8.0" lang="en-US" altLang="ko-KR" sz="1900" b="0" i="0" u="none" strike="noStrike" baseline="0" mc:Ignorable="hp" hp:hslEmbossed="0">
                <a:solidFill>
                  <a:srgbClr val="000000"/>
                </a:solidFill>
                <a:latin typeface="맑은 고딕"/>
                <a:cs typeface="Cambria"/>
              </a:rPr>
              <a:t>-</a:t>
            </a:r>
            <a:r>
              <a:rPr lang="en-US" altLang="ko-KR" sz="1900">
                <a:latin typeface="나눔고딕"/>
                <a:ea typeface="나눔고딕"/>
              </a:rPr>
              <a:t> Phone : 010-2561-8921</a:t>
            </a:r>
            <a:endParaRPr lang="en-US" altLang="ko-KR" sz="1900">
              <a:latin typeface="나눔고딕"/>
              <a:ea typeface="나눔고딕"/>
            </a:endParaRPr>
          </a:p>
          <a:p>
            <a:pPr marL="0" lvl="0" indent="0">
              <a:lnSpc>
                <a:spcPct val="150000"/>
              </a:lnSpc>
              <a:buNone/>
              <a:defRPr/>
            </a:pPr>
            <a:r>
              <a:rPr lang="en-US" altLang="ko-KR" sz="1900">
                <a:latin typeface="나눔고딕"/>
                <a:ea typeface="나눔고딕"/>
              </a:rPr>
              <a:t>- Email : kohs71@naver.com</a:t>
            </a:r>
            <a:endParaRPr xmlns:mc="http://schemas.openxmlformats.org/markup-compatibility/2006" xmlns:hp="http://schemas.haansoft.com/office/presentation/8.0" lang="ko-KR" altLang="en-US" sz="1900" b="0" i="0" u="none" strike="noStrike" baseline="0" mc:Ignorable="hp" hp:hslEmbossed="0">
              <a:solidFill>
                <a:srgbClr val="000000"/>
              </a:solidFill>
              <a:latin typeface="맑은 고딕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809655536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education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서경대학교 컴퓨터 공학과 재학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3.2020</a:t>
            </a:r>
            <a:r>
              <a:rPr lang="ko-KR" altLang="en-US"/>
              <a:t> </a:t>
            </a:r>
            <a:r>
              <a:rPr lang="en-US" altLang="ko-KR"/>
              <a:t>~</a:t>
            </a:r>
            <a:r>
              <a:rPr lang="ko-KR" altLang="en-US"/>
              <a:t> </a:t>
            </a:r>
            <a:r>
              <a:rPr lang="en-US" altLang="ko-KR"/>
              <a:t>2.2024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4.35 / 4.5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116 / 120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7413860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scholarship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2020-1,</a:t>
            </a:r>
            <a:r>
              <a:rPr lang="ko-KR" altLang="en-US"/>
              <a:t> </a:t>
            </a:r>
            <a:r>
              <a:rPr lang="en-US" altLang="ko-KR"/>
              <a:t>2020-2,</a:t>
            </a:r>
            <a:r>
              <a:rPr lang="ko-KR" altLang="en-US"/>
              <a:t> </a:t>
            </a:r>
            <a:r>
              <a:rPr lang="en-US" altLang="ko-KR"/>
              <a:t>2021-1,</a:t>
            </a:r>
            <a:r>
              <a:rPr lang="ko-KR" altLang="en-US"/>
              <a:t> </a:t>
            </a:r>
            <a:r>
              <a:rPr lang="en-US" altLang="ko-KR"/>
              <a:t>2021-2,</a:t>
            </a:r>
            <a:r>
              <a:rPr lang="ko-KR" altLang="en-US"/>
              <a:t> </a:t>
            </a:r>
            <a:r>
              <a:rPr lang="en-US" altLang="ko-KR"/>
              <a:t>2022-1,</a:t>
            </a:r>
            <a:r>
              <a:rPr lang="ko-KR" altLang="en-US"/>
              <a:t> </a:t>
            </a:r>
            <a:r>
              <a:rPr lang="en-US" altLang="ko-KR"/>
              <a:t>2022-2,</a:t>
            </a:r>
            <a:r>
              <a:rPr lang="ko-KR" altLang="en-US"/>
              <a:t> </a:t>
            </a:r>
            <a:r>
              <a:rPr lang="en-US" altLang="ko-KR"/>
              <a:t>2023-1</a:t>
            </a:r>
            <a:r>
              <a:rPr lang="ko-KR" altLang="en-US"/>
              <a:t> 성적우수 장학금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2020-2</a:t>
            </a:r>
            <a:r>
              <a:rPr lang="ko-KR" altLang="en-US"/>
              <a:t> 학과추천 장학금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2021-1</a:t>
            </a:r>
            <a:r>
              <a:rPr lang="ko-KR" altLang="en-US"/>
              <a:t> 봉사장학금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2021-1</a:t>
            </a:r>
            <a:r>
              <a:rPr lang="ko-KR" altLang="en-US"/>
              <a:t> 어학성적향상 장학금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2022-1</a:t>
            </a:r>
            <a:r>
              <a:rPr lang="ko-KR" altLang="en-US"/>
              <a:t> 어학성적향상 장학금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910192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자격증 </a:t>
            </a:r>
            <a:r>
              <a:rPr lang="en-US" altLang="ko-KR"/>
              <a:t>&amp;</a:t>
            </a:r>
            <a:r>
              <a:rPr lang="ko-KR" altLang="en-US"/>
              <a:t> 토익 </a:t>
            </a:r>
            <a:r>
              <a:rPr lang="en-US" altLang="ko-KR"/>
              <a:t>&amp;</a:t>
            </a:r>
            <a:r>
              <a:rPr lang="ko-KR" altLang="en-US"/>
              <a:t> 스킬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정처기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토익 </a:t>
            </a:r>
            <a:r>
              <a:rPr lang="en-US" altLang="ko-KR"/>
              <a:t>815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c++, c, c#, python, java, pytorch, tensorflow, opencv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33083324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awards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논문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교내 프로그래밍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523460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연구실 경험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영상처리 연구실</a:t>
            </a:r>
            <a:r>
              <a:rPr lang="en-US" altLang="ko-KR"/>
              <a:t> 2021 ~ 2022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data Research lab 2023 ~ present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62605317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research interest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deep learning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computer vision(object detection, object tracking, pose and action recognition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79671896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project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졸작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tslearn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prophet</a:t>
            </a: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4990838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p>
            <a:pPr marL="0" lvl="0" indent="0">
              <a:buNone/>
              <a:defRPr/>
            </a:pPr>
            <a:r>
              <a:rPr lang="ko-KR" altLang="en-US"/>
              <a:t>제목: </a:t>
            </a:r>
            <a:r>
              <a:rPr lang="en-US" altLang="ko-KR"/>
              <a:t>[</a:t>
            </a:r>
            <a:r>
              <a:rPr lang="ko-KR" altLang="en-US"/>
              <a:t>연구실 진학 문의</a:t>
            </a:r>
            <a:r>
              <a:rPr lang="en-US" altLang="ko-KR"/>
              <a:t>]</a:t>
            </a:r>
            <a:r>
              <a:rPr lang="ko-KR" altLang="en-US"/>
              <a:t> 서경대학교 컴퓨터공학과 재학생(졸업예정) 하정원입니다.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교수님께.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안녕하십니까, 저는 서경대학교 컴퓨터공학과 재학생(졸업예정) 하정원입니다.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2024</a:t>
            </a:r>
            <a:r>
              <a:rPr lang="ko-KR" altLang="en-US"/>
              <a:t>년도 </a:t>
            </a:r>
            <a:r>
              <a:rPr lang="en-US" altLang="ko-KR"/>
              <a:t>2</a:t>
            </a:r>
            <a:r>
              <a:rPr lang="ko-KR" altLang="en-US"/>
              <a:t>월에 졸업 예정임</a:t>
            </a:r>
            <a:r>
              <a:rPr lang="en-US" altLang="ko-KR"/>
              <a:t>,</a:t>
            </a:r>
            <a:r>
              <a:rPr lang="ko-KR" altLang="en-US"/>
              <a:t> 이후 </a:t>
            </a:r>
            <a:r>
              <a:rPr lang="en-US" altLang="ko-KR"/>
              <a:t>2024</a:t>
            </a:r>
            <a:r>
              <a:rPr lang="ko-KR" altLang="en-US"/>
              <a:t> 전기에 </a:t>
            </a:r>
            <a:r>
              <a:rPr lang="en-US" altLang="ko-KR"/>
              <a:t>OOO</a:t>
            </a:r>
            <a:r>
              <a:rPr lang="ko-KR" altLang="en-US"/>
              <a:t>대학교 석사 과정으로 진학을 희망하고 있습니다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교수님의 연구실에 대학원 진학을 희망하여 이렇게 메일을 드리게 되었습니다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이력서(CV)를 첨부하였으니 참고 부탁드립니다.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졸업 후의 진로에 대해 고민하던 중 교수님의 연구(논문)에서 xxx와 yyy부분에 특히 관심이 가서 해당 분야로의 진학이나 진로에 대한 교수님의 조언을 듣고 싶습니다.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이 분야와 관련하여 재학중인 학교에서 </a:t>
            </a:r>
            <a:r>
              <a:rPr lang="en-US" altLang="ko-KR">
                <a:latin typeface="나눔고딕"/>
                <a:ea typeface="나눔고딕"/>
              </a:rPr>
              <a:t>Deep Learning, 인공지능 수업을 들었고, 디지털영상처리 수업을 들을 예정에 있습니다.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연구와 강의로 많이 바쁘신 줄 잘 알고 있기에 면담을 요청드리기가 무척 송구스럽습니다. 하지만 잠깐이라도 시간을 내주신다면 석사 과정 진학에 대한 말씀 뿐만 아니라 진로에 관한 어떤 조언이라도 감사하게 새겨듣도록 하겠습니다.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>
                <a:latin typeface="나눔고딕"/>
                <a:ea typeface="나눔고딕"/>
              </a:rPr>
              <a:t>저는 평시에는 모든 요일에 면담이 가능합니다.</a:t>
            </a:r>
            <a:endParaRPr lang="en-US" altLang="ko-KR">
              <a:latin typeface="나눔고딕"/>
              <a:ea typeface="나눔고딕"/>
            </a:endParaRPr>
          </a:p>
          <a:p>
            <a:pPr marL="0" lvl="0" indent="0">
              <a:buNone/>
              <a:defRPr/>
            </a:pPr>
            <a:r>
              <a:rPr lang="en-US" altLang="ko-KR">
                <a:latin typeface="나눔고딕"/>
                <a:ea typeface="나눔고딕"/>
              </a:rPr>
              <a:t>교수님께서 여유로우신 시간대를 말씀해주시면 그 시각에 맞춰서 찾아 뵙겠습니다.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편지 읽어주셔서 감사드립니다.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하정원 올림.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>
                <a:latin typeface="나눔고딕"/>
                <a:ea typeface="나눔고딕"/>
              </a:rPr>
              <a:t>- Phone : 010-2561-8921</a:t>
            </a:r>
            <a:endParaRPr lang="en-US" altLang="ko-KR">
              <a:latin typeface="나눔고딕"/>
              <a:ea typeface="나눔고딕"/>
            </a:endParaRPr>
          </a:p>
          <a:p>
            <a:pPr marL="0" lvl="0" indent="0">
              <a:buNone/>
              <a:defRPr/>
            </a:pPr>
            <a:r>
              <a:rPr lang="en-US" altLang="ko-KR">
                <a:latin typeface="나눔고딕"/>
                <a:ea typeface="나눔고딕"/>
              </a:rPr>
              <a:t>- Email : kohs71@naver.com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164674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362</ep:Words>
  <ep:PresentationFormat>화면 슬라이드 쇼(4:3)</ep:PresentationFormat>
  <ep:Paragraphs>74</ep:Paragraphs>
  <ep:Slides>10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한컴오피스</vt:lpstr>
      <vt:lpstr>cv 작성</vt:lpstr>
      <vt:lpstr>education</vt:lpstr>
      <vt:lpstr>scholarship</vt:lpstr>
      <vt:lpstr>자격증 &amp; 토익 &amp; 스킬</vt:lpstr>
      <vt:lpstr>awards</vt:lpstr>
      <vt:lpstr>연구실 경험</vt:lpstr>
      <vt:lpstr>research interest</vt:lpstr>
      <vt:lpstr>project</vt:lpstr>
      <vt:lpstr>슬라이드 9</vt:lpstr>
      <vt:lpstr>슬라이드 10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2023-08-23T11:37:21.142</dcterms:created>
  <dc:creator>hjwon</dc:creator>
  <cp:lastModifiedBy>hjwon</cp:lastModifiedBy>
  <dcterms:modified xsi:type="dcterms:W3CDTF">2023-08-24T08:23:29.439</dcterms:modified>
  <cp:revision>12</cp:revision>
  <dc:title>cv 작성</dc:title>
  <cp:version>12.0.0.3146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