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wmf" ContentType="image/x-wmf"/>
  <Override PartName="/ppt/media/image14.wmf" ContentType="image/x-wmf"/>
  <Override PartName="/ppt/media/image13.wmf" ContentType="image/x-wmf"/>
  <Override PartName="/ppt/media/image12.wmf" ContentType="image/x-wmf"/>
  <Override PartName="/ppt/media/image11.jpeg" ContentType="image/jpeg"/>
  <Override PartName="/ppt/media/image4.wmf" ContentType="image/x-wmf"/>
  <Override PartName="/ppt/media/image3.wmf" ContentType="image/x-wmf"/>
  <Override PartName="/ppt/media/image22.png" ContentType="image/png"/>
  <Override PartName="/ppt/media/image2.wmf" ContentType="image/x-wmf"/>
  <Override PartName="/ppt/media/image21.png" ContentType="image/png"/>
  <Override PartName="/ppt/media/image1.wmf" ContentType="image/x-wmf"/>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0688637" cy="1512411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Format der Notizen mittels Klicken bearbeiten</a:t>
            </a:r>
            <a:endParaRPr b="0" lang="de-DE" sz="2000" spc="-1" strike="noStrike">
              <a:solidFill>
                <a:srgbClr val="000000"/>
              </a:solidFill>
              <a:uFill>
                <a:solidFill>
                  <a:srgbClr val="ffffff"/>
                </a:solidFill>
              </a:uFill>
              <a:latin typeface="Arial"/>
            </a:endParaRPr>
          </a:p>
        </p:txBody>
      </p:sp>
      <p:sp>
        <p:nvSpPr>
          <p:cNvPr id="71" name="PlaceHolder 2"/>
          <p:cNvSpPr>
            <a:spLocks noGrp="1"/>
          </p:cNvSpPr>
          <p:nvPr>
            <p:ph type="hdr"/>
          </p:nvPr>
        </p:nvSpPr>
        <p:spPr>
          <a:xfrm>
            <a:off x="0" y="0"/>
            <a:ext cx="3280680" cy="534240"/>
          </a:xfrm>
          <a:prstGeom prst="rect">
            <a:avLst/>
          </a:prstGeom>
        </p:spPr>
        <p:txBody>
          <a:bodyPr lIns="0" rIns="0" tIns="0" bIns="0"/>
          <a:p>
            <a:r>
              <a:rPr b="0" lang="de-DE" sz="1400" spc="-1" strike="noStrike">
                <a:solidFill>
                  <a:srgbClr val="000000"/>
                </a:solidFill>
                <a:uFill>
                  <a:solidFill>
                    <a:srgbClr val="ffffff"/>
                  </a:solidFill>
                </a:uFill>
                <a:latin typeface="Times New Roman"/>
              </a:rPr>
              <a:t>&lt;Kopfzeile&gt;</a:t>
            </a:r>
            <a:endParaRPr b="0" lang="de-DE" sz="1400" spc="-1" strike="noStrike">
              <a:solidFill>
                <a:srgbClr val="000000"/>
              </a:solidFill>
              <a:uFill>
                <a:solidFill>
                  <a:srgbClr val="ffffff"/>
                </a:solidFill>
              </a:uFill>
              <a:latin typeface="Times New Roman"/>
            </a:endParaRPr>
          </a:p>
        </p:txBody>
      </p:sp>
      <p:sp>
        <p:nvSpPr>
          <p:cNvPr id="72" name="PlaceHolder 3"/>
          <p:cNvSpPr>
            <a:spLocks noGrp="1"/>
          </p:cNvSpPr>
          <p:nvPr>
            <p:ph type="dt"/>
          </p:nvPr>
        </p:nvSpPr>
        <p:spPr>
          <a:xfrm>
            <a:off x="4278960" y="0"/>
            <a:ext cx="3280680" cy="534240"/>
          </a:xfrm>
          <a:prstGeom prst="rect">
            <a:avLst/>
          </a:prstGeom>
        </p:spPr>
        <p:txBody>
          <a:bodyPr lIns="0" rIns="0" tIns="0" bIns="0"/>
          <a:p>
            <a:pPr algn="r"/>
            <a:r>
              <a:rPr b="0" lang="de-DE" sz="1400" spc="-1" strike="noStrike">
                <a:solidFill>
                  <a:srgbClr val="000000"/>
                </a:solidFill>
                <a:uFill>
                  <a:solidFill>
                    <a:srgbClr val="ffffff"/>
                  </a:solidFill>
                </a:uFill>
                <a:latin typeface="Times New Roman"/>
              </a:rPr>
              <a:t>&lt;Datum/Uhrzeit&gt;</a:t>
            </a:r>
            <a:endParaRPr b="0" lang="de-DE" sz="1400" spc="-1" strike="noStrike">
              <a:solidFill>
                <a:srgbClr val="000000"/>
              </a:solidFill>
              <a:uFill>
                <a:solidFill>
                  <a:srgbClr val="ffffff"/>
                </a:solidFill>
              </a:uFill>
              <a:latin typeface="Times New Roman"/>
            </a:endParaRPr>
          </a:p>
        </p:txBody>
      </p:sp>
      <p:sp>
        <p:nvSpPr>
          <p:cNvPr id="73" name="PlaceHolder 4"/>
          <p:cNvSpPr>
            <a:spLocks noGrp="1"/>
          </p:cNvSpPr>
          <p:nvPr>
            <p:ph type="ftr"/>
          </p:nvPr>
        </p:nvSpPr>
        <p:spPr>
          <a:xfrm>
            <a:off x="0" y="10157400"/>
            <a:ext cx="3280680" cy="534240"/>
          </a:xfrm>
          <a:prstGeom prst="rect">
            <a:avLst/>
          </a:prstGeom>
        </p:spPr>
        <p:txBody>
          <a:bodyPr lIns="0" rIns="0" tIns="0" bIns="0" anchor="b"/>
          <a:p>
            <a:r>
              <a:rPr b="0" lang="de-DE" sz="1400" spc="-1" strike="noStrike">
                <a:solidFill>
                  <a:srgbClr val="000000"/>
                </a:solidFill>
                <a:uFill>
                  <a:solidFill>
                    <a:srgbClr val="ffffff"/>
                  </a:solidFill>
                </a:uFill>
                <a:latin typeface="Times New Roman"/>
              </a:rPr>
              <a:t>&lt;Fußzeile&gt;</a:t>
            </a:r>
            <a:endParaRPr b="0" lang="de-DE" sz="1400" spc="-1" strike="noStrike">
              <a:solidFill>
                <a:srgbClr val="000000"/>
              </a:solidFill>
              <a:uFill>
                <a:solidFill>
                  <a:srgbClr val="ffffff"/>
                </a:solidFill>
              </a:uFill>
              <a:latin typeface="Times New Roman"/>
            </a:endParaRPr>
          </a:p>
        </p:txBody>
      </p:sp>
      <p:sp>
        <p:nvSpPr>
          <p:cNvPr id="74" name="PlaceHolder 5"/>
          <p:cNvSpPr>
            <a:spLocks noGrp="1"/>
          </p:cNvSpPr>
          <p:nvPr>
            <p:ph type="sldNum"/>
          </p:nvPr>
        </p:nvSpPr>
        <p:spPr>
          <a:xfrm>
            <a:off x="4278960" y="10157400"/>
            <a:ext cx="3280680" cy="534240"/>
          </a:xfrm>
          <a:prstGeom prst="rect">
            <a:avLst/>
          </a:prstGeom>
        </p:spPr>
        <p:txBody>
          <a:bodyPr lIns="0" rIns="0" tIns="0" bIns="0" anchor="b"/>
          <a:p>
            <a:pPr algn="r"/>
            <a:fld id="{0AF7A706-1E48-4EC0-8720-5A8F03DCEF7E}" type="slidenum">
              <a:rPr b="0" lang="de-DE" sz="1400" spc="-1" strike="noStrike">
                <a:solidFill>
                  <a:srgbClr val="000000"/>
                </a:solidFill>
                <a:uFill>
                  <a:solidFill>
                    <a:srgbClr val="ffffff"/>
                  </a:solidFill>
                </a:uFill>
                <a:latin typeface="Times New Roman"/>
              </a:rPr>
              <a:t>&lt;Foliennummer&gt;</a:t>
            </a:fld>
            <a:endParaRPr b="0" lang="de-D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685800" y="4343400"/>
            <a:ext cx="5485320" cy="4113720"/>
          </a:xfrm>
          <a:prstGeom prst="rect">
            <a:avLst/>
          </a:prstGeom>
        </p:spPr>
        <p:txBody>
          <a:bodyPr lIns="0" rIns="0" tIns="0" bIns="0">
            <a:normAutofit/>
          </a:bodyPr>
          <a:p>
            <a:endParaRPr b="0" lang="de-DE" sz="2000" spc="-1" strike="noStrike">
              <a:solidFill>
                <a:srgbClr val="000000"/>
              </a:solidFill>
              <a:uFill>
                <a:solidFill>
                  <a:srgbClr val="ffffff"/>
                </a:solidFill>
              </a:uFill>
              <a:latin typeface="Arial"/>
            </a:endParaRPr>
          </a:p>
        </p:txBody>
      </p:sp>
      <p:sp>
        <p:nvSpPr>
          <p:cNvPr id="11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84E2845-94DF-47F5-8B8E-8E84CC726506}" type="slidenum">
              <a:rPr b="0" lang="de-DE" sz="1200" spc="-1" strike="noStrike">
                <a:solidFill>
                  <a:srgbClr val="000000"/>
                </a:solidFill>
                <a:uFill>
                  <a:solidFill>
                    <a:srgbClr val="ffffff"/>
                  </a:solidFill>
                </a:uFill>
                <a:latin typeface="+mn-lt"/>
                <a:ea typeface="+mn-ea"/>
              </a:rPr>
              <a:t>&lt;Foliennummer&gt;</a:t>
            </a:fld>
            <a:endParaRPr b="0" lang="de-DE"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34240" y="603360"/>
            <a:ext cx="9619200" cy="25250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34240" y="3538800"/>
            <a:ext cx="961920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34240" y="8120520"/>
            <a:ext cx="961920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34240" y="603360"/>
            <a:ext cx="9619200" cy="25250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534240" y="3538800"/>
            <a:ext cx="469404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5463360" y="3538800"/>
            <a:ext cx="469404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5463360" y="8120520"/>
            <a:ext cx="469404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64" name="PlaceHolder 5"/>
          <p:cNvSpPr>
            <a:spLocks noGrp="1"/>
          </p:cNvSpPr>
          <p:nvPr>
            <p:ph type="body"/>
          </p:nvPr>
        </p:nvSpPr>
        <p:spPr>
          <a:xfrm>
            <a:off x="534240" y="8120520"/>
            <a:ext cx="469404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34240" y="603360"/>
            <a:ext cx="9619200" cy="25250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34240" y="3538800"/>
            <a:ext cx="9619200" cy="877140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34240" y="3538800"/>
            <a:ext cx="9619200" cy="877140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pic>
        <p:nvPicPr>
          <p:cNvPr id="68" name="" descr=""/>
          <p:cNvPicPr/>
          <p:nvPr/>
        </p:nvPicPr>
        <p:blipFill>
          <a:blip r:embed="rId2"/>
          <a:stretch/>
        </p:blipFill>
        <p:spPr>
          <a:xfrm>
            <a:off x="534240" y="4086720"/>
            <a:ext cx="9619200" cy="7674840"/>
          </a:xfrm>
          <a:prstGeom prst="rect">
            <a:avLst/>
          </a:prstGeom>
          <a:ln>
            <a:noFill/>
          </a:ln>
        </p:spPr>
      </p:pic>
      <p:pic>
        <p:nvPicPr>
          <p:cNvPr id="69" name="" descr=""/>
          <p:cNvPicPr/>
          <p:nvPr/>
        </p:nvPicPr>
        <p:blipFill>
          <a:blip r:embed="rId3"/>
          <a:stretch/>
        </p:blipFill>
        <p:spPr>
          <a:xfrm>
            <a:off x="534240" y="4086720"/>
            <a:ext cx="9619200" cy="76748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534240" y="603360"/>
            <a:ext cx="9619200" cy="25250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37" name="PlaceHolder 2"/>
          <p:cNvSpPr>
            <a:spLocks noGrp="1"/>
          </p:cNvSpPr>
          <p:nvPr>
            <p:ph type="subTitle"/>
          </p:nvPr>
        </p:nvSpPr>
        <p:spPr>
          <a:xfrm>
            <a:off x="534240" y="3538800"/>
            <a:ext cx="9619200" cy="87714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34240" y="603360"/>
            <a:ext cx="9619200" cy="25250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534240" y="3538800"/>
            <a:ext cx="9619200" cy="877140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34240" y="603360"/>
            <a:ext cx="9619200" cy="25250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34240" y="3538800"/>
            <a:ext cx="4694040" cy="877140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5463360" y="3538800"/>
            <a:ext cx="4694040" cy="877140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534240" y="603360"/>
            <a:ext cx="9619200" cy="25250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534240" y="603360"/>
            <a:ext cx="9619200" cy="1170576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34240" y="603360"/>
            <a:ext cx="9619200" cy="25250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534240" y="3538800"/>
            <a:ext cx="469404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534240" y="8120520"/>
            <a:ext cx="469404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48" name="PlaceHolder 4"/>
          <p:cNvSpPr>
            <a:spLocks noGrp="1"/>
          </p:cNvSpPr>
          <p:nvPr>
            <p:ph type="body"/>
          </p:nvPr>
        </p:nvSpPr>
        <p:spPr>
          <a:xfrm>
            <a:off x="5463360" y="3538800"/>
            <a:ext cx="4694040" cy="877140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34240" y="603360"/>
            <a:ext cx="9619200" cy="25250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34240" y="3538800"/>
            <a:ext cx="4694040" cy="877140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5463360" y="3538800"/>
            <a:ext cx="469404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5463360" y="8120520"/>
            <a:ext cx="469404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4240" y="603360"/>
            <a:ext cx="9619200" cy="2525040"/>
          </a:xfrm>
          <a:prstGeom prst="rect">
            <a:avLst/>
          </a:prstGeom>
        </p:spPr>
        <p:txBody>
          <a:bodyPr lIns="0" rIns="0" tIns="0" bIns="0" anchor="ctr"/>
          <a:p>
            <a:endParaRPr b="0" lang="de-DE" sz="18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34240" y="3538800"/>
            <a:ext cx="469404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463360" y="3538800"/>
            <a:ext cx="469404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34240" y="8120520"/>
            <a:ext cx="9619200" cy="4183920"/>
          </a:xfrm>
          <a:prstGeom prst="rect">
            <a:avLst/>
          </a:prstGeom>
        </p:spPr>
        <p:txBody>
          <a:bodyPr lIns="0" rIns="0" tIns="0" bIns="0">
            <a:normAutofit/>
          </a:bodyPr>
          <a:p>
            <a:endParaRPr b="0" lang="de-DE"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jpeg"/><Relationship Id="rId13" Type="http://schemas.openxmlformats.org/officeDocument/2006/relationships/image" Target="../media/image12.wmf"/><Relationship Id="rId14" Type="http://schemas.openxmlformats.org/officeDocument/2006/relationships/image" Target="../media/image13.wmf"/><Relationship Id="rId15" Type="http://schemas.openxmlformats.org/officeDocument/2006/relationships/image" Target="../media/image14.wmf"/><Relationship Id="rId16" Type="http://schemas.openxmlformats.org/officeDocument/2006/relationships/image" Target="../media/image15.wmf"/><Relationship Id="rId17" Type="http://schemas.openxmlformats.org/officeDocument/2006/relationships/slideLayout" Target="../slideLayouts/slideLayout1.xml"/><Relationship Id="rId18" Type="http://schemas.openxmlformats.org/officeDocument/2006/relationships/slideLayout" Target="../slideLayouts/slideLayout2.xml"/><Relationship Id="rId19" Type="http://schemas.openxmlformats.org/officeDocument/2006/relationships/slideLayout" Target="../slideLayouts/slideLayout3.xml"/><Relationship Id="rId20" Type="http://schemas.openxmlformats.org/officeDocument/2006/relationships/slideLayout" Target="../slideLayouts/slideLayout4.xml"/><Relationship Id="rId21" Type="http://schemas.openxmlformats.org/officeDocument/2006/relationships/slideLayout" Target="../slideLayouts/slideLayout5.xml"/><Relationship Id="rId22" Type="http://schemas.openxmlformats.org/officeDocument/2006/relationships/slideLayout" Target="../slideLayouts/slideLayout6.xml"/><Relationship Id="rId23" Type="http://schemas.openxmlformats.org/officeDocument/2006/relationships/slideLayout" Target="../slideLayouts/slideLayout7.xml"/><Relationship Id="rId24" Type="http://schemas.openxmlformats.org/officeDocument/2006/relationships/slideLayout" Target="../slideLayouts/slideLayout8.xml"/><Relationship Id="rId25" Type="http://schemas.openxmlformats.org/officeDocument/2006/relationships/slideLayout" Target="../slideLayouts/slideLayout9.xml"/><Relationship Id="rId26" Type="http://schemas.openxmlformats.org/officeDocument/2006/relationships/slideLayout" Target="../slideLayouts/slideLayout10.xml"/><Relationship Id="rId27" Type="http://schemas.openxmlformats.org/officeDocument/2006/relationships/slideLayout" Target="../slideLayouts/slideLayout11.xml"/><Relationship Id="rId2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37" descr=""/>
          <p:cNvPicPr/>
          <p:nvPr/>
        </p:nvPicPr>
        <p:blipFill>
          <a:blip r:embed="rId2"/>
          <a:stretch/>
        </p:blipFill>
        <p:spPr>
          <a:xfrm>
            <a:off x="-6032520" y="12115800"/>
            <a:ext cx="2374200" cy="1205640"/>
          </a:xfrm>
          <a:prstGeom prst="rect">
            <a:avLst/>
          </a:prstGeom>
          <a:ln>
            <a:noFill/>
          </a:ln>
        </p:spPr>
      </p:pic>
      <p:pic>
        <p:nvPicPr>
          <p:cNvPr id="1" name="Grafik 38" descr=""/>
          <p:cNvPicPr/>
          <p:nvPr/>
        </p:nvPicPr>
        <p:blipFill>
          <a:blip r:embed="rId3"/>
          <a:stretch/>
        </p:blipFill>
        <p:spPr>
          <a:xfrm>
            <a:off x="-3467160" y="12128400"/>
            <a:ext cx="2374200" cy="1205640"/>
          </a:xfrm>
          <a:prstGeom prst="rect">
            <a:avLst/>
          </a:prstGeom>
          <a:ln>
            <a:noFill/>
          </a:ln>
        </p:spPr>
      </p:pic>
      <p:pic>
        <p:nvPicPr>
          <p:cNvPr id="2" name="Grafik 1" descr=""/>
          <p:cNvPicPr/>
          <p:nvPr/>
        </p:nvPicPr>
        <p:blipFill>
          <a:blip r:embed="rId4"/>
          <a:stretch/>
        </p:blipFill>
        <p:spPr>
          <a:xfrm>
            <a:off x="12496680" y="1994040"/>
            <a:ext cx="3339360" cy="1028160"/>
          </a:xfrm>
          <a:prstGeom prst="rect">
            <a:avLst/>
          </a:prstGeom>
          <a:ln>
            <a:noFill/>
          </a:ln>
        </p:spPr>
      </p:pic>
      <p:pic>
        <p:nvPicPr>
          <p:cNvPr id="3" name="Grafik 2" descr=""/>
          <p:cNvPicPr/>
          <p:nvPr/>
        </p:nvPicPr>
        <p:blipFill>
          <a:blip r:embed="rId5"/>
          <a:stretch/>
        </p:blipFill>
        <p:spPr>
          <a:xfrm>
            <a:off x="11290320" y="6108840"/>
            <a:ext cx="875520" cy="482040"/>
          </a:xfrm>
          <a:prstGeom prst="rect">
            <a:avLst/>
          </a:prstGeom>
          <a:ln>
            <a:noFill/>
          </a:ln>
        </p:spPr>
      </p:pic>
      <p:sp>
        <p:nvSpPr>
          <p:cNvPr id="4" name="CustomShape 1"/>
          <p:cNvSpPr/>
          <p:nvPr/>
        </p:nvSpPr>
        <p:spPr>
          <a:xfrm>
            <a:off x="-6772680" y="0"/>
            <a:ext cx="6604920" cy="151228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182880" rIns="182880" tIns="182880" bIns="182880"/>
          <a:p>
            <a:pPr algn="ctr">
              <a:lnSpc>
                <a:spcPct val="100000"/>
              </a:lnSpc>
            </a:pPr>
            <a:r>
              <a:rPr b="1" lang="de-DE" sz="1800" spc="-1" strike="noStrike">
                <a:solidFill>
                  <a:srgbClr val="ff0000"/>
                </a:solidFill>
                <a:uFill>
                  <a:solidFill>
                    <a:srgbClr val="ffffff"/>
                  </a:solidFill>
                </a:uFill>
                <a:latin typeface="Trebuchet MS"/>
                <a:ea typeface="DejaVu Sans"/>
              </a:rPr>
              <a:t>(—THIS SIDEBAR DOES NOT PRINT—)</a:t>
            </a:r>
            <a:endParaRPr b="0" lang="de-DE" sz="1800" spc="-1" strike="noStrike">
              <a:solidFill>
                <a:srgbClr val="000000"/>
              </a:solidFill>
              <a:uFill>
                <a:solidFill>
                  <a:srgbClr val="ffffff"/>
                </a:solidFill>
              </a:uFill>
              <a:latin typeface="Arial"/>
            </a:endParaRPr>
          </a:p>
          <a:p>
            <a:pPr algn="ctr">
              <a:lnSpc>
                <a:spcPct val="100000"/>
              </a:lnSpc>
            </a:pPr>
            <a:r>
              <a:rPr b="1" lang="de-DE" sz="2000" spc="593" strike="noStrike">
                <a:solidFill>
                  <a:srgbClr val="ffffff"/>
                </a:solidFill>
                <a:uFill>
                  <a:solidFill>
                    <a:srgbClr val="ffffff"/>
                  </a:solidFill>
                </a:uFill>
                <a:latin typeface="Trebuchet MS"/>
                <a:ea typeface="DejaVu Sans"/>
              </a:rPr>
              <a:t>DESIGN GUIDE</a:t>
            </a:r>
            <a:endParaRPr b="0" lang="de-DE" sz="2000" spc="-1" strike="noStrike">
              <a:solidFill>
                <a:srgbClr val="000000"/>
              </a:solidFill>
              <a:uFill>
                <a:solidFill>
                  <a:srgbClr val="ffffff"/>
                </a:solidFill>
              </a:uFill>
              <a:latin typeface="Arial"/>
            </a:endParaRPr>
          </a:p>
          <a:p>
            <a:pPr algn="ctr">
              <a:lnSpc>
                <a:spcPct val="100000"/>
              </a:lnSpc>
            </a:pPr>
            <a:r>
              <a:rPr b="1" lang="de-DE" sz="900" spc="-1" strike="noStrike">
                <a:solidFill>
                  <a:srgbClr val="fffff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nSpc>
                <a:spcPct val="100000"/>
              </a:lnSpc>
            </a:pPr>
            <a:r>
              <a:rPr b="0" lang="de-DE" sz="1400" spc="-1" strike="noStrike">
                <a:solidFill>
                  <a:srgbClr val="ffffff"/>
                </a:solidFill>
                <a:uFill>
                  <a:solidFill>
                    <a:srgbClr val="ffffff"/>
                  </a:solidFill>
                </a:uFill>
                <a:latin typeface="Trebuchet MS"/>
                <a:ea typeface="DejaVu Sans"/>
              </a:rPr>
              <a:t>This PowerPoint 2007 template produces an A3 presentation poster. You can use it to create your research poster and save valuable time placing titles, subtitles, text, and graphics. </a:t>
            </a:r>
            <a:endParaRPr b="0" lang="de-DE" sz="1400" spc="-1" strike="noStrike">
              <a:solidFill>
                <a:srgbClr val="000000"/>
              </a:solidFill>
              <a:uFill>
                <a:solidFill>
                  <a:srgbClr val="ffffff"/>
                </a:solidFill>
              </a:uFill>
              <a:latin typeface="Arial"/>
            </a:endParaRPr>
          </a:p>
          <a:p>
            <a:pPr>
              <a:lnSpc>
                <a:spcPct val="100000"/>
              </a:lnSpc>
            </a:pPr>
            <a:r>
              <a:rPr b="0" lang="de-DE" sz="900" spc="-1" strike="noStrike">
                <a:solidFill>
                  <a:srgbClr val="fffff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nSpc>
                <a:spcPct val="100000"/>
              </a:lnSpc>
            </a:pPr>
            <a:r>
              <a:rPr b="0" lang="de-DE" sz="1400" spc="-1" strike="noStrike">
                <a:solidFill>
                  <a:srgbClr val="ffffff"/>
                </a:solidFill>
                <a:uFill>
                  <a:solidFill>
                    <a:srgbClr val="ffffff"/>
                  </a:solidFill>
                </a:uFill>
                <a:latin typeface="Trebuchet MS"/>
                <a:ea typeface="DejaVu Sans"/>
              </a:rPr>
              <a:t>We provide a series of online answer your poster production questions. To view our template tutorials, go online to </a:t>
            </a:r>
            <a:r>
              <a:rPr b="1" lang="de-DE" sz="1400" spc="-1" strike="noStrike">
                <a:solidFill>
                  <a:srgbClr val="ffc000"/>
                </a:solidFill>
                <a:uFill>
                  <a:solidFill>
                    <a:srgbClr val="ffffff"/>
                  </a:solidFill>
                </a:uFill>
                <a:latin typeface="Trebuchet MS"/>
                <a:ea typeface="DejaVu Sans"/>
              </a:rPr>
              <a:t>PosterPresentations.com</a:t>
            </a:r>
            <a:r>
              <a:rPr b="1" lang="de-DE" sz="1400" spc="-1" strike="noStrike">
                <a:solidFill>
                  <a:srgbClr val="ffffff"/>
                </a:solidFill>
                <a:uFill>
                  <a:solidFill>
                    <a:srgbClr val="ffffff"/>
                  </a:solidFill>
                </a:uFill>
                <a:latin typeface="Trebuchet MS"/>
                <a:ea typeface="DejaVu Sans"/>
              </a:rPr>
              <a:t> </a:t>
            </a:r>
            <a:r>
              <a:rPr b="0" lang="de-DE" sz="1400" spc="-1" strike="noStrike">
                <a:solidFill>
                  <a:srgbClr val="ffffff"/>
                </a:solidFill>
                <a:uFill>
                  <a:solidFill>
                    <a:srgbClr val="ffffff"/>
                  </a:solidFill>
                </a:uFill>
                <a:latin typeface="Trebuchet MS"/>
                <a:ea typeface="DejaVu Sans"/>
              </a:rPr>
              <a:t>and click on HELP DESK.</a:t>
            </a:r>
            <a:endParaRPr b="0" lang="de-DE" sz="1400" spc="-1" strike="noStrike">
              <a:solidFill>
                <a:srgbClr val="000000"/>
              </a:solidFill>
              <a:uFill>
                <a:solidFill>
                  <a:srgbClr val="ffffff"/>
                </a:solidFill>
              </a:uFill>
              <a:latin typeface="Arial"/>
            </a:endParaRPr>
          </a:p>
          <a:p>
            <a:pPr>
              <a:lnSpc>
                <a:spcPct val="100000"/>
              </a:lnSpc>
            </a:pPr>
            <a:r>
              <a:rPr b="0" lang="de-DE" sz="900" spc="-1" strike="noStrike">
                <a:solidFill>
                  <a:srgbClr val="fffff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nSpc>
                <a:spcPct val="100000"/>
              </a:lnSpc>
            </a:pPr>
            <a:r>
              <a:rPr b="0" lang="de-DE" sz="1400" spc="-1" strike="noStrike">
                <a:solidFill>
                  <a:srgbClr val="ffffff"/>
                </a:solidFill>
                <a:uFill>
                  <a:solidFill>
                    <a:srgbClr val="ffffff"/>
                  </a:solidFill>
                </a:uFill>
                <a:latin typeface="Trebuchet MS"/>
                <a:ea typeface="DejaVu Sans"/>
              </a:rPr>
              <a:t>When you are ready to  print your poster, go online to PosterPresentations.com</a:t>
            </a:r>
            <a:br/>
            <a:r>
              <a:rPr b="0" lang="de-DE" sz="900" spc="-1" strike="noStrike">
                <a:solidFill>
                  <a:srgbClr val="fffff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nSpc>
                <a:spcPct val="100000"/>
              </a:lnSpc>
            </a:pPr>
            <a:r>
              <a:rPr b="0" lang="de-DE" sz="1400" spc="-1" strike="noStrike">
                <a:solidFill>
                  <a:srgbClr val="ffffff"/>
                </a:solidFill>
                <a:uFill>
                  <a:solidFill>
                    <a:srgbClr val="ffffff"/>
                  </a:solidFill>
                </a:uFill>
                <a:latin typeface="Trebuchet MS"/>
                <a:ea typeface="DejaVu Sans"/>
              </a:rPr>
              <a:t>Need assistance? Call us at </a:t>
            </a:r>
            <a:r>
              <a:rPr b="0" lang="de-DE" sz="1400" spc="-1" strike="noStrike">
                <a:solidFill>
                  <a:srgbClr val="ffc000"/>
                </a:solidFill>
                <a:uFill>
                  <a:solidFill>
                    <a:srgbClr val="ffffff"/>
                  </a:solidFill>
                </a:uFill>
                <a:latin typeface="Trebuchet MS"/>
                <a:ea typeface="DejaVu Sans"/>
              </a:rPr>
              <a:t>1.510.649.3001</a:t>
            </a:r>
            <a:endParaRPr b="0" lang="de-DE" sz="1400" spc="-1" strike="noStrike">
              <a:solidFill>
                <a:srgbClr val="000000"/>
              </a:solidFill>
              <a:uFill>
                <a:solidFill>
                  <a:srgbClr val="ffffff"/>
                </a:solidFill>
              </a:uFill>
              <a:latin typeface="Arial"/>
            </a:endParaRPr>
          </a:p>
          <a:p>
            <a:pPr>
              <a:lnSpc>
                <a:spcPct val="100000"/>
              </a:lnSpc>
            </a:pPr>
            <a:r>
              <a:rPr b="1" lang="de-DE" sz="900" spc="-1" strike="noStrike">
                <a:solidFill>
                  <a:srgbClr val="ffff00"/>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gn="ctr">
              <a:lnSpc>
                <a:spcPct val="100000"/>
              </a:lnSpc>
            </a:pPr>
            <a:endParaRPr b="0" lang="de-DE" sz="900" spc="-1" strike="noStrike">
              <a:solidFill>
                <a:srgbClr val="000000"/>
              </a:solidFill>
              <a:uFill>
                <a:solidFill>
                  <a:srgbClr val="ffffff"/>
                </a:solidFill>
              </a:uFill>
              <a:latin typeface="Arial"/>
            </a:endParaRPr>
          </a:p>
          <a:p>
            <a:pPr algn="ctr">
              <a:lnSpc>
                <a:spcPct val="100000"/>
              </a:lnSpc>
            </a:pPr>
            <a:r>
              <a:rPr b="1" lang="de-DE" sz="2000" spc="593" strike="noStrike">
                <a:solidFill>
                  <a:srgbClr val="ffffff"/>
                </a:solidFill>
                <a:uFill>
                  <a:solidFill>
                    <a:srgbClr val="ffffff"/>
                  </a:solidFill>
                </a:uFill>
                <a:latin typeface="Trebuchet MS"/>
                <a:ea typeface="DejaVu Sans"/>
              </a:rPr>
              <a:t>QUICK START</a:t>
            </a:r>
            <a:endParaRPr b="0" lang="de-DE" sz="2000" spc="-1" strike="noStrike">
              <a:solidFill>
                <a:srgbClr val="000000"/>
              </a:solidFill>
              <a:uFill>
                <a:solidFill>
                  <a:srgbClr val="ffffff"/>
                </a:solidFill>
              </a:uFill>
              <a:latin typeface="Arial"/>
            </a:endParaRPr>
          </a:p>
          <a:p>
            <a:pPr algn="ctr">
              <a:lnSpc>
                <a:spcPct val="100000"/>
              </a:lnSpc>
            </a:pPr>
            <a:r>
              <a:rPr b="1" lang="de-DE" sz="900" spc="-1" strike="noStrike">
                <a:solidFill>
                  <a:srgbClr val="fffff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gn="ctr">
              <a:lnSpc>
                <a:spcPct val="100000"/>
              </a:lnSpc>
            </a:pPr>
            <a:r>
              <a:rPr b="1" lang="de-DE" sz="1600" spc="-1" strike="noStrike">
                <a:solidFill>
                  <a:srgbClr val="ffc000"/>
                </a:solidFill>
                <a:uFill>
                  <a:solidFill>
                    <a:srgbClr val="ffffff"/>
                  </a:solidFill>
                </a:uFill>
                <a:latin typeface="Trebuchet MS"/>
                <a:ea typeface="DejaVu Sans"/>
              </a:rPr>
              <a:t>Zoom in and out</a:t>
            </a:r>
            <a:endParaRPr b="0" lang="de-DE" sz="1600" spc="-1" strike="noStrike">
              <a:solidFill>
                <a:srgbClr val="000000"/>
              </a:solidFill>
              <a:uFill>
                <a:solidFill>
                  <a:srgbClr val="ffffff"/>
                </a:solidFill>
              </a:uFill>
              <a:latin typeface="Arial"/>
            </a:endParaRPr>
          </a:p>
          <a:p>
            <a:pPr marL="1203480">
              <a:lnSpc>
                <a:spcPct val="100000"/>
              </a:lnSpc>
            </a:pPr>
            <a:r>
              <a:rPr b="0" lang="de-DE" sz="1200" spc="-1" strike="noStrike">
                <a:solidFill>
                  <a:srgbClr val="bfbfbf"/>
                </a:solidFill>
                <a:uFill>
                  <a:solidFill>
                    <a:srgbClr val="ffffff"/>
                  </a:solidFill>
                </a:uFill>
                <a:latin typeface="Trebuchet MS"/>
                <a:ea typeface="DejaVu Sans"/>
              </a:rPr>
              <a:t>As you work on your poster zoom in and out to the level that is more comfortable to you. Go to VIEW &gt; ZOOM.</a:t>
            </a:r>
            <a:endParaRPr b="0" lang="de-DE" sz="1200" spc="-1" strike="noStrike">
              <a:solidFill>
                <a:srgbClr val="000000"/>
              </a:solidFill>
              <a:uFill>
                <a:solidFill>
                  <a:srgbClr val="ffffff"/>
                </a:solidFill>
              </a:uFill>
              <a:latin typeface="Arial"/>
            </a:endParaRPr>
          </a:p>
          <a:p>
            <a:pPr marL="1203480">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r>
              <a:rPr b="1" lang="de-DE" sz="1600" spc="-1" strike="noStrike">
                <a:solidFill>
                  <a:srgbClr val="ffc000"/>
                </a:solidFill>
                <a:uFill>
                  <a:solidFill>
                    <a:srgbClr val="ffffff"/>
                  </a:solidFill>
                </a:uFill>
                <a:latin typeface="Trebuchet MS"/>
                <a:ea typeface="DejaVu Sans"/>
              </a:rPr>
              <a:t>Title, Authors, and Affiliations</a:t>
            </a:r>
            <a:endParaRPr b="0" lang="de-DE" sz="1600" spc="-1" strike="noStrike">
              <a:solidFill>
                <a:srgbClr val="000000"/>
              </a:solidFill>
              <a:uFill>
                <a:solidFill>
                  <a:srgbClr val="ffffff"/>
                </a:solidFill>
              </a:uFill>
              <a:latin typeface="Arial"/>
            </a:endParaRPr>
          </a:p>
          <a:p>
            <a:pPr marL="1203480">
              <a:lnSpc>
                <a:spcPct val="100000"/>
              </a:lnSpc>
            </a:pPr>
            <a:r>
              <a:rPr b="0" lang="de-DE" sz="1200" spc="-1" strike="noStrike">
                <a:solidFill>
                  <a:srgbClr val="bfbfbf"/>
                </a:solidFill>
                <a:uFill>
                  <a:solidFill>
                    <a:srgbClr val="ffffff"/>
                  </a:solidFill>
                </a:uFill>
                <a:latin typeface="Trebuchet MS"/>
                <a:ea typeface="DejaVu San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lang="de-DE" sz="1200" spc="-1" strike="noStrike">
              <a:solidFill>
                <a:srgbClr val="000000"/>
              </a:solidFill>
              <a:uFill>
                <a:solidFill>
                  <a:srgbClr val="ffffff"/>
                </a:solidFill>
              </a:uFill>
              <a:latin typeface="Arial"/>
            </a:endParaRPr>
          </a:p>
          <a:p>
            <a:pPr marL="1203480">
              <a:lnSpc>
                <a:spcPct val="100000"/>
              </a:lnSpc>
            </a:pPr>
            <a:r>
              <a:rPr b="0" lang="de-DE" sz="900" spc="-1" strike="noStrike">
                <a:solidFill>
                  <a:srgbClr val="bfbfb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marL="1203480">
              <a:lnSpc>
                <a:spcPct val="100000"/>
              </a:lnSpc>
            </a:pPr>
            <a:r>
              <a:rPr b="1" lang="de-DE" sz="1200" spc="293" strike="noStrike">
                <a:solidFill>
                  <a:srgbClr val="ffc000"/>
                </a:solidFill>
                <a:uFill>
                  <a:solidFill>
                    <a:srgbClr val="ffffff"/>
                  </a:solidFill>
                </a:uFill>
                <a:latin typeface="Trebuchet MS"/>
                <a:ea typeface="DejaVu Sans"/>
              </a:rPr>
              <a:t>TIP</a:t>
            </a:r>
            <a:r>
              <a:rPr b="1" lang="de-DE" sz="1200" spc="-1" strike="noStrike">
                <a:solidFill>
                  <a:srgbClr val="ffc000"/>
                </a:solidFill>
                <a:uFill>
                  <a:solidFill>
                    <a:srgbClr val="ffffff"/>
                  </a:solidFill>
                </a:uFill>
                <a:latin typeface="Trebuchet MS"/>
                <a:ea typeface="DejaVu Sans"/>
              </a:rPr>
              <a:t>: </a:t>
            </a:r>
            <a:r>
              <a:rPr b="0" lang="de-DE" sz="1200" spc="-1" strike="noStrike">
                <a:solidFill>
                  <a:srgbClr val="bfbfbf"/>
                </a:solidFill>
                <a:uFill>
                  <a:solidFill>
                    <a:srgbClr val="ffffff"/>
                  </a:solidFill>
                </a:uFill>
                <a:latin typeface="Trebuchet MS"/>
                <a:ea typeface="DejaVu Sans"/>
              </a:rPr>
              <a:t>The font size of your title should be bigger than your name(s) and institution name(s).</a:t>
            </a:r>
            <a:endParaRPr b="0" lang="de-DE" sz="1200" spc="-1" strike="noStrike">
              <a:solidFill>
                <a:srgbClr val="000000"/>
              </a:solidFill>
              <a:uFill>
                <a:solidFill>
                  <a:srgbClr val="ffffff"/>
                </a:solidFill>
              </a:uFill>
              <a:latin typeface="Arial"/>
            </a:endParaRPr>
          </a:p>
          <a:p>
            <a:pPr marL="1203480">
              <a:lnSpc>
                <a:spcPct val="100000"/>
              </a:lnSpc>
            </a:pPr>
            <a:b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r>
              <a:rPr b="1" lang="de-DE" sz="1600" spc="-1" strike="noStrike">
                <a:solidFill>
                  <a:srgbClr val="ffc000"/>
                </a:solidFill>
                <a:uFill>
                  <a:solidFill>
                    <a:srgbClr val="ffffff"/>
                  </a:solidFill>
                </a:uFill>
                <a:latin typeface="Trebuchet MS"/>
                <a:ea typeface="DejaVu Sans"/>
              </a:rPr>
              <a:t>Adding Logos / Seals</a:t>
            </a:r>
            <a:endParaRPr b="0" lang="de-DE" sz="1600" spc="-1" strike="noStrike">
              <a:solidFill>
                <a:srgbClr val="000000"/>
              </a:solidFill>
              <a:uFill>
                <a:solidFill>
                  <a:srgbClr val="ffffff"/>
                </a:solidFill>
              </a:uFill>
              <a:latin typeface="Arial"/>
            </a:endParaRPr>
          </a:p>
          <a:p>
            <a:pPr marL="1203480">
              <a:lnSpc>
                <a:spcPct val="100000"/>
              </a:lnSpc>
            </a:pPr>
            <a:r>
              <a:rPr b="0" lang="de-DE" sz="1200" spc="-1" strike="noStrike">
                <a:solidFill>
                  <a:srgbClr val="bfbfbf"/>
                </a:solidFill>
                <a:uFill>
                  <a:solidFill>
                    <a:srgbClr val="ffffff"/>
                  </a:solidFill>
                </a:uFill>
                <a:latin typeface="Trebuchet MS"/>
                <a:ea typeface="DejaVu San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lang="de-DE" sz="1200" spc="-1" strike="noStrike">
              <a:solidFill>
                <a:srgbClr val="000000"/>
              </a:solidFill>
              <a:uFill>
                <a:solidFill>
                  <a:srgbClr val="ffffff"/>
                </a:solidFill>
              </a:uFill>
              <a:latin typeface="Arial"/>
            </a:endParaRPr>
          </a:p>
          <a:p>
            <a:pPr marL="1203480">
              <a:lnSpc>
                <a:spcPct val="100000"/>
              </a:lnSpc>
            </a:pPr>
            <a:endParaRPr b="0" lang="de-DE" sz="1200" spc="-1" strike="noStrike">
              <a:solidFill>
                <a:srgbClr val="000000"/>
              </a:solidFill>
              <a:uFill>
                <a:solidFill>
                  <a:srgbClr val="ffffff"/>
                </a:solidFill>
              </a:uFill>
              <a:latin typeface="Arial"/>
            </a:endParaRPr>
          </a:p>
          <a:p>
            <a:pPr marL="1203480">
              <a:lnSpc>
                <a:spcPct val="100000"/>
              </a:lnSpc>
            </a:pPr>
            <a:r>
              <a:rPr b="1" lang="de-DE" sz="1200" spc="293" strike="noStrike">
                <a:solidFill>
                  <a:srgbClr val="ffc000"/>
                </a:solidFill>
                <a:uFill>
                  <a:solidFill>
                    <a:srgbClr val="ffffff"/>
                  </a:solidFill>
                </a:uFill>
                <a:latin typeface="Trebuchet MS"/>
                <a:ea typeface="DejaVu Sans"/>
              </a:rPr>
              <a:t>TIP:</a:t>
            </a:r>
            <a:r>
              <a:rPr b="1" lang="de-DE" sz="1200" spc="-1" strike="noStrike">
                <a:solidFill>
                  <a:srgbClr val="ffc000"/>
                </a:solidFill>
                <a:uFill>
                  <a:solidFill>
                    <a:srgbClr val="ffffff"/>
                  </a:solidFill>
                </a:uFill>
                <a:latin typeface="Trebuchet MS"/>
                <a:ea typeface="DejaVu Sans"/>
              </a:rPr>
              <a:t> </a:t>
            </a:r>
            <a:r>
              <a:rPr b="0" lang="de-DE" sz="1200" spc="-1" strike="noStrike">
                <a:solidFill>
                  <a:srgbClr val="bfbfbf"/>
                </a:solidFill>
                <a:uFill>
                  <a:solidFill>
                    <a:srgbClr val="ffffff"/>
                  </a:solidFill>
                </a:uFill>
                <a:latin typeface="Trebuchet MS"/>
                <a:ea typeface="DejaVu Sans"/>
              </a:rPr>
              <a:t>See if your company’s logo is available on our free poster templates page.</a:t>
            </a:r>
            <a:endParaRPr b="0" lang="de-DE" sz="1200" spc="-1" strike="noStrike">
              <a:solidFill>
                <a:srgbClr val="000000"/>
              </a:solidFill>
              <a:uFill>
                <a:solidFill>
                  <a:srgbClr val="ffffff"/>
                </a:solidFill>
              </a:uFill>
              <a:latin typeface="Arial"/>
            </a:endParaRPr>
          </a:p>
          <a:p>
            <a:pPr marL="1203480">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r>
              <a:rPr b="1" lang="de-DE" sz="1600" spc="-1" strike="noStrike">
                <a:solidFill>
                  <a:srgbClr val="ffc000"/>
                </a:solidFill>
                <a:uFill>
                  <a:solidFill>
                    <a:srgbClr val="ffffff"/>
                  </a:solidFill>
                </a:uFill>
                <a:latin typeface="Trebuchet MS"/>
                <a:ea typeface="DejaVu Sans"/>
              </a:rPr>
              <a:t>Photographs / Graphics</a:t>
            </a:r>
            <a:endParaRPr b="0" lang="de-DE" sz="1600" spc="-1" strike="noStrike">
              <a:solidFill>
                <a:srgbClr val="000000"/>
              </a:solidFill>
              <a:uFill>
                <a:solidFill>
                  <a:srgbClr val="ffffff"/>
                </a:solidFill>
              </a:uFill>
              <a:latin typeface="Arial"/>
            </a:endParaRPr>
          </a:p>
          <a:p>
            <a:pPr marL="1203480">
              <a:lnSpc>
                <a:spcPct val="100000"/>
              </a:lnSpc>
            </a:pPr>
            <a:r>
              <a:rPr b="0" lang="de-DE" sz="1200" spc="-1" strike="noStrike">
                <a:solidFill>
                  <a:srgbClr val="bfbfbf"/>
                </a:solidFill>
                <a:uFill>
                  <a:solidFill>
                    <a:srgbClr val="ffffff"/>
                  </a:solidFill>
                </a:uFill>
                <a:latin typeface="Trebuchet MS"/>
                <a:ea typeface="DejaVu San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lang="de-DE" sz="1200" spc="-1" strike="noStrike">
              <a:solidFill>
                <a:srgbClr val="000000"/>
              </a:solidFill>
              <a:uFill>
                <a:solidFill>
                  <a:srgbClr val="ffffff"/>
                </a:solidFill>
              </a:uFill>
              <a:latin typeface="Arial"/>
            </a:endParaRPr>
          </a:p>
          <a:p>
            <a:pPr marL="1203480">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r>
              <a:rPr b="1" lang="de-DE" sz="1600" spc="-1" strike="noStrike">
                <a:solidFill>
                  <a:srgbClr val="ffc000"/>
                </a:solidFill>
                <a:uFill>
                  <a:solidFill>
                    <a:srgbClr val="ffffff"/>
                  </a:solidFill>
                </a:uFill>
                <a:latin typeface="Trebuchet MS"/>
                <a:ea typeface="DejaVu Sans"/>
              </a:rPr>
              <a:t>Image Quality Check</a:t>
            </a:r>
            <a:endParaRPr b="0" lang="de-DE" sz="1600" spc="-1" strike="noStrike">
              <a:solidFill>
                <a:srgbClr val="000000"/>
              </a:solidFill>
              <a:uFill>
                <a:solidFill>
                  <a:srgbClr val="ffffff"/>
                </a:solidFill>
              </a:uFill>
              <a:latin typeface="Arial"/>
            </a:endParaRPr>
          </a:p>
          <a:p>
            <a:pPr marL="1203480">
              <a:lnSpc>
                <a:spcPct val="100000"/>
              </a:lnSpc>
            </a:pPr>
            <a:r>
              <a:rPr b="0" lang="de-DE" sz="1200" spc="-1" strike="noStrike">
                <a:solidFill>
                  <a:srgbClr val="bfbfbf"/>
                </a:solidFill>
                <a:uFill>
                  <a:solidFill>
                    <a:srgbClr val="ffffff"/>
                  </a:solidFill>
                </a:uFill>
                <a:latin typeface="Trebuchet MS"/>
                <a:ea typeface="DejaVu Sans"/>
              </a:rPr>
              <a:t>Zoom in and look at your images at 100% magnification. If they look good they </a:t>
            </a:r>
            <a:br/>
            <a:r>
              <a:rPr b="0" lang="de-DE" sz="1200" spc="-1" strike="noStrike">
                <a:solidFill>
                  <a:srgbClr val="bfbfbf"/>
                </a:solidFill>
                <a:uFill>
                  <a:solidFill>
                    <a:srgbClr val="ffffff"/>
                  </a:solidFill>
                </a:uFill>
                <a:latin typeface="Trebuchet MS"/>
                <a:ea typeface="DejaVu Sans"/>
              </a:rPr>
              <a:t>will print well. </a:t>
            </a:r>
            <a:endParaRPr b="0" lang="de-DE" sz="1200" spc="-1" strike="noStrike">
              <a:solidFill>
                <a:srgbClr val="000000"/>
              </a:solidFill>
              <a:uFill>
                <a:solidFill>
                  <a:srgbClr val="ffffff"/>
                </a:solidFill>
              </a:uFill>
              <a:latin typeface="Arial"/>
            </a:endParaRPr>
          </a:p>
        </p:txBody>
      </p:sp>
      <p:sp>
        <p:nvSpPr>
          <p:cNvPr id="5" name="Line 2"/>
          <p:cNvSpPr/>
          <p:nvPr/>
        </p:nvSpPr>
        <p:spPr>
          <a:xfrm>
            <a:off x="-6841800" y="3399120"/>
            <a:ext cx="6599880" cy="1800"/>
          </a:xfrm>
          <a:prstGeom prst="line">
            <a:avLst/>
          </a:prstGeom>
          <a:ln>
            <a:solidFill>
              <a:srgbClr val="ffc000"/>
            </a:solidFill>
            <a:round/>
          </a:ln>
        </p:spPr>
        <p:style>
          <a:lnRef idx="1">
            <a:schemeClr val="accent1"/>
          </a:lnRef>
          <a:fillRef idx="0">
            <a:schemeClr val="accent1"/>
          </a:fillRef>
          <a:effectRef idx="0">
            <a:schemeClr val="accent1"/>
          </a:effectRef>
          <a:fontRef idx="minor"/>
        </p:style>
      </p:sp>
      <p:pic>
        <p:nvPicPr>
          <p:cNvPr id="6" name="Picture 95" descr=""/>
          <p:cNvPicPr/>
          <p:nvPr/>
        </p:nvPicPr>
        <p:blipFill>
          <a:blip r:embed="rId6"/>
          <a:stretch/>
        </p:blipFill>
        <p:spPr>
          <a:xfrm>
            <a:off x="-6484680" y="4139640"/>
            <a:ext cx="957600" cy="599760"/>
          </a:xfrm>
          <a:prstGeom prst="rect">
            <a:avLst/>
          </a:prstGeom>
          <a:ln>
            <a:noFill/>
          </a:ln>
        </p:spPr>
      </p:pic>
      <p:pic>
        <p:nvPicPr>
          <p:cNvPr id="7" name="Picture 96" descr=""/>
          <p:cNvPicPr/>
          <p:nvPr/>
        </p:nvPicPr>
        <p:blipFill>
          <a:blip r:embed="rId7"/>
          <a:stretch/>
        </p:blipFill>
        <p:spPr>
          <a:xfrm>
            <a:off x="-6471360" y="6442200"/>
            <a:ext cx="5991120" cy="525600"/>
          </a:xfrm>
          <a:prstGeom prst="rect">
            <a:avLst/>
          </a:prstGeom>
          <a:ln>
            <a:noFill/>
          </a:ln>
        </p:spPr>
      </p:pic>
      <p:pic>
        <p:nvPicPr>
          <p:cNvPr id="8" name="Picture 109" descr=""/>
          <p:cNvPicPr/>
          <p:nvPr/>
        </p:nvPicPr>
        <p:blipFill>
          <a:blip r:embed="rId8"/>
          <a:stretch/>
        </p:blipFill>
        <p:spPr>
          <a:xfrm>
            <a:off x="-3682800" y="9794160"/>
            <a:ext cx="800640" cy="827280"/>
          </a:xfrm>
          <a:prstGeom prst="rect">
            <a:avLst/>
          </a:prstGeom>
          <a:ln>
            <a:noFill/>
          </a:ln>
        </p:spPr>
      </p:pic>
      <p:sp>
        <p:nvSpPr>
          <p:cNvPr id="9" name="CustomShape 3"/>
          <p:cNvSpPr/>
          <p:nvPr/>
        </p:nvSpPr>
        <p:spPr>
          <a:xfrm>
            <a:off x="-3693600" y="10583280"/>
            <a:ext cx="811800" cy="182160"/>
          </a:xfrm>
          <a:prstGeom prst="rect">
            <a:avLst/>
          </a:prstGeom>
          <a:solidFill>
            <a:schemeClr val="accent1"/>
          </a:solidFill>
          <a:ln>
            <a:noFill/>
          </a:ln>
        </p:spPr>
        <p:style>
          <a:lnRef idx="0"/>
          <a:fillRef idx="0"/>
          <a:effectRef idx="0"/>
          <a:fontRef idx="minor"/>
        </p:style>
        <p:txBody>
          <a:bodyPr lIns="0" rIns="0" tIns="0" bIns="0"/>
          <a:p>
            <a:pPr algn="ctr">
              <a:lnSpc>
                <a:spcPct val="100000"/>
              </a:lnSpc>
            </a:pPr>
            <a:r>
              <a:rPr b="1" lang="de-DE" sz="1200" spc="-1" strike="noStrike">
                <a:solidFill>
                  <a:srgbClr val="000000"/>
                </a:solidFill>
                <a:uFill>
                  <a:solidFill>
                    <a:srgbClr val="ffffff"/>
                  </a:solidFill>
                </a:uFill>
                <a:latin typeface="Calibri"/>
                <a:ea typeface="DejaVu Sans"/>
              </a:rPr>
              <a:t>ORIGINAL</a:t>
            </a:r>
            <a:endParaRPr b="0" lang="de-DE" sz="1200" spc="-1" strike="noStrike">
              <a:solidFill>
                <a:srgbClr val="000000"/>
              </a:solidFill>
              <a:uFill>
                <a:solidFill>
                  <a:srgbClr val="ffffff"/>
                </a:solidFill>
              </a:uFill>
              <a:latin typeface="Arial"/>
            </a:endParaRPr>
          </a:p>
        </p:txBody>
      </p:sp>
      <p:pic>
        <p:nvPicPr>
          <p:cNvPr id="10" name="Picture 107" descr=""/>
          <p:cNvPicPr/>
          <p:nvPr/>
        </p:nvPicPr>
        <p:blipFill>
          <a:blip r:embed="rId9"/>
          <a:stretch/>
        </p:blipFill>
        <p:spPr>
          <a:xfrm>
            <a:off x="-2716920" y="9794160"/>
            <a:ext cx="1344600" cy="814320"/>
          </a:xfrm>
          <a:prstGeom prst="rect">
            <a:avLst/>
          </a:prstGeom>
          <a:ln>
            <a:noFill/>
          </a:ln>
        </p:spPr>
      </p:pic>
      <p:sp>
        <p:nvSpPr>
          <p:cNvPr id="11" name="CustomShape 4"/>
          <p:cNvSpPr/>
          <p:nvPr/>
        </p:nvSpPr>
        <p:spPr>
          <a:xfrm>
            <a:off x="-2714040" y="10566720"/>
            <a:ext cx="1341720" cy="212760"/>
          </a:xfrm>
          <a:prstGeom prst="rect">
            <a:avLst/>
          </a:prstGeom>
          <a:solidFill>
            <a:srgbClr val="ff0000"/>
          </a:solidFill>
          <a:ln>
            <a:noFill/>
          </a:ln>
        </p:spPr>
        <p:style>
          <a:lnRef idx="0"/>
          <a:fillRef idx="0"/>
          <a:effectRef idx="0"/>
          <a:fontRef idx="minor"/>
        </p:style>
        <p:txBody>
          <a:bodyPr lIns="0" rIns="0" tIns="0" bIns="0"/>
          <a:p>
            <a:pPr algn="ctr">
              <a:lnSpc>
                <a:spcPct val="100000"/>
              </a:lnSpc>
            </a:pPr>
            <a:r>
              <a:rPr b="1" lang="de-DE" sz="1400" spc="-1" strike="noStrike">
                <a:solidFill>
                  <a:srgbClr val="ffffff"/>
                </a:solidFill>
                <a:uFill>
                  <a:solidFill>
                    <a:srgbClr val="ffffff"/>
                  </a:solidFill>
                </a:uFill>
                <a:latin typeface="Calibri"/>
                <a:ea typeface="DejaVu Sans"/>
              </a:rPr>
              <a:t>DISTORTED</a:t>
            </a:r>
            <a:endParaRPr b="0" lang="de-DE" sz="1400" spc="-1" strike="noStrike">
              <a:solidFill>
                <a:srgbClr val="000000"/>
              </a:solidFill>
              <a:uFill>
                <a:solidFill>
                  <a:srgbClr val="ffffff"/>
                </a:solidFill>
              </a:uFill>
              <a:latin typeface="Arial"/>
            </a:endParaRPr>
          </a:p>
        </p:txBody>
      </p:sp>
      <p:pic>
        <p:nvPicPr>
          <p:cNvPr id="12" name="Picture 105" descr=""/>
          <p:cNvPicPr/>
          <p:nvPr/>
        </p:nvPicPr>
        <p:blipFill>
          <a:blip r:embed="rId10"/>
          <a:stretch/>
        </p:blipFill>
        <p:spPr>
          <a:xfrm>
            <a:off x="-5949720" y="9794160"/>
            <a:ext cx="1429560" cy="921600"/>
          </a:xfrm>
          <a:prstGeom prst="rect">
            <a:avLst/>
          </a:prstGeom>
          <a:ln>
            <a:noFill/>
          </a:ln>
        </p:spPr>
      </p:pic>
      <p:sp>
        <p:nvSpPr>
          <p:cNvPr id="13" name="CustomShape 5"/>
          <p:cNvSpPr/>
          <p:nvPr/>
        </p:nvSpPr>
        <p:spPr>
          <a:xfrm>
            <a:off x="-5891760" y="10771200"/>
            <a:ext cx="1347480" cy="212760"/>
          </a:xfrm>
          <a:prstGeom prst="rect">
            <a:avLst/>
          </a:prstGeom>
          <a:noFill/>
          <a:ln>
            <a:noFill/>
          </a:ln>
        </p:spPr>
        <p:style>
          <a:lnRef idx="0"/>
          <a:fillRef idx="0"/>
          <a:effectRef idx="0"/>
          <a:fontRef idx="minor"/>
        </p:style>
        <p:txBody>
          <a:bodyPr lIns="0" rIns="0" tIns="0" bIns="0"/>
          <a:p>
            <a:pPr algn="ctr">
              <a:lnSpc>
                <a:spcPct val="100000"/>
              </a:lnSpc>
            </a:pPr>
            <a:r>
              <a:rPr b="0" lang="de-DE" sz="1400" spc="-1" strike="noStrike">
                <a:solidFill>
                  <a:srgbClr val="ffffff"/>
                </a:solidFill>
                <a:uFill>
                  <a:solidFill>
                    <a:srgbClr val="ffffff"/>
                  </a:solidFill>
                </a:uFill>
                <a:latin typeface="Calibri"/>
                <a:ea typeface="DejaVu Sans"/>
              </a:rPr>
              <a:t>Corner handles</a:t>
            </a:r>
            <a:endParaRPr b="0" lang="de-DE" sz="1400" spc="-1" strike="noStrike">
              <a:solidFill>
                <a:srgbClr val="000000"/>
              </a:solidFill>
              <a:uFill>
                <a:solidFill>
                  <a:srgbClr val="ffffff"/>
                </a:solidFill>
              </a:uFill>
              <a:latin typeface="Arial"/>
            </a:endParaRPr>
          </a:p>
        </p:txBody>
      </p:sp>
      <p:sp>
        <p:nvSpPr>
          <p:cNvPr id="14" name="CustomShape 6"/>
          <p:cNvSpPr/>
          <p:nvPr/>
        </p:nvSpPr>
        <p:spPr>
          <a:xfrm rot="16200000">
            <a:off x="-6839280" y="12644640"/>
            <a:ext cx="1215000" cy="167040"/>
          </a:xfrm>
          <a:prstGeom prst="rect">
            <a:avLst/>
          </a:prstGeom>
          <a:noFill/>
          <a:ln>
            <a:noFill/>
          </a:ln>
        </p:spPr>
        <p:style>
          <a:lnRef idx="0"/>
          <a:fillRef idx="0"/>
          <a:effectRef idx="0"/>
          <a:fontRef idx="minor"/>
        </p:style>
        <p:txBody>
          <a:bodyPr lIns="0" rIns="0" tIns="0" bIns="0"/>
          <a:p>
            <a:pPr algn="ctr">
              <a:lnSpc>
                <a:spcPct val="100000"/>
              </a:lnSpc>
            </a:pPr>
            <a:r>
              <a:rPr b="0" lang="de-DE" sz="1100" spc="-1" strike="noStrike">
                <a:solidFill>
                  <a:srgbClr val="92d050"/>
                </a:solidFill>
                <a:uFill>
                  <a:solidFill>
                    <a:srgbClr val="ffffff"/>
                  </a:solidFill>
                </a:uFill>
                <a:latin typeface="Calibri"/>
                <a:ea typeface="DejaVu Sans"/>
              </a:rPr>
              <a:t>Good </a:t>
            </a:r>
            <a:r>
              <a:rPr b="0" lang="de-DE" sz="1100" spc="-1" strike="noStrike">
                <a:solidFill>
                  <a:srgbClr val="ffffff"/>
                </a:solidFill>
                <a:uFill>
                  <a:solidFill>
                    <a:srgbClr val="ffffff"/>
                  </a:solidFill>
                </a:uFill>
                <a:latin typeface="Calibri"/>
                <a:ea typeface="DejaVu Sans"/>
              </a:rPr>
              <a:t>printing quality</a:t>
            </a:r>
            <a:endParaRPr b="0" lang="de-DE" sz="1100" spc="-1" strike="noStrike">
              <a:solidFill>
                <a:srgbClr val="000000"/>
              </a:solidFill>
              <a:uFill>
                <a:solidFill>
                  <a:srgbClr val="ffffff"/>
                </a:solidFill>
              </a:uFill>
              <a:latin typeface="Arial"/>
            </a:endParaRPr>
          </a:p>
        </p:txBody>
      </p:sp>
      <p:sp>
        <p:nvSpPr>
          <p:cNvPr id="15" name="CustomShape 7"/>
          <p:cNvSpPr/>
          <p:nvPr/>
        </p:nvSpPr>
        <p:spPr>
          <a:xfrm rot="16200000">
            <a:off x="-1441080" y="12535560"/>
            <a:ext cx="1215000" cy="363960"/>
          </a:xfrm>
          <a:prstGeom prst="rect">
            <a:avLst/>
          </a:prstGeom>
          <a:noFill/>
          <a:ln>
            <a:noFill/>
          </a:ln>
        </p:spPr>
        <p:style>
          <a:lnRef idx="0"/>
          <a:fillRef idx="0"/>
          <a:effectRef idx="0"/>
          <a:fontRef idx="minor"/>
        </p:style>
        <p:txBody>
          <a:bodyPr lIns="0" rIns="0" tIns="0" bIns="0"/>
          <a:p>
            <a:pPr algn="ctr">
              <a:lnSpc>
                <a:spcPct val="100000"/>
              </a:lnSpc>
            </a:pPr>
            <a:r>
              <a:rPr b="0" lang="de-DE" sz="1200" spc="-1" strike="noStrike">
                <a:solidFill>
                  <a:srgbClr val="ff0000"/>
                </a:solidFill>
                <a:uFill>
                  <a:solidFill>
                    <a:srgbClr val="ffffff"/>
                  </a:solidFill>
                </a:uFill>
                <a:latin typeface="Calibri"/>
                <a:ea typeface="DejaVu Sans"/>
              </a:rPr>
              <a:t>Bad </a:t>
            </a:r>
            <a:r>
              <a:rPr b="0" lang="de-DE" sz="1200" spc="-1" strike="noStrike">
                <a:solidFill>
                  <a:srgbClr val="ffffff"/>
                </a:solidFill>
                <a:uFill>
                  <a:solidFill>
                    <a:srgbClr val="ffffff"/>
                  </a:solidFill>
                </a:uFill>
                <a:latin typeface="Calibri"/>
                <a:ea typeface="DejaVu Sans"/>
              </a:rPr>
              <a:t>printing quality</a:t>
            </a:r>
            <a:endParaRPr b="0" lang="de-DE" sz="1200" spc="-1" strike="noStrike">
              <a:solidFill>
                <a:srgbClr val="000000"/>
              </a:solidFill>
              <a:uFill>
                <a:solidFill>
                  <a:srgbClr val="ffffff"/>
                </a:solidFill>
              </a:uFill>
              <a:latin typeface="Arial"/>
            </a:endParaRPr>
          </a:p>
        </p:txBody>
      </p:sp>
      <p:sp>
        <p:nvSpPr>
          <p:cNvPr id="16" name="CustomShape 8"/>
          <p:cNvSpPr/>
          <p:nvPr/>
        </p:nvSpPr>
        <p:spPr>
          <a:xfrm>
            <a:off x="10855440" y="-21600"/>
            <a:ext cx="6631560" cy="1514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457200" rIns="457200" tIns="457200" bIns="0"/>
          <a:p>
            <a:pPr algn="ctr">
              <a:lnSpc>
                <a:spcPct val="100000"/>
              </a:lnSpc>
            </a:pPr>
            <a:r>
              <a:rPr b="1" lang="de-DE" sz="2400" spc="593" strike="noStrike">
                <a:solidFill>
                  <a:srgbClr val="ffffff"/>
                </a:solidFill>
                <a:uFill>
                  <a:solidFill>
                    <a:srgbClr val="ffffff"/>
                  </a:solidFill>
                </a:uFill>
                <a:latin typeface="Trebuchet MS"/>
                <a:ea typeface="DejaVu Sans"/>
              </a:rPr>
              <a:t>QUICK START (cont.)</a:t>
            </a:r>
            <a:endParaRPr b="0" lang="de-DE" sz="2400" spc="-1" strike="noStrike">
              <a:solidFill>
                <a:srgbClr val="000000"/>
              </a:solidFill>
              <a:uFill>
                <a:solidFill>
                  <a:srgbClr val="ffffff"/>
                </a:solidFill>
              </a:uFill>
              <a:latin typeface="Arial"/>
            </a:endParaRPr>
          </a:p>
          <a:p>
            <a:pPr algn="ctr">
              <a:lnSpc>
                <a:spcPct val="100000"/>
              </a:lnSpc>
            </a:pPr>
            <a:endParaRPr b="0" lang="de-DE" sz="2400" spc="-1" strike="noStrike">
              <a:solidFill>
                <a:srgbClr val="000000"/>
              </a:solidFill>
              <a:uFill>
                <a:solidFill>
                  <a:srgbClr val="ffffff"/>
                </a:solidFill>
              </a:uFill>
              <a:latin typeface="Arial"/>
            </a:endParaRPr>
          </a:p>
          <a:p>
            <a:pPr algn="ctr">
              <a:lnSpc>
                <a:spcPct val="100000"/>
              </a:lnSpc>
            </a:pPr>
            <a:r>
              <a:rPr b="1" lang="de-DE" sz="1600" spc="-1" strike="noStrike">
                <a:solidFill>
                  <a:srgbClr val="ffc000"/>
                </a:solidFill>
                <a:uFill>
                  <a:solidFill>
                    <a:srgbClr val="ffffff"/>
                  </a:solidFill>
                </a:uFill>
                <a:latin typeface="Trebuchet MS"/>
                <a:ea typeface="DejaVu Sans"/>
              </a:rPr>
              <a:t>How to change the template color theme</a:t>
            </a:r>
            <a:endParaRPr b="0" lang="de-DE" sz="1600" spc="-1" strike="noStrike">
              <a:solidFill>
                <a:srgbClr val="000000"/>
              </a:solidFill>
              <a:uFill>
                <a:solidFill>
                  <a:srgbClr val="ffffff"/>
                </a:solidFill>
              </a:uFill>
              <a:latin typeface="Arial"/>
            </a:endParaRPr>
          </a:p>
          <a:p>
            <a:pPr>
              <a:lnSpc>
                <a:spcPct val="100000"/>
              </a:lnSpc>
            </a:pPr>
            <a:r>
              <a:rPr b="0" lang="de-DE" sz="1200" spc="-1" strike="noStrike">
                <a:solidFill>
                  <a:srgbClr val="bfbfbf"/>
                </a:solidFill>
                <a:uFill>
                  <a:solidFill>
                    <a:srgbClr val="ffffff"/>
                  </a:solidFill>
                </a:uFill>
                <a:latin typeface="Trebuchet MS"/>
                <a:ea typeface="DejaVu Sans"/>
              </a:rPr>
              <a:t>You can easily change the color theme of your poster by going to the DESIGN menu, click on COLORS, and choose the color theme of your choice. You can also create your own color theme.</a:t>
            </a: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r>
              <a:rPr b="0" lang="de-DE" sz="1200" spc="-1" strike="noStrike">
                <a:solidFill>
                  <a:srgbClr val="bfbfbf"/>
                </a:solidFill>
                <a:uFill>
                  <a:solidFill>
                    <a:srgbClr val="ffffff"/>
                  </a:solidFill>
                </a:uFill>
                <a:latin typeface="Trebuchet MS"/>
                <a:ea typeface="DejaVu Sans"/>
              </a:rPr>
              <a:t>You can also manually change the color of your background by going to VIEW &gt; SLIDE MASTER.  After you finish working on the master be sure to go to VIEW &gt; NORMAL to continue working on your poster.</a:t>
            </a: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gn="ctr">
              <a:lnSpc>
                <a:spcPct val="100000"/>
              </a:lnSpc>
            </a:pPr>
            <a:r>
              <a:rPr b="1" lang="de-DE" sz="1600" spc="-1" strike="noStrike">
                <a:solidFill>
                  <a:srgbClr val="ffc000"/>
                </a:solidFill>
                <a:uFill>
                  <a:solidFill>
                    <a:srgbClr val="ffffff"/>
                  </a:solidFill>
                </a:uFill>
                <a:latin typeface="Trebuchet MS"/>
                <a:ea typeface="DejaVu Sans"/>
              </a:rPr>
              <a:t>How to add Text</a:t>
            </a:r>
            <a:endParaRPr b="0" lang="de-DE" sz="1600" spc="-1" strike="noStrike">
              <a:solidFill>
                <a:srgbClr val="000000"/>
              </a:solidFill>
              <a:uFill>
                <a:solidFill>
                  <a:srgbClr val="ffffff"/>
                </a:solidFill>
              </a:uFill>
              <a:latin typeface="Arial"/>
            </a:endParaRPr>
          </a:p>
          <a:p>
            <a:pPr marL="1730520">
              <a:lnSpc>
                <a:spcPct val="100000"/>
              </a:lnSpc>
            </a:pPr>
            <a:r>
              <a:rPr b="0" lang="de-DE" sz="1200" spc="-1" strike="noStrike">
                <a:solidFill>
                  <a:srgbClr val="bfbfbf"/>
                </a:solidFill>
                <a:uFill>
                  <a:solidFill>
                    <a:srgbClr val="ffffff"/>
                  </a:solidFill>
                </a:uFill>
                <a:latin typeface="Trebuchet MS"/>
                <a:ea typeface="DejaVu Sans"/>
              </a:rPr>
              <a:t>The template comes with a number of pre-formatted placeholders for headers and text blocks. You can add more blocks by copying and pasting the existing ones or by adding a text box from the HOME menu. </a:t>
            </a:r>
            <a:endParaRPr b="0" lang="de-DE" sz="1200" spc="-1" strike="noStrike">
              <a:solidFill>
                <a:srgbClr val="000000"/>
              </a:solidFill>
              <a:uFill>
                <a:solidFill>
                  <a:srgbClr val="ffffff"/>
                </a:solidFill>
              </a:uFill>
              <a:latin typeface="Arial"/>
            </a:endParaRPr>
          </a:p>
          <a:p>
            <a:pPr marL="1518480">
              <a:lnSpc>
                <a:spcPct val="100000"/>
              </a:lnSpc>
            </a:pPr>
            <a:endParaRPr b="0" lang="de-DE" sz="1200" spc="-1" strike="noStrike">
              <a:solidFill>
                <a:srgbClr val="000000"/>
              </a:solidFill>
              <a:uFill>
                <a:solidFill>
                  <a:srgbClr val="ffffff"/>
                </a:solidFill>
              </a:uFill>
              <a:latin typeface="Arial"/>
            </a:endParaRPr>
          </a:p>
          <a:p>
            <a:pPr marL="1518480" algn="ctr">
              <a:lnSpc>
                <a:spcPct val="100000"/>
              </a:lnSpc>
            </a:pPr>
            <a:r>
              <a:rPr b="0" lang="de-DE" sz="1200" spc="-1" strike="noStrike">
                <a:solidFill>
                  <a:srgbClr val="bfbfbf"/>
                </a:solidFill>
                <a:uFill>
                  <a:solidFill>
                    <a:srgbClr val="ffffff"/>
                  </a:solidFill>
                </a:uFill>
                <a:latin typeface="Trebuchet MS"/>
                <a:ea typeface="DejaVu Sans"/>
              </a:rPr>
              <a:t> </a:t>
            </a:r>
            <a:r>
              <a:rPr b="1" lang="de-DE" sz="1600" spc="-1" strike="noStrike">
                <a:solidFill>
                  <a:srgbClr val="ffc000"/>
                </a:solidFill>
                <a:uFill>
                  <a:solidFill>
                    <a:srgbClr val="ffffff"/>
                  </a:solidFill>
                </a:uFill>
                <a:latin typeface="Trebuchet MS"/>
                <a:ea typeface="DejaVu Sans"/>
              </a:rPr>
              <a:t>Text size</a:t>
            </a:r>
            <a:endParaRPr b="0" lang="de-DE" sz="1600" spc="-1" strike="noStrike">
              <a:solidFill>
                <a:srgbClr val="000000"/>
              </a:solidFill>
              <a:uFill>
                <a:solidFill>
                  <a:srgbClr val="ffffff"/>
                </a:solidFill>
              </a:uFill>
              <a:latin typeface="Arial"/>
            </a:endParaRPr>
          </a:p>
          <a:p>
            <a:pPr marL="1518480">
              <a:lnSpc>
                <a:spcPct val="100000"/>
              </a:lnSpc>
            </a:pPr>
            <a:r>
              <a:rPr b="0" lang="de-DE" sz="1200" spc="-1" strike="noStrike">
                <a:solidFill>
                  <a:srgbClr val="bfbfbf"/>
                </a:solidFill>
                <a:uFill>
                  <a:solidFill>
                    <a:srgbClr val="ffffff"/>
                  </a:solidFill>
                </a:uFill>
                <a:latin typeface="Trebuchet MS"/>
                <a:ea typeface="DejaVu Sans"/>
              </a:rPr>
              <a:t>Adjust the size of your text based on how much content you have to present. The default template text offers a good starting point. Follow the conference requirements.</a:t>
            </a:r>
            <a:endParaRPr b="0" lang="de-DE" sz="1200" spc="-1" strike="noStrike">
              <a:solidFill>
                <a:srgbClr val="000000"/>
              </a:solidFill>
              <a:uFill>
                <a:solidFill>
                  <a:srgbClr val="ffffff"/>
                </a:solidFill>
              </a:uFill>
              <a:latin typeface="Arial"/>
            </a:endParaRPr>
          </a:p>
          <a:p>
            <a:pPr marL="1518480">
              <a:lnSpc>
                <a:spcPct val="100000"/>
              </a:lnSpc>
            </a:pPr>
            <a:endParaRPr b="0" lang="de-DE" sz="1200" spc="-1" strike="noStrike">
              <a:solidFill>
                <a:srgbClr val="000000"/>
              </a:solidFill>
              <a:uFill>
                <a:solidFill>
                  <a:srgbClr val="ffffff"/>
                </a:solidFill>
              </a:uFill>
              <a:latin typeface="Arial"/>
            </a:endParaRPr>
          </a:p>
          <a:p>
            <a:pPr marL="1518480" algn="ctr">
              <a:lnSpc>
                <a:spcPct val="100000"/>
              </a:lnSpc>
            </a:pPr>
            <a:r>
              <a:rPr b="1" lang="de-DE" sz="1600" spc="-1" strike="noStrike">
                <a:solidFill>
                  <a:srgbClr val="ffc000"/>
                </a:solidFill>
                <a:uFill>
                  <a:solidFill>
                    <a:srgbClr val="ffffff"/>
                  </a:solidFill>
                </a:uFill>
                <a:latin typeface="Trebuchet MS"/>
                <a:ea typeface="DejaVu Sans"/>
              </a:rPr>
              <a:t>How to add Tables</a:t>
            </a:r>
            <a:endParaRPr b="0" lang="de-DE" sz="16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To add a table from scratch go to the INSERT menu and click on TABLE. A drop-down box will help you select rows and columns. </a:t>
            </a:r>
            <a:endParaRPr b="0" lang="de-DE" sz="12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You can also copy and a paste a table from Word or another PowerPoint document. A pasted table may need to be re-formatted by RIGHT-CLICK &gt; FORMAT SHAPE, TEXT BOX, Margins.</a:t>
            </a:r>
            <a:endParaRPr b="0" lang="de-DE" sz="1200" spc="-1" strike="noStrike">
              <a:solidFill>
                <a:srgbClr val="000000"/>
              </a:solidFill>
              <a:uFill>
                <a:solidFill>
                  <a:srgbClr val="ffffff"/>
                </a:solidFill>
              </a:uFill>
              <a:latin typeface="Arial"/>
            </a:endParaRPr>
          </a:p>
          <a:p>
            <a:pPr marL="971640">
              <a:lnSpc>
                <a:spcPct val="100000"/>
              </a:lnSpc>
            </a:pPr>
            <a:endParaRPr b="0" lang="de-DE" sz="1200" spc="-1" strike="noStrike">
              <a:solidFill>
                <a:srgbClr val="000000"/>
              </a:solidFill>
              <a:uFill>
                <a:solidFill>
                  <a:srgbClr val="ffffff"/>
                </a:solidFill>
              </a:uFill>
              <a:latin typeface="Arial"/>
            </a:endParaRPr>
          </a:p>
          <a:p>
            <a:pPr marL="971640" algn="ctr">
              <a:lnSpc>
                <a:spcPct val="100000"/>
              </a:lnSpc>
            </a:pPr>
            <a:r>
              <a:rPr b="1" lang="de-DE" sz="1600" spc="-1" strike="noStrike">
                <a:solidFill>
                  <a:srgbClr val="ffc000"/>
                </a:solidFill>
                <a:uFill>
                  <a:solidFill>
                    <a:srgbClr val="ffffff"/>
                  </a:solidFill>
                </a:uFill>
                <a:latin typeface="Trebuchet MS"/>
                <a:ea typeface="DejaVu Sans"/>
              </a:rPr>
              <a:t>Graphs / Charts</a:t>
            </a:r>
            <a:endParaRPr b="0" lang="de-DE" sz="16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You can simply copy and paste charts and graphs from Excel or Word. Some reformatting may be required depending on how the original document has been created.</a:t>
            </a:r>
            <a:endParaRPr b="0" lang="de-DE" sz="1200" spc="-1" strike="noStrike">
              <a:solidFill>
                <a:srgbClr val="000000"/>
              </a:solidFill>
              <a:uFill>
                <a:solidFill>
                  <a:srgbClr val="ffffff"/>
                </a:solidFill>
              </a:uFill>
              <a:latin typeface="Arial"/>
            </a:endParaRPr>
          </a:p>
          <a:p>
            <a:pPr marL="971640">
              <a:lnSpc>
                <a:spcPct val="100000"/>
              </a:lnSpc>
            </a:pPr>
            <a:endParaRPr b="0" lang="de-DE" sz="1200" spc="-1" strike="noStrike">
              <a:solidFill>
                <a:srgbClr val="000000"/>
              </a:solidFill>
              <a:uFill>
                <a:solidFill>
                  <a:srgbClr val="ffffff"/>
                </a:solidFill>
              </a:uFill>
              <a:latin typeface="Arial"/>
            </a:endParaRPr>
          </a:p>
          <a:p>
            <a:pPr marL="971640" algn="ctr">
              <a:lnSpc>
                <a:spcPct val="100000"/>
              </a:lnSpc>
            </a:pPr>
            <a:r>
              <a:rPr b="1" lang="de-DE" sz="1600" spc="-1" strike="noStrike">
                <a:solidFill>
                  <a:srgbClr val="ffc000"/>
                </a:solidFill>
                <a:uFill>
                  <a:solidFill>
                    <a:srgbClr val="ffffff"/>
                  </a:solidFill>
                </a:uFill>
                <a:latin typeface="Trebuchet MS"/>
                <a:ea typeface="DejaVu Sans"/>
              </a:rPr>
              <a:t>How to change the column configuration</a:t>
            </a:r>
            <a:endParaRPr b="0" lang="de-DE" sz="16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RIGHT-CLICK on the poster background and select LAYOUT to see the column options available for this template. The poster columns can also be customized on the Master. VIEW &gt; MASTER.</a:t>
            </a:r>
            <a:endParaRPr b="0" lang="de-DE" sz="1200" spc="-1" strike="noStrike">
              <a:solidFill>
                <a:srgbClr val="000000"/>
              </a:solidFill>
              <a:uFill>
                <a:solidFill>
                  <a:srgbClr val="ffffff"/>
                </a:solidFill>
              </a:uFill>
              <a:latin typeface="Arial"/>
            </a:endParaRPr>
          </a:p>
          <a:p>
            <a:pPr marL="971640" algn="ctr">
              <a:lnSpc>
                <a:spcPct val="100000"/>
              </a:lnSpc>
            </a:pPr>
            <a:endParaRPr b="0" lang="de-DE" sz="1200" spc="-1" strike="noStrike">
              <a:solidFill>
                <a:srgbClr val="000000"/>
              </a:solidFill>
              <a:uFill>
                <a:solidFill>
                  <a:srgbClr val="ffffff"/>
                </a:solidFill>
              </a:uFill>
              <a:latin typeface="Arial"/>
            </a:endParaRPr>
          </a:p>
          <a:p>
            <a:pPr marL="971640" algn="ctr">
              <a:lnSpc>
                <a:spcPct val="100000"/>
              </a:lnSpc>
            </a:pPr>
            <a:r>
              <a:rPr b="1" lang="de-DE" sz="1600" spc="-1" strike="noStrike">
                <a:solidFill>
                  <a:srgbClr val="ffc000"/>
                </a:solidFill>
                <a:uFill>
                  <a:solidFill>
                    <a:srgbClr val="ffffff"/>
                  </a:solidFill>
                </a:uFill>
                <a:latin typeface="Trebuchet MS"/>
                <a:ea typeface="DejaVu Sans"/>
              </a:rPr>
              <a:t>How to remove the info bars</a:t>
            </a:r>
            <a:endParaRPr b="0" lang="de-DE" sz="16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b="0" lang="de-DE" sz="1200" spc="-1" strike="noStrike">
              <a:solidFill>
                <a:srgbClr val="000000"/>
              </a:solidFill>
              <a:uFill>
                <a:solidFill>
                  <a:srgbClr val="ffffff"/>
                </a:solidFill>
              </a:uFill>
              <a:latin typeface="Arial"/>
            </a:endParaRPr>
          </a:p>
          <a:p>
            <a:pPr marL="971640">
              <a:lnSpc>
                <a:spcPct val="100000"/>
              </a:lnSpc>
            </a:pPr>
            <a:endParaRPr b="0" lang="de-DE" sz="1200" spc="-1" strike="noStrike">
              <a:solidFill>
                <a:srgbClr val="000000"/>
              </a:solidFill>
              <a:uFill>
                <a:solidFill>
                  <a:srgbClr val="ffffff"/>
                </a:solidFill>
              </a:uFill>
              <a:latin typeface="Arial"/>
            </a:endParaRPr>
          </a:p>
          <a:p>
            <a:pPr marL="971640" algn="ctr">
              <a:lnSpc>
                <a:spcPct val="100000"/>
              </a:lnSpc>
            </a:pPr>
            <a:r>
              <a:rPr b="1" lang="de-DE" sz="1600" spc="-1" strike="noStrike">
                <a:solidFill>
                  <a:srgbClr val="ffc000"/>
                </a:solidFill>
                <a:uFill>
                  <a:solidFill>
                    <a:srgbClr val="ffffff"/>
                  </a:solidFill>
                </a:uFill>
                <a:latin typeface="Trebuchet MS"/>
                <a:ea typeface="DejaVu Sans"/>
              </a:rPr>
              <a:t>Save your work</a:t>
            </a:r>
            <a:endParaRPr b="0" lang="de-DE" sz="16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Save your template as a PowerPoint document. For printing, save as PowerPoint or “Print-quality” PDF.</a:t>
            </a:r>
            <a:endParaRPr b="0" lang="de-DE" sz="1200" spc="-1" strike="noStrike">
              <a:solidFill>
                <a:srgbClr val="000000"/>
              </a:solidFill>
              <a:uFill>
                <a:solidFill>
                  <a:srgbClr val="ffffff"/>
                </a:solidFill>
              </a:uFill>
              <a:latin typeface="Arial"/>
            </a:endParaRPr>
          </a:p>
          <a:p>
            <a:pPr marL="971640">
              <a:lnSpc>
                <a:spcPct val="100000"/>
              </a:lnSpc>
            </a:pPr>
            <a:endParaRPr b="0" lang="de-DE" sz="1200" spc="-1" strike="noStrike">
              <a:solidFill>
                <a:srgbClr val="000000"/>
              </a:solidFill>
              <a:uFill>
                <a:solidFill>
                  <a:srgbClr val="ffffff"/>
                </a:solidFill>
              </a:uFill>
              <a:latin typeface="Arial"/>
            </a:endParaRPr>
          </a:p>
          <a:p>
            <a:pPr marL="971640">
              <a:lnSpc>
                <a:spcPct val="100000"/>
              </a:lnSpc>
            </a:pPr>
            <a:endParaRPr b="0" lang="de-DE" sz="1200" spc="-1" strike="noStrike">
              <a:solidFill>
                <a:srgbClr val="000000"/>
              </a:solidFill>
              <a:uFill>
                <a:solidFill>
                  <a:srgbClr val="ffffff"/>
                </a:solidFill>
              </a:uFill>
              <a:latin typeface="Arial"/>
            </a:endParaRPr>
          </a:p>
        </p:txBody>
      </p:sp>
      <p:pic>
        <p:nvPicPr>
          <p:cNvPr id="17" name="Picture 114" descr=""/>
          <p:cNvPicPr/>
          <p:nvPr/>
        </p:nvPicPr>
        <p:blipFill>
          <a:blip r:embed="rId11"/>
          <a:stretch/>
        </p:blipFill>
        <p:spPr>
          <a:xfrm>
            <a:off x="11163960" y="4139640"/>
            <a:ext cx="1779480" cy="682560"/>
          </a:xfrm>
          <a:prstGeom prst="rect">
            <a:avLst/>
          </a:prstGeom>
          <a:ln>
            <a:noFill/>
          </a:ln>
        </p:spPr>
      </p:pic>
      <p:sp>
        <p:nvSpPr>
          <p:cNvPr id="18" name="CustomShape 9"/>
          <p:cNvSpPr/>
          <p:nvPr/>
        </p:nvSpPr>
        <p:spPr>
          <a:xfrm>
            <a:off x="11084040" y="12750840"/>
            <a:ext cx="6207120" cy="630360"/>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9" name="Picture 7" descr=""/>
          <p:cNvPicPr/>
          <p:nvPr/>
        </p:nvPicPr>
        <p:blipFill>
          <a:blip r:embed="rId12"/>
          <a:stretch/>
        </p:blipFill>
        <p:spPr>
          <a:xfrm>
            <a:off x="11163960" y="12807720"/>
            <a:ext cx="579960" cy="528120"/>
          </a:xfrm>
          <a:prstGeom prst="rect">
            <a:avLst/>
          </a:prstGeom>
          <a:ln>
            <a:noFill/>
          </a:ln>
        </p:spPr>
      </p:pic>
      <p:sp>
        <p:nvSpPr>
          <p:cNvPr id="20" name="CustomShape 10"/>
          <p:cNvSpPr/>
          <p:nvPr/>
        </p:nvSpPr>
        <p:spPr>
          <a:xfrm>
            <a:off x="11782800" y="12788280"/>
            <a:ext cx="5508360" cy="515880"/>
          </a:xfrm>
          <a:prstGeom prst="rect">
            <a:avLst/>
          </a:prstGeom>
          <a:noFill/>
          <a:ln>
            <a:noFill/>
          </a:ln>
        </p:spPr>
        <p:style>
          <a:lnRef idx="0"/>
          <a:fillRef idx="0"/>
          <a:effectRef idx="0"/>
          <a:fontRef idx="minor"/>
        </p:style>
        <p:txBody>
          <a:bodyPr lIns="90000" rIns="90000" tIns="45000" bIns="45000"/>
          <a:p>
            <a:pPr>
              <a:lnSpc>
                <a:spcPct val="100000"/>
              </a:lnSpc>
            </a:pPr>
            <a:r>
              <a:rPr b="0" lang="de-DE" sz="1400" spc="-1" strike="noStrike">
                <a:solidFill>
                  <a:srgbClr val="44546a"/>
                </a:solidFill>
                <a:uFill>
                  <a:solidFill>
                    <a:srgbClr val="ffffff"/>
                  </a:solidFill>
                </a:uFill>
                <a:latin typeface="Trebuchet MS"/>
                <a:ea typeface="DejaVu Sans"/>
              </a:rPr>
              <a:t>Student discounts are available on our Facebook page.</a:t>
            </a:r>
            <a:br/>
            <a:r>
              <a:rPr b="0" lang="de-DE" sz="1400" spc="-1" strike="noStrike">
                <a:solidFill>
                  <a:srgbClr val="44546a"/>
                </a:solidFill>
                <a:uFill>
                  <a:solidFill>
                    <a:srgbClr val="ffffff"/>
                  </a:solidFill>
                </a:uFill>
                <a:latin typeface="Trebuchet MS"/>
                <a:ea typeface="DejaVu Sans"/>
              </a:rPr>
              <a:t>Go to </a:t>
            </a:r>
            <a:r>
              <a:rPr b="0" lang="de-DE" sz="1400" spc="-1" strike="noStrike" u="sng">
                <a:solidFill>
                  <a:srgbClr val="44546a"/>
                </a:solidFill>
                <a:uFill>
                  <a:solidFill>
                    <a:srgbClr val="ffffff"/>
                  </a:solidFill>
                </a:uFill>
                <a:latin typeface="Trebuchet MS"/>
                <a:ea typeface="DejaVu Sans"/>
              </a:rPr>
              <a:t>PosterPresentations.com</a:t>
            </a:r>
            <a:r>
              <a:rPr b="0" lang="de-DE" sz="1400" spc="-1" strike="noStrike">
                <a:solidFill>
                  <a:srgbClr val="44546a"/>
                </a:solidFill>
                <a:uFill>
                  <a:solidFill>
                    <a:srgbClr val="ffffff"/>
                  </a:solidFill>
                </a:uFill>
                <a:latin typeface="Trebuchet MS"/>
                <a:ea typeface="DejaVu Sans"/>
              </a:rPr>
              <a:t> and click on the FB icon. </a:t>
            </a:r>
            <a:endParaRPr b="0" lang="de-DE" sz="1400" spc="-1" strike="noStrike">
              <a:solidFill>
                <a:srgbClr val="000000"/>
              </a:solidFill>
              <a:uFill>
                <a:solidFill>
                  <a:srgbClr val="ffffff"/>
                </a:solidFill>
              </a:uFill>
              <a:latin typeface="Arial"/>
            </a:endParaRPr>
          </a:p>
        </p:txBody>
      </p:sp>
      <p:sp>
        <p:nvSpPr>
          <p:cNvPr id="21" name="CustomShape 11"/>
          <p:cNvSpPr/>
          <p:nvPr/>
        </p:nvSpPr>
        <p:spPr>
          <a:xfrm>
            <a:off x="11100240" y="13580640"/>
            <a:ext cx="2382480" cy="852120"/>
          </a:xfrm>
          <a:prstGeom prst="rect">
            <a:avLst/>
          </a:prstGeom>
          <a:noFill/>
          <a:ln>
            <a:noFill/>
          </a:ln>
        </p:spPr>
        <p:style>
          <a:lnRef idx="0"/>
          <a:fillRef idx="0"/>
          <a:effectRef idx="0"/>
          <a:fontRef idx="minor"/>
        </p:style>
        <p:txBody>
          <a:bodyPr wrap="none" lIns="0" rIns="0" tIns="0" bIns="0"/>
          <a:p>
            <a:pPr>
              <a:lnSpc>
                <a:spcPct val="100000"/>
              </a:lnSpc>
            </a:pPr>
            <a:r>
              <a:rPr b="0" lang="de-DE" sz="1400" spc="-1" strike="noStrike">
                <a:solidFill>
                  <a:srgbClr val="ffffff"/>
                </a:solidFill>
                <a:uFill>
                  <a:solidFill>
                    <a:srgbClr val="ffffff"/>
                  </a:solidFill>
                </a:uFill>
                <a:latin typeface="Calibri"/>
                <a:ea typeface="DejaVu Sans"/>
              </a:rPr>
              <a:t>© 2015 PosterPresentations.com</a:t>
            </a:r>
            <a:endParaRPr b="0" lang="de-DE" sz="1400" spc="-1" strike="noStrike">
              <a:solidFill>
                <a:srgbClr val="000000"/>
              </a:solidFill>
              <a:uFill>
                <a:solidFill>
                  <a:srgbClr val="ffffff"/>
                </a:solidFill>
              </a:uFill>
              <a:latin typeface="Arial"/>
            </a:endParaRPr>
          </a:p>
          <a:p>
            <a:pPr marL="171360">
              <a:lnSpc>
                <a:spcPct val="100000"/>
              </a:lnSpc>
            </a:pPr>
            <a:r>
              <a:rPr b="0" lang="de-DE" sz="1400" spc="-1" strike="noStrike">
                <a:solidFill>
                  <a:srgbClr val="ffffff"/>
                </a:solidFill>
                <a:uFill>
                  <a:solidFill>
                    <a:srgbClr val="ffffff"/>
                  </a:solidFill>
                </a:uFill>
                <a:latin typeface="Calibri"/>
                <a:ea typeface="DejaVu Sans"/>
              </a:rPr>
              <a:t>2117 Fourth Street , Unit C</a:t>
            </a:r>
            <a:endParaRPr b="0" lang="de-DE" sz="1400" spc="-1" strike="noStrike">
              <a:solidFill>
                <a:srgbClr val="000000"/>
              </a:solidFill>
              <a:uFill>
                <a:solidFill>
                  <a:srgbClr val="ffffff"/>
                </a:solidFill>
              </a:uFill>
              <a:latin typeface="Arial"/>
            </a:endParaRPr>
          </a:p>
          <a:p>
            <a:pPr marL="171360">
              <a:lnSpc>
                <a:spcPct val="100000"/>
              </a:lnSpc>
            </a:pPr>
            <a:r>
              <a:rPr b="0" lang="de-DE" sz="1400" spc="-1" strike="noStrike">
                <a:solidFill>
                  <a:srgbClr val="ffffff"/>
                </a:solidFill>
                <a:uFill>
                  <a:solidFill>
                    <a:srgbClr val="ffffff"/>
                  </a:solidFill>
                </a:uFill>
                <a:latin typeface="Calibri"/>
                <a:ea typeface="DejaVu Sans"/>
              </a:rPr>
              <a:t>Berkeley CA 94710</a:t>
            </a:r>
            <a:br/>
            <a:r>
              <a:rPr b="1" lang="de-DE" sz="1400" spc="-1" strike="noStrike">
                <a:solidFill>
                  <a:srgbClr val="ffff00"/>
                </a:solidFill>
                <a:uFill>
                  <a:solidFill>
                    <a:srgbClr val="ffffff"/>
                  </a:solidFill>
                </a:uFill>
                <a:latin typeface="Calibri"/>
                <a:ea typeface="DejaVu Sans"/>
              </a:rPr>
              <a:t>posterpresenter@gmail.com</a:t>
            </a:r>
            <a:endParaRPr b="0" lang="de-DE" sz="1400" spc="-1" strike="noStrike">
              <a:solidFill>
                <a:srgbClr val="000000"/>
              </a:solidFill>
              <a:uFill>
                <a:solidFill>
                  <a:srgbClr val="ffffff"/>
                </a:solidFill>
              </a:uFill>
              <a:latin typeface="Arial"/>
            </a:endParaRPr>
          </a:p>
        </p:txBody>
      </p:sp>
      <p:sp>
        <p:nvSpPr>
          <p:cNvPr id="22" name="CustomShape 12"/>
          <p:cNvSpPr/>
          <p:nvPr/>
        </p:nvSpPr>
        <p:spPr>
          <a:xfrm>
            <a:off x="505800" y="14821920"/>
            <a:ext cx="929880" cy="126000"/>
          </a:xfrm>
          <a:prstGeom prst="rect">
            <a:avLst/>
          </a:prstGeom>
          <a:noFill/>
          <a:ln w="9360">
            <a:noFill/>
          </a:ln>
        </p:spPr>
        <p:style>
          <a:lnRef idx="0"/>
          <a:fillRef idx="0"/>
          <a:effectRef idx="0"/>
          <a:fontRef idx="minor"/>
        </p:style>
        <p:txBody>
          <a:bodyPr lIns="31680" rIns="31680" tIns="15840" bIns="15840"/>
          <a:p>
            <a:pPr>
              <a:lnSpc>
                <a:spcPct val="65000"/>
              </a:lnSpc>
              <a:spcBef>
                <a:spcPts val="99"/>
              </a:spcBef>
            </a:pPr>
            <a:r>
              <a:rPr b="1" lang="de-DE" sz="200" spc="-1" strike="noStrike">
                <a:solidFill>
                  <a:srgbClr val="bfbfbf"/>
                </a:solidFill>
                <a:uFill>
                  <a:solidFill>
                    <a:srgbClr val="ffffff"/>
                  </a:solidFill>
                </a:uFill>
                <a:latin typeface="Arial"/>
                <a:ea typeface="DejaVu Sans"/>
              </a:rPr>
              <a:t>RESEARCH POSTER PRESENTATION DESIGN © 2015</a:t>
            </a:r>
            <a:endParaRPr b="0" lang="de-DE" sz="200" spc="-1" strike="noStrike">
              <a:solidFill>
                <a:srgbClr val="000000"/>
              </a:solidFill>
              <a:uFill>
                <a:solidFill>
                  <a:srgbClr val="ffffff"/>
                </a:solidFill>
              </a:uFill>
              <a:latin typeface="Arial"/>
            </a:endParaRPr>
          </a:p>
          <a:p>
            <a:pPr>
              <a:lnSpc>
                <a:spcPct val="65000"/>
              </a:lnSpc>
              <a:spcBef>
                <a:spcPts val="201"/>
              </a:spcBef>
            </a:pPr>
            <a:r>
              <a:rPr b="1" lang="de-DE" sz="400" spc="-1" strike="noStrike">
                <a:solidFill>
                  <a:srgbClr val="bfbfbf"/>
                </a:solidFill>
                <a:uFill>
                  <a:solidFill>
                    <a:srgbClr val="ffffff"/>
                  </a:solidFill>
                </a:uFill>
                <a:latin typeface="Arial"/>
                <a:ea typeface="DejaVu Sans"/>
              </a:rPr>
              <a:t>www.PosterPresentations.com</a:t>
            </a:r>
            <a:endParaRPr b="0" lang="de-DE" sz="400" spc="-1" strike="noStrike">
              <a:solidFill>
                <a:srgbClr val="000000"/>
              </a:solidFill>
              <a:uFill>
                <a:solidFill>
                  <a:srgbClr val="ffffff"/>
                </a:solidFill>
              </a:uFill>
              <a:latin typeface="Arial"/>
            </a:endParaRPr>
          </a:p>
        </p:txBody>
      </p:sp>
      <p:sp>
        <p:nvSpPr>
          <p:cNvPr id="23" name="CustomShape 13"/>
          <p:cNvSpPr/>
          <p:nvPr/>
        </p:nvSpPr>
        <p:spPr>
          <a:xfrm>
            <a:off x="198000" y="2413080"/>
            <a:ext cx="5077440" cy="11613240"/>
          </a:xfrm>
          <a:prstGeom prst="roundRect">
            <a:avLst>
              <a:gd name="adj" fmla="val 3888"/>
            </a:avLst>
          </a:prstGeom>
          <a:noFill/>
          <a:ln w="12600">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4" name="CustomShape 14"/>
          <p:cNvSpPr/>
          <p:nvPr/>
        </p:nvSpPr>
        <p:spPr>
          <a:xfrm>
            <a:off x="5411880" y="2413080"/>
            <a:ext cx="5077440" cy="11613240"/>
          </a:xfrm>
          <a:prstGeom prst="roundRect">
            <a:avLst>
              <a:gd name="adj" fmla="val 3888"/>
            </a:avLst>
          </a:prstGeom>
          <a:noFill/>
          <a:ln w="12600">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5" name="CustomShape 15"/>
          <p:cNvSpPr/>
          <p:nvPr/>
        </p:nvSpPr>
        <p:spPr>
          <a:xfrm>
            <a:off x="-2520" y="325080"/>
            <a:ext cx="10688040" cy="1828440"/>
          </a:xfrm>
          <a:custGeom>
            <a:avLst/>
            <a:gdLst/>
            <a:ah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 name="CustomShape 16"/>
          <p:cNvSpPr/>
          <p:nvPr/>
        </p:nvSpPr>
        <p:spPr>
          <a:xfrm>
            <a:off x="-5760" y="-7200"/>
            <a:ext cx="10692360" cy="2154600"/>
          </a:xfrm>
          <a:custGeom>
            <a:avLst/>
            <a:gdLst/>
            <a:ah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 name="CustomShape 17"/>
          <p:cNvSpPr/>
          <p:nvPr/>
        </p:nvSpPr>
        <p:spPr>
          <a:xfrm>
            <a:off x="-9360" y="-9360"/>
            <a:ext cx="10697040" cy="2161800"/>
          </a:xfrm>
          <a:custGeom>
            <a:avLst/>
            <a:gdLst/>
            <a:ah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tx2"/>
              </a:gs>
              <a:gs pos="100000">
                <a:schemeClr val="accent1"/>
              </a:gs>
            </a:gsLst>
            <a:lin ang="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 name="CustomShape 18"/>
          <p:cNvSpPr/>
          <p:nvPr/>
        </p:nvSpPr>
        <p:spPr>
          <a:xfrm rot="10800000">
            <a:off x="32112360" y="16584840"/>
            <a:ext cx="10707480" cy="803160"/>
          </a:xfrm>
          <a:custGeom>
            <a:avLst/>
            <a:gdLst/>
            <a:ah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9" name="CustomShape 19"/>
          <p:cNvSpPr/>
          <p:nvPr/>
        </p:nvSpPr>
        <p:spPr>
          <a:xfrm rot="10800000">
            <a:off x="32124240" y="17018280"/>
            <a:ext cx="10711800" cy="946800"/>
          </a:xfrm>
          <a:custGeom>
            <a:avLst/>
            <a:gdLst/>
            <a:ah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 name="CustomShape 20"/>
          <p:cNvSpPr/>
          <p:nvPr/>
        </p:nvSpPr>
        <p:spPr>
          <a:xfrm rot="10800000">
            <a:off x="32137560" y="17025840"/>
            <a:ext cx="10716480" cy="950040"/>
          </a:xfrm>
          <a:custGeom>
            <a:avLst/>
            <a:gdLst/>
            <a:ah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tx2"/>
              </a:gs>
              <a:gs pos="100000">
                <a:schemeClr val="accent1"/>
              </a:gs>
            </a:gsLst>
            <a:lin ang="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 name="CustomShape 21"/>
          <p:cNvSpPr/>
          <p:nvPr/>
        </p:nvSpPr>
        <p:spPr>
          <a:xfrm>
            <a:off x="420120" y="14691600"/>
            <a:ext cx="3785400" cy="266760"/>
          </a:xfrm>
          <a:prstGeom prst="rect">
            <a:avLst/>
          </a:prstGeom>
          <a:noFill/>
          <a:ln w="9360">
            <a:noFill/>
          </a:ln>
        </p:spPr>
        <p:style>
          <a:lnRef idx="0"/>
          <a:fillRef idx="0"/>
          <a:effectRef idx="0"/>
          <a:fontRef idx="minor"/>
        </p:style>
        <p:txBody>
          <a:bodyPr lIns="78120" rIns="78120" tIns="39240" bIns="39240"/>
          <a:p>
            <a:pPr>
              <a:lnSpc>
                <a:spcPct val="65000"/>
              </a:lnSpc>
              <a:spcBef>
                <a:spcPts val="249"/>
              </a:spcBef>
            </a:pPr>
            <a:r>
              <a:rPr b="1" lang="de-DE" sz="500" spc="-1" strike="noStrike">
                <a:solidFill>
                  <a:srgbClr val="bfbfbf"/>
                </a:solidFill>
                <a:uFill>
                  <a:solidFill>
                    <a:srgbClr val="ffffff"/>
                  </a:solidFill>
                </a:uFill>
                <a:latin typeface="Arial"/>
                <a:ea typeface="DejaVu Sans"/>
              </a:rPr>
              <a:t>RESEARCH POSTER PRESENTATION DESIGN © 2015</a:t>
            </a:r>
            <a:endParaRPr b="0" lang="de-DE" sz="500" spc="-1" strike="noStrike">
              <a:solidFill>
                <a:srgbClr val="000000"/>
              </a:solidFill>
              <a:uFill>
                <a:solidFill>
                  <a:srgbClr val="ffffff"/>
                </a:solidFill>
              </a:uFill>
              <a:latin typeface="Arial"/>
            </a:endParaRPr>
          </a:p>
          <a:p>
            <a:pPr>
              <a:lnSpc>
                <a:spcPct val="65000"/>
              </a:lnSpc>
              <a:spcBef>
                <a:spcPts val="349"/>
              </a:spcBef>
            </a:pPr>
            <a:r>
              <a:rPr b="1" lang="de-DE" sz="700" spc="-1" strike="noStrike">
                <a:solidFill>
                  <a:srgbClr val="bfbfbf"/>
                </a:solidFill>
                <a:uFill>
                  <a:solidFill>
                    <a:srgbClr val="ffffff"/>
                  </a:solidFill>
                </a:uFill>
                <a:latin typeface="Arial"/>
                <a:ea typeface="DejaVu Sans"/>
              </a:rPr>
              <a:t>www.PosterPresentations.com</a:t>
            </a:r>
            <a:endParaRPr b="0" lang="de-DE" sz="700" spc="-1" strike="noStrike">
              <a:solidFill>
                <a:srgbClr val="000000"/>
              </a:solidFill>
              <a:uFill>
                <a:solidFill>
                  <a:srgbClr val="ffffff"/>
                </a:solidFill>
              </a:uFill>
              <a:latin typeface="Arial"/>
            </a:endParaRPr>
          </a:p>
        </p:txBody>
      </p:sp>
      <p:pic>
        <p:nvPicPr>
          <p:cNvPr id="32" name="Grafik 31" descr=""/>
          <p:cNvPicPr/>
          <p:nvPr/>
        </p:nvPicPr>
        <p:blipFill>
          <a:blip r:embed="rId13"/>
          <a:stretch/>
        </p:blipFill>
        <p:spPr>
          <a:xfrm>
            <a:off x="-6032520" y="12115800"/>
            <a:ext cx="2374200" cy="1205640"/>
          </a:xfrm>
          <a:prstGeom prst="rect">
            <a:avLst/>
          </a:prstGeom>
          <a:ln>
            <a:noFill/>
          </a:ln>
        </p:spPr>
      </p:pic>
      <p:pic>
        <p:nvPicPr>
          <p:cNvPr id="33" name="Grafik 32" descr=""/>
          <p:cNvPicPr/>
          <p:nvPr/>
        </p:nvPicPr>
        <p:blipFill>
          <a:blip r:embed="rId14"/>
          <a:stretch/>
        </p:blipFill>
        <p:spPr>
          <a:xfrm>
            <a:off x="-3467160" y="12128400"/>
            <a:ext cx="2374200" cy="1205640"/>
          </a:xfrm>
          <a:prstGeom prst="rect">
            <a:avLst/>
          </a:prstGeom>
          <a:ln>
            <a:noFill/>
          </a:ln>
        </p:spPr>
      </p:pic>
      <p:pic>
        <p:nvPicPr>
          <p:cNvPr id="34" name="Grafik 33" descr=""/>
          <p:cNvPicPr/>
          <p:nvPr/>
        </p:nvPicPr>
        <p:blipFill>
          <a:blip r:embed="rId15"/>
          <a:stretch/>
        </p:blipFill>
        <p:spPr>
          <a:xfrm>
            <a:off x="12496680" y="1994040"/>
            <a:ext cx="3339360" cy="1028160"/>
          </a:xfrm>
          <a:prstGeom prst="rect">
            <a:avLst/>
          </a:prstGeom>
          <a:ln>
            <a:noFill/>
          </a:ln>
        </p:spPr>
      </p:pic>
      <p:pic>
        <p:nvPicPr>
          <p:cNvPr id="35" name="Grafik 34" descr=""/>
          <p:cNvPicPr/>
          <p:nvPr/>
        </p:nvPicPr>
        <p:blipFill>
          <a:blip r:embed="rId16"/>
          <a:stretch/>
        </p:blipFill>
        <p:spPr>
          <a:xfrm>
            <a:off x="11290320" y="6108840"/>
            <a:ext cx="875520" cy="48204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17"/>
    <p:sldLayoutId id="2147483650" r:id="rId18"/>
    <p:sldLayoutId id="2147483651" r:id="rId19"/>
    <p:sldLayoutId id="2147483652" r:id="rId20"/>
    <p:sldLayoutId id="2147483653" r:id="rId21"/>
    <p:sldLayoutId id="2147483654" r:id="rId22"/>
    <p:sldLayoutId id="2147483655" r:id="rId23"/>
    <p:sldLayoutId id="2147483656" r:id="rId24"/>
    <p:sldLayoutId id="2147483657" r:id="rId25"/>
    <p:sldLayoutId id="2147483658" r:id="rId26"/>
    <p:sldLayoutId id="2147483659" r:id="rId27"/>
    <p:sldLayoutId id="2147483660" r:id="rId28"/>
  </p:sldLayoutIdLst>
</p:sldMaster>
</file>

<file path=ppt/slides/_rels/slide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slideLayout" Target="../slideLayouts/slideLayout1.xml"/><Relationship Id="rId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11152440" y="2808000"/>
            <a:ext cx="5047200" cy="316080"/>
          </a:xfrm>
          <a:prstGeom prst="rect">
            <a:avLst/>
          </a:prstGeom>
          <a:solidFill>
            <a:srgbClr val="5b9bd5"/>
          </a:solidFill>
          <a:ln>
            <a:noFill/>
          </a:ln>
        </p:spPr>
        <p:style>
          <a:lnRef idx="0"/>
          <a:fillRef idx="0"/>
          <a:effectRef idx="0"/>
          <a:fontRef idx="minor"/>
        </p:style>
      </p:sp>
      <p:sp>
        <p:nvSpPr>
          <p:cNvPr id="76" name="CustomShape 2"/>
          <p:cNvSpPr/>
          <p:nvPr/>
        </p:nvSpPr>
        <p:spPr>
          <a:xfrm>
            <a:off x="224640" y="2419200"/>
            <a:ext cx="5043240" cy="460440"/>
          </a:xfrm>
          <a:prstGeom prst="rect">
            <a:avLst/>
          </a:prstGeom>
          <a:noFill/>
          <a:ln>
            <a:noFill/>
          </a:ln>
        </p:spPr>
        <p:style>
          <a:lnRef idx="0"/>
          <a:fillRef idx="0"/>
          <a:effectRef idx="0"/>
          <a:fontRef idx="minor"/>
        </p:style>
        <p:txBody>
          <a:bodyPr lIns="31680" rIns="31680" tIns="31680" bIns="31680" anchor="ctr"/>
          <a:p>
            <a:pPr algn="ctr">
              <a:lnSpc>
                <a:spcPct val="100000"/>
              </a:lnSpc>
              <a:spcBef>
                <a:spcPts val="281"/>
              </a:spcBef>
            </a:pPr>
            <a:r>
              <a:rPr b="1" lang="de-DE" sz="2200" spc="-1" strike="noStrike">
                <a:solidFill>
                  <a:srgbClr val="000000"/>
                </a:solidFill>
                <a:uFill>
                  <a:solidFill>
                    <a:srgbClr val="ffffff"/>
                  </a:solidFill>
                </a:uFill>
                <a:latin typeface="Calibri"/>
                <a:ea typeface="DejaVu Sans"/>
              </a:rPr>
              <a:t>Objective</a:t>
            </a:r>
            <a:endParaRPr b="0" lang="de-DE" sz="2200" spc="-1" strike="noStrike">
              <a:solidFill>
                <a:srgbClr val="000000"/>
              </a:solidFill>
              <a:uFill>
                <a:solidFill>
                  <a:srgbClr val="ffffff"/>
                </a:solidFill>
              </a:uFill>
              <a:latin typeface="Arial"/>
            </a:endParaRPr>
          </a:p>
        </p:txBody>
      </p:sp>
      <p:sp>
        <p:nvSpPr>
          <p:cNvPr id="77" name="CustomShape 3"/>
          <p:cNvSpPr/>
          <p:nvPr/>
        </p:nvSpPr>
        <p:spPr>
          <a:xfrm>
            <a:off x="5437440" y="2419200"/>
            <a:ext cx="5043240" cy="281520"/>
          </a:xfrm>
          <a:prstGeom prst="rect">
            <a:avLst/>
          </a:prstGeom>
          <a:noFill/>
          <a:ln>
            <a:noFill/>
          </a:ln>
        </p:spPr>
        <p:style>
          <a:lnRef idx="0"/>
          <a:fillRef idx="0"/>
          <a:effectRef idx="0"/>
          <a:fontRef idx="minor"/>
        </p:style>
      </p:sp>
      <p:sp>
        <p:nvSpPr>
          <p:cNvPr id="78" name="CustomShape 4"/>
          <p:cNvSpPr/>
          <p:nvPr/>
        </p:nvSpPr>
        <p:spPr>
          <a:xfrm>
            <a:off x="11156040" y="936000"/>
            <a:ext cx="5043240" cy="316080"/>
          </a:xfrm>
          <a:prstGeom prst="rect">
            <a:avLst/>
          </a:prstGeom>
          <a:solidFill>
            <a:srgbClr val="5b9bd5"/>
          </a:solidFill>
          <a:ln>
            <a:noFill/>
          </a:ln>
        </p:spPr>
        <p:style>
          <a:lnRef idx="0"/>
          <a:fillRef idx="0"/>
          <a:effectRef idx="0"/>
          <a:fontRef idx="minor"/>
        </p:style>
      </p:sp>
      <p:sp>
        <p:nvSpPr>
          <p:cNvPr id="79" name="CustomShape 5"/>
          <p:cNvSpPr/>
          <p:nvPr/>
        </p:nvSpPr>
        <p:spPr>
          <a:xfrm>
            <a:off x="5470200" y="9720000"/>
            <a:ext cx="5041800" cy="281520"/>
          </a:xfrm>
          <a:prstGeom prst="rect">
            <a:avLst/>
          </a:prstGeom>
          <a:noFill/>
          <a:ln>
            <a:noFill/>
          </a:ln>
        </p:spPr>
        <p:style>
          <a:lnRef idx="0"/>
          <a:fillRef idx="0"/>
          <a:effectRef idx="0"/>
          <a:fontRef idx="minor"/>
        </p:style>
        <p:txBody>
          <a:bodyPr lIns="31680" rIns="31680" tIns="31680" bIns="31680" anchor="ctr"/>
          <a:p>
            <a:pPr algn="ctr">
              <a:lnSpc>
                <a:spcPct val="100000"/>
              </a:lnSpc>
              <a:spcBef>
                <a:spcPts val="281"/>
              </a:spcBef>
            </a:pPr>
            <a:r>
              <a:rPr b="1" lang="de-DE" sz="2200" spc="-1" strike="noStrike" u="sng">
                <a:solidFill>
                  <a:srgbClr val="000000"/>
                </a:solidFill>
                <a:uFill>
                  <a:solidFill>
                    <a:srgbClr val="ffffff"/>
                  </a:solidFill>
                </a:uFill>
                <a:latin typeface="Calibri"/>
                <a:ea typeface="DejaVu Sans"/>
              </a:rPr>
              <a:t>Results</a:t>
            </a:r>
            <a:endParaRPr b="0" lang="de-DE" sz="2200" spc="-1" strike="noStrike">
              <a:solidFill>
                <a:srgbClr val="000000"/>
              </a:solidFill>
              <a:uFill>
                <a:solidFill>
                  <a:srgbClr val="ffffff"/>
                </a:solidFill>
              </a:uFill>
              <a:latin typeface="Arial"/>
            </a:endParaRPr>
          </a:p>
        </p:txBody>
      </p:sp>
      <p:sp>
        <p:nvSpPr>
          <p:cNvPr id="80" name="CustomShape 6"/>
          <p:cNvSpPr/>
          <p:nvPr/>
        </p:nvSpPr>
        <p:spPr>
          <a:xfrm>
            <a:off x="5418360" y="10068840"/>
            <a:ext cx="5075640" cy="316080"/>
          </a:xfrm>
          <a:prstGeom prst="rect">
            <a:avLst/>
          </a:prstGeom>
          <a:solidFill>
            <a:srgbClr val="5b9bd5"/>
          </a:solidFill>
          <a:ln>
            <a:noFill/>
          </a:ln>
        </p:spPr>
        <p:style>
          <a:lnRef idx="0"/>
          <a:fillRef idx="0"/>
          <a:effectRef idx="0"/>
          <a:fontRef idx="minor"/>
        </p:style>
      </p:sp>
      <p:sp>
        <p:nvSpPr>
          <p:cNvPr id="81" name="CustomShape 7"/>
          <p:cNvSpPr/>
          <p:nvPr/>
        </p:nvSpPr>
        <p:spPr>
          <a:xfrm>
            <a:off x="1444320" y="1843200"/>
            <a:ext cx="7799040" cy="383040"/>
          </a:xfrm>
          <a:prstGeom prst="rect">
            <a:avLst/>
          </a:prstGeom>
          <a:solidFill>
            <a:srgbClr val="5b9bd5"/>
          </a:solidFill>
          <a:ln>
            <a:noFill/>
          </a:ln>
        </p:spPr>
        <p:style>
          <a:lnRef idx="0"/>
          <a:fillRef idx="0"/>
          <a:effectRef idx="0"/>
          <a:fontRef idx="minor"/>
        </p:style>
        <p:txBody>
          <a:bodyPr lIns="27360" rIns="27360" tIns="13680" bIns="13680"/>
          <a:p>
            <a:pPr algn="ctr">
              <a:lnSpc>
                <a:spcPct val="100000"/>
              </a:lnSpc>
              <a:spcBef>
                <a:spcPts val="360"/>
              </a:spcBef>
            </a:pPr>
            <a:r>
              <a:rPr b="0" lang="de-DE" sz="1800" spc="-1" strike="noStrike">
                <a:solidFill>
                  <a:srgbClr val="000000"/>
                </a:solidFill>
                <a:uFill>
                  <a:solidFill>
                    <a:srgbClr val="ffffff"/>
                  </a:solidFill>
                </a:uFill>
                <a:latin typeface="Calibri"/>
                <a:ea typeface="DejaVu Sans"/>
              </a:rPr>
              <a:t>Theresa Eimer, Maryna Kapitonova, Hakan Yilmaz </a:t>
            </a:r>
            <a:endParaRPr b="0" lang="de-DE" sz="1800" spc="-1" strike="noStrike">
              <a:solidFill>
                <a:srgbClr val="000000"/>
              </a:solidFill>
              <a:uFill>
                <a:solidFill>
                  <a:srgbClr val="ffffff"/>
                </a:solidFill>
              </a:uFill>
              <a:latin typeface="Arial"/>
            </a:endParaRPr>
          </a:p>
        </p:txBody>
      </p:sp>
      <p:sp>
        <p:nvSpPr>
          <p:cNvPr id="82" name="CustomShape 8"/>
          <p:cNvSpPr/>
          <p:nvPr/>
        </p:nvSpPr>
        <p:spPr>
          <a:xfrm>
            <a:off x="1444320" y="1387800"/>
            <a:ext cx="7799040" cy="454680"/>
          </a:xfrm>
          <a:prstGeom prst="rect">
            <a:avLst/>
          </a:prstGeom>
          <a:solidFill>
            <a:srgbClr val="5b9bd5"/>
          </a:solidFill>
          <a:ln>
            <a:noFill/>
          </a:ln>
        </p:spPr>
        <p:style>
          <a:lnRef idx="0"/>
          <a:fillRef idx="0"/>
          <a:effectRef idx="0"/>
          <a:fontRef idx="minor"/>
        </p:style>
        <p:txBody>
          <a:bodyPr lIns="27360" rIns="27360" tIns="13680" bIns="13680" anchorCtr="1"/>
          <a:p>
            <a:pPr algn="ctr">
              <a:lnSpc>
                <a:spcPct val="100000"/>
              </a:lnSpc>
              <a:spcBef>
                <a:spcPts val="561"/>
              </a:spcBef>
            </a:pPr>
            <a:r>
              <a:rPr b="1" lang="de-DE" sz="2800" spc="-1" strike="noStrike">
                <a:solidFill>
                  <a:srgbClr val="000000"/>
                </a:solidFill>
                <a:uFill>
                  <a:solidFill>
                    <a:srgbClr val="ffffff"/>
                  </a:solidFill>
                </a:uFill>
                <a:latin typeface="Calibri"/>
                <a:ea typeface="DejaVu Sans"/>
              </a:rPr>
              <a:t>Navigating the maze task using extended DQN</a:t>
            </a:r>
            <a:endParaRPr b="0" lang="de-DE" sz="2800" spc="-1" strike="noStrike">
              <a:solidFill>
                <a:srgbClr val="000000"/>
              </a:solidFill>
              <a:uFill>
                <a:solidFill>
                  <a:srgbClr val="ffffff"/>
                </a:solidFill>
              </a:uFill>
              <a:latin typeface="Arial"/>
            </a:endParaRPr>
          </a:p>
        </p:txBody>
      </p:sp>
      <p:sp>
        <p:nvSpPr>
          <p:cNvPr id="83" name="CustomShape 9"/>
          <p:cNvSpPr/>
          <p:nvPr/>
        </p:nvSpPr>
        <p:spPr>
          <a:xfrm>
            <a:off x="1444320" y="292680"/>
            <a:ext cx="7799040" cy="941400"/>
          </a:xfrm>
          <a:prstGeom prst="rect">
            <a:avLst/>
          </a:prstGeom>
          <a:solidFill>
            <a:srgbClr val="5b9bd5"/>
          </a:solidFill>
          <a:ln>
            <a:noFill/>
          </a:ln>
        </p:spPr>
        <p:style>
          <a:lnRef idx="0"/>
          <a:fillRef idx="0"/>
          <a:effectRef idx="0"/>
          <a:fontRef idx="minor"/>
        </p:style>
        <p:txBody>
          <a:bodyPr lIns="27360" rIns="27360" tIns="13680" bIns="13680" anchorCtr="1"/>
          <a:p>
            <a:pPr algn="ctr">
              <a:lnSpc>
                <a:spcPct val="100000"/>
              </a:lnSpc>
              <a:spcBef>
                <a:spcPts val="961"/>
              </a:spcBef>
            </a:pPr>
            <a:r>
              <a:rPr b="1" lang="de-DE" sz="4800" spc="-1" strike="noStrike">
                <a:solidFill>
                  <a:srgbClr val="ffffff"/>
                </a:solidFill>
                <a:uFill>
                  <a:solidFill>
                    <a:srgbClr val="ffffff"/>
                  </a:solidFill>
                </a:uFill>
                <a:latin typeface="Calibri"/>
                <a:ea typeface="DejaVu Sans"/>
              </a:rPr>
              <a:t>Rainbow DQN in Planning</a:t>
            </a:r>
            <a:endParaRPr b="0" lang="de-DE" sz="4800" spc="-1" strike="noStrike">
              <a:solidFill>
                <a:srgbClr val="000000"/>
              </a:solidFill>
              <a:uFill>
                <a:solidFill>
                  <a:srgbClr val="ffffff"/>
                </a:solidFill>
              </a:uFill>
              <a:latin typeface="Arial"/>
            </a:endParaRPr>
          </a:p>
        </p:txBody>
      </p:sp>
      <p:sp>
        <p:nvSpPr>
          <p:cNvPr id="84" name="CustomShape 10"/>
          <p:cNvSpPr/>
          <p:nvPr/>
        </p:nvSpPr>
        <p:spPr>
          <a:xfrm>
            <a:off x="5410080" y="5168880"/>
            <a:ext cx="5075280" cy="316080"/>
          </a:xfrm>
          <a:prstGeom prst="rect">
            <a:avLst/>
          </a:prstGeom>
          <a:solidFill>
            <a:srgbClr val="5b9bd5"/>
          </a:solidFill>
          <a:ln>
            <a:noFill/>
          </a:ln>
        </p:spPr>
        <p:style>
          <a:lnRef idx="0"/>
          <a:fillRef idx="0"/>
          <a:effectRef idx="0"/>
          <a:fontRef idx="minor"/>
        </p:style>
        <p:txBody>
          <a:bodyPr lIns="79200" rIns="79200" tIns="79200" bIns="79200" anchor="ctr"/>
          <a:p>
            <a:pPr>
              <a:lnSpc>
                <a:spcPct val="100000"/>
              </a:lnSpc>
              <a:spcBef>
                <a:spcPts val="201"/>
              </a:spcBef>
            </a:pPr>
            <a:r>
              <a:rPr b="1" lang="de-DE" sz="1600" spc="-1" strike="noStrike">
                <a:solidFill>
                  <a:srgbClr val="000000"/>
                </a:solidFill>
                <a:uFill>
                  <a:solidFill>
                    <a:srgbClr val="ffffff"/>
                  </a:solidFill>
                </a:uFill>
                <a:latin typeface="Calibri"/>
                <a:ea typeface="DejaVu Sans"/>
              </a:rPr>
              <a:t>Noisy Nets [4]</a:t>
            </a:r>
            <a:endParaRPr b="0" lang="de-DE" sz="1600" spc="-1" strike="noStrike">
              <a:solidFill>
                <a:srgbClr val="000000"/>
              </a:solidFill>
              <a:uFill>
                <a:solidFill>
                  <a:srgbClr val="ffffff"/>
                </a:solidFill>
              </a:uFill>
              <a:latin typeface="Arial"/>
            </a:endParaRPr>
          </a:p>
        </p:txBody>
      </p:sp>
      <p:sp>
        <p:nvSpPr>
          <p:cNvPr id="85" name="CustomShape 11"/>
          <p:cNvSpPr/>
          <p:nvPr/>
        </p:nvSpPr>
        <p:spPr>
          <a:xfrm>
            <a:off x="5464080" y="5533200"/>
            <a:ext cx="5014080" cy="1996560"/>
          </a:xfrm>
          <a:prstGeom prst="rect">
            <a:avLst/>
          </a:prstGeom>
          <a:noFill/>
          <a:ln>
            <a:noFill/>
          </a:ln>
        </p:spPr>
        <p:style>
          <a:lnRef idx="0"/>
          <a:fillRef idx="0"/>
          <a:effectRef idx="0"/>
          <a:fontRef idx="minor"/>
        </p:style>
        <p:txBody>
          <a:bodyPr lIns="90000" rIns="90000" tIns="45000" bIns="45000"/>
          <a:p>
            <a:pPr>
              <a:lnSpc>
                <a:spcPct val="100000"/>
              </a:lnSpc>
            </a:pPr>
            <a:r>
              <a:rPr b="0" lang="de-DE" sz="1500" spc="-1" strike="noStrike">
                <a:solidFill>
                  <a:srgbClr val="000000"/>
                </a:solidFill>
                <a:uFill>
                  <a:solidFill>
                    <a:srgbClr val="ffffff"/>
                  </a:solidFill>
                </a:uFill>
                <a:latin typeface="Arial"/>
                <a:ea typeface="DejaVu Sans"/>
              </a:rPr>
              <a:t>Traditional exploration means the decision whether to follow the agent‘s predicted best action or a random action in each step independently (e.g. ε-greedily). The maze task, however, is a problem where subsequent steps are highly correlated. Noisy nets provide an exploration method which allows for exploration over multiple steps. The fully connected layers of the network now feature noisy weights and biases whose exploration effects attenuate in the course of training.</a:t>
            </a:r>
            <a:endParaRPr b="0" lang="de-DE" sz="1500" spc="-1" strike="noStrike">
              <a:solidFill>
                <a:srgbClr val="000000"/>
              </a:solidFill>
              <a:uFill>
                <a:solidFill>
                  <a:srgbClr val="ffffff"/>
                </a:solidFill>
              </a:uFill>
              <a:latin typeface="Arial"/>
            </a:endParaRPr>
          </a:p>
        </p:txBody>
      </p:sp>
      <p:sp>
        <p:nvSpPr>
          <p:cNvPr id="86" name="CustomShape 12"/>
          <p:cNvSpPr/>
          <p:nvPr/>
        </p:nvSpPr>
        <p:spPr>
          <a:xfrm>
            <a:off x="5410080" y="7767720"/>
            <a:ext cx="5075640" cy="316080"/>
          </a:xfrm>
          <a:prstGeom prst="rect">
            <a:avLst/>
          </a:prstGeom>
          <a:solidFill>
            <a:srgbClr val="5b9bd5"/>
          </a:solidFill>
          <a:ln>
            <a:noFill/>
          </a:ln>
        </p:spPr>
        <p:style>
          <a:lnRef idx="0"/>
          <a:fillRef idx="0"/>
          <a:effectRef idx="0"/>
          <a:fontRef idx="minor"/>
        </p:style>
        <p:txBody>
          <a:bodyPr lIns="79200" rIns="79200" tIns="79200" bIns="79200" anchor="ctr"/>
          <a:p>
            <a:pPr>
              <a:lnSpc>
                <a:spcPct val="100000"/>
              </a:lnSpc>
              <a:spcBef>
                <a:spcPts val="201"/>
              </a:spcBef>
            </a:pPr>
            <a:r>
              <a:rPr b="1" lang="de-DE" sz="1600" spc="-1" strike="noStrike">
                <a:solidFill>
                  <a:srgbClr val="000000"/>
                </a:solidFill>
                <a:uFill>
                  <a:solidFill>
                    <a:srgbClr val="ffffff"/>
                  </a:solidFill>
                </a:uFill>
                <a:latin typeface="Calibri"/>
                <a:ea typeface="DejaVu Sans"/>
              </a:rPr>
              <a:t>Multi-Step Learning [5]</a:t>
            </a:r>
            <a:endParaRPr b="0" lang="de-DE" sz="1600" spc="-1" strike="noStrike">
              <a:solidFill>
                <a:srgbClr val="000000"/>
              </a:solidFill>
              <a:uFill>
                <a:solidFill>
                  <a:srgbClr val="ffffff"/>
                </a:solidFill>
              </a:uFill>
              <a:latin typeface="Arial"/>
            </a:endParaRPr>
          </a:p>
        </p:txBody>
      </p:sp>
      <p:sp>
        <p:nvSpPr>
          <p:cNvPr id="87" name="CustomShape 13"/>
          <p:cNvSpPr/>
          <p:nvPr/>
        </p:nvSpPr>
        <p:spPr>
          <a:xfrm>
            <a:off x="5456880" y="8138880"/>
            <a:ext cx="5039640" cy="1400760"/>
          </a:xfrm>
          <a:prstGeom prst="rect">
            <a:avLst/>
          </a:prstGeom>
          <a:noFill/>
          <a:ln>
            <a:noFill/>
          </a:ln>
        </p:spPr>
        <p:style>
          <a:lnRef idx="0"/>
          <a:fillRef idx="0"/>
          <a:effectRef idx="0"/>
          <a:fontRef idx="minor"/>
        </p:style>
        <p:txBody>
          <a:bodyPr lIns="90000" rIns="90000" tIns="45000" bIns="45000"/>
          <a:p>
            <a:pPr>
              <a:lnSpc>
                <a:spcPct val="100000"/>
              </a:lnSpc>
            </a:pPr>
            <a:r>
              <a:rPr b="0" lang="de-DE" sz="1500" spc="-1" strike="noStrike">
                <a:solidFill>
                  <a:srgbClr val="000000"/>
                </a:solidFill>
                <a:uFill>
                  <a:solidFill>
                    <a:srgbClr val="ffffff"/>
                  </a:solidFill>
                </a:uFill>
                <a:latin typeface="Arial"/>
                <a:ea typeface="DejaVu Sans"/>
              </a:rPr>
              <a:t>The reward in the maze problem is given per used step but does not consider the agent’s following actions. To make the reward a better representation of performance, we accumulate the rewards of each step taken until n steps afterwards (e.g. n=3). We don‘t use the reward per step but the reward accumulated after it.</a:t>
            </a:r>
            <a:endParaRPr b="0" lang="de-DE" sz="1500" spc="-1" strike="noStrike">
              <a:solidFill>
                <a:srgbClr val="000000"/>
              </a:solidFill>
              <a:uFill>
                <a:solidFill>
                  <a:srgbClr val="ffffff"/>
                </a:solidFill>
              </a:uFill>
              <a:latin typeface="Arial"/>
            </a:endParaRPr>
          </a:p>
        </p:txBody>
      </p:sp>
      <p:sp>
        <p:nvSpPr>
          <p:cNvPr id="88" name="CustomShape 14"/>
          <p:cNvSpPr/>
          <p:nvPr/>
        </p:nvSpPr>
        <p:spPr>
          <a:xfrm>
            <a:off x="224640" y="8903160"/>
            <a:ext cx="5044320" cy="281520"/>
          </a:xfrm>
          <a:prstGeom prst="rect">
            <a:avLst/>
          </a:prstGeom>
          <a:noFill/>
          <a:ln>
            <a:noFill/>
          </a:ln>
        </p:spPr>
        <p:style>
          <a:lnRef idx="0"/>
          <a:fillRef idx="0"/>
          <a:effectRef idx="0"/>
          <a:fontRef idx="minor"/>
        </p:style>
        <p:txBody>
          <a:bodyPr lIns="31680" rIns="31680" tIns="31680" bIns="31680" anchor="ctr"/>
          <a:p>
            <a:pPr algn="ctr">
              <a:lnSpc>
                <a:spcPct val="100000"/>
              </a:lnSpc>
              <a:spcBef>
                <a:spcPts val="281"/>
              </a:spcBef>
            </a:pPr>
            <a:r>
              <a:rPr b="1" lang="de-DE" sz="2200" spc="-1" strike="noStrike" u="sng">
                <a:solidFill>
                  <a:srgbClr val="000000"/>
                </a:solidFill>
                <a:uFill>
                  <a:solidFill>
                    <a:srgbClr val="ffffff"/>
                  </a:solidFill>
                </a:uFill>
                <a:latin typeface="Calibri"/>
                <a:ea typeface="DejaVu Sans"/>
              </a:rPr>
              <a:t>Methods</a:t>
            </a:r>
            <a:endParaRPr b="0" lang="de-DE" sz="2200" spc="-1" strike="noStrike">
              <a:solidFill>
                <a:srgbClr val="000000"/>
              </a:solidFill>
              <a:uFill>
                <a:solidFill>
                  <a:srgbClr val="ffffff"/>
                </a:solidFill>
              </a:uFill>
              <a:latin typeface="Arial"/>
            </a:endParaRPr>
          </a:p>
        </p:txBody>
      </p:sp>
      <p:sp>
        <p:nvSpPr>
          <p:cNvPr id="89" name="CustomShape 15"/>
          <p:cNvSpPr/>
          <p:nvPr/>
        </p:nvSpPr>
        <p:spPr>
          <a:xfrm>
            <a:off x="208080" y="9235440"/>
            <a:ext cx="5075640" cy="314640"/>
          </a:xfrm>
          <a:prstGeom prst="rect">
            <a:avLst/>
          </a:prstGeom>
          <a:solidFill>
            <a:srgbClr val="5b9bd5"/>
          </a:solidFill>
          <a:ln>
            <a:noFill/>
          </a:ln>
        </p:spPr>
        <p:style>
          <a:lnRef idx="0"/>
          <a:fillRef idx="0"/>
          <a:effectRef idx="0"/>
          <a:fontRef idx="minor"/>
        </p:style>
        <p:txBody>
          <a:bodyPr lIns="79200" rIns="79200" tIns="79200" bIns="79200" anchor="ctr"/>
          <a:p>
            <a:pPr>
              <a:lnSpc>
                <a:spcPct val="100000"/>
              </a:lnSpc>
              <a:spcBef>
                <a:spcPts val="201"/>
              </a:spcBef>
            </a:pPr>
            <a:r>
              <a:rPr b="1" lang="de-DE" sz="1600" spc="-1" strike="noStrike">
                <a:solidFill>
                  <a:srgbClr val="000000"/>
                </a:solidFill>
                <a:uFill>
                  <a:solidFill>
                    <a:srgbClr val="ffffff"/>
                  </a:solidFill>
                </a:uFill>
                <a:latin typeface="Calibri"/>
                <a:ea typeface="DejaVu Sans"/>
              </a:rPr>
              <a:t>Target Network</a:t>
            </a:r>
            <a:endParaRPr b="0" lang="de-DE" sz="1600" spc="-1" strike="noStrike">
              <a:solidFill>
                <a:srgbClr val="000000"/>
              </a:solidFill>
              <a:uFill>
                <a:solidFill>
                  <a:srgbClr val="ffffff"/>
                </a:solidFill>
              </a:uFill>
              <a:latin typeface="Arial"/>
            </a:endParaRPr>
          </a:p>
        </p:txBody>
      </p:sp>
      <p:sp>
        <p:nvSpPr>
          <p:cNvPr id="90" name="CustomShape 16"/>
          <p:cNvSpPr/>
          <p:nvPr/>
        </p:nvSpPr>
        <p:spPr>
          <a:xfrm>
            <a:off x="262080" y="9603720"/>
            <a:ext cx="5005800" cy="1400760"/>
          </a:xfrm>
          <a:prstGeom prst="rect">
            <a:avLst/>
          </a:prstGeom>
          <a:noFill/>
          <a:ln>
            <a:noFill/>
          </a:ln>
        </p:spPr>
        <p:style>
          <a:lnRef idx="0"/>
          <a:fillRef idx="0"/>
          <a:effectRef idx="0"/>
          <a:fontRef idx="minor"/>
        </p:style>
        <p:txBody>
          <a:bodyPr lIns="90000" rIns="90000" tIns="45000" bIns="45000"/>
          <a:p>
            <a:pPr>
              <a:lnSpc>
                <a:spcPct val="100000"/>
              </a:lnSpc>
            </a:pPr>
            <a:r>
              <a:rPr b="0" lang="de-DE" sz="1500" spc="-1" strike="noStrike">
                <a:solidFill>
                  <a:srgbClr val="000000"/>
                </a:solidFill>
                <a:uFill>
                  <a:solidFill>
                    <a:srgbClr val="ffffff"/>
                  </a:solidFill>
                </a:uFill>
                <a:latin typeface="Arial"/>
                <a:ea typeface="DejaVu Sans"/>
              </a:rPr>
              <a:t>In standard DQN, approximations of one network are used to update this same network (target = agent). This potentially leads to feedback loops during training. To prevent the target to depend too heavily on the agent network‘s predictions, we use a fixed target network which is slowly updated towards our agent. The corresponding loss function is:</a:t>
            </a:r>
            <a:br/>
            <a:endParaRPr b="0" lang="de-DE" sz="1500" spc="-1" strike="noStrike">
              <a:solidFill>
                <a:srgbClr val="000000"/>
              </a:solidFill>
              <a:uFill>
                <a:solidFill>
                  <a:srgbClr val="ffffff"/>
                </a:solidFill>
              </a:uFill>
              <a:latin typeface="Arial"/>
            </a:endParaRPr>
          </a:p>
        </p:txBody>
      </p:sp>
      <p:pic>
        <p:nvPicPr>
          <p:cNvPr id="91" name="Grafik 3" descr=""/>
          <p:cNvPicPr/>
          <p:nvPr/>
        </p:nvPicPr>
        <p:blipFill>
          <a:blip r:embed="rId1"/>
          <a:stretch/>
        </p:blipFill>
        <p:spPr>
          <a:xfrm>
            <a:off x="668160" y="11316240"/>
            <a:ext cx="4155480" cy="402840"/>
          </a:xfrm>
          <a:prstGeom prst="rect">
            <a:avLst/>
          </a:prstGeom>
          <a:ln>
            <a:noFill/>
          </a:ln>
        </p:spPr>
      </p:pic>
      <p:sp>
        <p:nvSpPr>
          <p:cNvPr id="92" name="CustomShape 17"/>
          <p:cNvSpPr/>
          <p:nvPr/>
        </p:nvSpPr>
        <p:spPr>
          <a:xfrm>
            <a:off x="208080" y="11883600"/>
            <a:ext cx="5075640" cy="316080"/>
          </a:xfrm>
          <a:prstGeom prst="rect">
            <a:avLst/>
          </a:prstGeom>
          <a:solidFill>
            <a:srgbClr val="5b9bd5"/>
          </a:solidFill>
          <a:ln>
            <a:noFill/>
          </a:ln>
        </p:spPr>
        <p:style>
          <a:lnRef idx="0"/>
          <a:fillRef idx="0"/>
          <a:effectRef idx="0"/>
          <a:fontRef idx="minor"/>
        </p:style>
        <p:txBody>
          <a:bodyPr lIns="79200" rIns="79200" tIns="79200" bIns="79200" anchor="ctr"/>
          <a:p>
            <a:pPr>
              <a:lnSpc>
                <a:spcPct val="100000"/>
              </a:lnSpc>
              <a:spcBef>
                <a:spcPts val="201"/>
              </a:spcBef>
            </a:pPr>
            <a:r>
              <a:rPr b="1" lang="de-DE" sz="1600" spc="-1" strike="noStrike">
                <a:solidFill>
                  <a:srgbClr val="000000"/>
                </a:solidFill>
                <a:uFill>
                  <a:solidFill>
                    <a:srgbClr val="ffffff"/>
                  </a:solidFill>
                </a:uFill>
                <a:latin typeface="Calibri"/>
                <a:ea typeface="DejaVu Sans"/>
              </a:rPr>
              <a:t>Double DQN (DDQN)</a:t>
            </a:r>
            <a:endParaRPr b="0" lang="de-DE" sz="1600" spc="-1" strike="noStrike">
              <a:solidFill>
                <a:srgbClr val="000000"/>
              </a:solidFill>
              <a:uFill>
                <a:solidFill>
                  <a:srgbClr val="ffffff"/>
                </a:solidFill>
              </a:uFill>
              <a:latin typeface="Arial"/>
            </a:endParaRPr>
          </a:p>
        </p:txBody>
      </p:sp>
      <p:sp>
        <p:nvSpPr>
          <p:cNvPr id="93" name="CustomShape 18"/>
          <p:cNvSpPr/>
          <p:nvPr/>
        </p:nvSpPr>
        <p:spPr>
          <a:xfrm>
            <a:off x="229320" y="12268800"/>
            <a:ext cx="5039640" cy="992880"/>
          </a:xfrm>
          <a:prstGeom prst="rect">
            <a:avLst/>
          </a:prstGeom>
          <a:noFill/>
          <a:ln>
            <a:noFill/>
          </a:ln>
        </p:spPr>
        <p:style>
          <a:lnRef idx="0"/>
          <a:fillRef idx="0"/>
          <a:effectRef idx="0"/>
          <a:fontRef idx="minor"/>
        </p:style>
        <p:txBody>
          <a:bodyPr lIns="90000" rIns="90000" tIns="45000" bIns="45000"/>
          <a:p>
            <a:pPr>
              <a:lnSpc>
                <a:spcPct val="100000"/>
              </a:lnSpc>
            </a:pPr>
            <a:r>
              <a:rPr b="0" lang="de-DE" sz="1500" spc="-1" strike="noStrike">
                <a:solidFill>
                  <a:srgbClr val="000000"/>
                </a:solidFill>
                <a:uFill>
                  <a:solidFill>
                    <a:srgbClr val="ffffff"/>
                  </a:solidFill>
                </a:uFill>
                <a:latin typeface="Arial"/>
                <a:ea typeface="DejaVu Sans"/>
              </a:rPr>
              <a:t>The usage of the maximal Q-value approximation as target can cause overestimations. To counteract this, we still use the target network‘s predicted values, but let the agent choose the action. The loss function is now:</a:t>
            </a:r>
            <a:endParaRPr b="0" lang="de-DE" sz="1500" spc="-1" strike="noStrike">
              <a:solidFill>
                <a:srgbClr val="000000"/>
              </a:solidFill>
              <a:uFill>
                <a:solidFill>
                  <a:srgbClr val="ffffff"/>
                </a:solidFill>
              </a:uFill>
              <a:latin typeface="Arial"/>
            </a:endParaRPr>
          </a:p>
        </p:txBody>
      </p:sp>
      <p:pic>
        <p:nvPicPr>
          <p:cNvPr id="94" name="Grafik 5" descr=""/>
          <p:cNvPicPr/>
          <p:nvPr/>
        </p:nvPicPr>
        <p:blipFill>
          <a:blip r:embed="rId2"/>
          <a:stretch/>
        </p:blipFill>
        <p:spPr>
          <a:xfrm>
            <a:off x="322920" y="13359600"/>
            <a:ext cx="4753800" cy="383040"/>
          </a:xfrm>
          <a:prstGeom prst="rect">
            <a:avLst/>
          </a:prstGeom>
          <a:ln>
            <a:noFill/>
          </a:ln>
        </p:spPr>
      </p:pic>
      <p:sp>
        <p:nvSpPr>
          <p:cNvPr id="95" name="CustomShape 19"/>
          <p:cNvSpPr/>
          <p:nvPr/>
        </p:nvSpPr>
        <p:spPr>
          <a:xfrm>
            <a:off x="5420160" y="2628720"/>
            <a:ext cx="5075640" cy="316080"/>
          </a:xfrm>
          <a:prstGeom prst="rect">
            <a:avLst/>
          </a:prstGeom>
          <a:solidFill>
            <a:srgbClr val="5b9bd5"/>
          </a:solidFill>
          <a:ln>
            <a:noFill/>
          </a:ln>
        </p:spPr>
        <p:style>
          <a:lnRef idx="0"/>
          <a:fillRef idx="0"/>
          <a:effectRef idx="0"/>
          <a:fontRef idx="minor"/>
        </p:style>
        <p:txBody>
          <a:bodyPr lIns="79200" rIns="79200" tIns="79200" bIns="79200" anchor="ctr"/>
          <a:p>
            <a:pPr>
              <a:lnSpc>
                <a:spcPct val="100000"/>
              </a:lnSpc>
              <a:spcBef>
                <a:spcPts val="201"/>
              </a:spcBef>
            </a:pPr>
            <a:r>
              <a:rPr b="1" lang="de-DE" sz="1600" spc="-1" strike="noStrike">
                <a:solidFill>
                  <a:srgbClr val="000000"/>
                </a:solidFill>
                <a:uFill>
                  <a:solidFill>
                    <a:srgbClr val="ffffff"/>
                  </a:solidFill>
                </a:uFill>
                <a:latin typeface="Calibri"/>
                <a:ea typeface="DejaVu Sans"/>
              </a:rPr>
              <a:t>Prioritized Experience Replay [3]</a:t>
            </a:r>
            <a:endParaRPr b="0" lang="de-DE" sz="1600" spc="-1" strike="noStrike">
              <a:solidFill>
                <a:srgbClr val="000000"/>
              </a:solidFill>
              <a:uFill>
                <a:solidFill>
                  <a:srgbClr val="ffffff"/>
                </a:solidFill>
              </a:uFill>
              <a:latin typeface="Arial"/>
            </a:endParaRPr>
          </a:p>
        </p:txBody>
      </p:sp>
      <p:sp>
        <p:nvSpPr>
          <p:cNvPr id="96" name="CustomShape 20"/>
          <p:cNvSpPr/>
          <p:nvPr/>
        </p:nvSpPr>
        <p:spPr>
          <a:xfrm>
            <a:off x="5450760" y="2952000"/>
            <a:ext cx="5027400" cy="2121480"/>
          </a:xfrm>
          <a:prstGeom prst="rect">
            <a:avLst/>
          </a:prstGeom>
          <a:noFill/>
          <a:ln>
            <a:noFill/>
          </a:ln>
        </p:spPr>
        <p:style>
          <a:lnRef idx="0"/>
          <a:fillRef idx="0"/>
          <a:effectRef idx="0"/>
          <a:fontRef idx="minor"/>
        </p:style>
        <p:txBody>
          <a:bodyPr lIns="90000" rIns="90000" tIns="45000" bIns="45000"/>
          <a:p>
            <a:pPr>
              <a:lnSpc>
                <a:spcPct val="100000"/>
              </a:lnSpc>
            </a:pPr>
            <a:r>
              <a:rPr b="0" lang="de-DE" sz="1500" spc="-1" strike="noStrike">
                <a:solidFill>
                  <a:srgbClr val="000000"/>
                </a:solidFill>
                <a:uFill>
                  <a:solidFill>
                    <a:srgbClr val="ffffff"/>
                  </a:solidFill>
                </a:uFill>
                <a:latin typeface="Arial"/>
                <a:ea typeface="DejaVu Sans"/>
              </a:rPr>
              <a:t>In standard DQN, experiences are stored and uniformly sampled from during training without considering learning potentials of different experiences. To make the learning process more efficient, experiences with highest learning power are prioritized. To achieve that, experiences are drawn from a probability distribution based on the TD-error. This leads to more frequently drawn experiences with relatively high TD-error, the agent‘s “weaknesses“ are trained.</a:t>
            </a:r>
            <a:endParaRPr b="0" lang="de-DE" sz="1500" spc="-1" strike="noStrike">
              <a:solidFill>
                <a:srgbClr val="000000"/>
              </a:solidFill>
              <a:uFill>
                <a:solidFill>
                  <a:srgbClr val="ffffff"/>
                </a:solidFill>
              </a:uFill>
              <a:latin typeface="Arial"/>
            </a:endParaRPr>
          </a:p>
        </p:txBody>
      </p:sp>
      <p:sp>
        <p:nvSpPr>
          <p:cNvPr id="97" name="CustomShape 21"/>
          <p:cNvSpPr/>
          <p:nvPr/>
        </p:nvSpPr>
        <p:spPr>
          <a:xfrm>
            <a:off x="364680" y="14630400"/>
            <a:ext cx="1944000" cy="38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8" name="CustomShape 22"/>
          <p:cNvSpPr/>
          <p:nvPr/>
        </p:nvSpPr>
        <p:spPr>
          <a:xfrm>
            <a:off x="208080" y="14054400"/>
            <a:ext cx="4959000" cy="851760"/>
          </a:xfrm>
          <a:prstGeom prst="rect">
            <a:avLst/>
          </a:prstGeom>
          <a:noFill/>
          <a:ln>
            <a:noFill/>
          </a:ln>
        </p:spPr>
        <p:style>
          <a:lnRef idx="0"/>
          <a:fillRef idx="0"/>
          <a:effectRef idx="0"/>
          <a:fontRef idx="minor"/>
        </p:style>
        <p:txBody>
          <a:bodyPr lIns="90000" rIns="90000" tIns="45000" bIns="45000"/>
          <a:p>
            <a:pPr>
              <a:lnSpc>
                <a:spcPct val="100000"/>
              </a:lnSpc>
            </a:pPr>
            <a:r>
              <a:rPr b="0" lang="de-DE" sz="1000" spc="-1" strike="noStrike">
                <a:solidFill>
                  <a:srgbClr val="000000"/>
                </a:solidFill>
                <a:uFill>
                  <a:solidFill>
                    <a:srgbClr val="ffffff"/>
                  </a:solidFill>
                </a:uFill>
                <a:latin typeface="Arial"/>
                <a:ea typeface="DejaVu Sans"/>
              </a:rPr>
              <a:t>[1] M Hessel, J Modayil, H van Hasselt, T Schaul, G Ostrovski, W Dabney, D Horgan, B Piot, M G Azar, D Silver, “Rainbow: Combining Improvements in Deep Reinforcement Learning, 2017.</a:t>
            </a:r>
            <a:endParaRPr b="0" lang="de-DE" sz="1000" spc="-1" strike="noStrike">
              <a:solidFill>
                <a:srgbClr val="000000"/>
              </a:solidFill>
              <a:uFill>
                <a:solidFill>
                  <a:srgbClr val="ffffff"/>
                </a:solidFill>
              </a:uFill>
              <a:latin typeface="Arial"/>
            </a:endParaRPr>
          </a:p>
          <a:p>
            <a:pPr>
              <a:lnSpc>
                <a:spcPct val="100000"/>
              </a:lnSpc>
            </a:pPr>
            <a:r>
              <a:rPr b="0" lang="de-DE" sz="1000" spc="-1" strike="noStrike">
                <a:solidFill>
                  <a:srgbClr val="000000"/>
                </a:solidFill>
                <a:uFill>
                  <a:solidFill>
                    <a:srgbClr val="ffffff"/>
                  </a:solidFill>
                </a:uFill>
                <a:latin typeface="Arial"/>
                <a:ea typeface="DejaVu Sans"/>
              </a:rPr>
              <a:t>[2] TensorFlow: Large-scale machine learning on heterogeneous systems, 2015. Software available from tensorflow.org.</a:t>
            </a:r>
            <a:endParaRPr b="0" lang="de-DE" sz="1000" spc="-1" strike="noStrike">
              <a:solidFill>
                <a:srgbClr val="000000"/>
              </a:solidFill>
              <a:uFill>
                <a:solidFill>
                  <a:srgbClr val="ffffff"/>
                </a:solidFill>
              </a:uFill>
              <a:latin typeface="Arial"/>
            </a:endParaRPr>
          </a:p>
        </p:txBody>
      </p:sp>
      <p:sp>
        <p:nvSpPr>
          <p:cNvPr id="99" name="CustomShape 23"/>
          <p:cNvSpPr/>
          <p:nvPr/>
        </p:nvSpPr>
        <p:spPr>
          <a:xfrm>
            <a:off x="262080" y="3213360"/>
            <a:ext cx="4991760" cy="5648760"/>
          </a:xfrm>
          <a:prstGeom prst="rect">
            <a:avLst/>
          </a:prstGeom>
          <a:noFill/>
          <a:ln>
            <a:noFill/>
          </a:ln>
        </p:spPr>
        <p:style>
          <a:lnRef idx="0"/>
          <a:fillRef idx="0"/>
          <a:effectRef idx="0"/>
          <a:fontRef idx="minor"/>
        </p:style>
        <p:txBody>
          <a:bodyPr lIns="90000" rIns="90000" tIns="45000" bIns="45000"/>
          <a:p>
            <a:pPr>
              <a:lnSpc>
                <a:spcPct val="100000"/>
              </a:lnSpc>
            </a:pPr>
            <a:r>
              <a:rPr b="0" lang="de-DE" sz="1500" spc="-1" strike="noStrike">
                <a:solidFill>
                  <a:srgbClr val="000000"/>
                </a:solidFill>
                <a:uFill>
                  <a:solidFill>
                    <a:srgbClr val="ffffff"/>
                  </a:solidFill>
                </a:uFill>
                <a:latin typeface="Arial"/>
                <a:ea typeface="DejaVu Sans"/>
              </a:rPr>
              <a:t>The goal of this project was the navigation of an agent through a maze with fixed goal position using Deep Q-Learning (DQN) and variants thereof.</a:t>
            </a:r>
            <a:br/>
            <a:br/>
            <a:br/>
            <a:br/>
            <a:br/>
            <a:br/>
            <a:endParaRPr b="0" lang="de-DE" sz="1500" spc="-1" strike="noStrike">
              <a:solidFill>
                <a:srgbClr val="000000"/>
              </a:solidFill>
              <a:uFill>
                <a:solidFill>
                  <a:srgbClr val="ffffff"/>
                </a:solidFill>
              </a:uFill>
              <a:latin typeface="Arial"/>
            </a:endParaRPr>
          </a:p>
          <a:p>
            <a:pPr>
              <a:lnSpc>
                <a:spcPct val="100000"/>
              </a:lnSpc>
            </a:pPr>
            <a:endParaRPr b="0" lang="de-DE" sz="1500" spc="-1" strike="noStrike">
              <a:solidFill>
                <a:srgbClr val="000000"/>
              </a:solidFill>
              <a:uFill>
                <a:solidFill>
                  <a:srgbClr val="ffffff"/>
                </a:solidFill>
              </a:uFill>
              <a:latin typeface="Arial"/>
            </a:endParaRPr>
          </a:p>
          <a:p>
            <a:pPr>
              <a:lnSpc>
                <a:spcPct val="100000"/>
              </a:lnSpc>
            </a:pPr>
            <a:endParaRPr b="0" lang="de-DE" sz="1500" spc="-1" strike="noStrike">
              <a:solidFill>
                <a:srgbClr val="000000"/>
              </a:solidFill>
              <a:uFill>
                <a:solidFill>
                  <a:srgbClr val="ffffff"/>
                </a:solidFill>
              </a:uFill>
              <a:latin typeface="Arial"/>
            </a:endParaRPr>
          </a:p>
          <a:p>
            <a:pPr>
              <a:lnSpc>
                <a:spcPct val="100000"/>
              </a:lnSpc>
            </a:pPr>
            <a:endParaRPr b="0" lang="de-DE" sz="1500" spc="-1" strike="noStrike">
              <a:solidFill>
                <a:srgbClr val="000000"/>
              </a:solidFill>
              <a:uFill>
                <a:solidFill>
                  <a:srgbClr val="ffffff"/>
                </a:solidFill>
              </a:uFill>
              <a:latin typeface="Arial"/>
            </a:endParaRPr>
          </a:p>
          <a:p>
            <a:pPr>
              <a:lnSpc>
                <a:spcPct val="100000"/>
              </a:lnSpc>
            </a:pPr>
            <a:endParaRPr b="0" lang="de-DE" sz="1500" spc="-1" strike="noStrike">
              <a:solidFill>
                <a:srgbClr val="000000"/>
              </a:solidFill>
              <a:uFill>
                <a:solidFill>
                  <a:srgbClr val="ffffff"/>
                </a:solidFill>
              </a:uFill>
              <a:latin typeface="Arial"/>
            </a:endParaRPr>
          </a:p>
          <a:p>
            <a:pPr>
              <a:lnSpc>
                <a:spcPct val="100000"/>
              </a:lnSpc>
            </a:pPr>
            <a:endParaRPr b="0" lang="de-DE" sz="1500" spc="-1" strike="noStrike">
              <a:solidFill>
                <a:srgbClr val="000000"/>
              </a:solidFill>
              <a:uFill>
                <a:solidFill>
                  <a:srgbClr val="ffffff"/>
                </a:solidFill>
              </a:uFill>
              <a:latin typeface="Arial"/>
            </a:endParaRPr>
          </a:p>
          <a:p>
            <a:pPr>
              <a:lnSpc>
                <a:spcPct val="100000"/>
              </a:lnSpc>
            </a:pPr>
            <a:r>
              <a:rPr b="0" lang="de-DE" sz="1500" spc="-1" strike="noStrike">
                <a:solidFill>
                  <a:srgbClr val="000000"/>
                </a:solidFill>
                <a:uFill>
                  <a:solidFill>
                    <a:srgbClr val="ffffff"/>
                  </a:solidFill>
                </a:uFill>
                <a:latin typeface="Arial"/>
                <a:ea typeface="DejaVu Sans"/>
              </a:rPr>
              <a:t>Standard DQN using experience replay and e.g. a CNN as q-value approximator turns out to be highly limited. This potentially complicates the training procedure and leads to poor navigation performance. To increase performance and training efficiency, several extensions (combinations are referred to as “Rainbow” version in [1]) have been developed. Here, we implement a selection of these extensions and use the standard DQN performance as a benchmark [1]. The training was performed using the TensorFlow framework [2].</a:t>
            </a:r>
            <a:endParaRPr b="0" lang="de-DE" sz="1500" spc="-1" strike="noStrike">
              <a:solidFill>
                <a:srgbClr val="000000"/>
              </a:solidFill>
              <a:uFill>
                <a:solidFill>
                  <a:srgbClr val="ffffff"/>
                </a:solidFill>
              </a:uFill>
              <a:latin typeface="Arial"/>
            </a:endParaRPr>
          </a:p>
        </p:txBody>
      </p:sp>
      <p:pic>
        <p:nvPicPr>
          <p:cNvPr id="100" name="Grafik 2" descr=""/>
          <p:cNvPicPr/>
          <p:nvPr/>
        </p:nvPicPr>
        <p:blipFill>
          <a:blip r:embed="rId3"/>
          <a:stretch/>
        </p:blipFill>
        <p:spPr>
          <a:xfrm>
            <a:off x="591480" y="4085280"/>
            <a:ext cx="4028400" cy="1965600"/>
          </a:xfrm>
          <a:prstGeom prst="rect">
            <a:avLst/>
          </a:prstGeom>
          <a:ln>
            <a:noFill/>
          </a:ln>
        </p:spPr>
      </p:pic>
      <p:sp>
        <p:nvSpPr>
          <p:cNvPr id="101" name="CustomShape 24"/>
          <p:cNvSpPr/>
          <p:nvPr/>
        </p:nvSpPr>
        <p:spPr>
          <a:xfrm>
            <a:off x="376920" y="6051240"/>
            <a:ext cx="47379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de-DE" sz="1200" spc="-1" strike="noStrike">
                <a:solidFill>
                  <a:srgbClr val="000000"/>
                </a:solidFill>
                <a:uFill>
                  <a:solidFill>
                    <a:srgbClr val="ffffff"/>
                  </a:solidFill>
                </a:uFill>
                <a:latin typeface="Arial"/>
                <a:ea typeface="DejaVu Sans"/>
              </a:rPr>
              <a:t>Fig. 1: Maze task. </a:t>
            </a:r>
            <a:r>
              <a:rPr b="0" i="1" lang="de-DE" sz="1200" spc="-1" strike="noStrike">
                <a:solidFill>
                  <a:srgbClr val="000000"/>
                </a:solidFill>
                <a:uFill>
                  <a:solidFill>
                    <a:srgbClr val="ffffff"/>
                  </a:solidFill>
                </a:uFill>
                <a:latin typeface="Arial"/>
                <a:ea typeface="DejaVu Sans"/>
              </a:rPr>
              <a:t>Left</a:t>
            </a:r>
            <a:r>
              <a:rPr b="0" lang="de-DE" sz="1200" spc="-1" strike="noStrike">
                <a:solidFill>
                  <a:srgbClr val="000000"/>
                </a:solidFill>
                <a:uFill>
                  <a:solidFill>
                    <a:srgbClr val="ffffff"/>
                  </a:solidFill>
                </a:uFill>
                <a:latin typeface="Arial"/>
                <a:ea typeface="DejaVu Sans"/>
              </a:rPr>
              <a:t>: Full environment. </a:t>
            </a:r>
            <a:r>
              <a:rPr b="0" i="1" lang="de-DE" sz="1200" spc="-1" strike="noStrike">
                <a:solidFill>
                  <a:srgbClr val="000000"/>
                </a:solidFill>
                <a:uFill>
                  <a:solidFill>
                    <a:srgbClr val="ffffff"/>
                  </a:solidFill>
                </a:uFill>
                <a:latin typeface="Arial"/>
                <a:ea typeface="DejaVu Sans"/>
              </a:rPr>
              <a:t>Right</a:t>
            </a:r>
            <a:r>
              <a:rPr b="0" lang="de-DE" sz="1200" spc="-1" strike="noStrike">
                <a:solidFill>
                  <a:srgbClr val="000000"/>
                </a:solidFill>
                <a:uFill>
                  <a:solidFill>
                    <a:srgbClr val="ffffff"/>
                  </a:solidFill>
                </a:uFill>
                <a:latin typeface="Arial"/>
                <a:ea typeface="DejaVu Sans"/>
              </a:rPr>
              <a:t>: Partial observation.</a:t>
            </a:r>
            <a:endParaRPr b="0" lang="de-DE" sz="1200" spc="-1" strike="noStrike">
              <a:solidFill>
                <a:srgbClr val="000000"/>
              </a:solidFill>
              <a:uFill>
                <a:solidFill>
                  <a:srgbClr val="ffffff"/>
                </a:solidFill>
              </a:uFill>
              <a:latin typeface="Arial"/>
            </a:endParaRPr>
          </a:p>
        </p:txBody>
      </p:sp>
      <p:sp>
        <p:nvSpPr>
          <p:cNvPr id="102" name="CustomShape 25"/>
          <p:cNvSpPr/>
          <p:nvPr/>
        </p:nvSpPr>
        <p:spPr>
          <a:xfrm>
            <a:off x="210240" y="2831040"/>
            <a:ext cx="5075640" cy="316080"/>
          </a:xfrm>
          <a:prstGeom prst="rect">
            <a:avLst/>
          </a:prstGeom>
          <a:solidFill>
            <a:srgbClr val="5b9bd5"/>
          </a:solidFill>
          <a:ln>
            <a:noFill/>
          </a:ln>
        </p:spPr>
        <p:style>
          <a:lnRef idx="0"/>
          <a:fillRef idx="0"/>
          <a:effectRef idx="0"/>
          <a:fontRef idx="minor"/>
        </p:style>
      </p:sp>
      <p:sp>
        <p:nvSpPr>
          <p:cNvPr id="103" name="CustomShape 26"/>
          <p:cNvSpPr/>
          <p:nvPr/>
        </p:nvSpPr>
        <p:spPr>
          <a:xfrm>
            <a:off x="5481000" y="14112000"/>
            <a:ext cx="4959000" cy="1003320"/>
          </a:xfrm>
          <a:prstGeom prst="rect">
            <a:avLst/>
          </a:prstGeom>
          <a:noFill/>
          <a:ln>
            <a:noFill/>
          </a:ln>
        </p:spPr>
        <p:style>
          <a:lnRef idx="0"/>
          <a:fillRef idx="0"/>
          <a:effectRef idx="0"/>
          <a:fontRef idx="minor"/>
        </p:style>
        <p:txBody>
          <a:bodyPr lIns="90000" rIns="90000" tIns="45000" bIns="45000"/>
          <a:p>
            <a:pPr>
              <a:lnSpc>
                <a:spcPct val="100000"/>
              </a:lnSpc>
            </a:pPr>
            <a:r>
              <a:rPr b="0" lang="de-DE" sz="1000" spc="-1" strike="noStrike">
                <a:solidFill>
                  <a:srgbClr val="000000"/>
                </a:solidFill>
                <a:uFill>
                  <a:solidFill>
                    <a:srgbClr val="ffffff"/>
                  </a:solidFill>
                </a:uFill>
                <a:latin typeface="Arial"/>
                <a:ea typeface="DejaVu Sans"/>
              </a:rPr>
              <a:t>[3] T Schaul, J Quan, I Antonoglou, D Silver, „Prioritized Experience Replay“, 2015</a:t>
            </a:r>
            <a:endParaRPr b="0" lang="de-DE" sz="1000" spc="-1" strike="noStrike">
              <a:solidFill>
                <a:srgbClr val="000000"/>
              </a:solidFill>
              <a:uFill>
                <a:solidFill>
                  <a:srgbClr val="ffffff"/>
                </a:solidFill>
              </a:uFill>
              <a:latin typeface="Arial"/>
            </a:endParaRPr>
          </a:p>
          <a:p>
            <a:pPr>
              <a:lnSpc>
                <a:spcPct val="100000"/>
              </a:lnSpc>
            </a:pPr>
            <a:r>
              <a:rPr b="0" lang="de-DE" sz="1000" spc="-1" strike="noStrike">
                <a:solidFill>
                  <a:srgbClr val="000000"/>
                </a:solidFill>
                <a:uFill>
                  <a:solidFill>
                    <a:srgbClr val="ffffff"/>
                  </a:solidFill>
                </a:uFill>
                <a:latin typeface="Arial"/>
                <a:ea typeface="DejaVu Sans"/>
              </a:rPr>
              <a:t>[4] M Fortunato, M Azar, B Piot, J Menick, I Osband, A Graves, V Mnih, R Munos, D Hassabis, O Pietquin, C Blundell, S Legg, „Noisy Networks for Exploration“, 2017</a:t>
            </a:r>
            <a:endParaRPr b="0" lang="de-DE" sz="1000" spc="-1" strike="noStrike">
              <a:solidFill>
                <a:srgbClr val="000000"/>
              </a:solidFill>
              <a:uFill>
                <a:solidFill>
                  <a:srgbClr val="ffffff"/>
                </a:solidFill>
              </a:uFill>
              <a:latin typeface="Arial"/>
            </a:endParaRPr>
          </a:p>
          <a:p>
            <a:pPr>
              <a:lnSpc>
                <a:spcPct val="100000"/>
              </a:lnSpc>
            </a:pPr>
            <a:r>
              <a:rPr b="0" lang="de-DE" sz="1000" spc="-1" strike="noStrike">
                <a:solidFill>
                  <a:srgbClr val="000000"/>
                </a:solidFill>
                <a:uFill>
                  <a:solidFill>
                    <a:srgbClr val="ffffff"/>
                  </a:solidFill>
                </a:uFill>
                <a:latin typeface="Arial"/>
                <a:ea typeface="DejaVu Sans"/>
              </a:rPr>
              <a:t>[5] K de Asis, J Hernandez-Garcia, G Holland, R Sutton, „Multi-step Reinforcement Learning“, 2017</a:t>
            </a:r>
            <a:endParaRPr b="0" lang="de-DE" sz="1000" spc="-1" strike="noStrike">
              <a:solidFill>
                <a:srgbClr val="000000"/>
              </a:solidFill>
              <a:uFill>
                <a:solidFill>
                  <a:srgbClr val="ffffff"/>
                </a:solidFill>
              </a:uFill>
              <a:latin typeface="Arial"/>
            </a:endParaRPr>
          </a:p>
          <a:p>
            <a:pPr>
              <a:lnSpc>
                <a:spcPct val="100000"/>
              </a:lnSpc>
            </a:pPr>
            <a:endParaRPr b="0" lang="de-DE" sz="1000" spc="-1" strike="noStrike">
              <a:solidFill>
                <a:srgbClr val="000000"/>
              </a:solidFill>
              <a:uFill>
                <a:solidFill>
                  <a:srgbClr val="ffffff"/>
                </a:solidFill>
              </a:uFill>
              <a:latin typeface="Arial"/>
            </a:endParaRPr>
          </a:p>
        </p:txBody>
      </p:sp>
      <p:sp>
        <p:nvSpPr>
          <p:cNvPr id="104" name="TextShape 27"/>
          <p:cNvSpPr txBox="1"/>
          <p:nvPr/>
        </p:nvSpPr>
        <p:spPr>
          <a:xfrm>
            <a:off x="5472000" y="10440000"/>
            <a:ext cx="4968000" cy="2347560"/>
          </a:xfrm>
          <a:prstGeom prst="rect">
            <a:avLst/>
          </a:prstGeom>
          <a:noFill/>
          <a:ln>
            <a:noFill/>
          </a:ln>
        </p:spPr>
        <p:txBody>
          <a:bodyPr lIns="90000" rIns="90000" tIns="45000" bIns="45000"/>
          <a:p>
            <a:r>
              <a:rPr b="0" lang="de-DE" sz="1600" spc="-1" strike="noStrike">
                <a:solidFill>
                  <a:srgbClr val="000000"/>
                </a:solidFill>
                <a:uFill>
                  <a:solidFill>
                    <a:srgbClr val="ffffff"/>
                  </a:solidFill>
                </a:uFill>
                <a:latin typeface="Arial"/>
              </a:rPr>
              <a:t>We had high expectations that our results, unfortunately, didn‘t match. The performance wasn‘t very good, in fact it wasn‘t better than our previous try at 10^5 episodes. Our loss, however, did decrease consistently, so the most likely issue was training time. Increasing it dramatically wasn‘t feasible even on the university GPUs,however, which leads us to believe the problem is a runtime one as the problem itself and also the addition of noise simply need a lot of episodes to get good results.</a:t>
            </a:r>
            <a:endParaRPr b="0" lang="de-DE" sz="1600" spc="-1" strike="noStrike">
              <a:solidFill>
                <a:srgbClr val="000000"/>
              </a:solidFill>
              <a:uFill>
                <a:solidFill>
                  <a:srgbClr val="ffffff"/>
                </a:solidFill>
              </a:uFill>
              <a:latin typeface="Arial"/>
            </a:endParaRPr>
          </a:p>
        </p:txBody>
      </p:sp>
      <p:pic>
        <p:nvPicPr>
          <p:cNvPr id="105" name="" descr=""/>
          <p:cNvPicPr/>
          <p:nvPr/>
        </p:nvPicPr>
        <p:blipFill>
          <a:blip r:embed="rId4"/>
          <a:stretch/>
        </p:blipFill>
        <p:spPr>
          <a:xfrm>
            <a:off x="9288000" y="12931560"/>
            <a:ext cx="952920" cy="892440"/>
          </a:xfrm>
          <a:prstGeom prst="rect">
            <a:avLst/>
          </a:prstGeom>
          <a:ln>
            <a:noFill/>
          </a:ln>
        </p:spPr>
      </p:pic>
      <p:pic>
        <p:nvPicPr>
          <p:cNvPr id="106" name="" descr=""/>
          <p:cNvPicPr/>
          <p:nvPr/>
        </p:nvPicPr>
        <p:blipFill>
          <a:blip r:embed="rId5"/>
          <a:stretch/>
        </p:blipFill>
        <p:spPr>
          <a:xfrm>
            <a:off x="6768000" y="12888000"/>
            <a:ext cx="1008000" cy="1008000"/>
          </a:xfrm>
          <a:prstGeom prst="rect">
            <a:avLst/>
          </a:prstGeom>
          <a:ln>
            <a:noFill/>
          </a:ln>
        </p:spPr>
      </p:pic>
      <p:sp>
        <p:nvSpPr>
          <p:cNvPr id="107" name="TextShape 28"/>
          <p:cNvSpPr txBox="1"/>
          <p:nvPr/>
        </p:nvSpPr>
        <p:spPr>
          <a:xfrm>
            <a:off x="5544000" y="13032000"/>
            <a:ext cx="1008000" cy="657720"/>
          </a:xfrm>
          <a:prstGeom prst="rect">
            <a:avLst/>
          </a:prstGeom>
          <a:noFill/>
          <a:ln>
            <a:noFill/>
          </a:ln>
        </p:spPr>
        <p:txBody>
          <a:bodyPr lIns="90000" rIns="90000" tIns="45000" bIns="45000"/>
          <a:p>
            <a:r>
              <a:rPr b="0" lang="de-DE" sz="1000" spc="-1" strike="noStrike">
                <a:solidFill>
                  <a:srgbClr val="000000"/>
                </a:solidFill>
                <a:uFill>
                  <a:solidFill>
                    <a:srgbClr val="ffffff"/>
                  </a:solidFill>
                </a:uFill>
                <a:latin typeface="Arial"/>
              </a:rPr>
              <a:t>Fig. 2: Our loss function went down reliably</a:t>
            </a:r>
            <a:endParaRPr b="0" lang="de-DE" sz="1000" spc="-1" strike="noStrike">
              <a:solidFill>
                <a:srgbClr val="000000"/>
              </a:solidFill>
              <a:uFill>
                <a:solidFill>
                  <a:srgbClr val="ffffff"/>
                </a:solidFill>
              </a:uFill>
              <a:latin typeface="Arial"/>
            </a:endParaRPr>
          </a:p>
        </p:txBody>
      </p:sp>
      <p:sp>
        <p:nvSpPr>
          <p:cNvPr id="108" name="TextShape 29"/>
          <p:cNvSpPr txBox="1"/>
          <p:nvPr/>
        </p:nvSpPr>
        <p:spPr>
          <a:xfrm>
            <a:off x="8208000" y="13032000"/>
            <a:ext cx="864000" cy="657720"/>
          </a:xfrm>
          <a:prstGeom prst="rect">
            <a:avLst/>
          </a:prstGeom>
          <a:noFill/>
          <a:ln>
            <a:noFill/>
          </a:ln>
        </p:spPr>
        <p:txBody>
          <a:bodyPr lIns="90000" rIns="90000" tIns="45000" bIns="45000"/>
          <a:p>
            <a:r>
              <a:rPr b="0" lang="de-DE" sz="1000" spc="-1" strike="noStrike">
                <a:solidFill>
                  <a:srgbClr val="000000"/>
                </a:solidFill>
                <a:uFill>
                  <a:solidFill>
                    <a:srgbClr val="ffffff"/>
                  </a:solidFill>
                </a:uFill>
                <a:latin typeface="Arial"/>
              </a:rPr>
              <a:t>Fig. 3: The performance we‘d have hoped for</a:t>
            </a:r>
            <a:endParaRPr b="0" lang="de-DE" sz="1000" spc="-1" strike="noStrike">
              <a:solidFill>
                <a:srgbClr val="000000"/>
              </a:solidFill>
              <a:uFill>
                <a:solidFill>
                  <a:srgbClr val="ffffff"/>
                </a:solidFill>
              </a:uFill>
              <a:latin typeface="Arial"/>
            </a:endParaRPr>
          </a:p>
        </p:txBody>
      </p:sp>
      <p:sp>
        <p:nvSpPr>
          <p:cNvPr id="109" name="TextShape 30"/>
          <p:cNvSpPr txBox="1"/>
          <p:nvPr/>
        </p:nvSpPr>
        <p:spPr>
          <a:xfrm>
            <a:off x="9288000" y="13104000"/>
            <a:ext cx="1008000" cy="346320"/>
          </a:xfrm>
          <a:prstGeom prst="rect">
            <a:avLst/>
          </a:prstGeom>
          <a:noFill/>
          <a:ln>
            <a:noFill/>
          </a:ln>
        </p:spPr>
      </p:sp>
      <p:sp>
        <p:nvSpPr>
          <p:cNvPr id="110" name="TextShape 31"/>
          <p:cNvSpPr txBox="1"/>
          <p:nvPr/>
        </p:nvSpPr>
        <p:spPr>
          <a:xfrm>
            <a:off x="9288000" y="13450320"/>
            <a:ext cx="864000" cy="346320"/>
          </a:xfrm>
          <a:prstGeom prst="rect">
            <a:avLst/>
          </a:prstGeom>
          <a:noFill/>
          <a:ln>
            <a:noFill/>
          </a:ln>
        </p:spPr>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PosterPresentations.com-100CMx140CM</Template>
  <TotalTime>11</TotalTime>
  <Application>LibreOffice/5.2.7.2$Linux_X86_64 LibreOffice_project/20$Build-2</Application>
  <Words>476</Words>
  <Paragraphs>27</Paragraphs>
  <Company>Hewlett-Packard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2012-02-10T00:21:22Z</dcterms:created>
  <dc:creator>CanterburyMedia</dc:creator>
  <dc:description>This template is the property of PosterPresentations.com. Call us if you need help with this poster template._x000d_
1-866-649-3004           _x000d_
 (c)PosterPresentations.com</dc:description>
  <dc:language>de-DE</dc:language>
  <cp:lastModifiedBy/>
  <dcterms:modified xsi:type="dcterms:W3CDTF">2018-02-12T13:19:43Z</dcterms:modified>
  <cp:revision>50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