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437" r:id="rId2"/>
    <p:sldId id="438" r:id="rId3"/>
    <p:sldId id="434" r:id="rId4"/>
  </p:sldIdLst>
  <p:sldSz cx="12344400" cy="7589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882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3050" y="1242134"/>
            <a:ext cx="9258300" cy="2642388"/>
          </a:xfrm>
        </p:spPr>
        <p:txBody>
          <a:bodyPr anchor="b"/>
          <a:lstStyle>
            <a:lvl1pPr algn="ctr">
              <a:defRPr sz="60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986423"/>
            <a:ext cx="9258300" cy="1832453"/>
          </a:xfrm>
        </p:spPr>
        <p:txBody>
          <a:bodyPr/>
          <a:lstStyle>
            <a:lvl1pPr marL="0" indent="0" algn="ctr">
              <a:buNone/>
              <a:defRPr sz="2430"/>
            </a:lvl1pPr>
            <a:lvl2pPr marL="462915" indent="0" algn="ctr">
              <a:buNone/>
              <a:defRPr sz="2025"/>
            </a:lvl2pPr>
            <a:lvl3pPr marL="925830" indent="0" algn="ctr">
              <a:buNone/>
              <a:defRPr sz="1823"/>
            </a:lvl3pPr>
            <a:lvl4pPr marL="1388745" indent="0" algn="ctr">
              <a:buNone/>
              <a:defRPr sz="1620"/>
            </a:lvl4pPr>
            <a:lvl5pPr marL="1851660" indent="0" algn="ctr">
              <a:buNone/>
              <a:defRPr sz="1620"/>
            </a:lvl5pPr>
            <a:lvl6pPr marL="2314575" indent="0" algn="ctr">
              <a:buNone/>
              <a:defRPr sz="1620"/>
            </a:lvl6pPr>
            <a:lvl7pPr marL="2777490" indent="0" algn="ctr">
              <a:buNone/>
              <a:defRPr sz="1620"/>
            </a:lvl7pPr>
            <a:lvl8pPr marL="3240405" indent="0" algn="ctr">
              <a:buNone/>
              <a:defRPr sz="1620"/>
            </a:lvl8pPr>
            <a:lvl9pPr marL="3703320" indent="0" algn="ctr">
              <a:buNone/>
              <a:defRPr sz="16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84AC-F478-4CEE-BF3E-1661E7595D31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190C-616D-43A4-9079-A317A8EB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1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84AC-F478-4CEE-BF3E-1661E7595D31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190C-616D-43A4-9079-A317A8EB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4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3961" y="404089"/>
            <a:ext cx="2661761" cy="6432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677" y="404089"/>
            <a:ext cx="7830979" cy="6432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84AC-F478-4CEE-BF3E-1661E7595D31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190C-616D-43A4-9079-A317A8EB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4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84AC-F478-4CEE-BF3E-1661E7595D31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190C-616D-43A4-9079-A317A8EB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2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248" y="1892190"/>
            <a:ext cx="10647045" cy="3157161"/>
          </a:xfrm>
        </p:spPr>
        <p:txBody>
          <a:bodyPr anchor="b"/>
          <a:lstStyle>
            <a:lvl1pPr>
              <a:defRPr sz="60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248" y="5079219"/>
            <a:ext cx="10647045" cy="1660277"/>
          </a:xfrm>
        </p:spPr>
        <p:txBody>
          <a:bodyPr/>
          <a:lstStyle>
            <a:lvl1pPr marL="0" indent="0">
              <a:buNone/>
              <a:defRPr sz="2430">
                <a:solidFill>
                  <a:schemeClr val="tx1">
                    <a:tint val="82000"/>
                  </a:schemeClr>
                </a:solidFill>
              </a:defRPr>
            </a:lvl1pPr>
            <a:lvl2pPr marL="462915" indent="0">
              <a:buNone/>
              <a:defRPr sz="2025">
                <a:solidFill>
                  <a:schemeClr val="tx1">
                    <a:tint val="82000"/>
                  </a:schemeClr>
                </a:solidFill>
              </a:defRPr>
            </a:lvl2pPr>
            <a:lvl3pPr marL="925830" indent="0">
              <a:buNone/>
              <a:defRPr sz="1823">
                <a:solidFill>
                  <a:schemeClr val="tx1">
                    <a:tint val="82000"/>
                  </a:schemeClr>
                </a:solidFill>
              </a:defRPr>
            </a:lvl3pPr>
            <a:lvl4pPr marL="1388745" indent="0">
              <a:buNone/>
              <a:defRPr sz="1620">
                <a:solidFill>
                  <a:schemeClr val="tx1">
                    <a:tint val="82000"/>
                  </a:schemeClr>
                </a:solidFill>
              </a:defRPr>
            </a:lvl4pPr>
            <a:lvl5pPr marL="1851660" indent="0">
              <a:buNone/>
              <a:defRPr sz="1620">
                <a:solidFill>
                  <a:schemeClr val="tx1">
                    <a:tint val="82000"/>
                  </a:schemeClr>
                </a:solidFill>
              </a:defRPr>
            </a:lvl5pPr>
            <a:lvl6pPr marL="2314575" indent="0">
              <a:buNone/>
              <a:defRPr sz="1620">
                <a:solidFill>
                  <a:schemeClr val="tx1">
                    <a:tint val="82000"/>
                  </a:schemeClr>
                </a:solidFill>
              </a:defRPr>
            </a:lvl6pPr>
            <a:lvl7pPr marL="2777490" indent="0">
              <a:buNone/>
              <a:defRPr sz="1620">
                <a:solidFill>
                  <a:schemeClr val="tx1">
                    <a:tint val="82000"/>
                  </a:schemeClr>
                </a:solidFill>
              </a:defRPr>
            </a:lvl7pPr>
            <a:lvl8pPr marL="3240405" indent="0">
              <a:buNone/>
              <a:defRPr sz="1620">
                <a:solidFill>
                  <a:schemeClr val="tx1">
                    <a:tint val="82000"/>
                  </a:schemeClr>
                </a:solidFill>
              </a:defRPr>
            </a:lvl8pPr>
            <a:lvl9pPr marL="3703320" indent="0">
              <a:buNone/>
              <a:defRPr sz="16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84AC-F478-4CEE-BF3E-1661E7595D31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190C-616D-43A4-9079-A317A8EB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4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8678" y="2020443"/>
            <a:ext cx="5246370" cy="4815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353" y="2020443"/>
            <a:ext cx="5246370" cy="4815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84AC-F478-4CEE-BF3E-1661E7595D31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190C-616D-43A4-9079-A317A8EB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1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5" y="404089"/>
            <a:ext cx="10647045" cy="1467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286" y="1860565"/>
            <a:ext cx="5222259" cy="911834"/>
          </a:xfrm>
        </p:spPr>
        <p:txBody>
          <a:bodyPr anchor="b"/>
          <a:lstStyle>
            <a:lvl1pPr marL="0" indent="0">
              <a:buNone/>
              <a:defRPr sz="2430" b="1"/>
            </a:lvl1pPr>
            <a:lvl2pPr marL="462915" indent="0">
              <a:buNone/>
              <a:defRPr sz="2025" b="1"/>
            </a:lvl2pPr>
            <a:lvl3pPr marL="925830" indent="0">
              <a:buNone/>
              <a:defRPr sz="1823" b="1"/>
            </a:lvl3pPr>
            <a:lvl4pPr marL="1388745" indent="0">
              <a:buNone/>
              <a:defRPr sz="1620" b="1"/>
            </a:lvl4pPr>
            <a:lvl5pPr marL="1851660" indent="0">
              <a:buNone/>
              <a:defRPr sz="1620" b="1"/>
            </a:lvl5pPr>
            <a:lvl6pPr marL="2314575" indent="0">
              <a:buNone/>
              <a:defRPr sz="1620" b="1"/>
            </a:lvl6pPr>
            <a:lvl7pPr marL="2777490" indent="0">
              <a:buNone/>
              <a:defRPr sz="1620" b="1"/>
            </a:lvl7pPr>
            <a:lvl8pPr marL="3240405" indent="0">
              <a:buNone/>
              <a:defRPr sz="1620" b="1"/>
            </a:lvl8pPr>
            <a:lvl9pPr marL="3703320" indent="0">
              <a:buNone/>
              <a:defRPr sz="16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286" y="2772399"/>
            <a:ext cx="5222259" cy="4077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352" y="1860565"/>
            <a:ext cx="5247978" cy="911834"/>
          </a:xfrm>
        </p:spPr>
        <p:txBody>
          <a:bodyPr anchor="b"/>
          <a:lstStyle>
            <a:lvl1pPr marL="0" indent="0">
              <a:buNone/>
              <a:defRPr sz="2430" b="1"/>
            </a:lvl1pPr>
            <a:lvl2pPr marL="462915" indent="0">
              <a:buNone/>
              <a:defRPr sz="2025" b="1"/>
            </a:lvl2pPr>
            <a:lvl3pPr marL="925830" indent="0">
              <a:buNone/>
              <a:defRPr sz="1823" b="1"/>
            </a:lvl3pPr>
            <a:lvl4pPr marL="1388745" indent="0">
              <a:buNone/>
              <a:defRPr sz="1620" b="1"/>
            </a:lvl4pPr>
            <a:lvl5pPr marL="1851660" indent="0">
              <a:buNone/>
              <a:defRPr sz="1620" b="1"/>
            </a:lvl5pPr>
            <a:lvl6pPr marL="2314575" indent="0">
              <a:buNone/>
              <a:defRPr sz="1620" b="1"/>
            </a:lvl6pPr>
            <a:lvl7pPr marL="2777490" indent="0">
              <a:buNone/>
              <a:defRPr sz="1620" b="1"/>
            </a:lvl7pPr>
            <a:lvl8pPr marL="3240405" indent="0">
              <a:buNone/>
              <a:defRPr sz="1620" b="1"/>
            </a:lvl8pPr>
            <a:lvl9pPr marL="3703320" indent="0">
              <a:buNone/>
              <a:defRPr sz="16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352" y="2772399"/>
            <a:ext cx="5247978" cy="4077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84AC-F478-4CEE-BF3E-1661E7595D31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190C-616D-43A4-9079-A317A8EB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7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84AC-F478-4CEE-BF3E-1661E7595D31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190C-616D-43A4-9079-A317A8EB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4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84AC-F478-4CEE-BF3E-1661E7595D31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190C-616D-43A4-9079-A317A8EB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7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505989"/>
            <a:ext cx="3981390" cy="1770962"/>
          </a:xfrm>
        </p:spPr>
        <p:txBody>
          <a:bodyPr anchor="b"/>
          <a:lstStyle>
            <a:lvl1pPr>
              <a:defRPr sz="3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7978" y="1092797"/>
            <a:ext cx="6249353" cy="5393704"/>
          </a:xfrm>
        </p:spPr>
        <p:txBody>
          <a:bodyPr/>
          <a:lstStyle>
            <a:lvl1pPr>
              <a:defRPr sz="3240"/>
            </a:lvl1pPr>
            <a:lvl2pPr>
              <a:defRPr sz="2835"/>
            </a:lvl2pPr>
            <a:lvl3pPr>
              <a:defRPr sz="243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2276951"/>
            <a:ext cx="3981390" cy="4218334"/>
          </a:xfrm>
        </p:spPr>
        <p:txBody>
          <a:bodyPr/>
          <a:lstStyle>
            <a:lvl1pPr marL="0" indent="0">
              <a:buNone/>
              <a:defRPr sz="1620"/>
            </a:lvl1pPr>
            <a:lvl2pPr marL="462915" indent="0">
              <a:buNone/>
              <a:defRPr sz="1418"/>
            </a:lvl2pPr>
            <a:lvl3pPr marL="925830" indent="0">
              <a:buNone/>
              <a:defRPr sz="1215"/>
            </a:lvl3pPr>
            <a:lvl4pPr marL="1388745" indent="0">
              <a:buNone/>
              <a:defRPr sz="1013"/>
            </a:lvl4pPr>
            <a:lvl5pPr marL="1851660" indent="0">
              <a:buNone/>
              <a:defRPr sz="1013"/>
            </a:lvl5pPr>
            <a:lvl6pPr marL="2314575" indent="0">
              <a:buNone/>
              <a:defRPr sz="1013"/>
            </a:lvl6pPr>
            <a:lvl7pPr marL="2777490" indent="0">
              <a:buNone/>
              <a:defRPr sz="1013"/>
            </a:lvl7pPr>
            <a:lvl8pPr marL="3240405" indent="0">
              <a:buNone/>
              <a:defRPr sz="1013"/>
            </a:lvl8pPr>
            <a:lvl9pPr marL="3703320" indent="0">
              <a:buNone/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84AC-F478-4CEE-BF3E-1661E7595D31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190C-616D-43A4-9079-A317A8EB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7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505989"/>
            <a:ext cx="3981390" cy="1770962"/>
          </a:xfrm>
        </p:spPr>
        <p:txBody>
          <a:bodyPr anchor="b"/>
          <a:lstStyle>
            <a:lvl1pPr>
              <a:defRPr sz="3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7978" y="1092797"/>
            <a:ext cx="6249353" cy="5393704"/>
          </a:xfrm>
        </p:spPr>
        <p:txBody>
          <a:bodyPr anchor="t"/>
          <a:lstStyle>
            <a:lvl1pPr marL="0" indent="0">
              <a:buNone/>
              <a:defRPr sz="3240"/>
            </a:lvl1pPr>
            <a:lvl2pPr marL="462915" indent="0">
              <a:buNone/>
              <a:defRPr sz="2835"/>
            </a:lvl2pPr>
            <a:lvl3pPr marL="925830" indent="0">
              <a:buNone/>
              <a:defRPr sz="2430"/>
            </a:lvl3pPr>
            <a:lvl4pPr marL="1388745" indent="0">
              <a:buNone/>
              <a:defRPr sz="2025"/>
            </a:lvl4pPr>
            <a:lvl5pPr marL="1851660" indent="0">
              <a:buNone/>
              <a:defRPr sz="2025"/>
            </a:lvl5pPr>
            <a:lvl6pPr marL="2314575" indent="0">
              <a:buNone/>
              <a:defRPr sz="2025"/>
            </a:lvl6pPr>
            <a:lvl7pPr marL="2777490" indent="0">
              <a:buNone/>
              <a:defRPr sz="2025"/>
            </a:lvl7pPr>
            <a:lvl8pPr marL="3240405" indent="0">
              <a:buNone/>
              <a:defRPr sz="2025"/>
            </a:lvl8pPr>
            <a:lvl9pPr marL="3703320" indent="0">
              <a:buNone/>
              <a:defRPr sz="20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2276951"/>
            <a:ext cx="3981390" cy="4218334"/>
          </a:xfrm>
        </p:spPr>
        <p:txBody>
          <a:bodyPr/>
          <a:lstStyle>
            <a:lvl1pPr marL="0" indent="0">
              <a:buNone/>
              <a:defRPr sz="1620"/>
            </a:lvl1pPr>
            <a:lvl2pPr marL="462915" indent="0">
              <a:buNone/>
              <a:defRPr sz="1418"/>
            </a:lvl2pPr>
            <a:lvl3pPr marL="925830" indent="0">
              <a:buNone/>
              <a:defRPr sz="1215"/>
            </a:lvl3pPr>
            <a:lvl4pPr marL="1388745" indent="0">
              <a:buNone/>
              <a:defRPr sz="1013"/>
            </a:lvl4pPr>
            <a:lvl5pPr marL="1851660" indent="0">
              <a:buNone/>
              <a:defRPr sz="1013"/>
            </a:lvl5pPr>
            <a:lvl6pPr marL="2314575" indent="0">
              <a:buNone/>
              <a:defRPr sz="1013"/>
            </a:lvl6pPr>
            <a:lvl7pPr marL="2777490" indent="0">
              <a:buNone/>
              <a:defRPr sz="1013"/>
            </a:lvl7pPr>
            <a:lvl8pPr marL="3240405" indent="0">
              <a:buNone/>
              <a:defRPr sz="1013"/>
            </a:lvl8pPr>
            <a:lvl9pPr marL="3703320" indent="0">
              <a:buNone/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84AC-F478-4CEE-BF3E-1661E7595D31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190C-616D-43A4-9079-A317A8EB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8678" y="404089"/>
            <a:ext cx="10647045" cy="1467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678" y="2020443"/>
            <a:ext cx="10647045" cy="4815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678" y="7034656"/>
            <a:ext cx="2777490" cy="404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A984AC-F478-4CEE-BF3E-1661E7595D31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89083" y="7034656"/>
            <a:ext cx="4166235" cy="404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8233" y="7034656"/>
            <a:ext cx="2777490" cy="404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18190C-616D-43A4-9079-A317A8EB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3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25830" rtl="0" eaLnBrk="1" latinLnBrk="0" hangingPunct="1">
        <a:lnSpc>
          <a:spcPct val="90000"/>
        </a:lnSpc>
        <a:spcBef>
          <a:spcPct val="0"/>
        </a:spcBef>
        <a:buNone/>
        <a:defRPr sz="44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58" indent="-231458" algn="l" defTabSz="925830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694373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2pPr>
      <a:lvl3pPr marL="1157288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620203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4pPr>
      <a:lvl5pPr marL="2083118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5pPr>
      <a:lvl6pPr marL="2546033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6pPr>
      <a:lvl7pPr marL="3008948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7pPr>
      <a:lvl8pPr marL="3471863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8pPr>
      <a:lvl9pPr marL="3934778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1pPr>
      <a:lvl2pPr marL="46291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2pPr>
      <a:lvl3pPr marL="92583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3pPr>
      <a:lvl4pPr marL="138874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5pPr>
      <a:lvl6pPr marL="231457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6pPr>
      <a:lvl7pPr marL="277749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8pPr>
      <a:lvl9pPr marL="370332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04CF7-ADB1-890F-C2D8-8A3E332E3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30B9905-BE83-8282-B2CD-34F26EFFD9B7}"/>
              </a:ext>
            </a:extLst>
          </p:cNvPr>
          <p:cNvGrpSpPr/>
          <p:nvPr/>
        </p:nvGrpSpPr>
        <p:grpSpPr>
          <a:xfrm>
            <a:off x="0" y="0"/>
            <a:ext cx="12344400" cy="7589838"/>
            <a:chOff x="-619922" y="-216681"/>
            <a:chExt cx="11755443" cy="7531881"/>
          </a:xfrm>
        </p:grpSpPr>
        <p:pic>
          <p:nvPicPr>
            <p:cNvPr id="2" name="Content Placeholder 4">
              <a:extLst>
                <a:ext uri="{FF2B5EF4-FFF2-40B4-BE49-F238E27FC236}">
                  <a16:creationId xmlns:a16="http://schemas.microsoft.com/office/drawing/2014/main" id="{E81012F1-2B52-1031-EFD9-A5621774CC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557" r="19621" b="5183"/>
            <a:stretch/>
          </p:blipFill>
          <p:spPr>
            <a:xfrm>
              <a:off x="-619922" y="-216681"/>
              <a:ext cx="11755443" cy="7531881"/>
            </a:xfrm>
            <a:prstGeom prst="rect">
              <a:avLst/>
            </a:prstGeom>
          </p:spPr>
        </p:pic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B800BECB-0F43-39DC-2D84-B7D3479ACF2A}"/>
                </a:ext>
              </a:extLst>
            </p:cNvPr>
            <p:cNvSpPr/>
            <p:nvPr/>
          </p:nvSpPr>
          <p:spPr>
            <a:xfrm>
              <a:off x="9089754" y="-81408"/>
              <a:ext cx="1669395" cy="1291695"/>
            </a:xfrm>
            <a:custGeom>
              <a:avLst/>
              <a:gdLst/>
              <a:ahLst/>
              <a:cxnLst/>
              <a:rect l="l" t="t" r="r" b="b"/>
              <a:pathLst>
                <a:path w="2543300" h="1695533">
                  <a:moveTo>
                    <a:pt x="0" y="0"/>
                  </a:moveTo>
                  <a:lnTo>
                    <a:pt x="2543300" y="0"/>
                  </a:lnTo>
                  <a:lnTo>
                    <a:pt x="2543300" y="1695533"/>
                  </a:lnTo>
                  <a:lnTo>
                    <a:pt x="0" y="16955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US" sz="2508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318DA02-5552-A1DC-ED9A-7444E1553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0305" y="45054"/>
              <a:ext cx="933292" cy="860129"/>
            </a:xfrm>
            <a:prstGeom prst="rect">
              <a:avLst/>
            </a:prstGeom>
          </p:spPr>
        </p:pic>
        <p:sp>
          <p:nvSpPr>
            <p:cNvPr id="53" name="Rounded Rectangle 4">
              <a:extLst>
                <a:ext uri="{FF2B5EF4-FFF2-40B4-BE49-F238E27FC236}">
                  <a16:creationId xmlns:a16="http://schemas.microsoft.com/office/drawing/2014/main" id="{0E20450F-E3CD-1DB4-FDAE-6184B19808B4}"/>
                </a:ext>
              </a:extLst>
            </p:cNvPr>
            <p:cNvSpPr/>
            <p:nvPr/>
          </p:nvSpPr>
          <p:spPr>
            <a:xfrm>
              <a:off x="7305441" y="1089222"/>
              <a:ext cx="3637748" cy="6073822"/>
            </a:xfrm>
            <a:prstGeom prst="roundRect">
              <a:avLst>
                <a:gd name="adj" fmla="val 7474"/>
              </a:avLst>
            </a:prstGeom>
            <a:gradFill flip="none" rotWithShape="1">
              <a:gsLst>
                <a:gs pos="28000">
                  <a:srgbClr val="FFC967"/>
                </a:gs>
                <a:gs pos="49000">
                  <a:srgbClr val="FFC000"/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sz="1411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D275CB8-3F58-9EEF-C0D8-AE229B0A32E2}"/>
                </a:ext>
              </a:extLst>
            </p:cNvPr>
            <p:cNvSpPr/>
            <p:nvPr/>
          </p:nvSpPr>
          <p:spPr>
            <a:xfrm>
              <a:off x="7417034" y="2967019"/>
              <a:ext cx="3307860" cy="821645"/>
            </a:xfrm>
            <a:prstGeom prst="roundRect">
              <a:avLst>
                <a:gd name="adj" fmla="val 10875"/>
              </a:avLst>
            </a:prstGeom>
            <a:gradFill flip="none" rotWithShape="1">
              <a:gsLst>
                <a:gs pos="0">
                  <a:srgbClr val="101E31"/>
                </a:gs>
                <a:gs pos="45000">
                  <a:srgbClr val="002060"/>
                </a:gs>
                <a:gs pos="100000">
                  <a:srgbClr val="3A38C9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sz="1411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E09D43-AA82-4910-DDB7-4B63AFC4CA62}"/>
                </a:ext>
              </a:extLst>
            </p:cNvPr>
            <p:cNvSpPr txBox="1"/>
            <p:nvPr/>
          </p:nvSpPr>
          <p:spPr>
            <a:xfrm>
              <a:off x="7464352" y="2911051"/>
              <a:ext cx="3283817" cy="3327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vi-VN" sz="1533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Giá bán (chưa VAT, PBT)</a:t>
              </a:r>
              <a:endParaRPr lang="x-none" sz="153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Rounded Rectangle 18">
              <a:extLst>
                <a:ext uri="{FF2B5EF4-FFF2-40B4-BE49-F238E27FC236}">
                  <a16:creationId xmlns:a16="http://schemas.microsoft.com/office/drawing/2014/main" id="{76F91E3B-0A84-8EB9-3A1D-86C1286DAEB5}"/>
                </a:ext>
              </a:extLst>
            </p:cNvPr>
            <p:cNvSpPr/>
            <p:nvPr/>
          </p:nvSpPr>
          <p:spPr>
            <a:xfrm>
              <a:off x="7410727" y="5808501"/>
              <a:ext cx="3292229" cy="1225545"/>
            </a:xfrm>
            <a:prstGeom prst="roundRect">
              <a:avLst>
                <a:gd name="adj" fmla="val 10875"/>
              </a:avLst>
            </a:prstGeom>
            <a:gradFill flip="none" rotWithShape="1">
              <a:gsLst>
                <a:gs pos="0">
                  <a:srgbClr val="101E31"/>
                </a:gs>
                <a:gs pos="45000">
                  <a:srgbClr val="002060"/>
                </a:gs>
                <a:gs pos="100000">
                  <a:srgbClr val="3A38C9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sz="141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A6BD82-134D-6A35-D302-E2A5B2E91937}"/>
                </a:ext>
              </a:extLst>
            </p:cNvPr>
            <p:cNvSpPr txBox="1"/>
            <p:nvPr/>
          </p:nvSpPr>
          <p:spPr>
            <a:xfrm>
              <a:off x="7742067" y="1104804"/>
              <a:ext cx="2716653" cy="616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43" b="1" dirty="0">
                  <a:solidFill>
                    <a:srgbClr val="111E3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BS1205.06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7F6A94-A952-6527-752B-0227B0126CB9}"/>
                </a:ext>
              </a:extLst>
            </p:cNvPr>
            <p:cNvSpPr txBox="1"/>
            <p:nvPr/>
          </p:nvSpPr>
          <p:spPr>
            <a:xfrm>
              <a:off x="7315445" y="1696412"/>
              <a:ext cx="3647754" cy="1230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98092" indent="-398092">
                <a:buFont typeface="Wingdings" panose="05000000000000000000" pitchFamily="2" charset="2"/>
                <a:buChar char="Ø"/>
              </a:pPr>
              <a:r>
                <a:rPr lang="vi-VN" sz="1812" dirty="0">
                  <a:latin typeface="Arial" panose="020B0604020202020204" pitchFamily="34" charset="0"/>
                  <a:cs typeface="Arial" panose="020B0604020202020204" pitchFamily="34" charset="0"/>
                </a:rPr>
                <a:t>Loại căn: 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3PN</a:t>
              </a:r>
              <a:endParaRPr lang="vi-VN" sz="1812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98092" indent="-398092">
                <a:buFont typeface="Wingdings" panose="05000000000000000000" pitchFamily="2" charset="2"/>
                <a:buChar char="Ø"/>
              </a:pPr>
              <a:r>
                <a:rPr lang="vi-VN" sz="1812" dirty="0">
                  <a:latin typeface="Arial" panose="020B0604020202020204" pitchFamily="34" charset="0"/>
                  <a:cs typeface="Arial" panose="020B0604020202020204" pitchFamily="34" charset="0"/>
                </a:rPr>
                <a:t>DT:</a:t>
              </a:r>
              <a:r>
                <a:rPr lang="vi-VN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75,2 – 81,5</a:t>
              </a:r>
              <a:r>
                <a:rPr lang="vi-VN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vi-VN" sz="1812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812" b="1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98092" indent="-398092">
                <a:buFont typeface="Wingdings" panose="05000000000000000000" pitchFamily="2" charset="2"/>
                <a:buChar char="Ø"/>
              </a:pPr>
              <a:r>
                <a:rPr lang="vi-VN" sz="1812" dirty="0">
                  <a:latin typeface="Arial" panose="020B0604020202020204" pitchFamily="34" charset="0"/>
                  <a:cs typeface="Arial" panose="020B0604020202020204" pitchFamily="34" charset="0"/>
                </a:rPr>
                <a:t>View:</a:t>
              </a:r>
              <a:r>
                <a:rPr lang="en-US" sz="1812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Đại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lộ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mua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sắm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Rodeo,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Hồ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bơi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Nhiệt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đới</a:t>
              </a:r>
              <a:endParaRPr lang="en-US" sz="1812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5891C8-10F1-A253-A742-03FB74CFE353}"/>
                </a:ext>
              </a:extLst>
            </p:cNvPr>
            <p:cNvSpPr txBox="1"/>
            <p:nvPr/>
          </p:nvSpPr>
          <p:spPr>
            <a:xfrm>
              <a:off x="7742066" y="3196699"/>
              <a:ext cx="2926857" cy="616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472"/>
                </a:spcAft>
              </a:pPr>
              <a:r>
                <a:rPr lang="en-US" sz="3343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6,139,451,315</a:t>
              </a:r>
              <a:endParaRPr lang="x-none" sz="334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F44B0F-ED70-0E95-1734-3909F7C35B1C}"/>
                </a:ext>
              </a:extLst>
            </p:cNvPr>
            <p:cNvSpPr txBox="1"/>
            <p:nvPr/>
          </p:nvSpPr>
          <p:spPr>
            <a:xfrm>
              <a:off x="7624541" y="6329376"/>
              <a:ext cx="3183701" cy="704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472"/>
                </a:spcAft>
              </a:pPr>
              <a:r>
                <a:rPr lang="en-US" sz="3901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5,531,533,261</a:t>
              </a:r>
              <a:endParaRPr lang="x-none" sz="3901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604847-0688-EF91-966D-C63742179317}"/>
                </a:ext>
              </a:extLst>
            </p:cNvPr>
            <p:cNvSpPr txBox="1"/>
            <p:nvPr/>
          </p:nvSpPr>
          <p:spPr>
            <a:xfrm>
              <a:off x="7220950" y="5726303"/>
              <a:ext cx="3573710" cy="7046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vi-VN" sz="2229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Giá bán sau ưu đãi</a:t>
              </a:r>
              <a:r>
                <a:rPr lang="en-US" sz="2229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TTS</a:t>
              </a:r>
              <a:endParaRPr lang="vi-VN" sz="2229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vi-VN" sz="1672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(chưa VAT, PBT)</a:t>
              </a:r>
              <a:endParaRPr lang="x-none" sz="1672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A0827B6-241B-FC46-BDBD-17D286B0E66B}"/>
                </a:ext>
              </a:extLst>
            </p:cNvPr>
            <p:cNvSpPr txBox="1"/>
            <p:nvPr/>
          </p:nvSpPr>
          <p:spPr>
            <a:xfrm>
              <a:off x="7378682" y="3870752"/>
              <a:ext cx="3648997" cy="1799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TT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TĐ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chuẩn</a:t>
              </a:r>
              <a:r>
                <a:rPr lang="en-US" sz="1812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: </a:t>
              </a:r>
              <a:r>
                <a:rPr lang="en-US" sz="1812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CK 4,3%</a:t>
              </a:r>
            </a:p>
            <a:p>
              <a:r>
                <a:rPr lang="vi-VN" sz="1812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TT</a:t>
              </a:r>
              <a:r>
                <a:rPr lang="en-US" sz="1812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TĐ </a:t>
              </a:r>
              <a:r>
                <a:rPr lang="en-US" sz="1812" b="1" dirty="0" err="1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sớm</a:t>
              </a:r>
              <a:r>
                <a:rPr lang="en-US" sz="1812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: </a:t>
              </a:r>
              <a:r>
                <a:rPr lang="en-US" sz="1812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CK 14,3%</a:t>
              </a:r>
            </a:p>
            <a:p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Gói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quà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nội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thất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r>
                <a:rPr lang="en-US" sz="1812" b="1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r>
                <a:rPr lang="en-US" sz="1812" b="1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CK 150tr – 200tr </a:t>
              </a:r>
              <a:r>
                <a:rPr lang="en-US" sz="1393" i="1" dirty="0">
                  <a:latin typeface="Arial" panose="020B0604020202020204" pitchFamily="34" charset="0"/>
                  <a:cs typeface="Arial" panose="020B0604020202020204" pitchFamily="34" charset="0"/>
                </a:rPr>
                <a:t>(2PN+1 – 3PN)</a:t>
              </a:r>
            </a:p>
            <a:p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Ưu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đãi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“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Tân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gia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đón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Tết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”</a:t>
              </a:r>
            </a:p>
            <a:p>
              <a:r>
                <a:rPr lang="en-US" sz="1812" b="1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r>
                <a:rPr lang="en-US" sz="1812" b="1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CK 3%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DDC37F1-89E0-430C-4310-F9BA1B615103}"/>
                </a:ext>
              </a:extLst>
            </p:cNvPr>
            <p:cNvCxnSpPr>
              <a:cxnSpLocks/>
            </p:cNvCxnSpPr>
            <p:nvPr/>
          </p:nvCxnSpPr>
          <p:spPr>
            <a:xfrm>
              <a:off x="5281077" y="3447193"/>
              <a:ext cx="1452698" cy="37113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DD5FE7-E288-EB74-8B02-EFD17032C407}"/>
                </a:ext>
              </a:extLst>
            </p:cNvPr>
            <p:cNvSpPr/>
            <p:nvPr/>
          </p:nvSpPr>
          <p:spPr>
            <a:xfrm rot="15721102">
              <a:off x="5146769" y="3315138"/>
              <a:ext cx="194988" cy="149604"/>
            </a:xfrm>
            <a:prstGeom prst="rect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sz="2508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D585749-59AC-4A38-C144-D9BC6A547264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1594" y="3486490"/>
              <a:ext cx="866207" cy="486657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FF33C0F-22DD-EF22-F9D9-1DDF5D2978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3702" y="5111736"/>
              <a:ext cx="263536" cy="65136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19FBD4E-E0F6-7A04-0CA1-1DA6820BE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49830" y="-81407"/>
              <a:ext cx="7626399" cy="417734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19050">
              <a:solidFill>
                <a:srgbClr val="FFFF66"/>
              </a:solidFill>
            </a:ln>
            <a:effectLst/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02398E4-8301-A380-1759-D6A132F5AA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1850" y="4944710"/>
              <a:ext cx="298867" cy="98541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FA11BD9-0E21-664B-43EA-8007B5CD6C99}"/>
                </a:ext>
              </a:extLst>
            </p:cNvPr>
            <p:cNvSpPr/>
            <p:nvPr/>
          </p:nvSpPr>
          <p:spPr>
            <a:xfrm rot="10800000">
              <a:off x="1615043" y="2763999"/>
              <a:ext cx="226807" cy="201427"/>
            </a:xfrm>
            <a:prstGeom prst="rect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sz="2508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85F5B63-756F-7BAB-50E3-B4C33CA9D5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6027" y="2250557"/>
              <a:ext cx="672963" cy="50934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91BD9C7-60CA-2A88-7ADB-274F26A7CC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3014" y="2007265"/>
              <a:ext cx="927178" cy="73767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EC54668-B7F6-6A14-2318-7DBEA02044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5471" y="6634882"/>
              <a:ext cx="601111" cy="231737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96C50B0-12BA-6717-A8A9-B5686FEF6F27}"/>
                </a:ext>
              </a:extLst>
            </p:cNvPr>
            <p:cNvCxnSpPr>
              <a:cxnSpLocks/>
            </p:cNvCxnSpPr>
            <p:nvPr/>
          </p:nvCxnSpPr>
          <p:spPr>
            <a:xfrm>
              <a:off x="2673725" y="6625860"/>
              <a:ext cx="341474" cy="347967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10BD2C6-D3BE-D89D-F385-BC210CE8A5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7" t="45935" r="5449" b="4335"/>
            <a:stretch/>
          </p:blipFill>
          <p:spPr>
            <a:xfrm>
              <a:off x="3374124" y="4233318"/>
              <a:ext cx="3819861" cy="295226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19050">
              <a:solidFill>
                <a:srgbClr val="FFFF66"/>
              </a:solidFill>
            </a:ln>
            <a:effectLst/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AA78C7E-CB85-0576-D61D-194747EF8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49831" y="4219152"/>
              <a:ext cx="3695084" cy="297564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19050">
              <a:solidFill>
                <a:srgbClr val="FFFF66"/>
              </a:solidFill>
            </a:ln>
            <a:effectLst/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47322D3-C3EF-58A7-333B-DABA59D66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96193" y="2583116"/>
              <a:ext cx="2311409" cy="154301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8E7F2AF-770D-405D-CAE6-F96F88DCE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8673" y="5346538"/>
              <a:ext cx="302826" cy="53977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910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3018C-80B0-D893-E519-E597F8D93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9D50F00-5853-6CE2-11D1-48AF614D8CDE}"/>
              </a:ext>
            </a:extLst>
          </p:cNvPr>
          <p:cNvGrpSpPr/>
          <p:nvPr/>
        </p:nvGrpSpPr>
        <p:grpSpPr>
          <a:xfrm>
            <a:off x="1" y="-1497"/>
            <a:ext cx="12389624" cy="7591335"/>
            <a:chOff x="412609" y="-1497"/>
            <a:chExt cx="11561384" cy="7380507"/>
          </a:xfrm>
        </p:grpSpPr>
        <p:pic>
          <p:nvPicPr>
            <p:cNvPr id="2" name="Content Placeholder 4">
              <a:extLst>
                <a:ext uri="{FF2B5EF4-FFF2-40B4-BE49-F238E27FC236}">
                  <a16:creationId xmlns:a16="http://schemas.microsoft.com/office/drawing/2014/main" id="{17EFF3AF-EBA7-CE52-1F25-2B3E52ACEB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557" r="19621" b="5183"/>
            <a:stretch/>
          </p:blipFill>
          <p:spPr>
            <a:xfrm>
              <a:off x="412609" y="-1497"/>
              <a:ext cx="11519183" cy="7380507"/>
            </a:xfrm>
            <a:prstGeom prst="rect">
              <a:avLst/>
            </a:prstGeom>
          </p:spPr>
        </p:pic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3CB227A4-2794-4B53-DF2A-2EC75D057F8D}"/>
                </a:ext>
              </a:extLst>
            </p:cNvPr>
            <p:cNvSpPr/>
            <p:nvPr/>
          </p:nvSpPr>
          <p:spPr>
            <a:xfrm>
              <a:off x="9927141" y="131057"/>
              <a:ext cx="1635843" cy="1265735"/>
            </a:xfrm>
            <a:custGeom>
              <a:avLst/>
              <a:gdLst/>
              <a:ahLst/>
              <a:cxnLst/>
              <a:rect l="l" t="t" r="r" b="b"/>
              <a:pathLst>
                <a:path w="2543300" h="1695533">
                  <a:moveTo>
                    <a:pt x="0" y="0"/>
                  </a:moveTo>
                  <a:lnTo>
                    <a:pt x="2543300" y="0"/>
                  </a:lnTo>
                  <a:lnTo>
                    <a:pt x="2543300" y="1695533"/>
                  </a:lnTo>
                  <a:lnTo>
                    <a:pt x="0" y="16955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US" sz="2508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A9FA854-A4EB-CC73-6156-218BE9FBB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7378" y="254980"/>
              <a:ext cx="914535" cy="842843"/>
            </a:xfrm>
            <a:prstGeom prst="rect">
              <a:avLst/>
            </a:prstGeom>
          </p:spPr>
        </p:pic>
        <p:sp>
          <p:nvSpPr>
            <p:cNvPr id="53" name="Rounded Rectangle 4">
              <a:extLst>
                <a:ext uri="{FF2B5EF4-FFF2-40B4-BE49-F238E27FC236}">
                  <a16:creationId xmlns:a16="http://schemas.microsoft.com/office/drawing/2014/main" id="{F9FAC471-2D2B-0A5E-45EB-CAA56266D0B7}"/>
                </a:ext>
              </a:extLst>
            </p:cNvPr>
            <p:cNvSpPr/>
            <p:nvPr/>
          </p:nvSpPr>
          <p:spPr>
            <a:xfrm>
              <a:off x="8178691" y="1278160"/>
              <a:ext cx="3564637" cy="5951751"/>
            </a:xfrm>
            <a:prstGeom prst="roundRect">
              <a:avLst>
                <a:gd name="adj" fmla="val 7474"/>
              </a:avLst>
            </a:prstGeom>
            <a:gradFill flip="none" rotWithShape="1">
              <a:gsLst>
                <a:gs pos="28000">
                  <a:srgbClr val="FFC967"/>
                </a:gs>
                <a:gs pos="49000">
                  <a:srgbClr val="FFC000"/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sz="1411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24DB49D7-B58B-6B44-BC1B-05F9DB255F3B}"/>
                </a:ext>
              </a:extLst>
            </p:cNvPr>
            <p:cNvSpPr/>
            <p:nvPr/>
          </p:nvSpPr>
          <p:spPr>
            <a:xfrm>
              <a:off x="8288041" y="3118218"/>
              <a:ext cx="3241378" cy="805132"/>
            </a:xfrm>
            <a:prstGeom prst="roundRect">
              <a:avLst>
                <a:gd name="adj" fmla="val 10875"/>
              </a:avLst>
            </a:prstGeom>
            <a:gradFill flip="none" rotWithShape="1">
              <a:gsLst>
                <a:gs pos="0">
                  <a:srgbClr val="101E31"/>
                </a:gs>
                <a:gs pos="45000">
                  <a:srgbClr val="002060"/>
                </a:gs>
                <a:gs pos="100000">
                  <a:srgbClr val="3A38C9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sz="1411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0B1735-3265-B3D9-62C7-D4B813F4C654}"/>
                </a:ext>
              </a:extLst>
            </p:cNvPr>
            <p:cNvSpPr txBox="1"/>
            <p:nvPr/>
          </p:nvSpPr>
          <p:spPr>
            <a:xfrm>
              <a:off x="8334405" y="3063376"/>
              <a:ext cx="3217820" cy="3260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vi-VN" sz="1533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Giá bán (chưa VAT, PBT)</a:t>
              </a:r>
              <a:endParaRPr lang="x-none" sz="153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Rounded Rectangle 18">
              <a:extLst>
                <a:ext uri="{FF2B5EF4-FFF2-40B4-BE49-F238E27FC236}">
                  <a16:creationId xmlns:a16="http://schemas.microsoft.com/office/drawing/2014/main" id="{16807E94-5E90-9850-FF68-3186C0E1A899}"/>
                </a:ext>
              </a:extLst>
            </p:cNvPr>
            <p:cNvSpPr/>
            <p:nvPr/>
          </p:nvSpPr>
          <p:spPr>
            <a:xfrm>
              <a:off x="8281861" y="5902592"/>
              <a:ext cx="3226062" cy="1200915"/>
            </a:xfrm>
            <a:prstGeom prst="roundRect">
              <a:avLst>
                <a:gd name="adj" fmla="val 10875"/>
              </a:avLst>
            </a:prstGeom>
            <a:gradFill flip="none" rotWithShape="1">
              <a:gsLst>
                <a:gs pos="0">
                  <a:srgbClr val="101E31"/>
                </a:gs>
                <a:gs pos="45000">
                  <a:srgbClr val="002060"/>
                </a:gs>
                <a:gs pos="100000">
                  <a:srgbClr val="3A38C9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sz="141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A4D9A5-714C-EA6F-D74F-F0A9C4321CD1}"/>
                </a:ext>
              </a:extLst>
            </p:cNvPr>
            <p:cNvSpPr txBox="1"/>
            <p:nvPr/>
          </p:nvSpPr>
          <p:spPr>
            <a:xfrm>
              <a:off x="8606539" y="1293429"/>
              <a:ext cx="2662054" cy="604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43" b="1" dirty="0">
                  <a:solidFill>
                    <a:srgbClr val="111E3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BS1206.06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521C13-BEF3-1E92-D08E-9D2E20E1616D}"/>
                </a:ext>
              </a:extLst>
            </p:cNvPr>
            <p:cNvSpPr txBox="1"/>
            <p:nvPr/>
          </p:nvSpPr>
          <p:spPr>
            <a:xfrm>
              <a:off x="8188493" y="1873151"/>
              <a:ext cx="3574442" cy="1205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98092" indent="-398092">
                <a:buFont typeface="Wingdings" panose="05000000000000000000" pitchFamily="2" charset="2"/>
                <a:buChar char="Ø"/>
              </a:pPr>
              <a:r>
                <a:rPr lang="vi-VN" sz="1812" dirty="0">
                  <a:latin typeface="Arial" panose="020B0604020202020204" pitchFamily="34" charset="0"/>
                  <a:cs typeface="Arial" panose="020B0604020202020204" pitchFamily="34" charset="0"/>
                </a:rPr>
                <a:t>Loại căn: 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3PN</a:t>
              </a:r>
              <a:endParaRPr lang="vi-VN" sz="1812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98092" indent="-398092">
                <a:buFont typeface="Wingdings" panose="05000000000000000000" pitchFamily="2" charset="2"/>
                <a:buChar char="Ø"/>
              </a:pPr>
              <a:r>
                <a:rPr lang="vi-VN" sz="1812" dirty="0">
                  <a:latin typeface="Arial" panose="020B0604020202020204" pitchFamily="34" charset="0"/>
                  <a:cs typeface="Arial" panose="020B0604020202020204" pitchFamily="34" charset="0"/>
                </a:rPr>
                <a:t>DT:</a:t>
              </a:r>
              <a:r>
                <a:rPr lang="vi-VN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75,2 – 81,5</a:t>
              </a:r>
              <a:r>
                <a:rPr lang="vi-VN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vi-VN" sz="1812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812" b="1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98092" indent="-398092">
                <a:buFont typeface="Wingdings" panose="05000000000000000000" pitchFamily="2" charset="2"/>
                <a:buChar char="Ø"/>
              </a:pPr>
              <a:r>
                <a:rPr lang="vi-VN" sz="1812" dirty="0">
                  <a:latin typeface="Arial" panose="020B0604020202020204" pitchFamily="34" charset="0"/>
                  <a:cs typeface="Arial" panose="020B0604020202020204" pitchFamily="34" charset="0"/>
                </a:rPr>
                <a:t>View:</a:t>
              </a:r>
              <a:r>
                <a:rPr lang="en-US" sz="1812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Đại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lộ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mua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sắm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Rodeo,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Hồ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bơi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Nhiệt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đới</a:t>
              </a:r>
              <a:endParaRPr lang="en-US" sz="1812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24A7E43-FFAF-A7F5-CDF4-16E7BC900685}"/>
                </a:ext>
              </a:extLst>
            </p:cNvPr>
            <p:cNvSpPr txBox="1"/>
            <p:nvPr/>
          </p:nvSpPr>
          <p:spPr>
            <a:xfrm>
              <a:off x="8606537" y="3343281"/>
              <a:ext cx="2868034" cy="604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472"/>
                </a:spcAft>
              </a:pPr>
              <a:r>
                <a:rPr lang="en-US" sz="3343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6,148,485,213</a:t>
              </a:r>
              <a:endParaRPr lang="x-none" sz="334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E6521B-6256-9BE3-5A37-27A839B21CAE}"/>
                </a:ext>
              </a:extLst>
            </p:cNvPr>
            <p:cNvSpPr txBox="1"/>
            <p:nvPr/>
          </p:nvSpPr>
          <p:spPr>
            <a:xfrm>
              <a:off x="8440774" y="6393038"/>
              <a:ext cx="3119715" cy="690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472"/>
                </a:spcAft>
              </a:pPr>
              <a:r>
                <a:rPr lang="en-US" sz="3901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5,521,919,338</a:t>
              </a:r>
              <a:endParaRPr lang="x-none" sz="3901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B5008B-8439-4011-F3A5-7AE5902FEF78}"/>
                </a:ext>
              </a:extLst>
            </p:cNvPr>
            <p:cNvSpPr txBox="1"/>
            <p:nvPr/>
          </p:nvSpPr>
          <p:spPr>
            <a:xfrm>
              <a:off x="8095898" y="5822046"/>
              <a:ext cx="3501886" cy="6905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vi-VN" sz="2229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Giá bán sau ưu đãi</a:t>
              </a:r>
              <a:r>
                <a:rPr lang="en-US" sz="2229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TTS</a:t>
              </a:r>
              <a:endParaRPr lang="vi-VN" sz="2229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vi-VN" sz="1672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(chưa VAT, PBT)</a:t>
              </a:r>
              <a:endParaRPr lang="x-none" sz="1672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F1996FF-0274-6BBA-A756-D3E58DE4A4B5}"/>
                </a:ext>
              </a:extLst>
            </p:cNvPr>
            <p:cNvSpPr txBox="1"/>
            <p:nvPr/>
          </p:nvSpPr>
          <p:spPr>
            <a:xfrm>
              <a:off x="8398333" y="4003203"/>
              <a:ext cx="3575660" cy="1763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TT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TĐ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chuẩn</a:t>
              </a:r>
              <a:r>
                <a:rPr lang="en-US" sz="1812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: </a:t>
              </a:r>
              <a:r>
                <a:rPr lang="en-US" sz="1812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CK 4,3%</a:t>
              </a:r>
            </a:p>
            <a:p>
              <a:r>
                <a:rPr lang="vi-VN" sz="1812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TT</a:t>
              </a:r>
              <a:r>
                <a:rPr lang="en-US" sz="1812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TĐ </a:t>
              </a:r>
              <a:r>
                <a:rPr lang="en-US" sz="1812" b="1" dirty="0" err="1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sớm</a:t>
              </a:r>
              <a:r>
                <a:rPr lang="en-US" sz="1812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: </a:t>
              </a:r>
              <a:r>
                <a:rPr lang="en-US" sz="1812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CK 14,3%</a:t>
              </a:r>
            </a:p>
            <a:p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Gói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quà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nội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thất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r>
                <a:rPr lang="en-US" sz="1812" b="1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r>
                <a:rPr lang="en-US" sz="1812" b="1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CK 150tr – 200tr </a:t>
              </a:r>
              <a:r>
                <a:rPr lang="en-US" sz="1393" i="1" dirty="0">
                  <a:latin typeface="Arial" panose="020B0604020202020204" pitchFamily="34" charset="0"/>
                  <a:cs typeface="Arial" panose="020B0604020202020204" pitchFamily="34" charset="0"/>
                </a:rPr>
                <a:t>(2PN+1 – 3PN)</a:t>
              </a:r>
            </a:p>
            <a:p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Ưu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đãi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“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Tân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gia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đón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Tết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”</a:t>
              </a:r>
            </a:p>
            <a:p>
              <a:r>
                <a:rPr lang="en-US" sz="1812" b="1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r>
                <a:rPr lang="en-US" sz="1812" b="1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CK 3%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8E55C7C-2368-5197-F75E-6232D7C703DA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09" y="3588743"/>
              <a:ext cx="1423502" cy="36367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67BE6F-01BA-86EB-4933-B29D4EFE2D51}"/>
                </a:ext>
              </a:extLst>
            </p:cNvPr>
            <p:cNvSpPr/>
            <p:nvPr/>
          </p:nvSpPr>
          <p:spPr>
            <a:xfrm rot="15721102">
              <a:off x="6063403" y="3459340"/>
              <a:ext cx="191069" cy="146597"/>
            </a:xfrm>
            <a:prstGeom prst="rect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sz="2508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1B62A07-FD5C-013D-DF3F-BC0AE8B001B9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5323406" y="3627251"/>
              <a:ext cx="848798" cy="47687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F28BA28-3FE6-9F1B-AC54-6372E4A92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4913" y="5219833"/>
              <a:ext cx="258239" cy="63827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5363CDE-8FE9-E1D7-0263-E522B80C2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283" y="131061"/>
              <a:ext cx="7473125" cy="409339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19050">
              <a:solidFill>
                <a:srgbClr val="FFFF66"/>
              </a:solidFill>
            </a:ln>
            <a:effectLst/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AF252B0-A976-9D3A-1312-21095CA55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24905" y="5056162"/>
              <a:ext cx="292861" cy="96560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EE9B58-324F-7E78-8CCE-E966824B4FD1}"/>
                </a:ext>
              </a:extLst>
            </p:cNvPr>
            <p:cNvSpPr/>
            <p:nvPr/>
          </p:nvSpPr>
          <p:spPr>
            <a:xfrm rot="10800000">
              <a:off x="2602655" y="2919278"/>
              <a:ext cx="222248" cy="197378"/>
            </a:xfrm>
            <a:prstGeom prst="rect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sz="2508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CF0E351-607E-A94F-881C-F6D05226DB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9401" y="2416155"/>
              <a:ext cx="659438" cy="49910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B904387-677F-73D5-57BF-CEC8E0D0F5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38355" y="2177753"/>
              <a:ext cx="908544" cy="72284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8AD06E5-2A5B-64C9-D587-D59D81D4DB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4030" y="6712366"/>
              <a:ext cx="589030" cy="227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0D45292-ADA3-ADCB-7B5F-D940142EA178}"/>
                </a:ext>
              </a:extLst>
            </p:cNvPr>
            <p:cNvCxnSpPr>
              <a:cxnSpLocks/>
            </p:cNvCxnSpPr>
            <p:nvPr/>
          </p:nvCxnSpPr>
          <p:spPr>
            <a:xfrm>
              <a:off x="3640059" y="6703527"/>
              <a:ext cx="334611" cy="34097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56632AC-D69E-FC0F-31C4-A96046E8BD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7" t="45935" r="5449" b="4335"/>
            <a:stretch/>
          </p:blipFill>
          <p:spPr>
            <a:xfrm>
              <a:off x="4326383" y="4359067"/>
              <a:ext cx="3743089" cy="289293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19050">
              <a:solidFill>
                <a:srgbClr val="FFFF66"/>
              </a:solidFill>
            </a:ln>
            <a:effectLst/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A75F9FD-ADBA-1BA7-C610-1FED59167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282" y="4345185"/>
              <a:ext cx="3620820" cy="291584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19050">
              <a:solidFill>
                <a:srgbClr val="FFFF66"/>
              </a:solidFill>
            </a:ln>
            <a:effectLst/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569F424-2883-C6CE-5E39-992E7395E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17861" y="2742033"/>
              <a:ext cx="2264955" cy="151200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41A5166-27A0-CECD-9DA6-191C8B6527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1189" y="5449916"/>
              <a:ext cx="296740" cy="52892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150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5EFC2-9700-EC74-4162-89820163C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9AE93BC-396E-E53B-B841-37C92FDD28E7}"/>
              </a:ext>
            </a:extLst>
          </p:cNvPr>
          <p:cNvGrpSpPr/>
          <p:nvPr/>
        </p:nvGrpSpPr>
        <p:grpSpPr>
          <a:xfrm>
            <a:off x="0" y="0"/>
            <a:ext cx="12344400" cy="7589838"/>
            <a:chOff x="574612" y="-1497"/>
            <a:chExt cx="11519183" cy="7380507"/>
          </a:xfrm>
        </p:grpSpPr>
        <p:pic>
          <p:nvPicPr>
            <p:cNvPr id="2" name="Content Placeholder 4">
              <a:extLst>
                <a:ext uri="{FF2B5EF4-FFF2-40B4-BE49-F238E27FC236}">
                  <a16:creationId xmlns:a16="http://schemas.microsoft.com/office/drawing/2014/main" id="{AB60B852-8C7E-3CCB-5B23-7A50D9902F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557" r="19621" b="5183"/>
            <a:stretch/>
          </p:blipFill>
          <p:spPr>
            <a:xfrm>
              <a:off x="574612" y="-1497"/>
              <a:ext cx="11519183" cy="7380507"/>
            </a:xfrm>
            <a:prstGeom prst="rect">
              <a:avLst/>
            </a:prstGeom>
          </p:spPr>
        </p:pic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5E2427FE-45BB-0B26-7FF3-78DB6ADA70C3}"/>
                </a:ext>
              </a:extLst>
            </p:cNvPr>
            <p:cNvSpPr/>
            <p:nvPr/>
          </p:nvSpPr>
          <p:spPr>
            <a:xfrm>
              <a:off x="10089145" y="131057"/>
              <a:ext cx="1635843" cy="1265735"/>
            </a:xfrm>
            <a:custGeom>
              <a:avLst/>
              <a:gdLst/>
              <a:ahLst/>
              <a:cxnLst/>
              <a:rect l="l" t="t" r="r" b="b"/>
              <a:pathLst>
                <a:path w="2543300" h="1695533">
                  <a:moveTo>
                    <a:pt x="0" y="0"/>
                  </a:moveTo>
                  <a:lnTo>
                    <a:pt x="2543300" y="0"/>
                  </a:lnTo>
                  <a:lnTo>
                    <a:pt x="2543300" y="1695533"/>
                  </a:lnTo>
                  <a:lnTo>
                    <a:pt x="0" y="16955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US" sz="2508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AAB1F40-E48E-2391-AEC8-BE9611E4C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9381" y="254980"/>
              <a:ext cx="914535" cy="842843"/>
            </a:xfrm>
            <a:prstGeom prst="rect">
              <a:avLst/>
            </a:prstGeom>
          </p:spPr>
        </p:pic>
        <p:sp>
          <p:nvSpPr>
            <p:cNvPr id="53" name="Rounded Rectangle 4">
              <a:extLst>
                <a:ext uri="{FF2B5EF4-FFF2-40B4-BE49-F238E27FC236}">
                  <a16:creationId xmlns:a16="http://schemas.microsoft.com/office/drawing/2014/main" id="{71F50047-7B8D-9C3A-D12E-ADD6E9FA5748}"/>
                </a:ext>
              </a:extLst>
            </p:cNvPr>
            <p:cNvSpPr/>
            <p:nvPr/>
          </p:nvSpPr>
          <p:spPr>
            <a:xfrm>
              <a:off x="8340694" y="1278160"/>
              <a:ext cx="3564637" cy="5951751"/>
            </a:xfrm>
            <a:prstGeom prst="roundRect">
              <a:avLst>
                <a:gd name="adj" fmla="val 7474"/>
              </a:avLst>
            </a:prstGeom>
            <a:gradFill flip="none" rotWithShape="1">
              <a:gsLst>
                <a:gs pos="28000">
                  <a:srgbClr val="FFC967"/>
                </a:gs>
                <a:gs pos="49000">
                  <a:srgbClr val="FFC000"/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sz="1411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76BB07C1-7080-6BD2-C9FE-CAFFBFDD77E6}"/>
                </a:ext>
              </a:extLst>
            </p:cNvPr>
            <p:cNvSpPr/>
            <p:nvPr/>
          </p:nvSpPr>
          <p:spPr>
            <a:xfrm>
              <a:off x="8450044" y="3118218"/>
              <a:ext cx="3241378" cy="805132"/>
            </a:xfrm>
            <a:prstGeom prst="roundRect">
              <a:avLst>
                <a:gd name="adj" fmla="val 10875"/>
              </a:avLst>
            </a:prstGeom>
            <a:gradFill flip="none" rotWithShape="1">
              <a:gsLst>
                <a:gs pos="0">
                  <a:srgbClr val="101E31"/>
                </a:gs>
                <a:gs pos="45000">
                  <a:srgbClr val="002060"/>
                </a:gs>
                <a:gs pos="100000">
                  <a:srgbClr val="3A38C9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sz="1411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4E3800-FC67-0809-3EC8-9D6082B0B769}"/>
                </a:ext>
              </a:extLst>
            </p:cNvPr>
            <p:cNvSpPr txBox="1"/>
            <p:nvPr/>
          </p:nvSpPr>
          <p:spPr>
            <a:xfrm>
              <a:off x="8496409" y="3063376"/>
              <a:ext cx="3217820" cy="3260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vi-VN" sz="1533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Giá bán (chưa VAT, PBT)</a:t>
              </a:r>
              <a:endParaRPr lang="x-none" sz="153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Rounded Rectangle 18">
              <a:extLst>
                <a:ext uri="{FF2B5EF4-FFF2-40B4-BE49-F238E27FC236}">
                  <a16:creationId xmlns:a16="http://schemas.microsoft.com/office/drawing/2014/main" id="{EBD523A4-9DF9-DDF9-CFD0-C935E8B9EB4A}"/>
                </a:ext>
              </a:extLst>
            </p:cNvPr>
            <p:cNvSpPr/>
            <p:nvPr/>
          </p:nvSpPr>
          <p:spPr>
            <a:xfrm>
              <a:off x="8443862" y="5902592"/>
              <a:ext cx="3226062" cy="1200915"/>
            </a:xfrm>
            <a:prstGeom prst="roundRect">
              <a:avLst>
                <a:gd name="adj" fmla="val 10875"/>
              </a:avLst>
            </a:prstGeom>
            <a:gradFill flip="none" rotWithShape="1">
              <a:gsLst>
                <a:gs pos="0">
                  <a:srgbClr val="101E31"/>
                </a:gs>
                <a:gs pos="45000">
                  <a:srgbClr val="002060"/>
                </a:gs>
                <a:gs pos="100000">
                  <a:srgbClr val="3A38C9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sz="141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C26596A-ACBC-FEDC-DEEF-FE7058FD6200}"/>
                </a:ext>
              </a:extLst>
            </p:cNvPr>
            <p:cNvSpPr txBox="1"/>
            <p:nvPr/>
          </p:nvSpPr>
          <p:spPr>
            <a:xfrm>
              <a:off x="8768541" y="1293429"/>
              <a:ext cx="2662054" cy="604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43" b="1" dirty="0">
                  <a:solidFill>
                    <a:srgbClr val="111E3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BS1207.06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7B54462-C06F-05DA-6D32-020D45E9A666}"/>
                </a:ext>
              </a:extLst>
            </p:cNvPr>
            <p:cNvSpPr txBox="1"/>
            <p:nvPr/>
          </p:nvSpPr>
          <p:spPr>
            <a:xfrm>
              <a:off x="8350496" y="1873151"/>
              <a:ext cx="3574442" cy="1205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98092" indent="-398092">
                <a:buFont typeface="Wingdings" panose="05000000000000000000" pitchFamily="2" charset="2"/>
                <a:buChar char="Ø"/>
              </a:pPr>
              <a:r>
                <a:rPr lang="vi-VN" sz="1812" dirty="0">
                  <a:latin typeface="Arial" panose="020B0604020202020204" pitchFamily="34" charset="0"/>
                  <a:cs typeface="Arial" panose="020B0604020202020204" pitchFamily="34" charset="0"/>
                </a:rPr>
                <a:t>Loại căn: 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3PN</a:t>
              </a:r>
              <a:endParaRPr lang="vi-VN" sz="1812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98092" indent="-398092">
                <a:buFont typeface="Wingdings" panose="05000000000000000000" pitchFamily="2" charset="2"/>
                <a:buChar char="Ø"/>
              </a:pPr>
              <a:r>
                <a:rPr lang="vi-VN" sz="1812" dirty="0">
                  <a:latin typeface="Arial" panose="020B0604020202020204" pitchFamily="34" charset="0"/>
                  <a:cs typeface="Arial" panose="020B0604020202020204" pitchFamily="34" charset="0"/>
                </a:rPr>
                <a:t>DT:</a:t>
              </a:r>
              <a:r>
                <a:rPr lang="vi-VN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75,2 – 81,5</a:t>
              </a:r>
              <a:r>
                <a:rPr lang="vi-VN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vi-VN" sz="1812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812" b="1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98092" indent="-398092">
                <a:buFont typeface="Wingdings" panose="05000000000000000000" pitchFamily="2" charset="2"/>
                <a:buChar char="Ø"/>
              </a:pPr>
              <a:r>
                <a:rPr lang="vi-VN" sz="1812" dirty="0">
                  <a:latin typeface="Arial" panose="020B0604020202020204" pitchFamily="34" charset="0"/>
                  <a:cs typeface="Arial" panose="020B0604020202020204" pitchFamily="34" charset="0"/>
                </a:rPr>
                <a:t>View:</a:t>
              </a:r>
              <a:r>
                <a:rPr lang="en-US" sz="1812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Đại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lộ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mua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sắm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Rodeo,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Hồ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bơi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Nhiệt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đới</a:t>
              </a:r>
              <a:endParaRPr lang="en-US" sz="1812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83DECC-43CB-7DDF-F04B-7FC5C4A5842D}"/>
                </a:ext>
              </a:extLst>
            </p:cNvPr>
            <p:cNvSpPr txBox="1"/>
            <p:nvPr/>
          </p:nvSpPr>
          <p:spPr>
            <a:xfrm>
              <a:off x="8768542" y="3343281"/>
              <a:ext cx="2868034" cy="604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472"/>
                </a:spcAft>
              </a:pPr>
              <a:r>
                <a:rPr lang="en-US" sz="3343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6,189,137,964</a:t>
              </a:r>
              <a:endParaRPr lang="x-none" sz="334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043D53F-90FE-CED8-B2E0-6BA6B2788351}"/>
                </a:ext>
              </a:extLst>
            </p:cNvPr>
            <p:cNvSpPr txBox="1"/>
            <p:nvPr/>
          </p:nvSpPr>
          <p:spPr>
            <a:xfrm>
              <a:off x="8633001" y="6406450"/>
              <a:ext cx="3119715" cy="690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472"/>
                </a:spcAft>
              </a:pPr>
              <a:r>
                <a:rPr lang="en-US" sz="3901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5,559,656,881</a:t>
              </a:r>
              <a:endParaRPr lang="x-none" sz="3901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0D8914C-A42F-B4C5-C891-1010E8D890FB}"/>
                </a:ext>
              </a:extLst>
            </p:cNvPr>
            <p:cNvSpPr txBox="1"/>
            <p:nvPr/>
          </p:nvSpPr>
          <p:spPr>
            <a:xfrm>
              <a:off x="8257901" y="5822046"/>
              <a:ext cx="3501886" cy="6905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vi-VN" sz="2229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Giá bán sau ưu đãi</a:t>
              </a:r>
              <a:r>
                <a:rPr lang="en-US" sz="2229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TTS</a:t>
              </a:r>
              <a:endParaRPr lang="vi-VN" sz="2229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vi-VN" sz="1672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(chưa VAT, PBT)</a:t>
              </a:r>
              <a:endParaRPr lang="x-none" sz="1672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62E3434-ECA9-506B-402D-71C4C1831ADF}"/>
                </a:ext>
              </a:extLst>
            </p:cNvPr>
            <p:cNvSpPr txBox="1"/>
            <p:nvPr/>
          </p:nvSpPr>
          <p:spPr>
            <a:xfrm>
              <a:off x="8518135" y="4003202"/>
              <a:ext cx="3575660" cy="1763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TT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TĐ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chuẩn</a:t>
              </a:r>
              <a:r>
                <a:rPr lang="en-US" sz="1812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: </a:t>
              </a:r>
              <a:r>
                <a:rPr lang="en-US" sz="1812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CK 4,3%</a:t>
              </a:r>
            </a:p>
            <a:p>
              <a:r>
                <a:rPr lang="vi-VN" sz="1812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TT</a:t>
              </a:r>
              <a:r>
                <a:rPr lang="en-US" sz="1812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TĐ </a:t>
              </a:r>
              <a:r>
                <a:rPr lang="en-US" sz="1812" b="1" dirty="0" err="1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sớm</a:t>
              </a:r>
              <a:r>
                <a:rPr lang="en-US" sz="1812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: </a:t>
              </a:r>
              <a:r>
                <a:rPr lang="en-US" sz="1812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CK 14,3%</a:t>
              </a:r>
            </a:p>
            <a:p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Gói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quà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nội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thất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r>
                <a:rPr lang="en-US" sz="1812" b="1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r>
                <a:rPr lang="en-US" sz="1812" b="1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CK 150tr – 200tr </a:t>
              </a:r>
              <a:r>
                <a:rPr lang="en-US" sz="1393" i="1" dirty="0">
                  <a:latin typeface="Arial" panose="020B0604020202020204" pitchFamily="34" charset="0"/>
                  <a:cs typeface="Arial" panose="020B0604020202020204" pitchFamily="34" charset="0"/>
                </a:rPr>
                <a:t>(2PN+1 – 3PN)</a:t>
              </a:r>
            </a:p>
            <a:p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Ưu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đãi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“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Tân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gia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đón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12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Tết</a:t>
              </a:r>
              <a:r>
                <a:rPr lang="en-US" sz="1812" b="1" dirty="0">
                  <a:latin typeface="Arial" panose="020B0604020202020204" pitchFamily="34" charset="0"/>
                  <a:cs typeface="Arial" panose="020B0604020202020204" pitchFamily="34" charset="0"/>
                </a:rPr>
                <a:t>”</a:t>
              </a:r>
            </a:p>
            <a:p>
              <a:r>
                <a:rPr lang="en-US" sz="1812" b="1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r>
                <a:rPr lang="en-US" sz="1812" b="1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CK 3%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9059413-0C1C-5554-5D27-331A437227E5}"/>
                </a:ext>
              </a:extLst>
            </p:cNvPr>
            <p:cNvCxnSpPr>
              <a:cxnSpLocks/>
            </p:cNvCxnSpPr>
            <p:nvPr/>
          </p:nvCxnSpPr>
          <p:spPr>
            <a:xfrm>
              <a:off x="6357011" y="3588743"/>
              <a:ext cx="1423502" cy="36367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2D527C-C052-3AF2-71FF-3CFA756FBBEF}"/>
                </a:ext>
              </a:extLst>
            </p:cNvPr>
            <p:cNvSpPr/>
            <p:nvPr/>
          </p:nvSpPr>
          <p:spPr>
            <a:xfrm rot="15721102">
              <a:off x="6225407" y="3459340"/>
              <a:ext cx="191069" cy="146597"/>
            </a:xfrm>
            <a:prstGeom prst="rect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sz="2508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B884201-AEF2-715D-353C-040781E22109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5485408" y="3627251"/>
              <a:ext cx="848798" cy="47687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D3E744C-715B-906A-E610-6AF1A04B7F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6916" y="5219833"/>
              <a:ext cx="258239" cy="63827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ABD0110-C5DC-5598-34FF-3EACC1B48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285" y="131061"/>
              <a:ext cx="7473125" cy="409339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19050">
              <a:solidFill>
                <a:srgbClr val="FFFF66"/>
              </a:solidFill>
            </a:ln>
            <a:effectLst/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FAD7A0F-9ABA-6243-7978-5B54E98DF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908" y="5056162"/>
              <a:ext cx="292861" cy="96560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9ED011-EFFC-2843-CAD9-C0A18CB9F2F6}"/>
                </a:ext>
              </a:extLst>
            </p:cNvPr>
            <p:cNvSpPr/>
            <p:nvPr/>
          </p:nvSpPr>
          <p:spPr>
            <a:xfrm rot="10800000">
              <a:off x="2764659" y="2919278"/>
              <a:ext cx="222248" cy="197378"/>
            </a:xfrm>
            <a:prstGeom prst="rect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sz="2508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3F2A893-F334-B3CB-4F8D-5AAB3A4F42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405" y="2416155"/>
              <a:ext cx="659438" cy="49910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6AE5AAA-8099-B725-76AD-8E688E4486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0358" y="2177753"/>
              <a:ext cx="908544" cy="72284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FAA1A57-E028-89F6-A53F-36E2734251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6034" y="6712366"/>
              <a:ext cx="589030" cy="227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C47D710-7ADC-225B-FA10-921B8D42F4E2}"/>
                </a:ext>
              </a:extLst>
            </p:cNvPr>
            <p:cNvCxnSpPr>
              <a:cxnSpLocks/>
            </p:cNvCxnSpPr>
            <p:nvPr/>
          </p:nvCxnSpPr>
          <p:spPr>
            <a:xfrm>
              <a:off x="3802062" y="6703527"/>
              <a:ext cx="334611" cy="34097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D691C2B-EE2F-E11C-3C97-C4143FD20C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7" t="45935" r="5449" b="4335"/>
            <a:stretch/>
          </p:blipFill>
          <p:spPr>
            <a:xfrm>
              <a:off x="4488386" y="4359067"/>
              <a:ext cx="3743089" cy="289293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19050">
              <a:solidFill>
                <a:srgbClr val="FFFF66"/>
              </a:solidFill>
            </a:ln>
            <a:effectLst/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90D9909-3C95-4B11-F5A7-8ACC5D660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286" y="4345185"/>
              <a:ext cx="3620820" cy="291584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19050">
              <a:solidFill>
                <a:srgbClr val="FFFF66"/>
              </a:solidFill>
            </a:ln>
            <a:effectLst/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90C1A5A-AE71-607F-E75D-23E9084C6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79864" y="2742033"/>
              <a:ext cx="2264955" cy="151200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4E0FFB1-ED4E-F3ED-94EB-8B687EAAF9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3193" y="5449916"/>
              <a:ext cx="296740" cy="52892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9941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270</Words>
  <Application>Microsoft Office PowerPoint</Application>
  <PresentationFormat>Custom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Khang Hà</dc:creator>
  <cp:lastModifiedBy>Khang Hà</cp:lastModifiedBy>
  <cp:revision>2</cp:revision>
  <dcterms:created xsi:type="dcterms:W3CDTF">2025-02-12T04:11:52Z</dcterms:created>
  <dcterms:modified xsi:type="dcterms:W3CDTF">2025-02-12T04:42:25Z</dcterms:modified>
</cp:coreProperties>
</file>