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7" r:id="rId3"/>
    <p:sldId id="28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29683F-4DBA-4416-BEFC-C257130BE41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200989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9683F-4DBA-4416-BEFC-C257130BE41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97121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9683F-4DBA-4416-BEFC-C257130BE41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285987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9683F-4DBA-4416-BEFC-C257130BE41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269606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29683F-4DBA-4416-BEFC-C257130BE41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297703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29683F-4DBA-4416-BEFC-C257130BE410}"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354048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29683F-4DBA-4416-BEFC-C257130BE410}"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17996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29683F-4DBA-4416-BEFC-C257130BE410}"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389444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9683F-4DBA-4416-BEFC-C257130BE410}"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390820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29683F-4DBA-4416-BEFC-C257130BE410}"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196707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29683F-4DBA-4416-BEFC-C257130BE410}"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D14C7-277F-4BE6-8D4F-8C10C7F27A5C}" type="slidenum">
              <a:rPr lang="en-US" smtClean="0"/>
              <a:t>‹#›</a:t>
            </a:fld>
            <a:endParaRPr lang="en-US"/>
          </a:p>
        </p:txBody>
      </p:sp>
    </p:spTree>
    <p:extLst>
      <p:ext uri="{BB962C8B-B14F-4D97-AF65-F5344CB8AC3E}">
        <p14:creationId xmlns:p14="http://schemas.microsoft.com/office/powerpoint/2010/main" val="391164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9683F-4DBA-4416-BEFC-C257130BE410}"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14C7-277F-4BE6-8D4F-8C10C7F27A5C}" type="slidenum">
              <a:rPr lang="en-US" smtClean="0"/>
              <a:t>‹#›</a:t>
            </a:fld>
            <a:endParaRPr lang="en-US"/>
          </a:p>
        </p:txBody>
      </p:sp>
    </p:spTree>
    <p:extLst>
      <p:ext uri="{BB962C8B-B14F-4D97-AF65-F5344CB8AC3E}">
        <p14:creationId xmlns:p14="http://schemas.microsoft.com/office/powerpoint/2010/main" val="370892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hecate.hakai.org/sn" TargetMode="Externa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37.emf"/></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hyperlink" Target="https://www.rdocumentation.org/packages/KScorrect/versions/1.2.4/topics/dmixnor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55812" y="991108"/>
            <a:ext cx="9619013" cy="707886"/>
          </a:xfrm>
          <a:prstGeom prst="rect">
            <a:avLst/>
          </a:prstGeom>
          <a:noFill/>
        </p:spPr>
        <p:txBody>
          <a:bodyPr wrap="square" rtlCol="0">
            <a:spAutoFit/>
          </a:bodyPr>
          <a:lstStyle/>
          <a:p>
            <a:pPr algn="ctr"/>
            <a:r>
              <a:rPr lang="en-US" sz="4000" dirty="0" err="1" smtClean="0"/>
              <a:t>RatingCurve</a:t>
            </a:r>
            <a:endParaRPr lang="en-US" sz="4000" dirty="0" smtClean="0"/>
          </a:p>
        </p:txBody>
      </p:sp>
      <p:sp>
        <p:nvSpPr>
          <p:cNvPr id="4" name="TextBox 3"/>
          <p:cNvSpPr txBox="1"/>
          <p:nvPr/>
        </p:nvSpPr>
        <p:spPr>
          <a:xfrm>
            <a:off x="2944166" y="2967286"/>
            <a:ext cx="6242304" cy="707886"/>
          </a:xfrm>
          <a:prstGeom prst="rect">
            <a:avLst/>
          </a:prstGeom>
          <a:noFill/>
        </p:spPr>
        <p:txBody>
          <a:bodyPr wrap="square" rtlCol="0">
            <a:spAutoFit/>
          </a:bodyPr>
          <a:lstStyle/>
          <a:p>
            <a:pPr algn="ctr"/>
            <a:r>
              <a:rPr lang="en-US" sz="2000" dirty="0" smtClean="0"/>
              <a:t>A tutorial on plotting stage-discharge rating curves using the R scripts of the </a:t>
            </a:r>
            <a:r>
              <a:rPr lang="en-US" sz="2000" dirty="0" err="1" smtClean="0"/>
              <a:t>RatingCurve</a:t>
            </a:r>
            <a:r>
              <a:rPr lang="en-US" sz="2000" dirty="0" smtClean="0"/>
              <a:t> repository. </a:t>
            </a:r>
            <a:endParaRPr lang="en-US" sz="2000" dirty="0"/>
          </a:p>
        </p:txBody>
      </p:sp>
      <p:sp>
        <p:nvSpPr>
          <p:cNvPr id="9" name="TextBox 8"/>
          <p:cNvSpPr txBox="1"/>
          <p:nvPr/>
        </p:nvSpPr>
        <p:spPr>
          <a:xfrm>
            <a:off x="5108245" y="1941261"/>
            <a:ext cx="1914144" cy="646331"/>
          </a:xfrm>
          <a:prstGeom prst="rect">
            <a:avLst/>
          </a:prstGeom>
          <a:noFill/>
        </p:spPr>
        <p:txBody>
          <a:bodyPr wrap="square" rtlCol="0">
            <a:spAutoFit/>
          </a:bodyPr>
          <a:lstStyle/>
          <a:p>
            <a:pPr algn="ctr"/>
            <a:r>
              <a:rPr lang="en-US" dirty="0" smtClean="0"/>
              <a:t>By </a:t>
            </a:r>
            <a:r>
              <a:rPr lang="en-US" dirty="0" err="1" smtClean="0"/>
              <a:t>Maartje</a:t>
            </a:r>
            <a:r>
              <a:rPr lang="en-US" dirty="0" smtClean="0"/>
              <a:t> </a:t>
            </a:r>
            <a:r>
              <a:rPr lang="en-US" dirty="0" err="1" smtClean="0"/>
              <a:t>Korver</a:t>
            </a:r>
            <a:endParaRPr lang="en-US" dirty="0" smtClean="0"/>
          </a:p>
          <a:p>
            <a:pPr algn="ctr"/>
            <a:r>
              <a:rPr lang="en-US" dirty="0" smtClean="0"/>
              <a:t>May 28, 2019</a:t>
            </a:r>
            <a:endParaRPr lang="en-US" dirty="0"/>
          </a:p>
        </p:txBody>
      </p:sp>
      <p:pic>
        <p:nvPicPr>
          <p:cNvPr id="14" name="Picture 13"/>
          <p:cNvPicPr>
            <a:picLocks noChangeAspect="1"/>
          </p:cNvPicPr>
          <p:nvPr/>
        </p:nvPicPr>
        <p:blipFill>
          <a:blip r:embed="rId2"/>
          <a:stretch>
            <a:fillRect/>
          </a:stretch>
        </p:blipFill>
        <p:spPr>
          <a:xfrm>
            <a:off x="4962692" y="4434560"/>
            <a:ext cx="2205251" cy="1017808"/>
          </a:xfrm>
          <a:prstGeom prst="rect">
            <a:avLst/>
          </a:prstGeom>
        </p:spPr>
      </p:pic>
    </p:spTree>
    <p:extLst>
      <p:ext uri="{BB962C8B-B14F-4D97-AF65-F5344CB8AC3E}">
        <p14:creationId xmlns:p14="http://schemas.microsoft.com/office/powerpoint/2010/main" val="38004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8331" y="1490357"/>
            <a:ext cx="4735123" cy="3764475"/>
          </a:xfrm>
          <a:prstGeom prst="rect">
            <a:avLst/>
          </a:prstGeom>
        </p:spPr>
      </p:pic>
      <p:pic>
        <p:nvPicPr>
          <p:cNvPr id="11" name="Picture 10"/>
          <p:cNvPicPr>
            <a:picLocks noChangeAspect="1"/>
          </p:cNvPicPr>
          <p:nvPr/>
        </p:nvPicPr>
        <p:blipFill>
          <a:blip r:embed="rId3"/>
          <a:stretch>
            <a:fillRect/>
          </a:stretch>
        </p:blipFill>
        <p:spPr>
          <a:xfrm>
            <a:off x="5774129" y="1460888"/>
            <a:ext cx="4839689" cy="3831421"/>
          </a:xfrm>
          <a:prstGeom prst="rect">
            <a:avLst/>
          </a:prstGeom>
        </p:spPr>
      </p:pic>
      <p:sp>
        <p:nvSpPr>
          <p:cNvPr id="20" name="TextBox 19"/>
          <p:cNvSpPr txBox="1"/>
          <p:nvPr/>
        </p:nvSpPr>
        <p:spPr>
          <a:xfrm>
            <a:off x="1276598" y="187370"/>
            <a:ext cx="9619013" cy="646331"/>
          </a:xfrm>
          <a:prstGeom prst="rect">
            <a:avLst/>
          </a:prstGeom>
          <a:noFill/>
        </p:spPr>
        <p:txBody>
          <a:bodyPr wrap="square" rtlCol="0">
            <a:spAutoFit/>
          </a:bodyPr>
          <a:lstStyle/>
          <a:p>
            <a:pPr algn="ctr"/>
            <a:r>
              <a:rPr lang="en-US" sz="3600" dirty="0"/>
              <a:t>Assess discharge data</a:t>
            </a:r>
          </a:p>
        </p:txBody>
      </p:sp>
    </p:spTree>
    <p:extLst>
      <p:ext uri="{BB962C8B-B14F-4D97-AF65-F5344CB8AC3E}">
        <p14:creationId xmlns:p14="http://schemas.microsoft.com/office/powerpoint/2010/main" val="251935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062842" y="1432915"/>
            <a:ext cx="4758655" cy="3869333"/>
          </a:xfrm>
          <a:prstGeom prst="rect">
            <a:avLst/>
          </a:prstGeom>
        </p:spPr>
      </p:pic>
      <p:pic>
        <p:nvPicPr>
          <p:cNvPr id="16" name="Picture 15"/>
          <p:cNvPicPr>
            <a:picLocks noChangeAspect="1"/>
          </p:cNvPicPr>
          <p:nvPr/>
        </p:nvPicPr>
        <p:blipFill>
          <a:blip r:embed="rId3"/>
          <a:stretch>
            <a:fillRect/>
          </a:stretch>
        </p:blipFill>
        <p:spPr>
          <a:xfrm>
            <a:off x="5931725" y="1514103"/>
            <a:ext cx="4845134" cy="3702704"/>
          </a:xfrm>
          <a:prstGeom prst="rect">
            <a:avLst/>
          </a:prstGeom>
        </p:spPr>
      </p:pic>
      <p:sp>
        <p:nvSpPr>
          <p:cNvPr id="17" name="TextBox 16"/>
          <p:cNvSpPr txBox="1"/>
          <p:nvPr/>
        </p:nvSpPr>
        <p:spPr>
          <a:xfrm>
            <a:off x="1276598" y="187370"/>
            <a:ext cx="9619013" cy="646331"/>
          </a:xfrm>
          <a:prstGeom prst="rect">
            <a:avLst/>
          </a:prstGeom>
          <a:noFill/>
        </p:spPr>
        <p:txBody>
          <a:bodyPr wrap="square" rtlCol="0">
            <a:spAutoFit/>
          </a:bodyPr>
          <a:lstStyle/>
          <a:p>
            <a:pPr algn="ctr"/>
            <a:r>
              <a:rPr lang="en-US" sz="3600" dirty="0"/>
              <a:t>Assess discharge data</a:t>
            </a:r>
          </a:p>
        </p:txBody>
      </p:sp>
    </p:spTree>
    <p:extLst>
      <p:ext uri="{BB962C8B-B14F-4D97-AF65-F5344CB8AC3E}">
        <p14:creationId xmlns:p14="http://schemas.microsoft.com/office/powerpoint/2010/main" val="58663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9302" y="1177145"/>
            <a:ext cx="5103978" cy="3932292"/>
          </a:xfrm>
          <a:prstGeom prst="rect">
            <a:avLst/>
          </a:prstGeom>
        </p:spPr>
      </p:pic>
      <p:pic>
        <p:nvPicPr>
          <p:cNvPr id="9" name="Picture 8"/>
          <p:cNvPicPr>
            <a:picLocks noChangeAspect="1"/>
          </p:cNvPicPr>
          <p:nvPr/>
        </p:nvPicPr>
        <p:blipFill>
          <a:blip r:embed="rId3"/>
          <a:stretch>
            <a:fillRect/>
          </a:stretch>
        </p:blipFill>
        <p:spPr>
          <a:xfrm>
            <a:off x="6190599" y="1177145"/>
            <a:ext cx="5093547" cy="3952685"/>
          </a:xfrm>
          <a:prstGeom prst="rect">
            <a:avLst/>
          </a:prstGeom>
        </p:spPr>
      </p:pic>
      <p:sp>
        <p:nvSpPr>
          <p:cNvPr id="21" name="TextBox 20"/>
          <p:cNvSpPr txBox="1"/>
          <p:nvPr/>
        </p:nvSpPr>
        <p:spPr>
          <a:xfrm>
            <a:off x="1276598" y="187370"/>
            <a:ext cx="9619013" cy="646331"/>
          </a:xfrm>
          <a:prstGeom prst="rect">
            <a:avLst/>
          </a:prstGeom>
          <a:noFill/>
        </p:spPr>
        <p:txBody>
          <a:bodyPr wrap="square" rtlCol="0">
            <a:spAutoFit/>
          </a:bodyPr>
          <a:lstStyle/>
          <a:p>
            <a:pPr algn="ctr"/>
            <a:r>
              <a:rPr lang="en-US" sz="3600" dirty="0"/>
              <a:t>Assess discharge data</a:t>
            </a:r>
          </a:p>
        </p:txBody>
      </p:sp>
    </p:spTree>
    <p:extLst>
      <p:ext uri="{BB962C8B-B14F-4D97-AF65-F5344CB8AC3E}">
        <p14:creationId xmlns:p14="http://schemas.microsoft.com/office/powerpoint/2010/main" val="8344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51851" y="3748725"/>
            <a:ext cx="12068508" cy="2646815"/>
          </a:xfrm>
          <a:prstGeom prst="rect">
            <a:avLst/>
          </a:prstGeom>
        </p:spPr>
      </p:pic>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a:t>Assess discharge data</a:t>
            </a:r>
          </a:p>
        </p:txBody>
      </p:sp>
      <p:sp>
        <p:nvSpPr>
          <p:cNvPr id="10" name="Rectangle 9"/>
          <p:cNvSpPr/>
          <p:nvPr/>
        </p:nvSpPr>
        <p:spPr>
          <a:xfrm>
            <a:off x="4029448" y="4661065"/>
            <a:ext cx="625680" cy="1695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95748" y="4661065"/>
            <a:ext cx="614548" cy="17214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06432" y="1348092"/>
            <a:ext cx="1011777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If omitting certain data points, change to ‘N’ in ‘</a:t>
            </a:r>
            <a:r>
              <a:rPr lang="en-US" dirty="0" err="1" smtClean="0"/>
              <a:t>Final_rating_curve</a:t>
            </a:r>
            <a:r>
              <a:rPr lang="en-US" dirty="0" smtClean="0"/>
              <a:t>’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If rating curve has shifted, organize data points by shift segment in ‘Shift’ column. For example, ‘1’ for all low flow measurements that have not shifted, ‘2.1’ for all high flow measurements prior to a shift and ‘2.2’ for all measurements after a shift.</a:t>
            </a:r>
            <a:endParaRPr lang="en-US" dirty="0"/>
          </a:p>
        </p:txBody>
      </p:sp>
    </p:spTree>
    <p:extLst>
      <p:ext uri="{BB962C8B-B14F-4D97-AF65-F5344CB8AC3E}">
        <p14:creationId xmlns:p14="http://schemas.microsoft.com/office/powerpoint/2010/main" val="324720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p:cNvSpPr txBox="1"/>
          <p:nvPr/>
        </p:nvSpPr>
        <p:spPr>
          <a:xfrm>
            <a:off x="297993" y="795110"/>
            <a:ext cx="11576221" cy="369332"/>
          </a:xfrm>
          <a:prstGeom prst="rect">
            <a:avLst/>
          </a:prstGeom>
          <a:noFill/>
        </p:spPr>
        <p:txBody>
          <a:bodyPr wrap="square" rtlCol="0">
            <a:spAutoFit/>
          </a:bodyPr>
          <a:lstStyle/>
          <a:p>
            <a:r>
              <a:rPr lang="en-US" dirty="0" smtClean="0"/>
              <a:t>Use R Markdown script: </a:t>
            </a:r>
            <a:r>
              <a:rPr lang="en-US" dirty="0" smtClean="0">
                <a:solidFill>
                  <a:srgbClr val="FF0000"/>
                </a:solidFill>
              </a:rPr>
              <a:t>‘</a:t>
            </a:r>
            <a:r>
              <a:rPr lang="en-US" dirty="0" err="1" smtClean="0">
                <a:solidFill>
                  <a:srgbClr val="FF0000"/>
                </a:solidFill>
              </a:rPr>
              <a:t>Rating_curve.Rmd</a:t>
            </a:r>
            <a:r>
              <a:rPr lang="en-US" dirty="0">
                <a:solidFill>
                  <a:srgbClr val="FF0000"/>
                </a:solidFill>
              </a:rPr>
              <a:t>’ </a:t>
            </a:r>
            <a:r>
              <a:rPr lang="en-US" dirty="0"/>
              <a:t>o</a:t>
            </a:r>
            <a:r>
              <a:rPr lang="en-US" dirty="0" smtClean="0"/>
              <a:t>r if rating curve consists of one or more shifts: </a:t>
            </a:r>
            <a:r>
              <a:rPr lang="en-US" dirty="0" smtClean="0">
                <a:solidFill>
                  <a:srgbClr val="FF0000"/>
                </a:solidFill>
              </a:rPr>
              <a:t>‘</a:t>
            </a:r>
            <a:r>
              <a:rPr lang="en-US" dirty="0" err="1" smtClean="0">
                <a:solidFill>
                  <a:srgbClr val="FF0000"/>
                </a:solidFill>
              </a:rPr>
              <a:t>Rating_curve_Shifted.Rmd</a:t>
            </a:r>
            <a:r>
              <a:rPr lang="en-US" dirty="0" smtClean="0">
                <a:solidFill>
                  <a:srgbClr val="FF0000"/>
                </a:solidFill>
              </a:rPr>
              <a:t>’</a:t>
            </a:r>
            <a:endParaRPr lang="en-US" dirty="0">
              <a:solidFill>
                <a:srgbClr val="FF0000"/>
              </a:solidFill>
            </a:endParaRPr>
          </a:p>
        </p:txBody>
      </p:sp>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10" name="Flowchart: Process 9"/>
          <p:cNvSpPr/>
          <p:nvPr/>
        </p:nvSpPr>
        <p:spPr>
          <a:xfrm>
            <a:off x="3799117" y="1890068"/>
            <a:ext cx="1757548" cy="4037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Span Width</a:t>
            </a:r>
            <a:endParaRPr lang="en-US" dirty="0"/>
          </a:p>
        </p:txBody>
      </p:sp>
      <p:sp>
        <p:nvSpPr>
          <p:cNvPr id="17" name="Flowchart: Alternate Process 16"/>
          <p:cNvSpPr/>
          <p:nvPr/>
        </p:nvSpPr>
        <p:spPr>
          <a:xfrm>
            <a:off x="6403780" y="1865844"/>
            <a:ext cx="1628898" cy="133752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Extrapolate curve</a:t>
            </a:r>
            <a:endParaRPr lang="en-US" dirty="0"/>
          </a:p>
        </p:txBody>
      </p:sp>
      <p:sp>
        <p:nvSpPr>
          <p:cNvPr id="18" name="Flowchart: Data 17"/>
          <p:cNvSpPr/>
          <p:nvPr/>
        </p:nvSpPr>
        <p:spPr>
          <a:xfrm>
            <a:off x="8696210" y="1785507"/>
            <a:ext cx="2107871" cy="13021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Interpolate curve</a:t>
            </a:r>
            <a:endParaRPr lang="en-US" dirty="0"/>
          </a:p>
        </p:txBody>
      </p:sp>
      <p:sp>
        <p:nvSpPr>
          <p:cNvPr id="19" name="Flowchart: Process 18"/>
          <p:cNvSpPr/>
          <p:nvPr/>
        </p:nvSpPr>
        <p:spPr>
          <a:xfrm>
            <a:off x="489109" y="1882589"/>
            <a:ext cx="1135085" cy="13062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data</a:t>
            </a:r>
            <a:endParaRPr lang="en-US" dirty="0"/>
          </a:p>
        </p:txBody>
      </p:sp>
      <p:sp>
        <p:nvSpPr>
          <p:cNvPr id="21" name="Flowchart: Process 20"/>
          <p:cNvSpPr/>
          <p:nvPr/>
        </p:nvSpPr>
        <p:spPr>
          <a:xfrm>
            <a:off x="1669341" y="1874332"/>
            <a:ext cx="1258786" cy="1314543"/>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Separate rating curve </a:t>
            </a:r>
            <a:r>
              <a:rPr lang="en-US" dirty="0" err="1" smtClean="0"/>
              <a:t>dataframes</a:t>
            </a:r>
            <a:endParaRPr lang="en-US" dirty="0"/>
          </a:p>
        </p:txBody>
      </p:sp>
      <p:sp>
        <p:nvSpPr>
          <p:cNvPr id="24" name="Flowchart: Stored Data 23"/>
          <p:cNvSpPr/>
          <p:nvPr/>
        </p:nvSpPr>
        <p:spPr>
          <a:xfrm>
            <a:off x="3503462" y="2317592"/>
            <a:ext cx="1229098" cy="871283"/>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Assess</a:t>
            </a:r>
            <a:endParaRPr lang="en-US" dirty="0"/>
          </a:p>
        </p:txBody>
      </p:sp>
      <p:sp>
        <p:nvSpPr>
          <p:cNvPr id="32" name="Flowchart: Stored Data 31"/>
          <p:cNvSpPr/>
          <p:nvPr/>
        </p:nvSpPr>
        <p:spPr>
          <a:xfrm>
            <a:off x="4575463" y="2315222"/>
            <a:ext cx="1165763" cy="871283"/>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a:t>
            </a:r>
            <a:endParaRPr lang="en-US" dirty="0"/>
          </a:p>
        </p:txBody>
      </p:sp>
      <p:sp>
        <p:nvSpPr>
          <p:cNvPr id="27" name="Flowchart: Extract 26"/>
          <p:cNvSpPr/>
          <p:nvPr/>
        </p:nvSpPr>
        <p:spPr>
          <a:xfrm>
            <a:off x="9356518" y="3705080"/>
            <a:ext cx="1884712" cy="162481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 (95%)</a:t>
            </a:r>
            <a:endParaRPr lang="en-US" dirty="0"/>
          </a:p>
        </p:txBody>
      </p:sp>
      <p:sp>
        <p:nvSpPr>
          <p:cNvPr id="33" name="Flowchart: Alternate Process 32"/>
          <p:cNvSpPr/>
          <p:nvPr/>
        </p:nvSpPr>
        <p:spPr>
          <a:xfrm>
            <a:off x="6353294" y="4018630"/>
            <a:ext cx="1680359" cy="143691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Extrapolate CI</a:t>
            </a:r>
            <a:endParaRPr lang="en-US" dirty="0"/>
          </a:p>
        </p:txBody>
      </p:sp>
      <p:sp>
        <p:nvSpPr>
          <p:cNvPr id="34" name="Flowchart: Data 33"/>
          <p:cNvSpPr/>
          <p:nvPr/>
        </p:nvSpPr>
        <p:spPr>
          <a:xfrm>
            <a:off x="4087583" y="4014265"/>
            <a:ext cx="2092037" cy="14296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Interpolate CI</a:t>
            </a:r>
            <a:endParaRPr lang="en-US" dirty="0"/>
          </a:p>
        </p:txBody>
      </p:sp>
      <p:sp>
        <p:nvSpPr>
          <p:cNvPr id="35" name="Flowchart: Process 34"/>
          <p:cNvSpPr/>
          <p:nvPr/>
        </p:nvSpPr>
        <p:spPr>
          <a:xfrm>
            <a:off x="499255" y="3220221"/>
            <a:ext cx="2417620"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Tidydata_stagedischarge.R</a:t>
            </a:r>
            <a:endParaRPr lang="en-US" sz="1200" dirty="0"/>
          </a:p>
        </p:txBody>
      </p:sp>
      <p:sp>
        <p:nvSpPr>
          <p:cNvPr id="36" name="Flowchart: Process 35"/>
          <p:cNvSpPr/>
          <p:nvPr/>
        </p:nvSpPr>
        <p:spPr>
          <a:xfrm>
            <a:off x="3969825" y="3217855"/>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selectspan.R</a:t>
            </a:r>
            <a:endParaRPr lang="en-US" sz="1200" dirty="0"/>
          </a:p>
        </p:txBody>
      </p:sp>
      <p:sp>
        <p:nvSpPr>
          <p:cNvPr id="37" name="Flowchart: Process 36"/>
          <p:cNvSpPr/>
          <p:nvPr/>
        </p:nvSpPr>
        <p:spPr>
          <a:xfrm>
            <a:off x="6478990" y="1495847"/>
            <a:ext cx="1478478" cy="219693"/>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Extrap_values.csv</a:t>
            </a:r>
            <a:endParaRPr lang="en-US" sz="1200" dirty="0"/>
          </a:p>
        </p:txBody>
      </p:sp>
      <p:cxnSp>
        <p:nvCxnSpPr>
          <p:cNvPr id="39" name="Straight Arrow Connector 38"/>
          <p:cNvCxnSpPr>
            <a:endCxn id="17" idx="0"/>
          </p:cNvCxnSpPr>
          <p:nvPr/>
        </p:nvCxnSpPr>
        <p:spPr>
          <a:xfrm>
            <a:off x="7218229" y="1712184"/>
            <a:ext cx="0" cy="153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Flowchart: Process 41"/>
          <p:cNvSpPr/>
          <p:nvPr/>
        </p:nvSpPr>
        <p:spPr>
          <a:xfrm>
            <a:off x="8785265" y="3118752"/>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interp1.R</a:t>
            </a:r>
            <a:endParaRPr lang="en-US" sz="1200" dirty="0"/>
          </a:p>
        </p:txBody>
      </p:sp>
      <p:sp>
        <p:nvSpPr>
          <p:cNvPr id="43" name="Flowchart: Process 42"/>
          <p:cNvSpPr/>
          <p:nvPr/>
        </p:nvSpPr>
        <p:spPr>
          <a:xfrm>
            <a:off x="4186049" y="5467697"/>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interp2.R</a:t>
            </a:r>
            <a:endParaRPr lang="en-US" sz="1200" dirty="0"/>
          </a:p>
        </p:txBody>
      </p:sp>
      <p:sp>
        <p:nvSpPr>
          <p:cNvPr id="44" name="Flowchart: Process 43"/>
          <p:cNvSpPr/>
          <p:nvPr/>
        </p:nvSpPr>
        <p:spPr>
          <a:xfrm>
            <a:off x="9527473" y="5355263"/>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HQ_unc.R</a:t>
            </a:r>
            <a:endParaRPr lang="en-US" sz="1200" dirty="0"/>
          </a:p>
        </p:txBody>
      </p:sp>
      <p:sp>
        <p:nvSpPr>
          <p:cNvPr id="45" name="Flowchart: Process 44"/>
          <p:cNvSpPr/>
          <p:nvPr/>
        </p:nvSpPr>
        <p:spPr>
          <a:xfrm>
            <a:off x="9527473" y="5681464"/>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CI_model_input.R</a:t>
            </a:r>
            <a:endParaRPr lang="en-US" sz="1200" dirty="0"/>
          </a:p>
        </p:txBody>
      </p:sp>
      <p:sp>
        <p:nvSpPr>
          <p:cNvPr id="46" name="Flowchart: Process 45"/>
          <p:cNvSpPr/>
          <p:nvPr/>
        </p:nvSpPr>
        <p:spPr>
          <a:xfrm>
            <a:off x="9527473" y="6008371"/>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CI.R</a:t>
            </a:r>
            <a:endParaRPr lang="en-US" sz="1200" dirty="0"/>
          </a:p>
        </p:txBody>
      </p:sp>
      <p:sp>
        <p:nvSpPr>
          <p:cNvPr id="47" name="Flowchart: Process 46"/>
          <p:cNvSpPr/>
          <p:nvPr/>
        </p:nvSpPr>
        <p:spPr>
          <a:xfrm>
            <a:off x="6454234" y="3645277"/>
            <a:ext cx="1478478" cy="219693"/>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Extrap_values.csv</a:t>
            </a:r>
            <a:endParaRPr lang="en-US" sz="1200" dirty="0"/>
          </a:p>
        </p:txBody>
      </p:sp>
      <p:cxnSp>
        <p:nvCxnSpPr>
          <p:cNvPr id="48" name="Straight Arrow Connector 47"/>
          <p:cNvCxnSpPr/>
          <p:nvPr/>
        </p:nvCxnSpPr>
        <p:spPr>
          <a:xfrm>
            <a:off x="7186543" y="3864970"/>
            <a:ext cx="0" cy="153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Flowchart: Process 48"/>
          <p:cNvSpPr/>
          <p:nvPr/>
        </p:nvSpPr>
        <p:spPr>
          <a:xfrm>
            <a:off x="8378768" y="4585702"/>
            <a:ext cx="951020" cy="3027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RatingCI.csv</a:t>
            </a:r>
            <a:endParaRPr lang="en-US" sz="1200" dirty="0">
              <a:solidFill>
                <a:schemeClr val="tx1"/>
              </a:solidFill>
            </a:endParaRPr>
          </a:p>
        </p:txBody>
      </p:sp>
      <p:sp>
        <p:nvSpPr>
          <p:cNvPr id="50" name="Flowchart: Process 49"/>
          <p:cNvSpPr/>
          <p:nvPr/>
        </p:nvSpPr>
        <p:spPr>
          <a:xfrm>
            <a:off x="2667728" y="4351510"/>
            <a:ext cx="1227115" cy="9436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51" name="Flowchart: Process 50"/>
          <p:cNvSpPr/>
          <p:nvPr/>
        </p:nvSpPr>
        <p:spPr>
          <a:xfrm>
            <a:off x="403013" y="4492214"/>
            <a:ext cx="2074223" cy="3027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WTSxxxratingcurve_vx.csv</a:t>
            </a:r>
            <a:endParaRPr lang="en-US" sz="1200" dirty="0">
              <a:solidFill>
                <a:schemeClr val="tx1"/>
              </a:solidFill>
            </a:endParaRPr>
          </a:p>
        </p:txBody>
      </p:sp>
      <p:sp>
        <p:nvSpPr>
          <p:cNvPr id="52" name="Flowchart: Process 51"/>
          <p:cNvSpPr/>
          <p:nvPr/>
        </p:nvSpPr>
        <p:spPr>
          <a:xfrm>
            <a:off x="395100" y="4871890"/>
            <a:ext cx="2074223" cy="3027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WTSxxxstagedischarge_vx.csv</a:t>
            </a:r>
            <a:endParaRPr lang="en-US" sz="1200" dirty="0">
              <a:solidFill>
                <a:schemeClr val="tx1"/>
              </a:solidFill>
            </a:endParaRPr>
          </a:p>
        </p:txBody>
      </p:sp>
      <p:cxnSp>
        <p:nvCxnSpPr>
          <p:cNvPr id="54" name="Straight Arrow Connector 53"/>
          <p:cNvCxnSpPr/>
          <p:nvPr/>
        </p:nvCxnSpPr>
        <p:spPr>
          <a:xfrm>
            <a:off x="2958729" y="2680213"/>
            <a:ext cx="557147" cy="25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556665" y="2683666"/>
            <a:ext cx="84809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8042325" y="2680213"/>
            <a:ext cx="847107" cy="151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6200000" flipH="1">
            <a:off x="9989945" y="3223675"/>
            <a:ext cx="2042653" cy="955220"/>
          </a:xfrm>
          <a:prstGeom prst="bentConnector3">
            <a:avLst>
              <a:gd name="adj1" fmla="val -288"/>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10962915" y="4729099"/>
            <a:ext cx="525966"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9347223" y="4724234"/>
            <a:ext cx="359234" cy="79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49" idx="1"/>
            <a:endCxn id="33" idx="3"/>
          </p:cNvCxnSpPr>
          <p:nvPr/>
        </p:nvCxnSpPr>
        <p:spPr>
          <a:xfrm flipH="1">
            <a:off x="8033653" y="4737087"/>
            <a:ext cx="34511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5980711" y="4749058"/>
            <a:ext cx="3725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3900550" y="4749058"/>
            <a:ext cx="3725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51" idx="3"/>
          </p:cNvCxnSpPr>
          <p:nvPr/>
        </p:nvCxnSpPr>
        <p:spPr>
          <a:xfrm flipH="1">
            <a:off x="2477236" y="4643598"/>
            <a:ext cx="18258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2477235" y="5023274"/>
            <a:ext cx="18258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Flowchart: Process 3"/>
          <p:cNvSpPr/>
          <p:nvPr/>
        </p:nvSpPr>
        <p:spPr>
          <a:xfrm>
            <a:off x="1463130" y="1518523"/>
            <a:ext cx="1694962" cy="315636"/>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Only </a:t>
            </a:r>
            <a:endParaRPr lang="en-US" sz="1050" dirty="0" smtClean="0"/>
          </a:p>
          <a:p>
            <a:pPr algn="ctr"/>
            <a:r>
              <a:rPr lang="en-US" sz="1050" dirty="0" smtClean="0"/>
              <a:t>‘</a:t>
            </a:r>
            <a:r>
              <a:rPr lang="en-US" sz="1050" dirty="0" err="1"/>
              <a:t>Rating_curve_Shifted.Rmd</a:t>
            </a:r>
            <a:r>
              <a:rPr lang="en-US" sz="1050" dirty="0" smtClean="0"/>
              <a:t>’</a:t>
            </a:r>
            <a:endParaRPr lang="en-US" sz="1050" dirty="0"/>
          </a:p>
        </p:txBody>
      </p:sp>
    </p:spTree>
    <p:extLst>
      <p:ext uri="{BB962C8B-B14F-4D97-AF65-F5344CB8AC3E}">
        <p14:creationId xmlns:p14="http://schemas.microsoft.com/office/powerpoint/2010/main" val="25514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454481" y="2581645"/>
            <a:ext cx="8705850" cy="3048000"/>
          </a:xfrm>
          <a:prstGeom prst="rect">
            <a:avLst/>
          </a:prstGeom>
        </p:spPr>
      </p:pic>
      <p:pic>
        <p:nvPicPr>
          <p:cNvPr id="14" name="Picture 13"/>
          <p:cNvPicPr>
            <a:picLocks noChangeAspect="1"/>
          </p:cNvPicPr>
          <p:nvPr/>
        </p:nvPicPr>
        <p:blipFill>
          <a:blip r:embed="rId3"/>
          <a:stretch>
            <a:fillRect/>
          </a:stretch>
        </p:blipFill>
        <p:spPr>
          <a:xfrm>
            <a:off x="1436423" y="2033023"/>
            <a:ext cx="6572250" cy="476250"/>
          </a:xfrm>
          <a:prstGeom prst="rect">
            <a:avLst/>
          </a:prstGeom>
        </p:spPr>
      </p:pic>
      <p:pic>
        <p:nvPicPr>
          <p:cNvPr id="11" name="Picture 10"/>
          <p:cNvPicPr>
            <a:picLocks noChangeAspect="1"/>
          </p:cNvPicPr>
          <p:nvPr/>
        </p:nvPicPr>
        <p:blipFill>
          <a:blip r:embed="rId4"/>
          <a:stretch>
            <a:fillRect/>
          </a:stretch>
        </p:blipFill>
        <p:spPr>
          <a:xfrm>
            <a:off x="1436423" y="1061887"/>
            <a:ext cx="5819775" cy="981075"/>
          </a:xfrm>
          <a:prstGeom prst="rect">
            <a:avLst/>
          </a:prstGeom>
        </p:spPr>
      </p:pic>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cxnSp>
        <p:nvCxnSpPr>
          <p:cNvPr id="23" name="Straight Arrow Connector 22"/>
          <p:cNvCxnSpPr>
            <a:stCxn id="28" idx="1"/>
          </p:cNvCxnSpPr>
          <p:nvPr/>
        </p:nvCxnSpPr>
        <p:spPr>
          <a:xfrm flipH="1">
            <a:off x="4937760" y="1678833"/>
            <a:ext cx="3665712" cy="406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8" idx="1"/>
          </p:cNvCxnSpPr>
          <p:nvPr/>
        </p:nvCxnSpPr>
        <p:spPr>
          <a:xfrm flipH="1" flipV="1">
            <a:off x="3718560" y="1563293"/>
            <a:ext cx="4884912" cy="115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603472" y="1217168"/>
            <a:ext cx="3071749" cy="923330"/>
          </a:xfrm>
          <a:prstGeom prst="rect">
            <a:avLst/>
          </a:prstGeom>
          <a:noFill/>
          <a:ln>
            <a:solidFill>
              <a:schemeClr val="tx1"/>
            </a:solidFill>
          </a:ln>
        </p:spPr>
        <p:txBody>
          <a:bodyPr wrap="square" rtlCol="0">
            <a:spAutoFit/>
          </a:bodyPr>
          <a:lstStyle/>
          <a:p>
            <a:r>
              <a:rPr lang="en-US" dirty="0" smtClean="0"/>
              <a:t>Change date, name, working directory, </a:t>
            </a:r>
            <a:r>
              <a:rPr lang="en-CA" dirty="0"/>
              <a:t>title and tab name of HQ </a:t>
            </a:r>
            <a:r>
              <a:rPr lang="en-CA" dirty="0" smtClean="0"/>
              <a:t>data </a:t>
            </a:r>
            <a:r>
              <a:rPr lang="en-CA" dirty="0"/>
              <a:t>to </a:t>
            </a:r>
            <a:r>
              <a:rPr lang="en-CA" dirty="0" smtClean="0"/>
              <a:t>import</a:t>
            </a:r>
            <a:endParaRPr lang="en-CA" dirty="0"/>
          </a:p>
        </p:txBody>
      </p:sp>
      <p:sp>
        <p:nvSpPr>
          <p:cNvPr id="29" name="TextBox 28"/>
          <p:cNvSpPr txBox="1"/>
          <p:nvPr/>
        </p:nvSpPr>
        <p:spPr>
          <a:xfrm>
            <a:off x="8608623" y="4284674"/>
            <a:ext cx="3103416" cy="1200329"/>
          </a:xfrm>
          <a:prstGeom prst="rect">
            <a:avLst/>
          </a:prstGeom>
          <a:noFill/>
          <a:ln>
            <a:solidFill>
              <a:schemeClr val="tx1"/>
            </a:solidFill>
          </a:ln>
        </p:spPr>
        <p:txBody>
          <a:bodyPr wrap="square" rtlCol="0">
            <a:spAutoFit/>
          </a:bodyPr>
          <a:lstStyle/>
          <a:p>
            <a:r>
              <a:rPr lang="en-US" dirty="0" smtClean="0"/>
              <a:t>Create separate </a:t>
            </a:r>
            <a:r>
              <a:rPr lang="en-US" dirty="0" err="1" smtClean="0"/>
              <a:t>dataframes</a:t>
            </a:r>
            <a:r>
              <a:rPr lang="en-US" dirty="0" smtClean="0"/>
              <a:t> for each rating curve (rc1, rc2, rc3,…) using shift segment numbers from ‘Shift’ column</a:t>
            </a:r>
            <a:endParaRPr lang="en-US" dirty="0"/>
          </a:p>
        </p:txBody>
      </p:sp>
      <p:sp>
        <p:nvSpPr>
          <p:cNvPr id="30" name="TextBox 29"/>
          <p:cNvSpPr txBox="1"/>
          <p:nvPr/>
        </p:nvSpPr>
        <p:spPr>
          <a:xfrm>
            <a:off x="8609610" y="4009884"/>
            <a:ext cx="2872838" cy="276999"/>
          </a:xfrm>
          <a:prstGeom prst="rect">
            <a:avLst/>
          </a:prstGeom>
          <a:noFill/>
        </p:spPr>
        <p:txBody>
          <a:bodyPr wrap="square" rtlCol="0">
            <a:spAutoFit/>
          </a:bodyPr>
          <a:lstStyle/>
          <a:p>
            <a:r>
              <a:rPr lang="en-US" sz="1200" i="1" dirty="0" smtClean="0"/>
              <a:t>In ‘</a:t>
            </a:r>
            <a:r>
              <a:rPr lang="en-US" sz="1200" i="1" dirty="0" err="1" smtClean="0"/>
              <a:t>Rating_curve_Shifted.Rmd</a:t>
            </a:r>
            <a:r>
              <a:rPr lang="en-US" sz="1200" i="1" dirty="0" smtClean="0"/>
              <a:t>’ only:</a:t>
            </a:r>
            <a:endParaRPr lang="en-US" sz="1200" i="1" dirty="0"/>
          </a:p>
        </p:txBody>
      </p:sp>
      <p:cxnSp>
        <p:nvCxnSpPr>
          <p:cNvPr id="31" name="Straight Arrow Connector 30"/>
          <p:cNvCxnSpPr/>
          <p:nvPr/>
        </p:nvCxnSpPr>
        <p:spPr>
          <a:xfrm flipH="1">
            <a:off x="4722548" y="4955394"/>
            <a:ext cx="3886076" cy="49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Process 16"/>
          <p:cNvSpPr/>
          <p:nvPr/>
        </p:nvSpPr>
        <p:spPr>
          <a:xfrm>
            <a:off x="239487" y="2594833"/>
            <a:ext cx="1135085" cy="13062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data</a:t>
            </a:r>
            <a:endParaRPr lang="en-US" dirty="0"/>
          </a:p>
        </p:txBody>
      </p:sp>
      <p:sp>
        <p:nvSpPr>
          <p:cNvPr id="24" name="Flowchart: Process 23"/>
          <p:cNvSpPr/>
          <p:nvPr/>
        </p:nvSpPr>
        <p:spPr>
          <a:xfrm>
            <a:off x="177637" y="4205096"/>
            <a:ext cx="1258786" cy="1314543"/>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Separate rating curve </a:t>
            </a:r>
            <a:r>
              <a:rPr lang="en-US" dirty="0" err="1" smtClean="0"/>
              <a:t>dataframes</a:t>
            </a:r>
            <a:endParaRPr lang="en-US" dirty="0"/>
          </a:p>
        </p:txBody>
      </p:sp>
      <p:cxnSp>
        <p:nvCxnSpPr>
          <p:cNvPr id="32" name="Straight Arrow Connector 31"/>
          <p:cNvCxnSpPr/>
          <p:nvPr/>
        </p:nvCxnSpPr>
        <p:spPr>
          <a:xfrm flipH="1">
            <a:off x="5315712" y="1697401"/>
            <a:ext cx="3287760" cy="1438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41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cxnSp>
        <p:nvCxnSpPr>
          <p:cNvPr id="20" name="Straight Arrow Connector 19"/>
          <p:cNvCxnSpPr>
            <a:stCxn id="28" idx="1"/>
            <a:endCxn id="32" idx="3"/>
          </p:cNvCxnSpPr>
          <p:nvPr/>
        </p:nvCxnSpPr>
        <p:spPr>
          <a:xfrm flipH="1">
            <a:off x="7911561" y="3401416"/>
            <a:ext cx="4071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318666" y="2801251"/>
            <a:ext cx="3071749" cy="1200329"/>
          </a:xfrm>
          <a:prstGeom prst="rect">
            <a:avLst/>
          </a:prstGeom>
          <a:noFill/>
          <a:ln>
            <a:solidFill>
              <a:schemeClr val="tx1"/>
            </a:solidFill>
          </a:ln>
        </p:spPr>
        <p:txBody>
          <a:bodyPr wrap="square" rtlCol="0">
            <a:spAutoFit/>
          </a:bodyPr>
          <a:lstStyle/>
          <a:p>
            <a:r>
              <a:rPr lang="en-US" dirty="0" smtClean="0"/>
              <a:t>Record important information on rating curve shifts, discarded data points and any other issues with the data</a:t>
            </a:r>
            <a:endParaRPr lang="en-US" dirty="0"/>
          </a:p>
        </p:txBody>
      </p:sp>
      <p:pic>
        <p:nvPicPr>
          <p:cNvPr id="32" name="Picture 31"/>
          <p:cNvPicPr>
            <a:picLocks noChangeAspect="1"/>
          </p:cNvPicPr>
          <p:nvPr/>
        </p:nvPicPr>
        <p:blipFill>
          <a:blip r:embed="rId2"/>
          <a:stretch>
            <a:fillRect/>
          </a:stretch>
        </p:blipFill>
        <p:spPr>
          <a:xfrm>
            <a:off x="53436" y="820141"/>
            <a:ext cx="7858125" cy="5162550"/>
          </a:xfrm>
          <a:prstGeom prst="rect">
            <a:avLst/>
          </a:prstGeom>
        </p:spPr>
      </p:pic>
    </p:spTree>
    <p:extLst>
      <p:ext uri="{BB962C8B-B14F-4D97-AF65-F5344CB8AC3E}">
        <p14:creationId xmlns:p14="http://schemas.microsoft.com/office/powerpoint/2010/main" val="87366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28" name="TextBox 27"/>
          <p:cNvSpPr txBox="1"/>
          <p:nvPr/>
        </p:nvSpPr>
        <p:spPr>
          <a:xfrm>
            <a:off x="9335675" y="1615910"/>
            <a:ext cx="2246415" cy="923330"/>
          </a:xfrm>
          <a:prstGeom prst="rect">
            <a:avLst/>
          </a:prstGeom>
          <a:noFill/>
          <a:ln>
            <a:solidFill>
              <a:schemeClr val="tx1"/>
            </a:solidFill>
          </a:ln>
        </p:spPr>
        <p:txBody>
          <a:bodyPr wrap="square" rtlCol="0">
            <a:spAutoFit/>
          </a:bodyPr>
          <a:lstStyle/>
          <a:p>
            <a:r>
              <a:rPr lang="en-US" dirty="0" smtClean="0"/>
              <a:t>Try different span widths for Loess fit and assess visually</a:t>
            </a:r>
            <a:endParaRPr lang="en-US" dirty="0"/>
          </a:p>
        </p:txBody>
      </p:sp>
      <p:sp>
        <p:nvSpPr>
          <p:cNvPr id="14" name="Flowchart: Process 13"/>
          <p:cNvSpPr/>
          <p:nvPr/>
        </p:nvSpPr>
        <p:spPr>
          <a:xfrm>
            <a:off x="1349519" y="650881"/>
            <a:ext cx="1757548" cy="4037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Span Width</a:t>
            </a:r>
            <a:endParaRPr lang="en-US" dirty="0"/>
          </a:p>
        </p:txBody>
      </p:sp>
      <p:sp>
        <p:nvSpPr>
          <p:cNvPr id="15" name="Flowchart: Stored Data 14"/>
          <p:cNvSpPr/>
          <p:nvPr/>
        </p:nvSpPr>
        <p:spPr>
          <a:xfrm>
            <a:off x="53436" y="1103968"/>
            <a:ext cx="1229098" cy="871283"/>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Assess</a:t>
            </a:r>
            <a:endParaRPr lang="en-US" dirty="0"/>
          </a:p>
        </p:txBody>
      </p:sp>
      <p:pic>
        <p:nvPicPr>
          <p:cNvPr id="23" name="Picture 22"/>
          <p:cNvPicPr>
            <a:picLocks noChangeAspect="1"/>
          </p:cNvPicPr>
          <p:nvPr/>
        </p:nvPicPr>
        <p:blipFill>
          <a:blip r:embed="rId2"/>
          <a:stretch>
            <a:fillRect/>
          </a:stretch>
        </p:blipFill>
        <p:spPr>
          <a:xfrm>
            <a:off x="1349519" y="1103968"/>
            <a:ext cx="6779141" cy="2626815"/>
          </a:xfrm>
          <a:prstGeom prst="rect">
            <a:avLst/>
          </a:prstGeom>
        </p:spPr>
      </p:pic>
      <p:cxnSp>
        <p:nvCxnSpPr>
          <p:cNvPr id="20" name="Straight Arrow Connector 19"/>
          <p:cNvCxnSpPr>
            <a:stCxn id="28" idx="1"/>
          </p:cNvCxnSpPr>
          <p:nvPr/>
        </p:nvCxnSpPr>
        <p:spPr>
          <a:xfrm flipH="1" flipV="1">
            <a:off x="4661065" y="1692279"/>
            <a:ext cx="4674610" cy="385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2848543" y="2515956"/>
            <a:ext cx="5280117" cy="3793951"/>
          </a:xfrm>
          <a:prstGeom prst="rect">
            <a:avLst/>
          </a:prstGeom>
        </p:spPr>
      </p:pic>
      <p:cxnSp>
        <p:nvCxnSpPr>
          <p:cNvPr id="29" name="Straight Arrow Connector 28"/>
          <p:cNvCxnSpPr/>
          <p:nvPr/>
        </p:nvCxnSpPr>
        <p:spPr>
          <a:xfrm flipH="1">
            <a:off x="8195645" y="2195895"/>
            <a:ext cx="1140032" cy="1125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lowchart: Process 32"/>
          <p:cNvSpPr/>
          <p:nvPr/>
        </p:nvSpPr>
        <p:spPr>
          <a:xfrm>
            <a:off x="170765" y="2024577"/>
            <a:ext cx="1105833"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selectspan.R</a:t>
            </a:r>
            <a:endParaRPr lang="en-US" sz="1200" dirty="0"/>
          </a:p>
        </p:txBody>
      </p:sp>
    </p:spTree>
    <p:extLst>
      <p:ext uri="{BB962C8B-B14F-4D97-AF65-F5344CB8AC3E}">
        <p14:creationId xmlns:p14="http://schemas.microsoft.com/office/powerpoint/2010/main" val="73715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349519" y="1290912"/>
            <a:ext cx="6779141" cy="2265165"/>
          </a:xfrm>
          <a:prstGeom prst="rect">
            <a:avLst/>
          </a:prstGeom>
        </p:spPr>
      </p:pic>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28" name="TextBox 27"/>
          <p:cNvSpPr txBox="1"/>
          <p:nvPr/>
        </p:nvSpPr>
        <p:spPr>
          <a:xfrm>
            <a:off x="9335675" y="1615910"/>
            <a:ext cx="2246415" cy="646331"/>
          </a:xfrm>
          <a:prstGeom prst="rect">
            <a:avLst/>
          </a:prstGeom>
          <a:noFill/>
          <a:ln>
            <a:solidFill>
              <a:schemeClr val="tx1"/>
            </a:solidFill>
          </a:ln>
        </p:spPr>
        <p:txBody>
          <a:bodyPr wrap="square" rtlCol="0">
            <a:spAutoFit/>
          </a:bodyPr>
          <a:lstStyle/>
          <a:p>
            <a:r>
              <a:rPr lang="en-US" dirty="0" smtClean="0"/>
              <a:t>Enter selected span widths</a:t>
            </a:r>
            <a:endParaRPr lang="en-US" dirty="0"/>
          </a:p>
        </p:txBody>
      </p:sp>
      <p:sp>
        <p:nvSpPr>
          <p:cNvPr id="14" name="Flowchart: Process 13"/>
          <p:cNvSpPr/>
          <p:nvPr/>
        </p:nvSpPr>
        <p:spPr>
          <a:xfrm>
            <a:off x="1349519" y="837825"/>
            <a:ext cx="1757548" cy="4037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Span Width</a:t>
            </a:r>
            <a:endParaRPr lang="en-US" dirty="0"/>
          </a:p>
        </p:txBody>
      </p:sp>
      <p:sp>
        <p:nvSpPr>
          <p:cNvPr id="16" name="Flowchart: Stored Data 15"/>
          <p:cNvSpPr/>
          <p:nvPr/>
        </p:nvSpPr>
        <p:spPr>
          <a:xfrm>
            <a:off x="110835" y="1290912"/>
            <a:ext cx="1165763" cy="871283"/>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a:t>
            </a:r>
            <a:endParaRPr lang="en-US" dirty="0"/>
          </a:p>
        </p:txBody>
      </p:sp>
      <p:cxnSp>
        <p:nvCxnSpPr>
          <p:cNvPr id="20" name="Straight Arrow Connector 19"/>
          <p:cNvCxnSpPr>
            <a:stCxn id="28" idx="1"/>
          </p:cNvCxnSpPr>
          <p:nvPr/>
        </p:nvCxnSpPr>
        <p:spPr>
          <a:xfrm flipH="1">
            <a:off x="3728853" y="1939076"/>
            <a:ext cx="5606822" cy="14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796639" y="2215331"/>
            <a:ext cx="6539036" cy="824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stretch>
            <a:fillRect/>
          </a:stretch>
        </p:blipFill>
        <p:spPr>
          <a:xfrm>
            <a:off x="1349519" y="3766209"/>
            <a:ext cx="7848600" cy="1866900"/>
          </a:xfrm>
          <a:prstGeom prst="rect">
            <a:avLst/>
          </a:prstGeom>
        </p:spPr>
      </p:pic>
      <p:cxnSp>
        <p:nvCxnSpPr>
          <p:cNvPr id="25" name="Straight Arrow Connector 24"/>
          <p:cNvCxnSpPr/>
          <p:nvPr/>
        </p:nvCxnSpPr>
        <p:spPr>
          <a:xfrm flipH="1">
            <a:off x="3639787" y="2255416"/>
            <a:ext cx="5715835" cy="2501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51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28" name="TextBox 27"/>
          <p:cNvSpPr txBox="1"/>
          <p:nvPr/>
        </p:nvSpPr>
        <p:spPr>
          <a:xfrm>
            <a:off x="3810361" y="1170742"/>
            <a:ext cx="3041543" cy="923330"/>
          </a:xfrm>
          <a:prstGeom prst="rect">
            <a:avLst/>
          </a:prstGeom>
          <a:noFill/>
          <a:ln>
            <a:solidFill>
              <a:schemeClr val="tx1"/>
            </a:solidFill>
          </a:ln>
        </p:spPr>
        <p:txBody>
          <a:bodyPr wrap="square" rtlCol="0">
            <a:spAutoFit/>
          </a:bodyPr>
          <a:lstStyle/>
          <a:p>
            <a:r>
              <a:rPr lang="en-US" dirty="0" smtClean="0"/>
              <a:t>Look up min and max stage recorded so far from </a:t>
            </a:r>
            <a:r>
              <a:rPr lang="en-US" dirty="0" smtClean="0">
                <a:hlinkClick r:id="rId2"/>
              </a:rPr>
              <a:t>https://hecate.hakai.org/sn</a:t>
            </a:r>
            <a:r>
              <a:rPr lang="en-US" dirty="0" smtClean="0"/>
              <a:t>   </a:t>
            </a:r>
            <a:endParaRPr lang="en-US" dirty="0"/>
          </a:p>
        </p:txBody>
      </p:sp>
      <p:pic>
        <p:nvPicPr>
          <p:cNvPr id="3" name="Picture 2"/>
          <p:cNvPicPr>
            <a:picLocks noChangeAspect="1"/>
          </p:cNvPicPr>
          <p:nvPr/>
        </p:nvPicPr>
        <p:blipFill>
          <a:blip r:embed="rId3"/>
          <a:stretch>
            <a:fillRect/>
          </a:stretch>
        </p:blipFill>
        <p:spPr>
          <a:xfrm>
            <a:off x="659406" y="942243"/>
            <a:ext cx="1646063" cy="1347333"/>
          </a:xfrm>
          <a:prstGeom prst="rect">
            <a:avLst/>
          </a:prstGeom>
        </p:spPr>
      </p:pic>
      <p:pic>
        <p:nvPicPr>
          <p:cNvPr id="15" name="Picture 14"/>
          <p:cNvPicPr>
            <a:picLocks noChangeAspect="1"/>
          </p:cNvPicPr>
          <p:nvPr/>
        </p:nvPicPr>
        <p:blipFill>
          <a:blip r:embed="rId4"/>
          <a:stretch>
            <a:fillRect/>
          </a:stretch>
        </p:blipFill>
        <p:spPr>
          <a:xfrm>
            <a:off x="659406" y="2431114"/>
            <a:ext cx="9010650" cy="3629025"/>
          </a:xfrm>
          <a:prstGeom prst="rect">
            <a:avLst/>
          </a:prstGeom>
        </p:spPr>
      </p:pic>
      <p:pic>
        <p:nvPicPr>
          <p:cNvPr id="17" name="Picture 16"/>
          <p:cNvPicPr>
            <a:picLocks noChangeAspect="1"/>
          </p:cNvPicPr>
          <p:nvPr/>
        </p:nvPicPr>
        <p:blipFill>
          <a:blip r:embed="rId5"/>
          <a:stretch>
            <a:fillRect/>
          </a:stretch>
        </p:blipFill>
        <p:spPr>
          <a:xfrm>
            <a:off x="7569979" y="3085488"/>
            <a:ext cx="2943225" cy="3124200"/>
          </a:xfrm>
          <a:prstGeom prst="rect">
            <a:avLst/>
          </a:prstGeom>
        </p:spPr>
      </p:pic>
      <p:pic>
        <p:nvPicPr>
          <p:cNvPr id="9" name="Picture 8"/>
          <p:cNvPicPr>
            <a:picLocks noChangeAspect="1"/>
          </p:cNvPicPr>
          <p:nvPr/>
        </p:nvPicPr>
        <p:blipFill>
          <a:blip r:embed="rId6"/>
          <a:stretch>
            <a:fillRect/>
          </a:stretch>
        </p:blipFill>
        <p:spPr>
          <a:xfrm>
            <a:off x="8293603" y="2785644"/>
            <a:ext cx="1487553" cy="329213"/>
          </a:xfrm>
          <a:prstGeom prst="rect">
            <a:avLst/>
          </a:prstGeom>
        </p:spPr>
      </p:pic>
      <p:cxnSp>
        <p:nvCxnSpPr>
          <p:cNvPr id="20" name="Straight Arrow Connector 19"/>
          <p:cNvCxnSpPr/>
          <p:nvPr/>
        </p:nvCxnSpPr>
        <p:spPr>
          <a:xfrm>
            <a:off x="5331132" y="2094364"/>
            <a:ext cx="2496132" cy="1221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p:cNvCxnSpPr>
          <p:nvPr/>
        </p:nvCxnSpPr>
        <p:spPr>
          <a:xfrm>
            <a:off x="8581470" y="1834562"/>
            <a:ext cx="87043" cy="153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60698" y="1188231"/>
            <a:ext cx="3041543" cy="646331"/>
          </a:xfrm>
          <a:prstGeom prst="rect">
            <a:avLst/>
          </a:prstGeom>
          <a:noFill/>
          <a:ln>
            <a:solidFill>
              <a:schemeClr val="tx1"/>
            </a:solidFill>
          </a:ln>
        </p:spPr>
        <p:txBody>
          <a:bodyPr wrap="square" rtlCol="0">
            <a:spAutoFit/>
          </a:bodyPr>
          <a:lstStyle/>
          <a:p>
            <a:r>
              <a:rPr lang="en-US" dirty="0" smtClean="0"/>
              <a:t>Estimate Q values for extrapolated part. </a:t>
            </a:r>
            <a:endParaRPr lang="en-US" dirty="0"/>
          </a:p>
        </p:txBody>
      </p:sp>
    </p:spTree>
    <p:extLst>
      <p:ext uri="{BB962C8B-B14F-4D97-AF65-F5344CB8AC3E}">
        <p14:creationId xmlns:p14="http://schemas.microsoft.com/office/powerpoint/2010/main" val="245730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55812" y="991108"/>
            <a:ext cx="9619013" cy="707886"/>
          </a:xfrm>
          <a:prstGeom prst="rect">
            <a:avLst/>
          </a:prstGeom>
          <a:noFill/>
        </p:spPr>
        <p:txBody>
          <a:bodyPr wrap="square" rtlCol="0">
            <a:spAutoFit/>
          </a:bodyPr>
          <a:lstStyle/>
          <a:p>
            <a:pPr algn="ctr"/>
            <a:r>
              <a:rPr lang="en-US" sz="4000" dirty="0" err="1" smtClean="0"/>
              <a:t>RatingCurve</a:t>
            </a:r>
            <a:endParaRPr lang="en-US" sz="4000" dirty="0" smtClean="0"/>
          </a:p>
        </p:txBody>
      </p:sp>
      <p:sp>
        <p:nvSpPr>
          <p:cNvPr id="6" name="TextBox 5"/>
          <p:cNvSpPr txBox="1"/>
          <p:nvPr/>
        </p:nvSpPr>
        <p:spPr>
          <a:xfrm>
            <a:off x="3898076" y="2826021"/>
            <a:ext cx="4563092" cy="1384995"/>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t>Prepare dataset</a:t>
            </a:r>
            <a:endParaRPr lang="en-CA" sz="2800" dirty="0"/>
          </a:p>
          <a:p>
            <a:pPr marL="285750" indent="-285750">
              <a:buFont typeface="Arial" panose="020B0604020202020204" pitchFamily="34" charset="0"/>
              <a:buChar char="•"/>
            </a:pPr>
            <a:r>
              <a:rPr lang="en-CA" sz="2800" dirty="0" smtClean="0"/>
              <a:t>Assess stage-discharge data</a:t>
            </a:r>
            <a:endParaRPr lang="en-CA" sz="2800" dirty="0"/>
          </a:p>
          <a:p>
            <a:pPr marL="285750" indent="-285750">
              <a:buFont typeface="Arial" panose="020B0604020202020204" pitchFamily="34" charset="0"/>
              <a:buChar char="•"/>
            </a:pPr>
            <a:r>
              <a:rPr lang="en-CA" sz="2800" dirty="0" smtClean="0"/>
              <a:t>Plot rating curve</a:t>
            </a:r>
            <a:endParaRPr lang="en-CA" sz="2800" dirty="0"/>
          </a:p>
        </p:txBody>
      </p:sp>
    </p:spTree>
    <p:extLst>
      <p:ext uri="{BB962C8B-B14F-4D97-AF65-F5344CB8AC3E}">
        <p14:creationId xmlns:p14="http://schemas.microsoft.com/office/powerpoint/2010/main" val="1978664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pic>
        <p:nvPicPr>
          <p:cNvPr id="3" name="Picture 2"/>
          <p:cNvPicPr>
            <a:picLocks noChangeAspect="1"/>
          </p:cNvPicPr>
          <p:nvPr/>
        </p:nvPicPr>
        <p:blipFill>
          <a:blip r:embed="rId2"/>
          <a:stretch>
            <a:fillRect/>
          </a:stretch>
        </p:blipFill>
        <p:spPr>
          <a:xfrm>
            <a:off x="659406" y="942243"/>
            <a:ext cx="1646063" cy="1347333"/>
          </a:xfrm>
          <a:prstGeom prst="rect">
            <a:avLst/>
          </a:prstGeom>
        </p:spPr>
      </p:pic>
      <p:pic>
        <p:nvPicPr>
          <p:cNvPr id="16" name="Picture 15"/>
          <p:cNvPicPr>
            <a:picLocks noChangeAspect="1"/>
          </p:cNvPicPr>
          <p:nvPr/>
        </p:nvPicPr>
        <p:blipFill>
          <a:blip r:embed="rId3"/>
          <a:stretch>
            <a:fillRect/>
          </a:stretch>
        </p:blipFill>
        <p:spPr>
          <a:xfrm>
            <a:off x="292431" y="4134297"/>
            <a:ext cx="9867900" cy="2200275"/>
          </a:xfrm>
          <a:prstGeom prst="rect">
            <a:avLst/>
          </a:prstGeom>
        </p:spPr>
      </p:pic>
      <p:pic>
        <p:nvPicPr>
          <p:cNvPr id="14" name="Picture 13"/>
          <p:cNvPicPr>
            <a:picLocks noChangeAspect="1"/>
          </p:cNvPicPr>
          <p:nvPr/>
        </p:nvPicPr>
        <p:blipFill>
          <a:blip r:embed="rId4"/>
          <a:stretch>
            <a:fillRect/>
          </a:stretch>
        </p:blipFill>
        <p:spPr>
          <a:xfrm>
            <a:off x="5718048" y="829995"/>
            <a:ext cx="5798122" cy="3974571"/>
          </a:xfrm>
          <a:prstGeom prst="rect">
            <a:avLst/>
          </a:prstGeom>
        </p:spPr>
      </p:pic>
    </p:spTree>
    <p:extLst>
      <p:ext uri="{BB962C8B-B14F-4D97-AF65-F5344CB8AC3E}">
        <p14:creationId xmlns:p14="http://schemas.microsoft.com/office/powerpoint/2010/main" val="1848286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28" name="TextBox 27"/>
          <p:cNvSpPr txBox="1"/>
          <p:nvPr/>
        </p:nvSpPr>
        <p:spPr>
          <a:xfrm>
            <a:off x="2642301" y="1188231"/>
            <a:ext cx="2502724" cy="646331"/>
          </a:xfrm>
          <a:prstGeom prst="rect">
            <a:avLst/>
          </a:prstGeom>
          <a:noFill/>
          <a:ln>
            <a:solidFill>
              <a:schemeClr val="tx1"/>
            </a:solidFill>
          </a:ln>
        </p:spPr>
        <p:txBody>
          <a:bodyPr wrap="square" rtlCol="0">
            <a:spAutoFit/>
          </a:bodyPr>
          <a:lstStyle/>
          <a:p>
            <a:r>
              <a:rPr lang="en-US" dirty="0" smtClean="0"/>
              <a:t>Note min and max stage and date recorded</a:t>
            </a:r>
            <a:endParaRPr lang="en-US" dirty="0"/>
          </a:p>
        </p:txBody>
      </p:sp>
      <p:pic>
        <p:nvPicPr>
          <p:cNvPr id="3" name="Picture 2"/>
          <p:cNvPicPr>
            <a:picLocks noChangeAspect="1"/>
          </p:cNvPicPr>
          <p:nvPr/>
        </p:nvPicPr>
        <p:blipFill>
          <a:blip r:embed="rId2"/>
          <a:stretch>
            <a:fillRect/>
          </a:stretch>
        </p:blipFill>
        <p:spPr>
          <a:xfrm>
            <a:off x="659406" y="942243"/>
            <a:ext cx="1646063" cy="1347333"/>
          </a:xfrm>
          <a:prstGeom prst="rect">
            <a:avLst/>
          </a:prstGeom>
        </p:spPr>
      </p:pic>
      <p:sp>
        <p:nvSpPr>
          <p:cNvPr id="26" name="TextBox 25"/>
          <p:cNvSpPr txBox="1"/>
          <p:nvPr/>
        </p:nvSpPr>
        <p:spPr>
          <a:xfrm>
            <a:off x="5583448" y="1209039"/>
            <a:ext cx="3706856" cy="1200329"/>
          </a:xfrm>
          <a:prstGeom prst="rect">
            <a:avLst/>
          </a:prstGeom>
          <a:noFill/>
          <a:ln>
            <a:solidFill>
              <a:schemeClr val="tx1"/>
            </a:solidFill>
          </a:ln>
        </p:spPr>
        <p:txBody>
          <a:bodyPr wrap="square" rtlCol="0">
            <a:spAutoFit/>
          </a:bodyPr>
          <a:lstStyle/>
          <a:p>
            <a:r>
              <a:rPr lang="en-US" dirty="0" smtClean="0"/>
              <a:t>Note how high flows were extrapolated, i.e. wit a power law equation or linear. Add explanation excel sheet if needed.</a:t>
            </a:r>
            <a:endParaRPr lang="en-US" dirty="0"/>
          </a:p>
        </p:txBody>
      </p:sp>
      <p:pic>
        <p:nvPicPr>
          <p:cNvPr id="11" name="Picture 10"/>
          <p:cNvPicPr>
            <a:picLocks noChangeAspect="1"/>
          </p:cNvPicPr>
          <p:nvPr/>
        </p:nvPicPr>
        <p:blipFill>
          <a:blip r:embed="rId3"/>
          <a:stretch>
            <a:fillRect/>
          </a:stretch>
        </p:blipFill>
        <p:spPr>
          <a:xfrm>
            <a:off x="659406" y="2600056"/>
            <a:ext cx="10048875" cy="3143250"/>
          </a:xfrm>
          <a:prstGeom prst="rect">
            <a:avLst/>
          </a:prstGeom>
        </p:spPr>
      </p:pic>
      <p:cxnSp>
        <p:nvCxnSpPr>
          <p:cNvPr id="20" name="Straight Arrow Connector 19"/>
          <p:cNvCxnSpPr>
            <a:stCxn id="28" idx="2"/>
          </p:cNvCxnSpPr>
          <p:nvPr/>
        </p:nvCxnSpPr>
        <p:spPr>
          <a:xfrm flipH="1">
            <a:off x="3473533" y="1834562"/>
            <a:ext cx="420130" cy="17326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p:cNvCxnSpPr>
          <p:nvPr/>
        </p:nvCxnSpPr>
        <p:spPr>
          <a:xfrm flipH="1">
            <a:off x="6086104" y="2409368"/>
            <a:ext cx="1350772" cy="1943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773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26" name="TextBox 25"/>
          <p:cNvSpPr txBox="1"/>
          <p:nvPr/>
        </p:nvSpPr>
        <p:spPr>
          <a:xfrm>
            <a:off x="4232675" y="1293075"/>
            <a:ext cx="3706856" cy="923330"/>
          </a:xfrm>
          <a:prstGeom prst="rect">
            <a:avLst/>
          </a:prstGeom>
          <a:noFill/>
          <a:ln>
            <a:solidFill>
              <a:schemeClr val="tx1"/>
            </a:solidFill>
          </a:ln>
        </p:spPr>
        <p:txBody>
          <a:bodyPr wrap="square" rtlCol="0">
            <a:spAutoFit/>
          </a:bodyPr>
          <a:lstStyle/>
          <a:p>
            <a:r>
              <a:rPr lang="en-US" dirty="0" smtClean="0"/>
              <a:t>The rating curve is linearly interpolated between data points, for each mm of stage.</a:t>
            </a:r>
            <a:endParaRPr lang="en-US" dirty="0"/>
          </a:p>
        </p:txBody>
      </p:sp>
      <p:sp>
        <p:nvSpPr>
          <p:cNvPr id="16" name="Flowchart: Data 15"/>
          <p:cNvSpPr/>
          <p:nvPr/>
        </p:nvSpPr>
        <p:spPr>
          <a:xfrm>
            <a:off x="449860" y="798579"/>
            <a:ext cx="2107871" cy="13021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Interpolate curve</a:t>
            </a:r>
            <a:endParaRPr lang="en-US" dirty="0"/>
          </a:p>
        </p:txBody>
      </p:sp>
      <p:sp>
        <p:nvSpPr>
          <p:cNvPr id="17" name="Flowchart: Process 16"/>
          <p:cNvSpPr/>
          <p:nvPr/>
        </p:nvSpPr>
        <p:spPr>
          <a:xfrm>
            <a:off x="582054" y="2150069"/>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interp1.R</a:t>
            </a:r>
            <a:endParaRPr lang="en-US" sz="1200" dirty="0"/>
          </a:p>
        </p:txBody>
      </p:sp>
      <p:pic>
        <p:nvPicPr>
          <p:cNvPr id="15" name="Picture 14"/>
          <p:cNvPicPr>
            <a:picLocks noChangeAspect="1"/>
          </p:cNvPicPr>
          <p:nvPr/>
        </p:nvPicPr>
        <p:blipFill>
          <a:blip r:embed="rId2"/>
          <a:stretch>
            <a:fillRect/>
          </a:stretch>
        </p:blipFill>
        <p:spPr>
          <a:xfrm>
            <a:off x="395460" y="3501060"/>
            <a:ext cx="11339718" cy="1808723"/>
          </a:xfrm>
          <a:prstGeom prst="rect">
            <a:avLst/>
          </a:prstGeom>
        </p:spPr>
      </p:pic>
      <p:cxnSp>
        <p:nvCxnSpPr>
          <p:cNvPr id="22" name="Straight Arrow Connector 21"/>
          <p:cNvCxnSpPr>
            <a:stCxn id="26" idx="2"/>
            <a:endCxn id="15" idx="0"/>
          </p:cNvCxnSpPr>
          <p:nvPr/>
        </p:nvCxnSpPr>
        <p:spPr>
          <a:xfrm flipH="1">
            <a:off x="6065319" y="2216405"/>
            <a:ext cx="20784" cy="1284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52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26" name="TextBox 25"/>
          <p:cNvSpPr txBox="1"/>
          <p:nvPr/>
        </p:nvSpPr>
        <p:spPr>
          <a:xfrm>
            <a:off x="9133490" y="1616240"/>
            <a:ext cx="2509870" cy="1754326"/>
          </a:xfrm>
          <a:prstGeom prst="rect">
            <a:avLst/>
          </a:prstGeom>
          <a:noFill/>
          <a:ln>
            <a:solidFill>
              <a:schemeClr val="tx1"/>
            </a:solidFill>
          </a:ln>
        </p:spPr>
        <p:txBody>
          <a:bodyPr wrap="square" rtlCol="0">
            <a:spAutoFit/>
          </a:bodyPr>
          <a:lstStyle/>
          <a:p>
            <a:r>
              <a:rPr lang="en-US" dirty="0" smtClean="0"/>
              <a:t>First, the uncertainty in stage is expressed as uncertainty in Discharge by error propagation, and added to Discharge uncertainty.</a:t>
            </a:r>
            <a:endParaRPr lang="en-US" dirty="0"/>
          </a:p>
        </p:txBody>
      </p:sp>
      <p:cxnSp>
        <p:nvCxnSpPr>
          <p:cNvPr id="22" name="Straight Arrow Connector 21"/>
          <p:cNvCxnSpPr>
            <a:stCxn id="26" idx="2"/>
            <a:endCxn id="15" idx="0"/>
          </p:cNvCxnSpPr>
          <p:nvPr/>
        </p:nvCxnSpPr>
        <p:spPr>
          <a:xfrm flipH="1">
            <a:off x="6065319" y="2216405"/>
            <a:ext cx="20784" cy="1284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395460" y="454677"/>
            <a:ext cx="1908213" cy="1646063"/>
          </a:xfrm>
          <a:prstGeom prst="rect">
            <a:avLst/>
          </a:prstGeom>
        </p:spPr>
      </p:pic>
      <p:pic>
        <p:nvPicPr>
          <p:cNvPr id="9" name="Picture 8"/>
          <p:cNvPicPr>
            <a:picLocks noChangeAspect="1"/>
          </p:cNvPicPr>
          <p:nvPr/>
        </p:nvPicPr>
        <p:blipFill>
          <a:blip r:embed="rId3"/>
          <a:stretch>
            <a:fillRect/>
          </a:stretch>
        </p:blipFill>
        <p:spPr>
          <a:xfrm>
            <a:off x="650921" y="2118356"/>
            <a:ext cx="1493649" cy="347502"/>
          </a:xfrm>
          <a:prstGeom prst="rect">
            <a:avLst/>
          </a:prstGeom>
        </p:spPr>
      </p:pic>
      <p:pic>
        <p:nvPicPr>
          <p:cNvPr id="11" name="Picture 10"/>
          <p:cNvPicPr>
            <a:picLocks noChangeAspect="1"/>
          </p:cNvPicPr>
          <p:nvPr/>
        </p:nvPicPr>
        <p:blipFill>
          <a:blip r:embed="rId4"/>
          <a:stretch>
            <a:fillRect/>
          </a:stretch>
        </p:blipFill>
        <p:spPr>
          <a:xfrm>
            <a:off x="53436" y="5218177"/>
            <a:ext cx="12115834" cy="1116396"/>
          </a:xfrm>
          <a:prstGeom prst="rect">
            <a:avLst/>
          </a:prstGeom>
        </p:spPr>
      </p:pic>
      <p:pic>
        <p:nvPicPr>
          <p:cNvPr id="14" name="Picture 13"/>
          <p:cNvPicPr>
            <a:picLocks noChangeAspect="1"/>
          </p:cNvPicPr>
          <p:nvPr/>
        </p:nvPicPr>
        <p:blipFill>
          <a:blip r:embed="rId5"/>
          <a:stretch>
            <a:fillRect/>
          </a:stretch>
        </p:blipFill>
        <p:spPr>
          <a:xfrm>
            <a:off x="2497522" y="820084"/>
            <a:ext cx="6266429" cy="4124224"/>
          </a:xfrm>
          <a:prstGeom prst="rect">
            <a:avLst/>
          </a:prstGeom>
        </p:spPr>
      </p:pic>
    </p:spTree>
    <p:extLst>
      <p:ext uri="{BB962C8B-B14F-4D97-AF65-F5344CB8AC3E}">
        <p14:creationId xmlns:p14="http://schemas.microsoft.com/office/powerpoint/2010/main" val="3395810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26" name="TextBox 25"/>
          <p:cNvSpPr txBox="1"/>
          <p:nvPr/>
        </p:nvSpPr>
        <p:spPr>
          <a:xfrm>
            <a:off x="9557288" y="1616240"/>
            <a:ext cx="2086072" cy="2031325"/>
          </a:xfrm>
          <a:prstGeom prst="rect">
            <a:avLst/>
          </a:prstGeom>
          <a:noFill/>
          <a:ln>
            <a:solidFill>
              <a:schemeClr val="tx1"/>
            </a:solidFill>
          </a:ln>
        </p:spPr>
        <p:txBody>
          <a:bodyPr wrap="square" rtlCol="0">
            <a:spAutoFit/>
          </a:bodyPr>
          <a:lstStyle/>
          <a:p>
            <a:r>
              <a:rPr lang="en-US" dirty="0" smtClean="0"/>
              <a:t>Second, 500 new H-Q datasets are created by randomized sampling of Q, </a:t>
            </a:r>
            <a:r>
              <a:rPr lang="en-US" dirty="0" err="1" smtClean="0"/>
              <a:t>minQ</a:t>
            </a:r>
            <a:r>
              <a:rPr lang="en-US" dirty="0" smtClean="0"/>
              <a:t> or </a:t>
            </a:r>
            <a:r>
              <a:rPr lang="en-US" dirty="0" err="1" smtClean="0"/>
              <a:t>maxQ</a:t>
            </a:r>
            <a:r>
              <a:rPr lang="en-US" dirty="0" smtClean="0"/>
              <a:t> at each stage value</a:t>
            </a:r>
            <a:endParaRPr lang="en-US" dirty="0"/>
          </a:p>
        </p:txBody>
      </p:sp>
      <p:cxnSp>
        <p:nvCxnSpPr>
          <p:cNvPr id="22" name="Straight Arrow Connector 21"/>
          <p:cNvCxnSpPr>
            <a:stCxn id="26" idx="2"/>
            <a:endCxn id="15" idx="0"/>
          </p:cNvCxnSpPr>
          <p:nvPr/>
        </p:nvCxnSpPr>
        <p:spPr>
          <a:xfrm flipH="1">
            <a:off x="6065319" y="2216405"/>
            <a:ext cx="20784" cy="1284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395460" y="454677"/>
            <a:ext cx="1908213" cy="1646063"/>
          </a:xfrm>
          <a:prstGeom prst="rect">
            <a:avLst/>
          </a:prstGeom>
        </p:spPr>
      </p:pic>
      <p:sp>
        <p:nvSpPr>
          <p:cNvPr id="15" name="Flowchart: Process 14"/>
          <p:cNvSpPr/>
          <p:nvPr/>
        </p:nvSpPr>
        <p:spPr>
          <a:xfrm>
            <a:off x="607358" y="2125403"/>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CI_model_input.R</a:t>
            </a:r>
            <a:endParaRPr lang="en-US" sz="1200" dirty="0"/>
          </a:p>
        </p:txBody>
      </p:sp>
      <p:pic>
        <p:nvPicPr>
          <p:cNvPr id="17" name="Picture 16"/>
          <p:cNvPicPr>
            <a:picLocks noChangeAspect="1"/>
          </p:cNvPicPr>
          <p:nvPr/>
        </p:nvPicPr>
        <p:blipFill>
          <a:blip r:embed="rId3"/>
          <a:stretch>
            <a:fillRect/>
          </a:stretch>
        </p:blipFill>
        <p:spPr>
          <a:xfrm>
            <a:off x="2411500" y="879386"/>
            <a:ext cx="6870824" cy="4739424"/>
          </a:xfrm>
          <a:prstGeom prst="rect">
            <a:avLst/>
          </a:prstGeom>
        </p:spPr>
      </p:pic>
      <p:pic>
        <p:nvPicPr>
          <p:cNvPr id="10" name="Picture 9"/>
          <p:cNvPicPr>
            <a:picLocks noChangeAspect="1"/>
          </p:cNvPicPr>
          <p:nvPr/>
        </p:nvPicPr>
        <p:blipFill>
          <a:blip r:embed="rId4"/>
          <a:stretch>
            <a:fillRect/>
          </a:stretch>
        </p:blipFill>
        <p:spPr>
          <a:xfrm>
            <a:off x="0" y="5191323"/>
            <a:ext cx="8705088" cy="1097308"/>
          </a:xfrm>
          <a:prstGeom prst="rect">
            <a:avLst/>
          </a:prstGeom>
        </p:spPr>
      </p:pic>
      <p:sp>
        <p:nvSpPr>
          <p:cNvPr id="18" name="Oval 17"/>
          <p:cNvSpPr/>
          <p:nvPr/>
        </p:nvSpPr>
        <p:spPr>
          <a:xfrm>
            <a:off x="4096985" y="3803904"/>
            <a:ext cx="243367" cy="2804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881625" y="3998976"/>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525808" y="3838940"/>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26930" y="4009628"/>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641091" y="3475344"/>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83192" y="2947381"/>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95205" y="3078410"/>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064597" y="2756480"/>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827193" y="2371494"/>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025749" y="1647305"/>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62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436" y="5520274"/>
            <a:ext cx="9228888" cy="794244"/>
          </a:xfrm>
          <a:prstGeom prst="rect">
            <a:avLst/>
          </a:prstGeom>
        </p:spPr>
      </p:pic>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26" name="TextBox 25"/>
          <p:cNvSpPr txBox="1"/>
          <p:nvPr/>
        </p:nvSpPr>
        <p:spPr>
          <a:xfrm>
            <a:off x="9557288" y="1616240"/>
            <a:ext cx="2086072" cy="2031325"/>
          </a:xfrm>
          <a:prstGeom prst="rect">
            <a:avLst/>
          </a:prstGeom>
          <a:noFill/>
          <a:ln>
            <a:solidFill>
              <a:schemeClr val="tx1"/>
            </a:solidFill>
          </a:ln>
        </p:spPr>
        <p:txBody>
          <a:bodyPr wrap="square" rtlCol="0">
            <a:spAutoFit/>
          </a:bodyPr>
          <a:lstStyle/>
          <a:p>
            <a:r>
              <a:rPr lang="en-US" dirty="0" smtClean="0"/>
              <a:t>Second, 500 new H-Q datasets are created by randomized sampling of Q, </a:t>
            </a:r>
            <a:r>
              <a:rPr lang="en-US" dirty="0" err="1" smtClean="0"/>
              <a:t>minQ</a:t>
            </a:r>
            <a:r>
              <a:rPr lang="en-US" dirty="0" smtClean="0"/>
              <a:t> or </a:t>
            </a:r>
            <a:r>
              <a:rPr lang="en-US" dirty="0" err="1" smtClean="0"/>
              <a:t>maxQ</a:t>
            </a:r>
            <a:r>
              <a:rPr lang="en-US" dirty="0" smtClean="0"/>
              <a:t> at each stage value</a:t>
            </a:r>
            <a:endParaRPr lang="en-US" dirty="0"/>
          </a:p>
        </p:txBody>
      </p:sp>
      <p:cxnSp>
        <p:nvCxnSpPr>
          <p:cNvPr id="22" name="Straight Arrow Connector 21"/>
          <p:cNvCxnSpPr>
            <a:stCxn id="26" idx="2"/>
            <a:endCxn id="15" idx="0"/>
          </p:cNvCxnSpPr>
          <p:nvPr/>
        </p:nvCxnSpPr>
        <p:spPr>
          <a:xfrm flipH="1">
            <a:off x="6065319" y="2216405"/>
            <a:ext cx="20784" cy="1284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95460" y="454677"/>
            <a:ext cx="1908213" cy="1646063"/>
          </a:xfrm>
          <a:prstGeom prst="rect">
            <a:avLst/>
          </a:prstGeom>
        </p:spPr>
      </p:pic>
      <p:sp>
        <p:nvSpPr>
          <p:cNvPr id="15" name="Flowchart: Process 14"/>
          <p:cNvSpPr/>
          <p:nvPr/>
        </p:nvSpPr>
        <p:spPr>
          <a:xfrm>
            <a:off x="607358" y="2125403"/>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CI_model_input.R</a:t>
            </a:r>
            <a:endParaRPr lang="en-US" sz="1200" dirty="0"/>
          </a:p>
        </p:txBody>
      </p:sp>
      <p:pic>
        <p:nvPicPr>
          <p:cNvPr id="17" name="Picture 16"/>
          <p:cNvPicPr>
            <a:picLocks noChangeAspect="1"/>
          </p:cNvPicPr>
          <p:nvPr/>
        </p:nvPicPr>
        <p:blipFill>
          <a:blip r:embed="rId4"/>
          <a:stretch>
            <a:fillRect/>
          </a:stretch>
        </p:blipFill>
        <p:spPr>
          <a:xfrm>
            <a:off x="2411500" y="879386"/>
            <a:ext cx="6870824" cy="4739424"/>
          </a:xfrm>
          <a:prstGeom prst="rect">
            <a:avLst/>
          </a:prstGeom>
        </p:spPr>
      </p:pic>
      <p:sp>
        <p:nvSpPr>
          <p:cNvPr id="18" name="Oval 17"/>
          <p:cNvSpPr/>
          <p:nvPr/>
        </p:nvSpPr>
        <p:spPr>
          <a:xfrm>
            <a:off x="4127217" y="4138262"/>
            <a:ext cx="243367" cy="2804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895846" y="4147059"/>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525808" y="3838940"/>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598115" y="3255329"/>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701025" y="3813562"/>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020751" y="3340436"/>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96003" y="2889142"/>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062168" y="3169748"/>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819928" y="2131061"/>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947951" y="2773388"/>
            <a:ext cx="205821" cy="170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852575" y="5435906"/>
            <a:ext cx="2086072" cy="923330"/>
          </a:xfrm>
          <a:prstGeom prst="rect">
            <a:avLst/>
          </a:prstGeom>
          <a:noFill/>
          <a:ln>
            <a:solidFill>
              <a:schemeClr val="tx1"/>
            </a:solidFill>
          </a:ln>
        </p:spPr>
        <p:txBody>
          <a:bodyPr wrap="square" rtlCol="0">
            <a:spAutoFit/>
          </a:bodyPr>
          <a:lstStyle/>
          <a:p>
            <a:r>
              <a:rPr lang="en-US" dirty="0" smtClean="0"/>
              <a:t>You can adjust the number of datasets you want to create</a:t>
            </a:r>
            <a:endParaRPr lang="en-US" dirty="0"/>
          </a:p>
        </p:txBody>
      </p:sp>
      <p:cxnSp>
        <p:nvCxnSpPr>
          <p:cNvPr id="11" name="Straight Arrow Connector 10"/>
          <p:cNvCxnSpPr>
            <a:stCxn id="33" idx="1"/>
            <a:endCxn id="4" idx="3"/>
          </p:cNvCxnSpPr>
          <p:nvPr/>
        </p:nvCxnSpPr>
        <p:spPr>
          <a:xfrm flipH="1">
            <a:off x="9282324" y="5897571"/>
            <a:ext cx="570251" cy="19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039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pic>
        <p:nvPicPr>
          <p:cNvPr id="3" name="Picture 2"/>
          <p:cNvPicPr>
            <a:picLocks noChangeAspect="1"/>
          </p:cNvPicPr>
          <p:nvPr/>
        </p:nvPicPr>
        <p:blipFill>
          <a:blip r:embed="rId2"/>
          <a:stretch>
            <a:fillRect/>
          </a:stretch>
        </p:blipFill>
        <p:spPr>
          <a:xfrm>
            <a:off x="395460" y="454677"/>
            <a:ext cx="1908213" cy="1646063"/>
          </a:xfrm>
          <a:prstGeom prst="rect">
            <a:avLst/>
          </a:prstGeom>
        </p:spPr>
      </p:pic>
      <p:sp>
        <p:nvSpPr>
          <p:cNvPr id="34" name="Flowchart: Process 33"/>
          <p:cNvSpPr/>
          <p:nvPr/>
        </p:nvSpPr>
        <p:spPr>
          <a:xfrm>
            <a:off x="652120" y="2125578"/>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CI.R</a:t>
            </a:r>
            <a:endParaRPr lang="en-US" sz="1200" dirty="0"/>
          </a:p>
        </p:txBody>
      </p:sp>
      <p:pic>
        <p:nvPicPr>
          <p:cNvPr id="14" name="Picture 13"/>
          <p:cNvPicPr>
            <a:picLocks noChangeAspect="1"/>
          </p:cNvPicPr>
          <p:nvPr/>
        </p:nvPicPr>
        <p:blipFill>
          <a:blip r:embed="rId3"/>
          <a:stretch>
            <a:fillRect/>
          </a:stretch>
        </p:blipFill>
        <p:spPr>
          <a:xfrm>
            <a:off x="53436" y="4854311"/>
            <a:ext cx="6347364" cy="1480262"/>
          </a:xfrm>
          <a:prstGeom prst="rect">
            <a:avLst/>
          </a:prstGeom>
        </p:spPr>
      </p:pic>
      <p:sp>
        <p:nvSpPr>
          <p:cNvPr id="19" name="TextBox 18"/>
          <p:cNvSpPr txBox="1"/>
          <p:nvPr/>
        </p:nvSpPr>
        <p:spPr>
          <a:xfrm>
            <a:off x="3340608" y="1169202"/>
            <a:ext cx="7042939"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500 rating curves from 500 datasets are created using Loess fit with previously defined span width </a:t>
            </a:r>
          </a:p>
          <a:p>
            <a:endParaRPr lang="en-US" dirty="0" smtClean="0"/>
          </a:p>
          <a:p>
            <a:pPr marL="285750" indent="-285750">
              <a:buFont typeface="Arial" panose="020B0604020202020204" pitchFamily="34" charset="0"/>
              <a:buChar char="•"/>
            </a:pPr>
            <a:r>
              <a:rPr lang="en-US" dirty="0" smtClean="0"/>
              <a:t>For each stage value, the loess fit provides 500 estimated discharge values and 500 standard deviations</a:t>
            </a:r>
          </a:p>
          <a:p>
            <a:endParaRPr lang="en-US" dirty="0" smtClean="0"/>
          </a:p>
          <a:p>
            <a:pPr marL="285750" indent="-285750">
              <a:buFont typeface="Arial" panose="020B0604020202020204" pitchFamily="34" charset="0"/>
              <a:buChar char="•"/>
            </a:pPr>
            <a:r>
              <a:rPr lang="en-US" dirty="0" smtClean="0"/>
              <a:t>For each stage value, CI (95%) is calculated by combining these 500 discharge values + standard deviations in a Gaussian mixture model</a:t>
            </a:r>
            <a:endParaRPr lang="en-US" dirty="0"/>
          </a:p>
        </p:txBody>
      </p:sp>
      <p:sp>
        <p:nvSpPr>
          <p:cNvPr id="35" name="TextBox 34"/>
          <p:cNvSpPr txBox="1"/>
          <p:nvPr/>
        </p:nvSpPr>
        <p:spPr>
          <a:xfrm>
            <a:off x="7332275" y="4476771"/>
            <a:ext cx="4269758" cy="1754326"/>
          </a:xfrm>
          <a:prstGeom prst="rect">
            <a:avLst/>
          </a:prstGeom>
          <a:noFill/>
          <a:ln>
            <a:solidFill>
              <a:schemeClr val="tx1"/>
            </a:solidFill>
          </a:ln>
        </p:spPr>
        <p:txBody>
          <a:bodyPr wrap="square" rtlCol="0">
            <a:spAutoFit/>
          </a:bodyPr>
          <a:lstStyle/>
          <a:p>
            <a:r>
              <a:rPr lang="en-US" dirty="0" smtClean="0"/>
              <a:t>If model produces ‘</a:t>
            </a:r>
            <a:r>
              <a:rPr lang="en-US" dirty="0" err="1" smtClean="0"/>
              <a:t>NaN</a:t>
            </a:r>
            <a:r>
              <a:rPr lang="en-US" dirty="0" smtClean="0"/>
              <a:t>’ values for CI bands, this means that the ‘Expand’ value should be lowered. </a:t>
            </a:r>
          </a:p>
          <a:p>
            <a:r>
              <a:rPr lang="en-US" dirty="0" smtClean="0"/>
              <a:t>More info on ‘Expand’ in </a:t>
            </a:r>
            <a:r>
              <a:rPr lang="en-US" dirty="0" err="1" smtClean="0"/>
              <a:t>qmixnorm</a:t>
            </a:r>
            <a:r>
              <a:rPr lang="en-US" dirty="0" smtClean="0"/>
              <a:t>() </a:t>
            </a:r>
            <a:r>
              <a:rPr lang="en-US" dirty="0" smtClean="0">
                <a:sym typeface="Wingdings" panose="05000000000000000000" pitchFamily="2" charset="2"/>
              </a:rPr>
              <a:t> </a:t>
            </a:r>
            <a:r>
              <a:rPr lang="en-US" dirty="0">
                <a:hlinkClick r:id="rId4"/>
              </a:rPr>
              <a:t>https://www.rdocumentation.org/packages/KScorrect/versions/1.2.4/topics/dmixnorm</a:t>
            </a:r>
            <a:endParaRPr lang="en-US" dirty="0"/>
          </a:p>
        </p:txBody>
      </p:sp>
      <p:cxnSp>
        <p:nvCxnSpPr>
          <p:cNvPr id="36" name="Straight Arrow Connector 35"/>
          <p:cNvCxnSpPr>
            <a:stCxn id="35" idx="1"/>
          </p:cNvCxnSpPr>
          <p:nvPr/>
        </p:nvCxnSpPr>
        <p:spPr>
          <a:xfrm flipH="1" flipV="1">
            <a:off x="2136536" y="5308826"/>
            <a:ext cx="5195739" cy="45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190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8583142" y="1040810"/>
            <a:ext cx="3154377" cy="6486238"/>
          </a:xfrm>
          <a:prstGeom prst="rect">
            <a:avLst/>
          </a:prstGeom>
        </p:spPr>
      </p:pic>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pic>
        <p:nvPicPr>
          <p:cNvPr id="3" name="Picture 2"/>
          <p:cNvPicPr>
            <a:picLocks noChangeAspect="1"/>
          </p:cNvPicPr>
          <p:nvPr/>
        </p:nvPicPr>
        <p:blipFill>
          <a:blip r:embed="rId3"/>
          <a:stretch>
            <a:fillRect/>
          </a:stretch>
        </p:blipFill>
        <p:spPr>
          <a:xfrm>
            <a:off x="395460" y="454677"/>
            <a:ext cx="1908213" cy="1646063"/>
          </a:xfrm>
          <a:prstGeom prst="rect">
            <a:avLst/>
          </a:prstGeom>
        </p:spPr>
      </p:pic>
      <p:pic>
        <p:nvPicPr>
          <p:cNvPr id="4" name="Picture 3"/>
          <p:cNvPicPr>
            <a:picLocks noChangeAspect="1"/>
          </p:cNvPicPr>
          <p:nvPr/>
        </p:nvPicPr>
        <p:blipFill>
          <a:blip r:embed="rId4"/>
          <a:stretch>
            <a:fillRect/>
          </a:stretch>
        </p:blipFill>
        <p:spPr>
          <a:xfrm>
            <a:off x="1069285" y="3130697"/>
            <a:ext cx="6916048" cy="1932979"/>
          </a:xfrm>
          <a:prstGeom prst="rect">
            <a:avLst/>
          </a:prstGeom>
        </p:spPr>
      </p:pic>
      <p:sp>
        <p:nvSpPr>
          <p:cNvPr id="17" name="Flowchart: Process 16"/>
          <p:cNvSpPr/>
          <p:nvPr/>
        </p:nvSpPr>
        <p:spPr>
          <a:xfrm>
            <a:off x="9621485" y="580259"/>
            <a:ext cx="951020" cy="3027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RatingCI.csv</a:t>
            </a:r>
            <a:endParaRPr lang="en-US" sz="1200" dirty="0">
              <a:solidFill>
                <a:schemeClr val="tx1"/>
              </a:solidFill>
            </a:endParaRPr>
          </a:p>
        </p:txBody>
      </p:sp>
      <p:sp>
        <p:nvSpPr>
          <p:cNvPr id="18" name="Flowchart: Process 17"/>
          <p:cNvSpPr/>
          <p:nvPr/>
        </p:nvSpPr>
        <p:spPr>
          <a:xfrm>
            <a:off x="874056" y="2151564"/>
            <a:ext cx="951020" cy="3027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RatingCI.csv</a:t>
            </a:r>
            <a:endParaRPr lang="en-US" sz="1200" dirty="0">
              <a:solidFill>
                <a:schemeClr val="tx1"/>
              </a:solidFill>
            </a:endParaRPr>
          </a:p>
        </p:txBody>
      </p:sp>
      <p:cxnSp>
        <p:nvCxnSpPr>
          <p:cNvPr id="11" name="Straight Arrow Connector 10"/>
          <p:cNvCxnSpPr>
            <a:stCxn id="9" idx="1"/>
          </p:cNvCxnSpPr>
          <p:nvPr/>
        </p:nvCxnSpPr>
        <p:spPr>
          <a:xfrm flipH="1">
            <a:off x="7290816" y="4283929"/>
            <a:ext cx="1292326" cy="63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42510" y="2405273"/>
            <a:ext cx="4269758" cy="646331"/>
          </a:xfrm>
          <a:prstGeom prst="rect">
            <a:avLst/>
          </a:prstGeom>
          <a:noFill/>
          <a:ln>
            <a:solidFill>
              <a:schemeClr val="tx1"/>
            </a:solidFill>
          </a:ln>
        </p:spPr>
        <p:txBody>
          <a:bodyPr wrap="square" rtlCol="0">
            <a:spAutoFit/>
          </a:bodyPr>
          <a:lstStyle/>
          <a:p>
            <a:r>
              <a:rPr lang="en-US" dirty="0" smtClean="0"/>
              <a:t>A .csv is created so you can check the results for </a:t>
            </a:r>
            <a:r>
              <a:rPr lang="en-US" dirty="0" err="1" smtClean="0"/>
              <a:t>NaN</a:t>
            </a:r>
            <a:r>
              <a:rPr lang="en-US" dirty="0" smtClean="0"/>
              <a:t> values before proceeding</a:t>
            </a:r>
            <a:endParaRPr lang="en-US" dirty="0"/>
          </a:p>
        </p:txBody>
      </p:sp>
    </p:spTree>
    <p:extLst>
      <p:ext uri="{BB962C8B-B14F-4D97-AF65-F5344CB8AC3E}">
        <p14:creationId xmlns:p14="http://schemas.microsoft.com/office/powerpoint/2010/main" val="3179745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pic>
        <p:nvPicPr>
          <p:cNvPr id="17" name="Picture 16"/>
          <p:cNvPicPr>
            <a:picLocks noChangeAspect="1"/>
          </p:cNvPicPr>
          <p:nvPr/>
        </p:nvPicPr>
        <p:blipFill>
          <a:blip r:embed="rId2"/>
          <a:stretch>
            <a:fillRect/>
          </a:stretch>
        </p:blipFill>
        <p:spPr>
          <a:xfrm>
            <a:off x="3004830" y="1188231"/>
            <a:ext cx="2943225" cy="3124200"/>
          </a:xfrm>
          <a:prstGeom prst="rect">
            <a:avLst/>
          </a:prstGeom>
        </p:spPr>
      </p:pic>
      <p:pic>
        <p:nvPicPr>
          <p:cNvPr id="9" name="Picture 8"/>
          <p:cNvPicPr>
            <a:picLocks noChangeAspect="1"/>
          </p:cNvPicPr>
          <p:nvPr/>
        </p:nvPicPr>
        <p:blipFill>
          <a:blip r:embed="rId3"/>
          <a:stretch>
            <a:fillRect/>
          </a:stretch>
        </p:blipFill>
        <p:spPr>
          <a:xfrm>
            <a:off x="3819139" y="859018"/>
            <a:ext cx="1487553" cy="329213"/>
          </a:xfrm>
          <a:prstGeom prst="rect">
            <a:avLst/>
          </a:prstGeom>
        </p:spPr>
      </p:pic>
      <p:cxnSp>
        <p:nvCxnSpPr>
          <p:cNvPr id="22" name="Straight Arrow Connector 21"/>
          <p:cNvCxnSpPr>
            <a:stCxn id="26" idx="1"/>
          </p:cNvCxnSpPr>
          <p:nvPr/>
        </p:nvCxnSpPr>
        <p:spPr>
          <a:xfrm flipH="1" flipV="1">
            <a:off x="5620512" y="1571043"/>
            <a:ext cx="1585819" cy="884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06331" y="1716790"/>
            <a:ext cx="3041543" cy="1477328"/>
          </a:xfrm>
          <a:prstGeom prst="rect">
            <a:avLst/>
          </a:prstGeom>
          <a:noFill/>
          <a:ln>
            <a:solidFill>
              <a:schemeClr val="tx1"/>
            </a:solidFill>
          </a:ln>
        </p:spPr>
        <p:txBody>
          <a:bodyPr wrap="square" rtlCol="0">
            <a:spAutoFit/>
          </a:bodyPr>
          <a:lstStyle/>
          <a:p>
            <a:r>
              <a:rPr lang="en-US" dirty="0" smtClean="0"/>
              <a:t>Add estimates for the CI’s of the extrapolated part of the rating curve. I have used </a:t>
            </a:r>
            <a:r>
              <a:rPr lang="en-US" dirty="0" err="1" smtClean="0"/>
              <a:t>Q_model</a:t>
            </a:r>
            <a:r>
              <a:rPr lang="en-US" dirty="0" smtClean="0"/>
              <a:t> ± 5% of </a:t>
            </a:r>
            <a:r>
              <a:rPr lang="en-US" dirty="0" err="1" smtClean="0"/>
              <a:t>Q_model</a:t>
            </a:r>
            <a:r>
              <a:rPr lang="en-US" dirty="0" smtClean="0"/>
              <a:t> as an estimate.</a:t>
            </a:r>
            <a:endParaRPr lang="en-US" dirty="0"/>
          </a:p>
        </p:txBody>
      </p:sp>
      <p:sp>
        <p:nvSpPr>
          <p:cNvPr id="18" name="Flowchart: Alternate Process 17"/>
          <p:cNvSpPr/>
          <p:nvPr/>
        </p:nvSpPr>
        <p:spPr>
          <a:xfrm>
            <a:off x="634319" y="792938"/>
            <a:ext cx="1680359" cy="143691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Extrapolate CI</a:t>
            </a:r>
            <a:endParaRPr lang="en-US" dirty="0"/>
          </a:p>
        </p:txBody>
      </p:sp>
      <p:pic>
        <p:nvPicPr>
          <p:cNvPr id="4" name="Picture 3"/>
          <p:cNvPicPr>
            <a:picLocks noChangeAspect="1"/>
          </p:cNvPicPr>
          <p:nvPr/>
        </p:nvPicPr>
        <p:blipFill>
          <a:blip r:embed="rId4"/>
          <a:stretch>
            <a:fillRect/>
          </a:stretch>
        </p:blipFill>
        <p:spPr>
          <a:xfrm>
            <a:off x="53436" y="4481640"/>
            <a:ext cx="9896475" cy="1781175"/>
          </a:xfrm>
          <a:prstGeom prst="rect">
            <a:avLst/>
          </a:prstGeom>
        </p:spPr>
      </p:pic>
    </p:spTree>
    <p:extLst>
      <p:ext uri="{BB962C8B-B14F-4D97-AF65-F5344CB8AC3E}">
        <p14:creationId xmlns:p14="http://schemas.microsoft.com/office/powerpoint/2010/main" val="651692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cxnSp>
        <p:nvCxnSpPr>
          <p:cNvPr id="22" name="Straight Arrow Connector 21"/>
          <p:cNvCxnSpPr>
            <a:stCxn id="26" idx="2"/>
            <a:endCxn id="3" idx="0"/>
          </p:cNvCxnSpPr>
          <p:nvPr/>
        </p:nvCxnSpPr>
        <p:spPr>
          <a:xfrm flipH="1">
            <a:off x="6041634" y="2660196"/>
            <a:ext cx="1" cy="1332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20863" y="1459867"/>
            <a:ext cx="3041543" cy="1200329"/>
          </a:xfrm>
          <a:prstGeom prst="rect">
            <a:avLst/>
          </a:prstGeom>
          <a:noFill/>
          <a:ln>
            <a:solidFill>
              <a:schemeClr val="tx1"/>
            </a:solidFill>
          </a:ln>
        </p:spPr>
        <p:txBody>
          <a:bodyPr wrap="square" rtlCol="0">
            <a:spAutoFit/>
          </a:bodyPr>
          <a:lstStyle/>
          <a:p>
            <a:r>
              <a:rPr lang="en-US" dirty="0"/>
              <a:t>The </a:t>
            </a:r>
            <a:r>
              <a:rPr lang="en-US" dirty="0" smtClean="0"/>
              <a:t>CI’s of the rating </a:t>
            </a:r>
            <a:r>
              <a:rPr lang="en-US" dirty="0"/>
              <a:t>curve </a:t>
            </a:r>
            <a:r>
              <a:rPr lang="en-US" dirty="0" smtClean="0"/>
              <a:t>are </a:t>
            </a:r>
            <a:r>
              <a:rPr lang="en-US" dirty="0"/>
              <a:t>linearly interpolated between data points, for each mm of stage.</a:t>
            </a:r>
          </a:p>
        </p:txBody>
      </p:sp>
      <p:sp>
        <p:nvSpPr>
          <p:cNvPr id="15" name="Flowchart: Data 14"/>
          <p:cNvSpPr/>
          <p:nvPr/>
        </p:nvSpPr>
        <p:spPr>
          <a:xfrm>
            <a:off x="419261" y="833701"/>
            <a:ext cx="2092037" cy="14296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Interpolate CI</a:t>
            </a:r>
            <a:endParaRPr lang="en-US" dirty="0"/>
          </a:p>
        </p:txBody>
      </p:sp>
      <p:sp>
        <p:nvSpPr>
          <p:cNvPr id="16" name="Flowchart: Process 15"/>
          <p:cNvSpPr/>
          <p:nvPr/>
        </p:nvSpPr>
        <p:spPr>
          <a:xfrm>
            <a:off x="531440" y="2312696"/>
            <a:ext cx="1484416" cy="30153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interp2.R</a:t>
            </a:r>
            <a:endParaRPr lang="en-US" sz="1200" dirty="0"/>
          </a:p>
        </p:txBody>
      </p:sp>
      <p:pic>
        <p:nvPicPr>
          <p:cNvPr id="3" name="Picture 2"/>
          <p:cNvPicPr>
            <a:picLocks noChangeAspect="1"/>
          </p:cNvPicPr>
          <p:nvPr/>
        </p:nvPicPr>
        <p:blipFill>
          <a:blip r:embed="rId2"/>
          <a:stretch>
            <a:fillRect/>
          </a:stretch>
        </p:blipFill>
        <p:spPr>
          <a:xfrm>
            <a:off x="1702393" y="3993101"/>
            <a:ext cx="8678482" cy="1560981"/>
          </a:xfrm>
          <a:prstGeom prst="rect">
            <a:avLst/>
          </a:prstGeom>
        </p:spPr>
      </p:pic>
    </p:spTree>
    <p:extLst>
      <p:ext uri="{BB962C8B-B14F-4D97-AF65-F5344CB8AC3E}">
        <p14:creationId xmlns:p14="http://schemas.microsoft.com/office/powerpoint/2010/main" val="3907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A5D8D4CB-6FC3-4233-A438-170C1AE0889F}"/>
              </a:ext>
            </a:extLst>
          </p:cNvPr>
          <p:cNvSpPr txBox="1"/>
          <p:nvPr/>
        </p:nvSpPr>
        <p:spPr>
          <a:xfrm>
            <a:off x="1519142" y="1413481"/>
            <a:ext cx="9133923" cy="4801314"/>
          </a:xfrm>
          <a:prstGeom prst="rect">
            <a:avLst/>
          </a:prstGeom>
          <a:noFill/>
        </p:spPr>
        <p:txBody>
          <a:bodyPr wrap="square" rtlCol="0">
            <a:spAutoFit/>
          </a:bodyPr>
          <a:lstStyle/>
          <a:p>
            <a:r>
              <a:rPr lang="en-US" dirty="0" smtClean="0"/>
              <a:t>The data input is loaded from </a:t>
            </a:r>
            <a:r>
              <a:rPr lang="en-US" dirty="0" err="1" smtClean="0"/>
              <a:t>Googlesheets</a:t>
            </a:r>
            <a:r>
              <a:rPr lang="en-US" dirty="0" smtClean="0"/>
              <a:t> and requires the following headers:</a:t>
            </a:r>
          </a:p>
          <a:p>
            <a:endParaRPr lang="en-US" dirty="0"/>
          </a:p>
          <a:p>
            <a:pPr marL="285750" indent="-285750">
              <a:buFont typeface="Arial" panose="020B0604020202020204" pitchFamily="34" charset="0"/>
              <a:buChar char="•"/>
            </a:pPr>
            <a:r>
              <a:rPr lang="en-US" dirty="0" smtClean="0"/>
              <a:t>ID (Date and time of measurement)</a:t>
            </a:r>
          </a:p>
          <a:p>
            <a:pPr marL="285750" indent="-285750">
              <a:buFont typeface="Arial" panose="020B0604020202020204" pitchFamily="34" charset="0"/>
              <a:buChar char="•"/>
            </a:pPr>
            <a:r>
              <a:rPr lang="en-US" dirty="0" smtClean="0"/>
              <a:t>WTY (Water Year)</a:t>
            </a:r>
          </a:p>
          <a:p>
            <a:pPr marL="285750" indent="-285750">
              <a:buFont typeface="Arial" panose="020B0604020202020204" pitchFamily="34" charset="0"/>
              <a:buChar char="•"/>
            </a:pPr>
            <a:r>
              <a:rPr lang="en-US" dirty="0" smtClean="0"/>
              <a:t>Shift (Used to create segments for shifted rating curves)</a:t>
            </a:r>
          </a:p>
          <a:p>
            <a:pPr marL="285750" indent="-285750">
              <a:buFont typeface="Arial" panose="020B0604020202020204" pitchFamily="34" charset="0"/>
              <a:buChar char="•"/>
            </a:pPr>
            <a:r>
              <a:rPr lang="en-US" dirty="0" err="1" smtClean="0"/>
              <a:t>Old_new</a:t>
            </a:r>
            <a:r>
              <a:rPr lang="en-US" dirty="0" smtClean="0"/>
              <a:t> (Whether measurement has not been processed in a rating curve yet (‘New’) or has been processed in a rating curve before (‘Old’))</a:t>
            </a:r>
          </a:p>
          <a:p>
            <a:pPr marL="285750" indent="-285750">
              <a:buFont typeface="Arial" panose="020B0604020202020204" pitchFamily="34" charset="0"/>
              <a:buChar char="•"/>
            </a:pPr>
            <a:r>
              <a:rPr lang="en-US" dirty="0" err="1" smtClean="0"/>
              <a:t>Event_no</a:t>
            </a:r>
            <a:r>
              <a:rPr lang="en-US" dirty="0" smtClean="0"/>
              <a:t> (ID of storm event)</a:t>
            </a:r>
          </a:p>
          <a:p>
            <a:pPr marL="285750" indent="-285750">
              <a:buFont typeface="Arial" panose="020B0604020202020204" pitchFamily="34" charset="0"/>
              <a:buChar char="•"/>
            </a:pPr>
            <a:r>
              <a:rPr lang="en-US" dirty="0" smtClean="0"/>
              <a:t>Date</a:t>
            </a:r>
          </a:p>
          <a:p>
            <a:pPr marL="285750" indent="-285750">
              <a:buFont typeface="Arial" panose="020B0604020202020204" pitchFamily="34" charset="0"/>
              <a:buChar char="•"/>
            </a:pPr>
            <a:r>
              <a:rPr lang="en-US" dirty="0" err="1" smtClean="0"/>
              <a:t>Final_rating_curve</a:t>
            </a:r>
            <a:r>
              <a:rPr lang="en-US" dirty="0" smtClean="0"/>
              <a:t> (‘Y’ if using the measurement for rating curve, ‘N’ if not)</a:t>
            </a:r>
          </a:p>
          <a:p>
            <a:pPr marL="285750" indent="-285750">
              <a:buFont typeface="Arial" panose="020B0604020202020204" pitchFamily="34" charset="0"/>
              <a:buChar char="•"/>
            </a:pPr>
            <a:r>
              <a:rPr lang="en-US" dirty="0" err="1" smtClean="0"/>
              <a:t>Stage_avg</a:t>
            </a:r>
            <a:r>
              <a:rPr lang="en-US" dirty="0" smtClean="0"/>
              <a:t> (5 min average stage from 5 sec stage data in cm)</a:t>
            </a:r>
          </a:p>
          <a:p>
            <a:pPr marL="285750" indent="-285750">
              <a:buFont typeface="Arial" panose="020B0604020202020204" pitchFamily="34" charset="0"/>
              <a:buChar char="•"/>
            </a:pPr>
            <a:r>
              <a:rPr lang="en-US" dirty="0" err="1" smtClean="0"/>
              <a:t>Stage_stdv</a:t>
            </a:r>
            <a:r>
              <a:rPr lang="en-US" dirty="0" smtClean="0"/>
              <a:t> (Standard deviation of 5 min average stage)</a:t>
            </a:r>
          </a:p>
          <a:p>
            <a:pPr marL="285750" indent="-285750">
              <a:buFont typeface="Arial" panose="020B0604020202020204" pitchFamily="34" charset="0"/>
              <a:buChar char="•"/>
            </a:pPr>
            <a:r>
              <a:rPr lang="en-US" dirty="0" err="1" smtClean="0"/>
              <a:t>Stage_delta</a:t>
            </a:r>
            <a:r>
              <a:rPr lang="en-US" dirty="0" smtClean="0"/>
              <a:t> (whether hydrograph was rising (‘R’), falling (‘F’) or constant (‘C’) during measurement</a:t>
            </a:r>
          </a:p>
          <a:p>
            <a:pPr marL="285750" indent="-285750">
              <a:buFont typeface="Arial" panose="020B0604020202020204" pitchFamily="34" charset="0"/>
              <a:buChar char="•"/>
            </a:pPr>
            <a:r>
              <a:rPr lang="en-US" dirty="0" err="1" smtClean="0"/>
              <a:t>Q_meas</a:t>
            </a:r>
            <a:r>
              <a:rPr lang="en-US" dirty="0" smtClean="0"/>
              <a:t> (Discharge measurements value in m3/s)</a:t>
            </a:r>
          </a:p>
          <a:p>
            <a:pPr marL="285750" indent="-285750">
              <a:buFont typeface="Arial" panose="020B0604020202020204" pitchFamily="34" charset="0"/>
              <a:buChar char="•"/>
            </a:pPr>
            <a:r>
              <a:rPr lang="en-US" dirty="0" err="1" smtClean="0"/>
              <a:t>Q_rel_unc</a:t>
            </a:r>
            <a:r>
              <a:rPr lang="en-US" dirty="0" smtClean="0"/>
              <a:t> (Relative uncertainty of discharge measurement)</a:t>
            </a:r>
            <a:endParaRPr lang="en-US" dirty="0" smtClean="0"/>
          </a:p>
          <a:p>
            <a:pPr marL="285750" indent="-285750">
              <a:buFont typeface="Arial" panose="020B0604020202020204" pitchFamily="34" charset="0"/>
              <a:buChar char="•"/>
            </a:pPr>
            <a:endParaRPr lang="en-US" dirty="0"/>
          </a:p>
        </p:txBody>
      </p:sp>
      <p:sp>
        <p:nvSpPr>
          <p:cNvPr id="15" name="TextBox 14"/>
          <p:cNvSpPr txBox="1"/>
          <p:nvPr/>
        </p:nvSpPr>
        <p:spPr>
          <a:xfrm>
            <a:off x="1276598" y="187370"/>
            <a:ext cx="9619013" cy="646331"/>
          </a:xfrm>
          <a:prstGeom prst="rect">
            <a:avLst/>
          </a:prstGeom>
          <a:noFill/>
        </p:spPr>
        <p:txBody>
          <a:bodyPr wrap="square" rtlCol="0">
            <a:spAutoFit/>
          </a:bodyPr>
          <a:lstStyle/>
          <a:p>
            <a:pPr algn="ctr"/>
            <a:r>
              <a:rPr lang="en-US" sz="3600" dirty="0" smtClean="0"/>
              <a:t>Prepare dataset</a:t>
            </a:r>
            <a:endParaRPr lang="en-US" sz="3600" dirty="0"/>
          </a:p>
        </p:txBody>
      </p:sp>
    </p:spTree>
    <p:extLst>
      <p:ext uri="{BB962C8B-B14F-4D97-AF65-F5344CB8AC3E}">
        <p14:creationId xmlns:p14="http://schemas.microsoft.com/office/powerpoint/2010/main" val="1899785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1942" y="1361160"/>
            <a:ext cx="6604143" cy="4611133"/>
          </a:xfrm>
          <a:prstGeom prst="rect">
            <a:avLst/>
          </a:prstGeom>
        </p:spPr>
      </p:pic>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14" name="Flowchart: Process 13"/>
          <p:cNvSpPr/>
          <p:nvPr/>
        </p:nvSpPr>
        <p:spPr>
          <a:xfrm>
            <a:off x="1173258" y="516242"/>
            <a:ext cx="1227115" cy="9436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17" name="Flowchart: Process 16"/>
          <p:cNvSpPr/>
          <p:nvPr/>
        </p:nvSpPr>
        <p:spPr>
          <a:xfrm>
            <a:off x="740898" y="1965892"/>
            <a:ext cx="2074223" cy="3027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WTSxxxratingcurve_vx.csv</a:t>
            </a:r>
            <a:endParaRPr lang="en-US" sz="1200" dirty="0">
              <a:solidFill>
                <a:schemeClr val="tx1"/>
              </a:solidFill>
            </a:endParaRPr>
          </a:p>
        </p:txBody>
      </p:sp>
      <p:sp>
        <p:nvSpPr>
          <p:cNvPr id="18" name="Flowchart: Process 17"/>
          <p:cNvSpPr/>
          <p:nvPr/>
        </p:nvSpPr>
        <p:spPr>
          <a:xfrm>
            <a:off x="781188" y="1613794"/>
            <a:ext cx="2074223" cy="3027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WTSxxxstagedischarge_vx.csv</a:t>
            </a:r>
            <a:endParaRPr lang="en-US" sz="1200" dirty="0">
              <a:solidFill>
                <a:schemeClr val="tx1"/>
              </a:solidFill>
            </a:endParaRPr>
          </a:p>
        </p:txBody>
      </p:sp>
      <p:cxnSp>
        <p:nvCxnSpPr>
          <p:cNvPr id="20" name="Straight Arrow Connector 19"/>
          <p:cNvCxnSpPr/>
          <p:nvPr/>
        </p:nvCxnSpPr>
        <p:spPr>
          <a:xfrm flipH="1">
            <a:off x="1778009" y="1482193"/>
            <a:ext cx="8807" cy="1316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44300" y="2317990"/>
            <a:ext cx="3466996" cy="3991917"/>
          </a:xfrm>
          <a:prstGeom prst="rect">
            <a:avLst/>
          </a:prstGeom>
        </p:spPr>
      </p:pic>
      <p:sp>
        <p:nvSpPr>
          <p:cNvPr id="26" name="TextBox 25"/>
          <p:cNvSpPr txBox="1"/>
          <p:nvPr/>
        </p:nvSpPr>
        <p:spPr>
          <a:xfrm>
            <a:off x="8739295" y="364138"/>
            <a:ext cx="3041543" cy="646331"/>
          </a:xfrm>
          <a:prstGeom prst="rect">
            <a:avLst/>
          </a:prstGeom>
          <a:noFill/>
          <a:ln>
            <a:solidFill>
              <a:schemeClr val="tx1"/>
            </a:solidFill>
          </a:ln>
        </p:spPr>
        <p:txBody>
          <a:bodyPr wrap="square" rtlCol="0">
            <a:spAutoFit/>
          </a:bodyPr>
          <a:lstStyle/>
          <a:p>
            <a:r>
              <a:rPr lang="en-US" dirty="0" smtClean="0"/>
              <a:t>Hopefully you will create something like this!</a:t>
            </a:r>
            <a:endParaRPr lang="en-US" dirty="0"/>
          </a:p>
        </p:txBody>
      </p:sp>
    </p:spTree>
    <p:extLst>
      <p:ext uri="{BB962C8B-B14F-4D97-AF65-F5344CB8AC3E}">
        <p14:creationId xmlns:p14="http://schemas.microsoft.com/office/powerpoint/2010/main" val="1991414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3258" y="1459867"/>
            <a:ext cx="6604143" cy="4611133"/>
          </a:xfrm>
          <a:prstGeom prst="rect">
            <a:avLst/>
          </a:prstGeom>
        </p:spPr>
      </p:pic>
      <p:sp>
        <p:nvSpPr>
          <p:cNvPr id="8" name="TextBox 7"/>
          <p:cNvSpPr txBox="1"/>
          <p:nvPr/>
        </p:nvSpPr>
        <p:spPr>
          <a:xfrm>
            <a:off x="1276598" y="187370"/>
            <a:ext cx="9619013" cy="646331"/>
          </a:xfrm>
          <a:prstGeom prst="rect">
            <a:avLst/>
          </a:prstGeom>
          <a:noFill/>
        </p:spPr>
        <p:txBody>
          <a:bodyPr wrap="square" rtlCol="0">
            <a:spAutoFit/>
          </a:bodyPr>
          <a:lstStyle/>
          <a:p>
            <a:pPr algn="ctr"/>
            <a:r>
              <a:rPr lang="en-US" sz="3600" dirty="0" smtClean="0"/>
              <a:t>Plot </a:t>
            </a:r>
            <a:r>
              <a:rPr lang="en-US" sz="3600" dirty="0"/>
              <a:t>rating curve</a:t>
            </a:r>
          </a:p>
        </p:txBody>
      </p:sp>
      <p:sp>
        <p:nvSpPr>
          <p:cNvPr id="14" name="Flowchart: Process 13"/>
          <p:cNvSpPr/>
          <p:nvPr/>
        </p:nvSpPr>
        <p:spPr>
          <a:xfrm>
            <a:off x="1173258" y="516242"/>
            <a:ext cx="1227115" cy="9436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17" name="Flowchart: Process 16"/>
          <p:cNvSpPr/>
          <p:nvPr/>
        </p:nvSpPr>
        <p:spPr>
          <a:xfrm>
            <a:off x="740898" y="1965892"/>
            <a:ext cx="2074223" cy="3027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WTSxxxratingcurve_vx.csv</a:t>
            </a:r>
            <a:endParaRPr lang="en-US" sz="1200" dirty="0">
              <a:solidFill>
                <a:schemeClr val="tx1"/>
              </a:solidFill>
            </a:endParaRPr>
          </a:p>
        </p:txBody>
      </p:sp>
      <p:sp>
        <p:nvSpPr>
          <p:cNvPr id="18" name="Flowchart: Process 17"/>
          <p:cNvSpPr/>
          <p:nvPr/>
        </p:nvSpPr>
        <p:spPr>
          <a:xfrm>
            <a:off x="781188" y="1613794"/>
            <a:ext cx="2074223" cy="30276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WTSxxxstagedischarge_vx.csv</a:t>
            </a:r>
            <a:endParaRPr lang="en-US" sz="1200" dirty="0">
              <a:solidFill>
                <a:schemeClr val="tx1"/>
              </a:solidFill>
            </a:endParaRPr>
          </a:p>
        </p:txBody>
      </p:sp>
      <p:cxnSp>
        <p:nvCxnSpPr>
          <p:cNvPr id="20" name="Straight Arrow Connector 19"/>
          <p:cNvCxnSpPr/>
          <p:nvPr/>
        </p:nvCxnSpPr>
        <p:spPr>
          <a:xfrm flipH="1">
            <a:off x="1778009" y="1482193"/>
            <a:ext cx="8807" cy="1316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09761" y="1459867"/>
            <a:ext cx="3471341" cy="3693319"/>
          </a:xfrm>
          <a:prstGeom prst="rect">
            <a:avLst/>
          </a:prstGeom>
          <a:noFill/>
          <a:ln>
            <a:solidFill>
              <a:schemeClr val="tx1"/>
            </a:solidFill>
          </a:ln>
        </p:spPr>
        <p:txBody>
          <a:bodyPr wrap="square" rtlCol="0">
            <a:spAutoFit/>
          </a:bodyPr>
          <a:lstStyle/>
          <a:p>
            <a:r>
              <a:rPr lang="en-US" dirty="0" smtClean="0"/>
              <a:t>Two common causes for funny looking plots/errors:</a:t>
            </a:r>
          </a:p>
          <a:p>
            <a:endParaRPr lang="en-US" dirty="0"/>
          </a:p>
          <a:p>
            <a:pPr marL="285750" indent="-285750">
              <a:buFont typeface="Arial" panose="020B0604020202020204" pitchFamily="34" charset="0"/>
              <a:buChar char="•"/>
            </a:pPr>
            <a:r>
              <a:rPr lang="en-US" dirty="0" smtClean="0"/>
              <a:t>‘Metadata Rating curve xxx’ sheet has to be sorted by increasing ‘</a:t>
            </a:r>
            <a:r>
              <a:rPr lang="en-US" dirty="0" err="1" smtClean="0"/>
              <a:t>Stage_avg</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t>
            </a:r>
            <a:r>
              <a:rPr lang="en-US" dirty="0" err="1" smtClean="0"/>
              <a:t>Stage_avg</a:t>
            </a:r>
            <a:r>
              <a:rPr lang="en-US" dirty="0" smtClean="0"/>
              <a:t>’ value cannot be the same for two different stage-discharge measurements. Add 0.01 (negligible small amount) to differentiate between the two measurements</a:t>
            </a:r>
            <a:endParaRPr lang="en-US" dirty="0"/>
          </a:p>
        </p:txBody>
      </p:sp>
    </p:spTree>
    <p:extLst>
      <p:ext uri="{BB962C8B-B14F-4D97-AF65-F5344CB8AC3E}">
        <p14:creationId xmlns:p14="http://schemas.microsoft.com/office/powerpoint/2010/main" val="374634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8A86FE48-03C3-4123-BBDB-957DF139CC4E}"/>
              </a:ext>
            </a:extLst>
          </p:cNvPr>
          <p:cNvPicPr>
            <a:picLocks noChangeAspect="1"/>
          </p:cNvPicPr>
          <p:nvPr/>
        </p:nvPicPr>
        <p:blipFill>
          <a:blip r:embed="rId2"/>
          <a:stretch>
            <a:fillRect/>
          </a:stretch>
        </p:blipFill>
        <p:spPr>
          <a:xfrm>
            <a:off x="1776040" y="4131481"/>
            <a:ext cx="8620125" cy="1409700"/>
          </a:xfrm>
          <a:prstGeom prst="rect">
            <a:avLst/>
          </a:prstGeom>
        </p:spPr>
      </p:pic>
      <p:sp>
        <p:nvSpPr>
          <p:cNvPr id="19" name="TextBox 18">
            <a:extLst>
              <a:ext uri="{FF2B5EF4-FFF2-40B4-BE49-F238E27FC236}">
                <a16:creationId xmlns:a16="http://schemas.microsoft.com/office/drawing/2014/main" id="{2CE50F2F-616B-4E61-A246-28832E165AC9}"/>
              </a:ext>
            </a:extLst>
          </p:cNvPr>
          <p:cNvSpPr txBox="1"/>
          <p:nvPr/>
        </p:nvSpPr>
        <p:spPr>
          <a:xfrm>
            <a:off x="2190260" y="2079093"/>
            <a:ext cx="7791684" cy="646331"/>
          </a:xfrm>
          <a:prstGeom prst="rect">
            <a:avLst/>
          </a:prstGeom>
          <a:noFill/>
        </p:spPr>
        <p:txBody>
          <a:bodyPr wrap="square" rtlCol="0">
            <a:spAutoFit/>
          </a:bodyPr>
          <a:lstStyle/>
          <a:p>
            <a:pPr marL="285750" indent="-285750">
              <a:buFont typeface="Arial" panose="020B0604020202020204" pitchFamily="34" charset="0"/>
              <a:buChar char="•"/>
            </a:pPr>
            <a:r>
              <a:rPr lang="en-US" dirty="0"/>
              <a:t>Duplicate the tab of the latest Rating curve version and change the name to the next version, in this example: ‘Rating curve v5</a:t>
            </a:r>
            <a:r>
              <a:rPr lang="en-US" dirty="0" smtClean="0"/>
              <a:t>’.</a:t>
            </a:r>
            <a:endParaRPr lang="en-US" dirty="0"/>
          </a:p>
        </p:txBody>
      </p:sp>
      <p:cxnSp>
        <p:nvCxnSpPr>
          <p:cNvPr id="21" name="Straight Arrow Connector 20">
            <a:extLst>
              <a:ext uri="{FF2B5EF4-FFF2-40B4-BE49-F238E27FC236}">
                <a16:creationId xmlns:a16="http://schemas.microsoft.com/office/drawing/2014/main" id="{BBD4C3BA-FB28-42E8-9ABA-0872057D3242}"/>
              </a:ext>
            </a:extLst>
          </p:cNvPr>
          <p:cNvCxnSpPr/>
          <p:nvPr/>
        </p:nvCxnSpPr>
        <p:spPr>
          <a:xfrm>
            <a:off x="6693408" y="2725424"/>
            <a:ext cx="2708309" cy="25547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76598" y="187370"/>
            <a:ext cx="9619013" cy="646331"/>
          </a:xfrm>
          <a:prstGeom prst="rect">
            <a:avLst/>
          </a:prstGeom>
          <a:noFill/>
        </p:spPr>
        <p:txBody>
          <a:bodyPr wrap="square" rtlCol="0">
            <a:spAutoFit/>
          </a:bodyPr>
          <a:lstStyle/>
          <a:p>
            <a:pPr algn="ctr"/>
            <a:r>
              <a:rPr lang="en-US" sz="3600" dirty="0" smtClean="0"/>
              <a:t>Prepare dataset</a:t>
            </a:r>
            <a:endParaRPr lang="en-US" sz="3600" dirty="0"/>
          </a:p>
        </p:txBody>
      </p:sp>
    </p:spTree>
    <p:extLst>
      <p:ext uri="{BB962C8B-B14F-4D97-AF65-F5344CB8AC3E}">
        <p14:creationId xmlns:p14="http://schemas.microsoft.com/office/powerpoint/2010/main" val="54154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B2733C-993B-4DB3-8CF1-68A27D44D7AF}"/>
              </a:ext>
            </a:extLst>
          </p:cNvPr>
          <p:cNvPicPr>
            <a:picLocks noChangeAspect="1"/>
          </p:cNvPicPr>
          <p:nvPr/>
        </p:nvPicPr>
        <p:blipFill>
          <a:blip r:embed="rId2"/>
          <a:stretch>
            <a:fillRect/>
          </a:stretch>
        </p:blipFill>
        <p:spPr>
          <a:xfrm>
            <a:off x="859026" y="3704325"/>
            <a:ext cx="10603684" cy="2617916"/>
          </a:xfrm>
          <a:prstGeom prst="rect">
            <a:avLst/>
          </a:prstGeom>
        </p:spPr>
      </p:pic>
      <p:sp>
        <p:nvSpPr>
          <p:cNvPr id="17" name="TextBox 16">
            <a:extLst>
              <a:ext uri="{FF2B5EF4-FFF2-40B4-BE49-F238E27FC236}">
                <a16:creationId xmlns:a16="http://schemas.microsoft.com/office/drawing/2014/main" id="{E20FF41F-C7D6-4319-AF0D-C72CD3375740}"/>
              </a:ext>
            </a:extLst>
          </p:cNvPr>
          <p:cNvSpPr txBox="1"/>
          <p:nvPr/>
        </p:nvSpPr>
        <p:spPr>
          <a:xfrm>
            <a:off x="1426127" y="1131333"/>
            <a:ext cx="946948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Set all values in ‘</a:t>
            </a:r>
            <a:r>
              <a:rPr lang="en-US" dirty="0" err="1"/>
              <a:t>Old_new</a:t>
            </a:r>
            <a:r>
              <a:rPr lang="en-US" dirty="0"/>
              <a:t>’ column to ‘Old’</a:t>
            </a:r>
          </a:p>
          <a:p>
            <a:endParaRPr lang="en-US" dirty="0"/>
          </a:p>
          <a:p>
            <a:pPr marL="285750" indent="-285750">
              <a:buFont typeface="Arial" panose="020B0604020202020204" pitchFamily="34" charset="0"/>
              <a:buChar char="•"/>
            </a:pPr>
            <a:r>
              <a:rPr lang="en-US" dirty="0"/>
              <a:t>‘</a:t>
            </a:r>
            <a:r>
              <a:rPr lang="en-US" dirty="0" err="1"/>
              <a:t>Final_rating_curve</a:t>
            </a:r>
            <a:r>
              <a:rPr lang="en-US" dirty="0"/>
              <a:t>’ column determines which measurements will be used for the rating curve. Any measurements that were omitted in the last version can be changed back to ‘Y’ so that these measurements can be reassessed with the new data.</a:t>
            </a:r>
          </a:p>
          <a:p>
            <a:endParaRPr lang="en-US" dirty="0"/>
          </a:p>
          <a:p>
            <a:pPr marL="285750" indent="-285750">
              <a:buFont typeface="Arial" panose="020B0604020202020204" pitchFamily="34" charset="0"/>
              <a:buChar char="•"/>
            </a:pPr>
            <a:r>
              <a:rPr lang="en-US" dirty="0"/>
              <a:t>Each </a:t>
            </a:r>
            <a:r>
              <a:rPr lang="en-US" dirty="0" err="1"/>
              <a:t>autosalt</a:t>
            </a:r>
            <a:r>
              <a:rPr lang="en-US" dirty="0"/>
              <a:t> measurement consists of multiple entries: one for each sensor result. However, only the ‘</a:t>
            </a:r>
            <a:r>
              <a:rPr lang="en-US" dirty="0" err="1"/>
              <a:t>Autosalt</a:t>
            </a:r>
            <a:r>
              <a:rPr lang="en-US" dirty="0"/>
              <a:t> avg’ value should make its way into the rating curve, so all sensor results should be set to ‘N’ and the ‘</a:t>
            </a:r>
            <a:r>
              <a:rPr lang="en-US" dirty="0" err="1"/>
              <a:t>Autosalt</a:t>
            </a:r>
            <a:r>
              <a:rPr lang="en-US" dirty="0"/>
              <a:t> avg’ to ‘Y’.</a:t>
            </a:r>
          </a:p>
        </p:txBody>
      </p:sp>
      <p:sp>
        <p:nvSpPr>
          <p:cNvPr id="9" name="Rectangle 8">
            <a:extLst>
              <a:ext uri="{FF2B5EF4-FFF2-40B4-BE49-F238E27FC236}">
                <a16:creationId xmlns:a16="http://schemas.microsoft.com/office/drawing/2014/main" id="{ACC6A4D4-3FD4-4BF5-9923-91F6CC321D2F}"/>
              </a:ext>
            </a:extLst>
          </p:cNvPr>
          <p:cNvSpPr/>
          <p:nvPr/>
        </p:nvSpPr>
        <p:spPr>
          <a:xfrm>
            <a:off x="4597167" y="4387442"/>
            <a:ext cx="713064" cy="1996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0FE7F5-1036-4CCD-9931-9F893317B5F6}"/>
              </a:ext>
            </a:extLst>
          </p:cNvPr>
          <p:cNvSpPr/>
          <p:nvPr/>
        </p:nvSpPr>
        <p:spPr>
          <a:xfrm>
            <a:off x="2829322" y="4362778"/>
            <a:ext cx="713064" cy="1996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76598" y="187370"/>
            <a:ext cx="9619013" cy="646331"/>
          </a:xfrm>
          <a:prstGeom prst="rect">
            <a:avLst/>
          </a:prstGeom>
          <a:noFill/>
        </p:spPr>
        <p:txBody>
          <a:bodyPr wrap="square" rtlCol="0">
            <a:spAutoFit/>
          </a:bodyPr>
          <a:lstStyle/>
          <a:p>
            <a:pPr algn="ctr"/>
            <a:r>
              <a:rPr lang="en-US" sz="3600" dirty="0" smtClean="0"/>
              <a:t>Prepare dataset</a:t>
            </a:r>
            <a:endParaRPr lang="en-US" sz="3600" dirty="0"/>
          </a:p>
        </p:txBody>
      </p:sp>
    </p:spTree>
    <p:extLst>
      <p:ext uri="{BB962C8B-B14F-4D97-AF65-F5344CB8AC3E}">
        <p14:creationId xmlns:p14="http://schemas.microsoft.com/office/powerpoint/2010/main" val="342302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9CAB2D0-14D8-423C-BF3D-600EA953D2FC}"/>
              </a:ext>
            </a:extLst>
          </p:cNvPr>
          <p:cNvPicPr>
            <a:picLocks noChangeAspect="1"/>
          </p:cNvPicPr>
          <p:nvPr/>
        </p:nvPicPr>
        <p:blipFill rotWithShape="1">
          <a:blip r:embed="rId2"/>
          <a:srcRect t="146" b="1450"/>
          <a:stretch/>
        </p:blipFill>
        <p:spPr>
          <a:xfrm>
            <a:off x="633351" y="3266557"/>
            <a:ext cx="10925298" cy="3068015"/>
          </a:xfrm>
          <a:prstGeom prst="rect">
            <a:avLst/>
          </a:prstGeom>
        </p:spPr>
      </p:pic>
      <p:pic>
        <p:nvPicPr>
          <p:cNvPr id="14" name="Picture 13">
            <a:extLst>
              <a:ext uri="{FF2B5EF4-FFF2-40B4-BE49-F238E27FC236}">
                <a16:creationId xmlns:a16="http://schemas.microsoft.com/office/drawing/2014/main" id="{3630D906-05B6-4CD9-98A3-E86064CC51B4}"/>
              </a:ext>
            </a:extLst>
          </p:cNvPr>
          <p:cNvPicPr>
            <a:picLocks noChangeAspect="1"/>
          </p:cNvPicPr>
          <p:nvPr/>
        </p:nvPicPr>
        <p:blipFill rotWithShape="1">
          <a:blip r:embed="rId3"/>
          <a:srcRect t="-1" b="43409"/>
          <a:stretch/>
        </p:blipFill>
        <p:spPr>
          <a:xfrm>
            <a:off x="633351" y="1894993"/>
            <a:ext cx="10925298" cy="3068014"/>
          </a:xfrm>
          <a:prstGeom prst="rect">
            <a:avLst/>
          </a:prstGeom>
        </p:spPr>
      </p:pic>
      <p:sp>
        <p:nvSpPr>
          <p:cNvPr id="18" name="Rectangle 17">
            <a:extLst>
              <a:ext uri="{FF2B5EF4-FFF2-40B4-BE49-F238E27FC236}">
                <a16:creationId xmlns:a16="http://schemas.microsoft.com/office/drawing/2014/main" id="{F2A80887-3041-4F28-BFBC-C95F81E8B844}"/>
              </a:ext>
            </a:extLst>
          </p:cNvPr>
          <p:cNvSpPr/>
          <p:nvPr/>
        </p:nvSpPr>
        <p:spPr>
          <a:xfrm>
            <a:off x="633351" y="5528345"/>
            <a:ext cx="10810558" cy="7938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9785AE8-32D9-4079-BC8D-434FA129FF58}"/>
              </a:ext>
            </a:extLst>
          </p:cNvPr>
          <p:cNvCxnSpPr>
            <a:cxnSpLocks/>
          </p:cNvCxnSpPr>
          <p:nvPr/>
        </p:nvCxnSpPr>
        <p:spPr>
          <a:xfrm flipV="1">
            <a:off x="6027717" y="4570089"/>
            <a:ext cx="0" cy="9582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996C94-527F-47E3-89C2-0E022A890ED1}"/>
              </a:ext>
            </a:extLst>
          </p:cNvPr>
          <p:cNvSpPr txBox="1"/>
          <p:nvPr/>
        </p:nvSpPr>
        <p:spPr>
          <a:xfrm>
            <a:off x="2024543" y="1214373"/>
            <a:ext cx="9160778" cy="646331"/>
          </a:xfrm>
          <a:prstGeom prst="rect">
            <a:avLst/>
          </a:prstGeom>
          <a:noFill/>
        </p:spPr>
        <p:txBody>
          <a:bodyPr wrap="square" rtlCol="0">
            <a:spAutoFit/>
          </a:bodyPr>
          <a:lstStyle/>
          <a:p>
            <a:r>
              <a:rPr lang="en-US" dirty="0"/>
              <a:t>Enter metadata from Discharge calculation </a:t>
            </a:r>
            <a:r>
              <a:rPr lang="en-US" dirty="0" smtClean="0"/>
              <a:t>files (manual and automatic) </a:t>
            </a:r>
            <a:r>
              <a:rPr lang="en-US" dirty="0"/>
              <a:t>into the rating curve metadata sheet</a:t>
            </a:r>
          </a:p>
        </p:txBody>
      </p:sp>
      <p:sp>
        <p:nvSpPr>
          <p:cNvPr id="17" name="TextBox 16"/>
          <p:cNvSpPr txBox="1"/>
          <p:nvPr/>
        </p:nvSpPr>
        <p:spPr>
          <a:xfrm>
            <a:off x="1276598" y="187370"/>
            <a:ext cx="9619013" cy="646331"/>
          </a:xfrm>
          <a:prstGeom prst="rect">
            <a:avLst/>
          </a:prstGeom>
          <a:noFill/>
        </p:spPr>
        <p:txBody>
          <a:bodyPr wrap="square" rtlCol="0">
            <a:spAutoFit/>
          </a:bodyPr>
          <a:lstStyle/>
          <a:p>
            <a:pPr algn="ctr"/>
            <a:r>
              <a:rPr lang="en-US" sz="3600" dirty="0" smtClean="0"/>
              <a:t>Prepare dataset</a:t>
            </a:r>
            <a:endParaRPr lang="en-US" sz="3600" dirty="0"/>
          </a:p>
        </p:txBody>
      </p:sp>
    </p:spTree>
    <p:extLst>
      <p:ext uri="{BB962C8B-B14F-4D97-AF65-F5344CB8AC3E}">
        <p14:creationId xmlns:p14="http://schemas.microsoft.com/office/powerpoint/2010/main" val="84278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6996C94-527F-47E3-89C2-0E022A890ED1}"/>
              </a:ext>
            </a:extLst>
          </p:cNvPr>
          <p:cNvSpPr txBox="1"/>
          <p:nvPr/>
        </p:nvSpPr>
        <p:spPr>
          <a:xfrm>
            <a:off x="2024543" y="1303438"/>
            <a:ext cx="916077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Set ‘</a:t>
            </a:r>
            <a:r>
              <a:rPr lang="en-US" dirty="0" err="1" smtClean="0"/>
              <a:t>Old_new</a:t>
            </a:r>
            <a:r>
              <a:rPr lang="en-US" dirty="0" smtClean="0"/>
              <a:t>’ to New for all newly inserted measurements</a:t>
            </a:r>
          </a:p>
          <a:p>
            <a:pPr marL="285750" indent="-285750">
              <a:buFont typeface="Arial" panose="020B0604020202020204" pitchFamily="34" charset="0"/>
              <a:buChar char="•"/>
            </a:pPr>
            <a:r>
              <a:rPr lang="en-US" dirty="0" smtClean="0"/>
              <a:t>Assign new ‘</a:t>
            </a:r>
            <a:r>
              <a:rPr lang="en-US" dirty="0" err="1" smtClean="0"/>
              <a:t>Event_no</a:t>
            </a:r>
            <a:r>
              <a:rPr lang="en-US" dirty="0" smtClean="0"/>
              <a:t>’ to all discharge measurements that were taken during one and the same storm event (along rising or falling limb).</a:t>
            </a:r>
          </a:p>
          <a:p>
            <a:pPr marL="285750" indent="-285750">
              <a:buFont typeface="Arial" panose="020B0604020202020204" pitchFamily="34" charset="0"/>
              <a:buChar char="•"/>
            </a:pPr>
            <a:r>
              <a:rPr lang="en-US" dirty="0" smtClean="0"/>
              <a:t>Assign ID and WTY. Column ‘Shift’ can be left blank for now.</a:t>
            </a:r>
            <a:endParaRPr lang="en-US" dirty="0"/>
          </a:p>
        </p:txBody>
      </p:sp>
      <p:pic>
        <p:nvPicPr>
          <p:cNvPr id="9" name="Picture 8">
            <a:extLst>
              <a:ext uri="{FF2B5EF4-FFF2-40B4-BE49-F238E27FC236}">
                <a16:creationId xmlns:a16="http://schemas.microsoft.com/office/drawing/2014/main" id="{CBCD1BF8-9E9C-438A-8CAE-19AC5C51E761}"/>
              </a:ext>
            </a:extLst>
          </p:cNvPr>
          <p:cNvPicPr>
            <a:picLocks noChangeAspect="1"/>
          </p:cNvPicPr>
          <p:nvPr/>
        </p:nvPicPr>
        <p:blipFill>
          <a:blip r:embed="rId2"/>
          <a:stretch>
            <a:fillRect/>
          </a:stretch>
        </p:blipFill>
        <p:spPr>
          <a:xfrm>
            <a:off x="0" y="2743415"/>
            <a:ext cx="12192000" cy="3640484"/>
          </a:xfrm>
          <a:prstGeom prst="rect">
            <a:avLst/>
          </a:prstGeom>
        </p:spPr>
      </p:pic>
      <p:sp>
        <p:nvSpPr>
          <p:cNvPr id="4" name="Rectangle 3"/>
          <p:cNvSpPr/>
          <p:nvPr/>
        </p:nvSpPr>
        <p:spPr>
          <a:xfrm>
            <a:off x="279070" y="3740727"/>
            <a:ext cx="3420094" cy="26431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76598" y="187370"/>
            <a:ext cx="9619013" cy="646331"/>
          </a:xfrm>
          <a:prstGeom prst="rect">
            <a:avLst/>
          </a:prstGeom>
          <a:noFill/>
        </p:spPr>
        <p:txBody>
          <a:bodyPr wrap="square" rtlCol="0">
            <a:spAutoFit/>
          </a:bodyPr>
          <a:lstStyle/>
          <a:p>
            <a:pPr algn="ctr"/>
            <a:r>
              <a:rPr lang="en-US" sz="3600" dirty="0" smtClean="0"/>
              <a:t>Prepare dataset</a:t>
            </a:r>
            <a:endParaRPr lang="en-US" sz="3600" dirty="0"/>
          </a:p>
        </p:txBody>
      </p:sp>
    </p:spTree>
    <p:extLst>
      <p:ext uri="{BB962C8B-B14F-4D97-AF65-F5344CB8AC3E}">
        <p14:creationId xmlns:p14="http://schemas.microsoft.com/office/powerpoint/2010/main" val="414933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5403273" y="2031575"/>
            <a:ext cx="5782507" cy="3969093"/>
          </a:xfrm>
          <a:prstGeom prst="rect">
            <a:avLst/>
          </a:prstGeom>
        </p:spPr>
      </p:pic>
      <p:sp>
        <p:nvSpPr>
          <p:cNvPr id="20" name="TextBox 19"/>
          <p:cNvSpPr txBox="1"/>
          <p:nvPr/>
        </p:nvSpPr>
        <p:spPr>
          <a:xfrm>
            <a:off x="1027216" y="1243697"/>
            <a:ext cx="9149937" cy="1477328"/>
          </a:xfrm>
          <a:prstGeom prst="rect">
            <a:avLst/>
          </a:prstGeom>
          <a:noFill/>
        </p:spPr>
        <p:txBody>
          <a:bodyPr wrap="square" rtlCol="0">
            <a:spAutoFit/>
          </a:bodyPr>
          <a:lstStyle/>
          <a:p>
            <a:r>
              <a:rPr lang="en-US" dirty="0" smtClean="0"/>
              <a:t>Before plotting the rating curve you need to assess the stage-discharge data and decide: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If outlier data should be omitted</a:t>
            </a:r>
          </a:p>
          <a:p>
            <a:pPr marL="285750" indent="-285750">
              <a:buFont typeface="Arial" panose="020B0604020202020204" pitchFamily="34" charset="0"/>
              <a:buChar char="•"/>
            </a:pPr>
            <a:r>
              <a:rPr lang="en-US" dirty="0" smtClean="0"/>
              <a:t>Whether rating curve has shifted</a:t>
            </a:r>
          </a:p>
          <a:p>
            <a:endParaRPr lang="en-US" dirty="0"/>
          </a:p>
        </p:txBody>
      </p:sp>
      <p:sp>
        <p:nvSpPr>
          <p:cNvPr id="21" name="TextBox 20"/>
          <p:cNvSpPr txBox="1"/>
          <p:nvPr/>
        </p:nvSpPr>
        <p:spPr>
          <a:xfrm>
            <a:off x="1027216" y="2975851"/>
            <a:ext cx="3675413" cy="923330"/>
          </a:xfrm>
          <a:prstGeom prst="rect">
            <a:avLst/>
          </a:prstGeom>
          <a:noFill/>
        </p:spPr>
        <p:txBody>
          <a:bodyPr wrap="square" rtlCol="0">
            <a:spAutoFit/>
          </a:bodyPr>
          <a:lstStyle/>
          <a:p>
            <a:r>
              <a:rPr lang="en-US" dirty="0" smtClean="0"/>
              <a:t>Use R Markdown script: </a:t>
            </a:r>
            <a:r>
              <a:rPr lang="en-US" dirty="0" smtClean="0">
                <a:solidFill>
                  <a:srgbClr val="FF0000"/>
                </a:solidFill>
              </a:rPr>
              <a:t>‘</a:t>
            </a:r>
            <a:r>
              <a:rPr lang="en-US" dirty="0" err="1" smtClean="0">
                <a:solidFill>
                  <a:srgbClr val="FF0000"/>
                </a:solidFill>
              </a:rPr>
              <a:t>QH_data_assessment.Rmd</a:t>
            </a:r>
            <a:r>
              <a:rPr lang="en-US" dirty="0" smtClean="0">
                <a:solidFill>
                  <a:srgbClr val="FF0000"/>
                </a:solidFill>
              </a:rPr>
              <a:t>’ </a:t>
            </a:r>
            <a:r>
              <a:rPr lang="en-US" dirty="0" smtClean="0"/>
              <a:t>or</a:t>
            </a:r>
          </a:p>
          <a:p>
            <a:r>
              <a:rPr lang="en-US" dirty="0" smtClean="0">
                <a:solidFill>
                  <a:srgbClr val="FF0000"/>
                </a:solidFill>
              </a:rPr>
              <a:t>‘</a:t>
            </a:r>
            <a:r>
              <a:rPr lang="en-US" dirty="0" err="1" smtClean="0">
                <a:solidFill>
                  <a:srgbClr val="FF0000"/>
                </a:solidFill>
              </a:rPr>
              <a:t>QH_data_assessment_Shifted.Rmd</a:t>
            </a:r>
            <a:r>
              <a:rPr lang="en-US" dirty="0" smtClean="0">
                <a:solidFill>
                  <a:srgbClr val="FF0000"/>
                </a:solidFill>
              </a:rPr>
              <a:t>’</a:t>
            </a:r>
            <a:endParaRPr lang="en-US" dirty="0">
              <a:solidFill>
                <a:srgbClr val="FF0000"/>
              </a:solidFill>
            </a:endParaRPr>
          </a:p>
        </p:txBody>
      </p:sp>
      <p:sp>
        <p:nvSpPr>
          <p:cNvPr id="22" name="TextBox 21"/>
          <p:cNvSpPr txBox="1"/>
          <p:nvPr/>
        </p:nvSpPr>
        <p:spPr>
          <a:xfrm>
            <a:off x="1276598" y="187370"/>
            <a:ext cx="9619013" cy="646331"/>
          </a:xfrm>
          <a:prstGeom prst="rect">
            <a:avLst/>
          </a:prstGeom>
          <a:noFill/>
        </p:spPr>
        <p:txBody>
          <a:bodyPr wrap="square" rtlCol="0">
            <a:spAutoFit/>
          </a:bodyPr>
          <a:lstStyle/>
          <a:p>
            <a:pPr algn="ctr"/>
            <a:r>
              <a:rPr lang="en-US" sz="3600" dirty="0"/>
              <a:t>Assess discharge data</a:t>
            </a:r>
          </a:p>
        </p:txBody>
      </p:sp>
    </p:spTree>
    <p:extLst>
      <p:ext uri="{BB962C8B-B14F-4D97-AF65-F5344CB8AC3E}">
        <p14:creationId xmlns:p14="http://schemas.microsoft.com/office/powerpoint/2010/main" val="160039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3324673"/>
            <a:ext cx="10353675" cy="3009900"/>
          </a:xfrm>
          <a:prstGeom prst="rect">
            <a:avLst/>
          </a:prstGeom>
        </p:spPr>
      </p:pic>
      <p:sp>
        <p:nvSpPr>
          <p:cNvPr id="21" name="TextBox 20"/>
          <p:cNvSpPr txBox="1"/>
          <p:nvPr/>
        </p:nvSpPr>
        <p:spPr>
          <a:xfrm>
            <a:off x="1650174" y="962168"/>
            <a:ext cx="9328564" cy="646331"/>
          </a:xfrm>
          <a:prstGeom prst="rect">
            <a:avLst/>
          </a:prstGeom>
          <a:noFill/>
        </p:spPr>
        <p:txBody>
          <a:bodyPr wrap="square" rtlCol="0">
            <a:spAutoFit/>
          </a:bodyPr>
          <a:lstStyle/>
          <a:p>
            <a:r>
              <a:rPr lang="en-US" dirty="0" smtClean="0"/>
              <a:t>Use R Markdown script: </a:t>
            </a:r>
            <a:r>
              <a:rPr lang="en-US" dirty="0">
                <a:solidFill>
                  <a:srgbClr val="FF0000"/>
                </a:solidFill>
              </a:rPr>
              <a:t>‘</a:t>
            </a:r>
            <a:r>
              <a:rPr lang="en-US" dirty="0" err="1">
                <a:solidFill>
                  <a:srgbClr val="FF0000"/>
                </a:solidFill>
              </a:rPr>
              <a:t>QH_data_assessment.Rmd</a:t>
            </a:r>
            <a:r>
              <a:rPr lang="en-US" dirty="0">
                <a:solidFill>
                  <a:srgbClr val="FF0000"/>
                </a:solidFill>
              </a:rPr>
              <a:t>’ </a:t>
            </a:r>
            <a:endParaRPr lang="en-US" dirty="0" smtClean="0">
              <a:solidFill>
                <a:srgbClr val="FF0000"/>
              </a:solidFill>
            </a:endParaRPr>
          </a:p>
          <a:p>
            <a:r>
              <a:rPr lang="en-US" dirty="0" smtClean="0"/>
              <a:t>Or if previous rating curve consisted of one or more shifts: </a:t>
            </a:r>
            <a:r>
              <a:rPr lang="en-US" dirty="0" smtClean="0">
                <a:solidFill>
                  <a:srgbClr val="FF0000"/>
                </a:solidFill>
              </a:rPr>
              <a:t>‘</a:t>
            </a:r>
            <a:r>
              <a:rPr lang="en-US" dirty="0" err="1" smtClean="0">
                <a:solidFill>
                  <a:srgbClr val="FF0000"/>
                </a:solidFill>
              </a:rPr>
              <a:t>QH_data_assessment_Shifted.Rmd</a:t>
            </a:r>
            <a:r>
              <a:rPr lang="en-US" dirty="0" smtClean="0">
                <a:solidFill>
                  <a:srgbClr val="FF0000"/>
                </a:solidFill>
              </a:rPr>
              <a:t>’</a:t>
            </a:r>
            <a:endParaRPr lang="en-US" dirty="0">
              <a:solidFill>
                <a:srgbClr val="FF0000"/>
              </a:solidFill>
            </a:endParaRPr>
          </a:p>
        </p:txBody>
      </p:sp>
      <p:cxnSp>
        <p:nvCxnSpPr>
          <p:cNvPr id="11" name="Straight Arrow Connector 10"/>
          <p:cNvCxnSpPr/>
          <p:nvPr/>
        </p:nvCxnSpPr>
        <p:spPr>
          <a:xfrm flipH="1">
            <a:off x="3816096" y="2529571"/>
            <a:ext cx="4196776" cy="21731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88864" y="2529036"/>
            <a:ext cx="2664915" cy="3275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033655" y="2004921"/>
            <a:ext cx="3307278" cy="1200329"/>
          </a:xfrm>
          <a:prstGeom prst="rect">
            <a:avLst/>
          </a:prstGeom>
          <a:noFill/>
          <a:ln>
            <a:solidFill>
              <a:schemeClr val="tx1"/>
            </a:solidFill>
          </a:ln>
        </p:spPr>
        <p:txBody>
          <a:bodyPr wrap="square" rtlCol="0">
            <a:spAutoFit/>
          </a:bodyPr>
          <a:lstStyle/>
          <a:p>
            <a:r>
              <a:rPr lang="en-US" dirty="0" smtClean="0"/>
              <a:t>Change date, name, working directory, title and tab name of HQ and old rating curve data to import</a:t>
            </a:r>
            <a:endParaRPr lang="en-US" dirty="0"/>
          </a:p>
        </p:txBody>
      </p:sp>
      <p:cxnSp>
        <p:nvCxnSpPr>
          <p:cNvPr id="34" name="Straight Arrow Connector 33"/>
          <p:cNvCxnSpPr/>
          <p:nvPr/>
        </p:nvCxnSpPr>
        <p:spPr>
          <a:xfrm flipH="1">
            <a:off x="5535168" y="2529036"/>
            <a:ext cx="2498488" cy="1080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76598" y="187370"/>
            <a:ext cx="9619013" cy="646331"/>
          </a:xfrm>
          <a:prstGeom prst="rect">
            <a:avLst/>
          </a:prstGeom>
          <a:noFill/>
        </p:spPr>
        <p:txBody>
          <a:bodyPr wrap="square" rtlCol="0">
            <a:spAutoFit/>
          </a:bodyPr>
          <a:lstStyle/>
          <a:p>
            <a:pPr algn="ctr"/>
            <a:r>
              <a:rPr lang="en-US" sz="3600" dirty="0"/>
              <a:t>Assess discharge data</a:t>
            </a:r>
          </a:p>
        </p:txBody>
      </p:sp>
      <p:pic>
        <p:nvPicPr>
          <p:cNvPr id="18" name="Picture 17"/>
          <p:cNvPicPr>
            <a:picLocks noChangeAspect="1"/>
          </p:cNvPicPr>
          <p:nvPr/>
        </p:nvPicPr>
        <p:blipFill>
          <a:blip r:embed="rId3"/>
          <a:stretch>
            <a:fillRect/>
          </a:stretch>
        </p:blipFill>
        <p:spPr>
          <a:xfrm>
            <a:off x="53436" y="2240637"/>
            <a:ext cx="3400425" cy="885825"/>
          </a:xfrm>
          <a:prstGeom prst="rect">
            <a:avLst/>
          </a:prstGeom>
        </p:spPr>
      </p:pic>
      <p:cxnSp>
        <p:nvCxnSpPr>
          <p:cNvPr id="26" name="Straight Arrow Connector 25"/>
          <p:cNvCxnSpPr>
            <a:endCxn id="18" idx="3"/>
          </p:cNvCxnSpPr>
          <p:nvPr/>
        </p:nvCxnSpPr>
        <p:spPr>
          <a:xfrm flipH="1">
            <a:off x="3453861" y="2517899"/>
            <a:ext cx="4579794" cy="165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35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1156</Words>
  <Application>Microsoft Office PowerPoint</Application>
  <PresentationFormat>Widescreen</PresentationFormat>
  <Paragraphs>153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Watersheds</dc:creator>
  <cp:lastModifiedBy>Watersheds</cp:lastModifiedBy>
  <cp:revision>6</cp:revision>
  <dcterms:created xsi:type="dcterms:W3CDTF">2019-05-28T15:06:37Z</dcterms:created>
  <dcterms:modified xsi:type="dcterms:W3CDTF">2019-05-28T15:36:38Z</dcterms:modified>
</cp:coreProperties>
</file>