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05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2D21-BDB1-45EC-B299-2CC435EE6DC3}" type="datetimeFigureOut">
              <a:rPr lang="fr-FR" smtClean="0"/>
              <a:pPr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6218-A349-435F-AA7D-F2B864CD3F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virer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276872"/>
            <a:ext cx="5772221" cy="458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548680"/>
            <a:ext cx="7772400" cy="1470025"/>
          </a:xfrm>
        </p:spPr>
        <p:txBody>
          <a:bodyPr/>
          <a:lstStyle/>
          <a:p>
            <a:r>
              <a:rPr lang="fr-FR" dirty="0" smtClean="0"/>
              <a:t>Les sessions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3728" y="2276872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Illustration </a:t>
            </a:r>
            <a:r>
              <a:rPr lang="fr-FR" dirty="0" smtClean="0">
                <a:solidFill>
                  <a:schemeClr val="tx1"/>
                </a:solidFill>
              </a:rPr>
              <a:t>de l’Exo3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algn="r"/>
            <a:r>
              <a:rPr lang="fr-FR" sz="2000" dirty="0" smtClean="0">
                <a:solidFill>
                  <a:schemeClr val="tx1"/>
                </a:solidFill>
              </a:rPr>
              <a:t>Benoit </a:t>
            </a:r>
            <a:r>
              <a:rPr lang="fr-FR" sz="2000" dirty="0" err="1" smtClean="0">
                <a:solidFill>
                  <a:schemeClr val="tx1"/>
                </a:solidFill>
              </a:rPr>
              <a:t>Hézard</a:t>
            </a:r>
            <a:r>
              <a:rPr lang="fr-FR" sz="2000" dirty="0" smtClean="0">
                <a:solidFill>
                  <a:schemeClr val="tx1"/>
                </a:solidFill>
              </a:rPr>
              <a:t> – </a:t>
            </a:r>
            <a:r>
              <a:rPr lang="fr-FR" sz="2000" dirty="0" err="1" smtClean="0">
                <a:solidFill>
                  <a:schemeClr val="tx1"/>
                </a:solidFill>
              </a:rPr>
              <a:t>Afpa</a:t>
            </a:r>
            <a:r>
              <a:rPr lang="fr-FR" sz="2000" dirty="0" smtClean="0">
                <a:solidFill>
                  <a:schemeClr val="tx1"/>
                </a:solidFill>
              </a:rPr>
              <a:t> Nice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1 : le </a:t>
            </a:r>
            <a:r>
              <a:rPr lang="fr-FR" dirty="0" err="1" smtClean="0"/>
              <a:t>form</a:t>
            </a:r>
            <a:r>
              <a:rPr lang="fr-FR" dirty="0" smtClean="0"/>
              <a:t> de </a:t>
            </a:r>
            <a:r>
              <a:rPr lang="fr-FR" dirty="0" err="1" smtClean="0"/>
              <a:t>saise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248472" cy="235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483768" y="2996952"/>
            <a:ext cx="6480720" cy="3416320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form</a:t>
            </a:r>
            <a:r>
              <a:rPr lang="fr-FR" sz="1200" dirty="0" smtClean="0"/>
              <a:t> id= "saisie" </a:t>
            </a:r>
            <a:r>
              <a:rPr lang="fr-FR" sz="1200" dirty="0" smtClean="0">
                <a:solidFill>
                  <a:srgbClr val="FF0000"/>
                </a:solidFill>
              </a:rPr>
              <a:t>action="loginctrl.php"</a:t>
            </a:r>
            <a:r>
              <a:rPr lang="fr-FR" sz="1200" dirty="0" smtClean="0"/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method</a:t>
            </a:r>
            <a:r>
              <a:rPr lang="fr-FR" sz="1200" dirty="0" smtClean="0">
                <a:solidFill>
                  <a:srgbClr val="FF0000"/>
                </a:solidFill>
              </a:rPr>
              <a:t> = "post"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&lt;table </a:t>
            </a:r>
            <a:r>
              <a:rPr lang="fr-FR" sz="1200" dirty="0" err="1" smtClean="0"/>
              <a:t>width</a:t>
            </a:r>
            <a:r>
              <a:rPr lang="fr-FR" sz="1200" dirty="0" smtClean="0"/>
              <a:t>=70%&gt;</a:t>
            </a:r>
          </a:p>
          <a:p>
            <a:r>
              <a:rPr lang="fr-FR" sz="1200" dirty="0" smtClean="0"/>
              <a:t>  &lt;</a:t>
            </a:r>
            <a:r>
              <a:rPr lang="fr-FR" sz="1200" dirty="0" err="1" smtClean="0"/>
              <a:t>tbody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	&lt;tr&gt;</a:t>
            </a:r>
          </a:p>
          <a:p>
            <a:r>
              <a:rPr lang="fr-FR" sz="1200" dirty="0" smtClean="0"/>
              <a:t>		&lt;td&gt;Entrez votre nom&lt;/td&gt;</a:t>
            </a:r>
          </a:p>
          <a:p>
            <a:r>
              <a:rPr lang="fr-FR" sz="1200" dirty="0" smtClean="0"/>
              <a:t>		&lt;td&gt;&lt;input type="</a:t>
            </a:r>
            <a:r>
              <a:rPr lang="fr-FR" sz="1200" dirty="0" err="1" smtClean="0"/>
              <a:t>text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="nom"</a:t>
            </a:r>
            <a:r>
              <a:rPr lang="fr-FR" sz="1200" dirty="0" smtClean="0"/>
              <a:t>/&gt;&lt;/td&gt;</a:t>
            </a:r>
          </a:p>
          <a:p>
            <a:r>
              <a:rPr lang="fr-FR" sz="1200" dirty="0" smtClean="0"/>
              <a:t>	&lt;/tr&gt;</a:t>
            </a:r>
          </a:p>
          <a:p>
            <a:r>
              <a:rPr lang="fr-FR" sz="1200" dirty="0" smtClean="0"/>
              <a:t>	&lt;tr&gt;</a:t>
            </a:r>
          </a:p>
          <a:p>
            <a:r>
              <a:rPr lang="fr-FR" sz="1200" dirty="0" smtClean="0"/>
              <a:t>		&lt;td&gt;Entrez votre mot de passe&lt;/td&gt;</a:t>
            </a:r>
          </a:p>
          <a:p>
            <a:r>
              <a:rPr lang="fr-FR" sz="1200" dirty="0" smtClean="0"/>
              <a:t>		&lt;td&gt;&lt;input type="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 </a:t>
            </a:r>
            <a:r>
              <a:rPr lang="fr-FR" sz="1200" dirty="0" err="1" smtClean="0"/>
              <a:t>name</a:t>
            </a:r>
            <a:r>
              <a:rPr lang="fr-FR" sz="1200" dirty="0" smtClean="0"/>
              <a:t>="</a:t>
            </a:r>
            <a:r>
              <a:rPr lang="fr-FR" sz="1200" dirty="0" err="1" smtClean="0"/>
              <a:t>pwd</a:t>
            </a:r>
            <a:r>
              <a:rPr lang="fr-FR" sz="1200" dirty="0" smtClean="0"/>
              <a:t>"/&gt;&lt;/td&gt;</a:t>
            </a:r>
          </a:p>
          <a:p>
            <a:r>
              <a:rPr lang="fr-FR" sz="1200" dirty="0" smtClean="0"/>
              <a:t>	&lt;/tr&gt;</a:t>
            </a:r>
          </a:p>
          <a:p>
            <a:r>
              <a:rPr lang="fr-FR" sz="1200" dirty="0" smtClean="0"/>
              <a:t>	&lt;tr&gt;</a:t>
            </a:r>
          </a:p>
          <a:p>
            <a:r>
              <a:rPr lang="fr-FR" sz="1200" dirty="0" smtClean="0"/>
              <a:t>		&lt;td </a:t>
            </a:r>
            <a:r>
              <a:rPr lang="fr-FR" sz="1200" dirty="0" err="1" smtClean="0"/>
              <a:t>align</a:t>
            </a:r>
            <a:r>
              <a:rPr lang="fr-FR" sz="1200" dirty="0" smtClean="0"/>
              <a:t>="right"&gt;&lt;</a:t>
            </a:r>
            <a:r>
              <a:rPr lang="fr-FR" sz="1200" dirty="0" smtClean="0">
                <a:solidFill>
                  <a:srgbClr val="FF0000"/>
                </a:solidFill>
              </a:rPr>
              <a:t>input type="</a:t>
            </a:r>
            <a:r>
              <a:rPr lang="fr-FR" sz="1200" dirty="0" err="1" smtClean="0">
                <a:solidFill>
                  <a:srgbClr val="FF0000"/>
                </a:solidFill>
              </a:rPr>
              <a:t>submit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 value="Envoyer"/&gt;&lt;/td&gt;</a:t>
            </a:r>
          </a:p>
          <a:p>
            <a:r>
              <a:rPr lang="fr-FR" sz="1200" dirty="0" smtClean="0"/>
              <a:t>		&lt;td </a:t>
            </a:r>
            <a:r>
              <a:rPr lang="fr-FR" sz="1200" dirty="0" err="1" smtClean="0"/>
              <a:t>align</a:t>
            </a:r>
            <a:r>
              <a:rPr lang="fr-FR" sz="1200" dirty="0" smtClean="0"/>
              <a:t>="</a:t>
            </a:r>
            <a:r>
              <a:rPr lang="fr-FR" sz="1200" dirty="0" err="1" smtClean="0"/>
              <a:t>left</a:t>
            </a:r>
            <a:r>
              <a:rPr lang="fr-FR" sz="1200" dirty="0" smtClean="0"/>
              <a:t>"&gt;&lt;input type = "reset" value = "Recommencer"/&gt; &lt;/td&gt;</a:t>
            </a:r>
          </a:p>
          <a:p>
            <a:r>
              <a:rPr lang="fr-FR" sz="1200" dirty="0" smtClean="0"/>
              <a:t>	&lt;/tr&gt;</a:t>
            </a:r>
          </a:p>
          <a:p>
            <a:r>
              <a:rPr lang="fr-FR" sz="1200" dirty="0" smtClean="0"/>
              <a:t>  &lt;/</a:t>
            </a:r>
            <a:r>
              <a:rPr lang="fr-FR" sz="1200" dirty="0" err="1" smtClean="0"/>
              <a:t>tbody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&lt;/table&gt;</a:t>
            </a:r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form</a:t>
            </a:r>
            <a:r>
              <a:rPr lang="fr-FR" sz="1200" dirty="0" smtClean="0"/>
              <a:t>&gt;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259632" y="2636912"/>
            <a:ext cx="2809487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smtClean="0">
                <a:solidFill>
                  <a:srgbClr val="FF0000"/>
                </a:solidFill>
              </a:rPr>
              <a:t>input type="</a:t>
            </a:r>
            <a:r>
              <a:rPr lang="fr-FR" sz="1200" dirty="0" err="1" smtClean="0">
                <a:solidFill>
                  <a:srgbClr val="FF0000"/>
                </a:solidFill>
              </a:rPr>
              <a:t>submit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 value="Envoyer"/&gt;&lt;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2195736" y="1916832"/>
            <a:ext cx="2353208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text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="nom"</a:t>
            </a:r>
            <a:r>
              <a:rPr lang="fr-FR" sz="1200" dirty="0" smtClean="0"/>
              <a:t>/&gt;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95736" y="2204864"/>
            <a:ext cx="269016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 </a:t>
            </a:r>
            <a:r>
              <a:rPr lang="fr-FR" sz="1200" dirty="0" err="1" smtClean="0"/>
              <a:t>name</a:t>
            </a:r>
            <a:r>
              <a:rPr lang="fr-FR" sz="1200" dirty="0" smtClean="0"/>
              <a:t>="</a:t>
            </a:r>
            <a:r>
              <a:rPr lang="fr-FR" sz="1200" dirty="0" err="1" smtClean="0"/>
              <a:t>pwd</a:t>
            </a:r>
            <a:r>
              <a:rPr lang="fr-FR" sz="1200" dirty="0" smtClean="0"/>
              <a:t>"/&gt;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340768"/>
            <a:ext cx="4032448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form</a:t>
            </a:r>
            <a:r>
              <a:rPr lang="fr-FR" sz="1200" dirty="0" smtClean="0"/>
              <a:t> id= "saisie" </a:t>
            </a:r>
            <a:r>
              <a:rPr lang="fr-FR" sz="1200" dirty="0" smtClean="0">
                <a:solidFill>
                  <a:srgbClr val="FF0000"/>
                </a:solidFill>
              </a:rPr>
              <a:t>action="loginctrl.php"</a:t>
            </a:r>
            <a:r>
              <a:rPr lang="fr-FR" sz="1200" dirty="0" smtClean="0"/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method</a:t>
            </a:r>
            <a:r>
              <a:rPr lang="fr-FR" sz="1200" dirty="0" smtClean="0">
                <a:solidFill>
                  <a:srgbClr val="FF0000"/>
                </a:solidFill>
              </a:rPr>
              <a:t> = "post"</a:t>
            </a:r>
            <a:r>
              <a:rPr lang="fr-FR" sz="1200" dirty="0" smtClean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996952"/>
            <a:ext cx="69923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&lt;/</a:t>
            </a:r>
            <a:r>
              <a:rPr lang="fr-FR" sz="1200" dirty="0" err="1" smtClean="0"/>
              <a:t>form</a:t>
            </a:r>
            <a:r>
              <a:rPr lang="fr-FR" sz="1200" dirty="0" smtClean="0"/>
              <a:t>&gt;</a:t>
            </a:r>
            <a:endParaRPr lang="fr-F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76872"/>
            <a:ext cx="1224136" cy="51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164288" y="2852936"/>
            <a:ext cx="1510029" cy="3693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dirty="0" smtClean="0"/>
              <a:t>Le code HTML</a:t>
            </a:r>
            <a:endParaRPr lang="fr-FR" dirty="0"/>
          </a:p>
        </p:txBody>
      </p:sp>
      <p:sp>
        <p:nvSpPr>
          <p:cNvPr id="1029" name="AutoShape 5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1" name="AutoShape 7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3" name="AutoShape 9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evir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429000"/>
            <a:ext cx="1638182" cy="10081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9512" y="4005064"/>
            <a:ext cx="197195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poste utilisateur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client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9" name="Image 18" descr="avirer7.jpg"/>
          <p:cNvPicPr>
            <a:picLocks noChangeAspect="1"/>
          </p:cNvPicPr>
          <p:nvPr/>
        </p:nvPicPr>
        <p:blipFill>
          <a:blip r:embed="rId5" cstate="print"/>
          <a:srcRect t="17540" b="12302"/>
          <a:stretch>
            <a:fillRect/>
          </a:stretch>
        </p:blipFill>
        <p:spPr>
          <a:xfrm>
            <a:off x="251520" y="4725144"/>
            <a:ext cx="1906099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436096" y="2060848"/>
            <a:ext cx="3024336" cy="138499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&lt;?</a:t>
            </a:r>
            <a:r>
              <a:rPr lang="fr-FR" sz="1200" dirty="0" err="1" smtClean="0"/>
              <a:t>php</a:t>
            </a:r>
            <a:endParaRPr lang="fr-FR" sz="1200" dirty="0" smtClean="0"/>
          </a:p>
          <a:p>
            <a:r>
              <a:rPr lang="fr-FR" sz="1200" dirty="0" err="1" smtClean="0"/>
              <a:t>session_start</a:t>
            </a:r>
            <a:r>
              <a:rPr lang="fr-FR" sz="1200" dirty="0" smtClean="0"/>
              <a:t>();</a:t>
            </a:r>
          </a:p>
          <a:p>
            <a:r>
              <a:rPr lang="fr-FR" sz="1200" dirty="0" smtClean="0"/>
              <a:t>// créer une variable de session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$_SESSION["</a:t>
            </a:r>
            <a:r>
              <a:rPr lang="fr-FR" sz="1200" dirty="0" err="1" smtClean="0">
                <a:solidFill>
                  <a:schemeClr val="accent1"/>
                </a:solidFill>
              </a:rPr>
              <a:t>usrnom</a:t>
            </a:r>
            <a:r>
              <a:rPr lang="fr-FR" sz="1200" dirty="0" smtClean="0">
                <a:solidFill>
                  <a:schemeClr val="accent1"/>
                </a:solidFill>
              </a:rPr>
              <a:t>"] = $_POST["nom"]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// c'est fini ; exécuter loginsuite.php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header("</a:t>
            </a:r>
            <a:r>
              <a:rPr lang="fr-FR" sz="1200" dirty="0" err="1" smtClean="0">
                <a:solidFill>
                  <a:schemeClr val="accent1"/>
                </a:solidFill>
              </a:rPr>
              <a:t>location:loginsuite.php</a:t>
            </a:r>
            <a:r>
              <a:rPr lang="fr-FR" sz="1200" dirty="0" smtClean="0">
                <a:solidFill>
                  <a:schemeClr val="accent1"/>
                </a:solidFill>
              </a:rPr>
              <a:t>") ;</a:t>
            </a:r>
          </a:p>
          <a:p>
            <a:r>
              <a:rPr lang="fr-FR" sz="1200" dirty="0" smtClean="0"/>
              <a:t>?&gt;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2 : le traitement du </a:t>
            </a:r>
            <a:r>
              <a:rPr lang="fr-FR" dirty="0" err="1" smtClean="0"/>
              <a:t>form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248472" cy="235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59632" y="2636912"/>
            <a:ext cx="2809487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smtClean="0">
                <a:solidFill>
                  <a:srgbClr val="FF0000"/>
                </a:solidFill>
              </a:rPr>
              <a:t>input type="</a:t>
            </a:r>
            <a:r>
              <a:rPr lang="fr-FR" sz="1200" dirty="0" err="1" smtClean="0">
                <a:solidFill>
                  <a:srgbClr val="FF0000"/>
                </a:solidFill>
              </a:rPr>
              <a:t>submit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 value="Envoyer"/&gt;&lt;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2195736" y="1916832"/>
            <a:ext cx="2353208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text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="nom"</a:t>
            </a:r>
            <a:r>
              <a:rPr lang="fr-FR" sz="1200" dirty="0" smtClean="0"/>
              <a:t>/&gt;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95736" y="2204864"/>
            <a:ext cx="269016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</a:t>
            </a:r>
            <a:r>
              <a:rPr lang="fr-FR" sz="1200" dirty="0" err="1" smtClean="0">
                <a:solidFill>
                  <a:srgbClr val="FF0000"/>
                </a:solidFill>
              </a:rPr>
              <a:t>pwd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/&gt;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340768"/>
            <a:ext cx="4032448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form</a:t>
            </a:r>
            <a:r>
              <a:rPr lang="fr-FR" sz="1200" dirty="0" smtClean="0"/>
              <a:t> id= "saisie" </a:t>
            </a:r>
            <a:r>
              <a:rPr lang="fr-FR" sz="1200" dirty="0" smtClean="0">
                <a:solidFill>
                  <a:srgbClr val="FF0000"/>
                </a:solidFill>
              </a:rPr>
              <a:t>action="loginctrl.php"</a:t>
            </a:r>
            <a:r>
              <a:rPr lang="fr-FR" sz="1200" dirty="0" smtClean="0"/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method</a:t>
            </a:r>
            <a:r>
              <a:rPr lang="fr-FR" sz="1200" dirty="0" smtClean="0">
                <a:solidFill>
                  <a:srgbClr val="FF0000"/>
                </a:solidFill>
              </a:rPr>
              <a:t> = "post"</a:t>
            </a:r>
            <a:r>
              <a:rPr lang="fr-FR" sz="1200" dirty="0" smtClean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996952"/>
            <a:ext cx="69923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&lt;/</a:t>
            </a:r>
            <a:r>
              <a:rPr lang="fr-FR" sz="1200" dirty="0" err="1" smtClean="0"/>
              <a:t>form</a:t>
            </a:r>
            <a:r>
              <a:rPr lang="fr-FR" sz="1200" dirty="0" smtClean="0"/>
              <a:t>&gt;</a:t>
            </a:r>
            <a:endParaRPr lang="fr-FR" sz="1200" dirty="0"/>
          </a:p>
        </p:txBody>
      </p:sp>
      <p:sp>
        <p:nvSpPr>
          <p:cNvPr id="1029" name="AutoShape 5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1" name="AutoShape 7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3" name="AutoShape 9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evi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429000"/>
            <a:ext cx="1638182" cy="10081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9512" y="4005064"/>
            <a:ext cx="197195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poste utilisateur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client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9" name="Image 18" descr="avir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5085184"/>
            <a:ext cx="1276346" cy="15316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49490" y="5805264"/>
            <a:ext cx="168918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serveur Web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serveur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 l="7692" t="17692" r="23077" b="11538"/>
          <a:stretch>
            <a:fillRect/>
          </a:stretch>
        </p:blipFill>
        <p:spPr bwMode="auto">
          <a:xfrm>
            <a:off x="1691680" y="1988840"/>
            <a:ext cx="64807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4932040" y="980728"/>
            <a:ext cx="3888432" cy="47525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932040" y="4365104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76056" y="4509120"/>
            <a:ext cx="120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$_SESSION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076056" y="4509120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$_SESSION["</a:t>
            </a:r>
            <a:r>
              <a:rPr lang="fr-FR" dirty="0" err="1" smtClean="0">
                <a:solidFill>
                  <a:schemeClr val="accent1"/>
                </a:solidFill>
              </a:rPr>
              <a:t>usrnom</a:t>
            </a:r>
            <a:r>
              <a:rPr lang="fr-FR" dirty="0" smtClean="0">
                <a:solidFill>
                  <a:schemeClr val="accent1"/>
                </a:solidFill>
              </a:rPr>
              <a:t>"]: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 l="7692" t="17692" b="11538"/>
          <a:stretch>
            <a:fillRect/>
          </a:stretch>
        </p:blipFill>
        <p:spPr bwMode="auto">
          <a:xfrm>
            <a:off x="7380312" y="4581128"/>
            <a:ext cx="86409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/>
          <p:nvPr/>
        </p:nvSpPr>
        <p:spPr>
          <a:xfrm>
            <a:off x="6948264" y="1844824"/>
            <a:ext cx="1418978" cy="3693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dirty="0" smtClean="0"/>
              <a:t>Loginctrl.php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619672" y="1268760"/>
            <a:ext cx="1872208" cy="46166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Loginctrl.php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8104" y="2996952"/>
            <a:ext cx="315580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600" b="1" dirty="0" smtClean="0">
                <a:solidFill>
                  <a:schemeClr val="accent1"/>
                </a:solidFill>
              </a:rPr>
              <a:t>header("</a:t>
            </a:r>
            <a:r>
              <a:rPr lang="fr-FR" sz="1600" b="1" dirty="0" err="1" smtClean="0">
                <a:solidFill>
                  <a:schemeClr val="accent1"/>
                </a:solidFill>
              </a:rPr>
              <a:t>location:loginsuite.php</a:t>
            </a:r>
            <a:r>
              <a:rPr lang="fr-FR" sz="1600" b="1" dirty="0" smtClean="0">
                <a:solidFill>
                  <a:schemeClr val="accent1"/>
                </a:solidFill>
              </a:rPr>
              <a:t>")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3171 L 0.59844 0.094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6" grpId="0"/>
      <p:bldP spid="28" grpId="0" animBg="1"/>
      <p:bldP spid="28" grpId="1" animBg="1"/>
      <p:bldP spid="32" grpId="0" animBg="1"/>
      <p:bldP spid="32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2bis : le traitement du </a:t>
            </a:r>
            <a:r>
              <a:rPr lang="fr-FR" dirty="0" err="1" smtClean="0"/>
              <a:t>form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248472" cy="235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59632" y="2636912"/>
            <a:ext cx="2809487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smtClean="0">
                <a:solidFill>
                  <a:srgbClr val="FF0000"/>
                </a:solidFill>
              </a:rPr>
              <a:t>input type="</a:t>
            </a:r>
            <a:r>
              <a:rPr lang="fr-FR" sz="1200" dirty="0" err="1" smtClean="0">
                <a:solidFill>
                  <a:srgbClr val="FF0000"/>
                </a:solidFill>
              </a:rPr>
              <a:t>submit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 value="Envoyer"/&gt;&lt;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2195736" y="1916832"/>
            <a:ext cx="2353208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text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="nom"</a:t>
            </a:r>
            <a:r>
              <a:rPr lang="fr-FR" sz="1200" dirty="0" smtClean="0"/>
              <a:t>/&gt;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95736" y="2204864"/>
            <a:ext cx="269016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&lt;input type="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" </a:t>
            </a:r>
            <a:r>
              <a:rPr lang="fr-FR" sz="1200" dirty="0" err="1" smtClean="0">
                <a:solidFill>
                  <a:srgbClr val="FF0000"/>
                </a:solidFill>
              </a:rPr>
              <a:t>name</a:t>
            </a:r>
            <a:r>
              <a:rPr lang="fr-FR" sz="1200" dirty="0" smtClean="0">
                <a:solidFill>
                  <a:srgbClr val="FF0000"/>
                </a:solidFill>
              </a:rPr>
              <a:t>="</a:t>
            </a:r>
            <a:r>
              <a:rPr lang="fr-FR" sz="1200" dirty="0" err="1" smtClean="0">
                <a:solidFill>
                  <a:srgbClr val="FF0000"/>
                </a:solidFill>
              </a:rPr>
              <a:t>pwd</a:t>
            </a:r>
            <a:r>
              <a:rPr lang="fr-FR" sz="1200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/&gt;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340768"/>
            <a:ext cx="4032448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form</a:t>
            </a:r>
            <a:r>
              <a:rPr lang="fr-FR" sz="1200" dirty="0" smtClean="0"/>
              <a:t> id= "saisie" </a:t>
            </a:r>
            <a:r>
              <a:rPr lang="fr-FR" sz="1200" dirty="0" smtClean="0">
                <a:solidFill>
                  <a:srgbClr val="FF0000"/>
                </a:solidFill>
              </a:rPr>
              <a:t>action="loginctrl.php"</a:t>
            </a:r>
            <a:r>
              <a:rPr lang="fr-FR" sz="1200" dirty="0" smtClean="0"/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method</a:t>
            </a:r>
            <a:r>
              <a:rPr lang="fr-FR" sz="1200" dirty="0" smtClean="0">
                <a:solidFill>
                  <a:srgbClr val="FF0000"/>
                </a:solidFill>
              </a:rPr>
              <a:t> = "post"</a:t>
            </a:r>
            <a:r>
              <a:rPr lang="fr-FR" sz="1200" dirty="0" smtClean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996952"/>
            <a:ext cx="699230" cy="276999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sz="1200" dirty="0" smtClean="0"/>
              <a:t>&lt;/</a:t>
            </a:r>
            <a:r>
              <a:rPr lang="fr-FR" sz="1200" dirty="0" err="1" smtClean="0"/>
              <a:t>form</a:t>
            </a:r>
            <a:r>
              <a:rPr lang="fr-FR" sz="1200" dirty="0" smtClean="0"/>
              <a:t>&gt;</a:t>
            </a:r>
            <a:endParaRPr lang="fr-FR" sz="1200" dirty="0"/>
          </a:p>
        </p:txBody>
      </p:sp>
      <p:sp>
        <p:nvSpPr>
          <p:cNvPr id="1029" name="AutoShape 5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1" name="AutoShape 7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3" name="AutoShape 9" descr="data:image/jpeg;base64,/9j/4AAQSkZJRgABAQAAAQABAAD/2wCEAAkGBxQTEhUUEhQVFhQWFRQUFxUUFBUWFBYUFBQYFhcVFBQYHikhGB0lHRQUITEiJykrLi4uFx8zODMsNygtLisBCgoKDg0OGRAQGy8cHCQsLCwsLCssLiwsLDQsLTAxLCwsLCwsLCwsLCwtLCwsLCwsNC0sLCwvLCwsLCwsLCwsLP/AABEIALABHgMBIgACEQEDEQH/xAAcAAABBQEBAQAAAAAAAAAAAAAAAwQFBgcCAQj/xABLEAACAQIDAwcHCAULBAMAAAABAgADEQQSIQUGMRMiQVFhcZEHMnKBobHBIzNCUnOys9EUg5LC4SQ0NUNTYmN0gqLwFSWj0lRk8f/EABoBAQADAQEBAAAAAAAAAAAAAAABAgMEBQb/xAAtEQEBAAIBAgQFAwQDAAAAAAAAAQIRAxIxBCEycSJBUbHBEzNhgZGh8BQj4f/aAAwDAQACEQMRAD8A3GEIQCEIQCEIQCEIQCEIQCEIQCEIQCEIQCEIQCEIQCEI2xePpUvnHVb8ATqe5eJgOYSt43e+mt+TRnPW3MQ+s3b2SGxG8eJq/N3Cn+zUAEem/wACIF4xGJSmMzsqr1sQB4mMaG8OFcXSvTbuYGUOphajNeowuekku3rJtb2yt4nBBadtbopUN9Lm3GpHdA2Glt/Dtwqi3HMwKqQeBDMACD0G+skFYEXGo6xwnz3sfbWIpvWCOzL8kQhCkfNi9gVNybCWrCbxlNcuU9LU3akTbpYaqfATTPGY5WfRTDK5YzL6zbXITOqG/dRSoA5VSdTUCUyPSdGtbtCEy0YPeam4BYMo+sLPTv1BkufECV6b8ltp2ESw+IVxmRgw4XBvqOI7+yKyqRCEIBCEIBCEIBCEIBCEIBCEIBCEIBCEIBCEIBCEidobx4ajo1VS31U57dxC8PXaBLQlE2j5QQPmkC/3qpuf2EPtzSBr7fxOJuFNZxwy0lKofWLKR6TSdDSsftmhR0qVFB+r5zfsrcyAxm+y6ilTJPQahyjvCrcn2StYLdzEuB8mtP7R7f7Kd/vCSlLd3ILVsUEPEigq0yf28zH3wOa218VV1LFFt9H5NR6/P9pEh/0igpIasGbiVoq1RvXlDE+AliTdzDNZv0epiTfRq3OI7flyLD0RJpcEUABREHQEa/DrGUAdHXIFV2TiMNVJ5EqzKBe4Odb9YfUfwkoBKNuScuMxQPQp9lSXNsaijUiElSBftlW2rSHynpVfvNJHF7wU0N73lJ2vvOCagHS1T2sT8YEZs0tytXJlBIpecDawpAnh3SQq13Ay1KRIIIOQgix04NlPheMNkperUHDm0vwU/OWE4+sqBMoYAlrqdenQ3t19E05vXl71nwft4+0+yIwrUVsqEoeaMpzKeaxa1m7zJDAGoguXu9zZl5mnQNJ1RxlE5lrLlJHUVudeOnOiWH2dRawosaZ7DlXTXgLCZNV+8m20qj1a6O2YBUYGwve5BuRxMv8AMx8l7MMVVQtmHI3BNr/OWN7AdnjNOkqiEIQCEIQCEIQCEIQCEIQCEIQCEJAbQ3vw1JmUszOpIKopNiDYjMbD2wJ+EpTb8FyAiJSBKjPVbNYEkXygrrp9aQe0d4sTUqMq1ahQE5TSXkwRewOfT70v0ZfRS8mMaXiMUlMXqOqDrZgo8TImtvXhgbKzVD/hoxHqc2U+Mz1aDsbsBf61Ri7f89cf0MM1uc5/0AKPbc+2XnBnfkrebGFN4amIxlS4Jo0coGR3zAkE3ZkQ26R09EYUdg0NBUrVKh4ZaINvWKYJA7zJijg0tqub0yXPi15JUdBYaDqHCX/Q13qv630MMBsmjTsaWEW/16hQG3fzm9kmqaVSdXRV+qiEsP8AWxsf2J5TMcIZW8ciZnaKeBU3zM734hnOXuyLZfZHuEw6UxlpqqL1IoUeAiSNF0aVsWlOVMQx2tvXOg0TxBvaZ5ReMBx20jh8VXINsz1F8KkjMZvK7fSnG/RtiKv21b7xlXZolSlMTtdj0yMqYgkkxFjOAYQv2zXtVcj6lH8GlJVMcekA+yQ2DNqjehS/Bpx1eX5fXUcPonslVxo7REa4QglVXN+wSe+MlMWRpm0XHyXWGNYDpwx4m+vKgnW81aZJ5MrDH6dNB/vqZrcIohCEIEIQgEIQgEIQgEIQgEIQgExDaBLY/FIScqsGABtq9WsDcjU+YunZNvmIYj+kcZ/o/GxE38NJeSSsee6wtPqFFRwUDtsL+Mcq0b3naGerrTzpdn+GpliAB5xsOonqvH2BwxYsNQVVmtbpXo7Ivu2GPNa9kanUFxoBm5zd1hJrYeBuHqtoaubKOkIxJv3nTwnHy8vTuOnj4+rSIWgQiueDE27h0zumZM7Tw4ILtoiLlReFz1+4DukHTMjDLrm05Y9N0eoYujRoDbjFVaVsTjTxHiyvGatFVaZ2NZTsPBmjcPOleZ5zyXxvm+dN+v5zV+2q/fMrDCWffr+c1vt6v32lYZpm0JPExO3M4EC84fiD10qR/wDGv5RcGNsOdKZ68PSP+23wiwM05fVWfD6IXSKpEqZjhJi2dJt6pguUr0rCoKLKpYXALsoBt0xAeUnHGzriXAYXsVpkA9I1XUAg+qNNv081MjrQ+OZZXWoZKVLtVj4m/wC9JGv+T3yl1a+JXD4qzcpzUqBQpDgXAYKLEHr0sbdc1qfKGwcZyOJoVR/V1ab/ALLgz6tpuGAI4EAjuOsIrqEIQgQhCAQhCAQhCAQhCATEan9I439X+LiZt0xE/wBIY39X+LiZ0eF/djDxP7dPGM9QzhorhaJZgq8SQB3k2nq150W/ZNa2HKOCpKlMx+q9yCPHh2SX2djwSKd/NAA7bC3CVTe29KihBzHTNboNuJ6hIfYGPZqnE37J8r4rm5f+ROn077e72eDDH9Ld7tH2tiFVdTzrc1envt8ZA4CoobnDTh3SSwWJCC5J16o9w+JSre6FrdNgdPznqcefTLNOXPHqu9mZpAsL8L+yI4wjPzeEksLSsTcWGtgY1r0lILdJlseSXLStxuM2aoYqGjZTOwZrYrMi+edI8b5p0rTLknw1rhl8UYBv4f5RW/zFX77yqs0tG/p/lFf/ADFb8R5VTOd0OWM8WeGerCF2wrcygf8A69L7zj4RelQDHiB2klR7I0wx+To/5dPxKkc06luv/Ta/ifyM05fV/b7KcHo/v93eUg2BPqZT74ojMAWJawFzdNAOslQIxqYOk18y3JzEEqCwJJPG3WZzUwFIIbXvYkA3ADZbXAHXYf8ADMWx9jmzJmuOA4DrKn4SCx4vSpnqNvEfwkw5+QHop8JCZ81Bv7rn2MR7pMQaI9terWfVm7NbPhKDHiaSexbfCfKCmfUu4xvgMP8AZ/EwVOwhCECEIQCEIQCEIQCEIQCYiP6Qxv6v8XEzbpiVMX2hjv1f42Jm/hv3Yw8T+3TvLF6SniJ6lOPaNKeta8rZWg5cMrWy24W0va1z7fGc7MwAoksvXfXWFH63bYeqPEqX069J5vLxS8nVrs7OPP4NH7VaZykDQ+cvQO7q653ha5oVGUHm93ZcSLpmdhuqazi1ud4yvPu+Xdadp1CKQYakWJt1dMSuMuboteMNiVOcQeBU8eoR9jKIVAyebppOOcPRy2/V23m6+KeXZGs1yYXnLvc6Ty87dOXqKXnLPac5o3xVSw9cz5J8NacV+KMN38P8pr/b1fvvKqTLRv2fl632znxZpVTON2vCZ6k4adU4FywvzVH7ADwq1PzioaN8M9qNAnQZXW/UQwYfeMcqE/taf+78ppzer+k+zPg9P9b96UDd/gZ1yo6xOUyf2tPxb8oPiEX+sU+iHPwmLd5VPyXqX4SrbOrjPUU8HzeIJP5ydxuOVqdQC/mk6iw6OvvlSwVUKwJvp1eEtpXayjZI5IVLm2YrbpFgNb2tbW3qM+lNyUtgMMP8JT4i/wAZ8ybLritUWmAwd2VUGUnMzEBVFuskT6r2TheSo0qf9nTRDbrVQD7pCTuEIQgQhCAQhCAQhCAQhGG3dojD4erWIvyaFrXtc9Av32gP5iuDH/cMd+r/ABsTI7GeUHHMb8uV7EVAB2cL+MiN3t4yuPqJWIJrFELnjyoZiAT6Tkd5m3BZOSWsvEY28d00Omkd2spPUIhTimJbmH1T1Hj/ACOaNIBVHYD65w4yxYNpGeIa5sPXKTHd803K4zydIbxdDELzoPLVGM0dK1uGkd0toWBXip4dkjOVnPKTO4S92sys7HoedhoxFWdirHSbOi8ZbQqc0d/wMUNSMNqVOaO/4GZ8k+CtuK/HGPb7n5ar9q3vMqxMs2+nztT0/iZWDPPr0XLTulEzO6RgW5B/JKJ/vuP9lMxnHtL+ZU+yr96mP/WMppyd57Rnxdr737vQZ7/z3TkQmTYniXIRyPq/vCReExDGotyDqPoqPcJI4z5up6H7yyIwHnr3iXvaKTvV4oYlkZXQ2ZSrKRpZl1B9Rmh+THePFV8aadaszpyFRsrcMwenY+BPjKFsrCLVLBnCBabPr9IrbmjtN/ZLN5Ij/wBx/UVfen5TNo2+EISVRCEIBCEIBCEIBKX5V8YUwTIPpkX9EOgP3hLpMx8tOJslJO8nuJv76YgjKaQu6g8CyjxNpX8Pic+LSoNM+JWpbqz1gwHtk2KmW7fVV39aoWHtAlbwJtVpEdFSnb9sSZ5Uy8/JvqVJ5iKugHWwlF2lvo9B8ppBh1hiD4WjjD75q5W9NhrfRgfZPUniOK/N5OXheT6L5UxNhE6RsLniZCJtUNY5Wt6vzjk7VX+9+z+UtOXj15VneDk3u4pFnnJqSPO0EP0vEETn9NQ8HX9oX8JeZY3tUdGU7xI8tPOVjEVIZ5bSYfitFVqyNV4qKsjQfGrGWOe49f5zlq0b1Kl5lzT/AK8m3D64zHff56p6Q90qplr35Hy1T0l9wlTM8p6bwid0pyZ1SgW3DH+Sdz0j4rVHwEZx9s8Xwj9i0m8HI/ejCaZ9sb/H5qnH3yn8/iNB3R3foVMMjVKYZqnFmOgAqMCFN+abAaixuZSdqURTrVUXzUqVEF+NlcgX9QjjA7er0qZp06ll6NAcvScpPD+MjWa+p1PWePrmTUhjPm6noj76yJwPnr3iS2M+Zq9yffEiMF56+kPfNM5qY+35rPG+eXv+IuuFxDJqttRbVVbwuNJb/JM5O0gTxNKr+7KWvAdw90uPkmP/AHFO2lVHsB+EyatzhCElUQhCAQhCAQhEq2JVPOYD3+EBWZV5a11odZB8AT/7S27Q30RMvI0atfP5mTIucg84KKjAsANSQCJXt6d6qLZHak5VWKMQLrxFwH4N0iykwMU2m1qb9wHiwHuvFtx9jriMXhUe+VqqXsbc1WudejhJjeypTxRYUqi0lzZstRalxb6ByK1rdpi3k9FLDYilVq16WRWBzBjprdrhgD4SdG2o7Y8kuCr6566HrVkP3lMg63kWC/M4s91SkD7VYe6X3Db44J/NxNM9PEg2vbgRJCjtegxstakT1B1v4XkDMU8nOPpiy1MO49J1PgUI9sZ43dTaVPhQD+g6H2FgfZNlSsp4MD3EGdwMI27vLiqNIUcThOSFlAYoymysLWJJB4WkAm89M8QfZNG8sdM3osQcui3tzb3ZrX6+aJkmNq0UQ5g7MNVXmhCejM1ybdgse0SRN09uUj/+CPKO0qZ4Nb1kfGUjZlFDSGYAm7anjxnmJRV8247ifjG0aaPTxvU/tv746pVj9cnvC/ATIlxzg6GSGH2hV6HlpyZztar0YX5RqZYnpHgfziaBr62t2Xv4TP8AD7Vr3tnUdpJA90Xp7yVxxW/h+ctebks1aicWEu5DXfgfLVO9fuiVY05Z8dWNZ87C1+I6rafCI/oimZtFcNOdIsnjgBG+IwQB9UGkzsn+b1B10Pu1EPwMjjJTYq6ZeulUHghPwkZaaZ+jG+/+/wCWWHrynt9v/Hgns9tCZtSOOHyFQ/3kHxkPgvPX0h75ZNvYQ0sIufRnbNbpA1t7LSuYIc9fSHvm/Pj03GfxHP4fOZzLKfW/48vwtyN5q9OW5JIACgC7MTwEuXkwQrtKkD9Sr+GT8Jm22yQjdpog+jldveB4S9eR9z+l4XNe/wAqNerkWt8Jzul9AwhCECEIQPCZX8fvZRS+U5rAk+ct7dC83nGWGVrbGxEcfI2pNfjZihHUaYYe+BE4jb+JqsiqMuZS2SkyM4sVHOq3yoBexAzE304GRVnxGYZ2YN51XI3JK1Nh8nTpvo5up+UNwCOHRJCtu5VF7Ck/fzT934xquDxNMfN1UA4ClVsB3AM3uk6Nk6mBqE80AMwGpqBkUDLzazc2rUPnWRbJ19rPFYWoFsodbc2iBlV8otmRCrcnhqRCqLEZiCeBtFqu1Kw4tWFuitSuPF1X3zxNvk//ABm7MjKf/G0dNNxUMZgQNQQVTmUyaTFS1ypp0aZpsaj8w84npuOBkVWoKGCLTpmy5jTY0r5rEE4qoGp3ILrYAcVOhAtL2j02qmq9FW0XKq1uTCMpJLqWW5JuvEm2XTiYwTBUrVOWGJY1HZitOpTakAWuo5PgxAC3Y6m3cAFPpYEMqnIQjuQaqhufZ7clTpoajWsHAYr0X1vEKmHQAkB1cGyU85C07ro1digGvHjcBumWynsmi1Z6lViotkpirg1qc22rsRwa9xddbdfQw2zh7MqUXpVBWOSqbYjDoq6Letd7Mtuw8JIguXAbKtdsnOBbmsjG4NglNzcEE6km3Dukk3hxQU/ouNxFQqQCoesct78XIWmo04RHFbArvUekGp1lGVwBWpFFUlgirUaxcgcR3X6ImDXoYc1KJrUqZtqQUpNxUnmNrrewIFxw7QcbS27isSlq1cVkQ5sodAqWFizVXOp1ta3T3yFx2zGy1GcGyk/KXypZTYixXM54C4sD1yUp46s60uUfKlOzUhVp80EKVGVcuosT2cOyN8SFqO1QLTDrZc55EghF5xo0CQdR8YQhsKhRcwRjTyjWocvOY/QANydD1909q4dW0JKMdQCcwbuAW49ZksxsOVPMVzctlflcxzBQiKxygDUadNrcZxiWNuIXqdmD1KiLcjMWW2t/4CBXqOzXZrLYntIUessbRxSbLow1BtpY69hHGPMPhHqA2QIjX1K3diekdJ90ve5m5dLmvXZVA4ISDUbqueCDs490aNqGOrp6unwnuUzYNr7uYK9lTPUOuUcn0niztYDj0m56AZUt49zatMZ6NNcttVpNz++50YdwgUy89FSTOH3bxHOL03IKjJkemSD1tmHOFuoiROIwWIVwj0QGJsOIBPQCc1lJ75G0vBWiNd7n1R82x6wAzUXB6bFX91olUwBAuc1/qlCD48PbJ0bOtkYgIyMeFiD3MpU++Kf9MQcagPUQRqOuwF4zQEAAIx9kWWjXbzUt6iZtx8sxmrjL7sOThud3Mrj7HP6LRHSW7gfbmtO+UpqNEHeTYeAHxhht2sXUOmbwsJYsHuLXexqrRb7SlTJ8QAZe+L5J6dY+0Ung+O+reXvazzePFZ7DMpA4BTcD2mReEWzr6Q982xfJph2HyiKD/hZk+JHsiFTyS4ckFK1ZNeByOPug+2c2Wdyu751044TGaxmoo5oobFwGUqAytwPSD2EH3mWryeNfaWGyjQGp22HI1OJ7yJZsF5O8KlizVKhHWwUeCgH2y07vbJo4eoORpqmbRio1YAGwY8T65RZaYQhJQIQhAJyyA8ROoQEThxODhe2OYQGTYY9hjDG7Jo1NKtGm/pore8ScjbErc+qBWsRuhhG/qcn2TvS/DIjJ9xaFrJUrr+sz/iBpbckMkndRpRam4jrfkcUV+0oo3jkKRq252LAualGqe0Og8GLiaLkhkk7ppkuL3YxQ87CBu2nUp+45ZD4rY4W4qYbELfjlo1SvrKhxNyyQNONo0w44uomgxLAcMtTKfVlqRtUpMX5T5KoxULc0wRYEnQJw48ZulbAo/nord6gyMr7pYN+OHpg9arlPitjG0+bEf+mgAg0hncsRUDsApNyOZwyjqjejsynTOt69XqA5oPb/ABm0VNwMGT5tQdnLVLeBaPsFurh6Q5lMDv1jYxvDbvYqswYhlsbgLcAdt+k9ss+C3YrgXeq3dqT4zT1wKjonYwo6pG6MB3o2XUFchlrumhUurFB1gW0HfJbdreCrQHJVCatBvosefTboamx+6dO6bM+CU8QJB7V3Lw9b6OVvrLp7OBhLNzSoYqtcVHU9PJ1GS9utOAPq1k4uyMMlmZictiDUqm1xqCbnX1xTEeSsk3Ssv+pDfxBneF8lnOBq1gwB4KhFx1XJgWTZuAo1KFMlQbqLG2pHRrx4Wnr7tUD9Ej1/nJnD4LKoUWsAAANAAOAEUOHkbFfXdTDfVB8I7o7Dor5qL4SWFCdCjHmGC4QDgJ1yEfclPeTgMOQhyEf8nDkoDDkYthKfPX/nRHPJTqlTsRISdwhCS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evi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429000"/>
            <a:ext cx="1638182" cy="10081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9512" y="4005064"/>
            <a:ext cx="197195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poste utilisateur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client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9" name="Image 18" descr="avir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5085184"/>
            <a:ext cx="1276346" cy="15316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49490" y="5805264"/>
            <a:ext cx="168918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serveur Web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serveur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932040" y="980728"/>
            <a:ext cx="3888432" cy="40324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932040" y="4365104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76056" y="4509120"/>
            <a:ext cx="120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$_SESSION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076056" y="4509120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$_SESSION["</a:t>
            </a:r>
            <a:r>
              <a:rPr lang="fr-FR" dirty="0" err="1" smtClean="0">
                <a:solidFill>
                  <a:schemeClr val="accent1"/>
                </a:solidFill>
              </a:rPr>
              <a:t>usrnom</a:t>
            </a:r>
            <a:r>
              <a:rPr lang="fr-FR" dirty="0" smtClean="0">
                <a:solidFill>
                  <a:schemeClr val="accent1"/>
                </a:solidFill>
              </a:rPr>
              <a:t>"]: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 l="7692" t="17692" b="11538"/>
          <a:stretch>
            <a:fillRect/>
          </a:stretch>
        </p:blipFill>
        <p:spPr bwMode="auto">
          <a:xfrm>
            <a:off x="7380312" y="4581128"/>
            <a:ext cx="86409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5364088" y="1700808"/>
            <a:ext cx="3168352" cy="2492990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title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&lt;?</a:t>
            </a:r>
            <a:r>
              <a:rPr lang="fr-FR" sz="1200" dirty="0" err="1" smtClean="0"/>
              <a:t>php</a:t>
            </a:r>
            <a:r>
              <a:rPr lang="fr-FR" sz="1200" dirty="0" smtClean="0"/>
              <a:t> // titre page variable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if (!(</a:t>
            </a:r>
            <a:r>
              <a:rPr lang="fr-FR" sz="1200" dirty="0" err="1" smtClean="0">
                <a:solidFill>
                  <a:schemeClr val="accent1"/>
                </a:solidFill>
              </a:rPr>
              <a:t>isset</a:t>
            </a:r>
            <a:r>
              <a:rPr lang="fr-FR" sz="1200" dirty="0" smtClean="0">
                <a:solidFill>
                  <a:schemeClr val="accent1"/>
                </a:solidFill>
              </a:rPr>
              <a:t>($_SESSION["</a:t>
            </a:r>
            <a:r>
              <a:rPr lang="fr-FR" sz="1200" dirty="0" err="1" smtClean="0">
                <a:solidFill>
                  <a:schemeClr val="accent1"/>
                </a:solidFill>
              </a:rPr>
              <a:t>usrnom</a:t>
            </a:r>
            <a:r>
              <a:rPr lang="fr-FR" sz="1200" dirty="0" smtClean="0">
                <a:solidFill>
                  <a:schemeClr val="accent1"/>
                </a:solidFill>
              </a:rPr>
              <a:t>"])))</a:t>
            </a:r>
          </a:p>
          <a:p>
            <a:r>
              <a:rPr lang="fr-FR" sz="1200" dirty="0" smtClean="0"/>
              <a:t>{</a:t>
            </a:r>
          </a:p>
          <a:p>
            <a:r>
              <a:rPr lang="fr-FR" sz="1200" dirty="0" smtClean="0"/>
              <a:t>	</a:t>
            </a:r>
            <a:r>
              <a:rPr lang="fr-FR" sz="1200" dirty="0" err="1" smtClean="0"/>
              <a:t>echo</a:t>
            </a:r>
            <a:r>
              <a:rPr lang="fr-FR" sz="1200" dirty="0" smtClean="0"/>
              <a:t> "ERREUR login !";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err="1" smtClean="0"/>
              <a:t>else</a:t>
            </a:r>
            <a:endParaRPr lang="fr-FR" sz="1200" dirty="0" smtClean="0"/>
          </a:p>
          <a:p>
            <a:r>
              <a:rPr lang="fr-FR" sz="1200" dirty="0" smtClean="0"/>
              <a:t>{</a:t>
            </a:r>
          </a:p>
          <a:p>
            <a:r>
              <a:rPr lang="fr-FR" sz="1200" dirty="0" smtClean="0"/>
              <a:t>	</a:t>
            </a:r>
            <a:r>
              <a:rPr lang="fr-FR" sz="1200" dirty="0" err="1" smtClean="0">
                <a:solidFill>
                  <a:schemeClr val="accent1"/>
                </a:solidFill>
              </a:rPr>
              <a:t>echo</a:t>
            </a:r>
            <a:r>
              <a:rPr lang="fr-FR" sz="1200" dirty="0" smtClean="0">
                <a:solidFill>
                  <a:schemeClr val="accent1"/>
                </a:solidFill>
              </a:rPr>
              <a:t> "Au menu...";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smtClean="0"/>
              <a:t>?&gt;</a:t>
            </a:r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title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……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6876256" y="1412776"/>
            <a:ext cx="1565557" cy="3693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dirty="0" smtClean="0"/>
              <a:t>Loginsuite.php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364088" y="2060848"/>
            <a:ext cx="3600400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if (!(</a:t>
            </a:r>
            <a:r>
              <a:rPr lang="fr-FR" dirty="0" err="1" smtClean="0">
                <a:solidFill>
                  <a:schemeClr val="accent1"/>
                </a:solidFill>
              </a:rPr>
              <a:t>isset</a:t>
            </a:r>
            <a:r>
              <a:rPr lang="fr-FR" dirty="0" smtClean="0">
                <a:solidFill>
                  <a:schemeClr val="accent1"/>
                </a:solidFill>
              </a:rPr>
              <a:t>($_SESSION["</a:t>
            </a:r>
            <a:r>
              <a:rPr lang="fr-FR" dirty="0" err="1" smtClean="0">
                <a:solidFill>
                  <a:schemeClr val="accent1"/>
                </a:solidFill>
              </a:rPr>
              <a:t>usrnom</a:t>
            </a:r>
            <a:r>
              <a:rPr lang="fr-FR" dirty="0" smtClean="0">
                <a:solidFill>
                  <a:schemeClr val="accent1"/>
                </a:solidFill>
              </a:rPr>
              <a:t>"])))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78661" y="1844824"/>
            <a:ext cx="765339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b="1" i="1" dirty="0" smtClean="0">
                <a:solidFill>
                  <a:schemeClr val="accent1"/>
                </a:solidFill>
              </a:rPr>
              <a:t>Faux !</a:t>
            </a:r>
            <a:endParaRPr lang="fr-FR" b="1" i="1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4168" y="3140968"/>
            <a:ext cx="1967205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echo</a:t>
            </a:r>
            <a:r>
              <a:rPr lang="fr-FR" dirty="0" smtClean="0">
                <a:solidFill>
                  <a:schemeClr val="accent1"/>
                </a:solidFill>
              </a:rPr>
              <a:t> "Au menu...";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35" name="Image 34" descr="avirer4.jpg"/>
          <p:cNvPicPr>
            <a:picLocks noChangeAspect="1"/>
          </p:cNvPicPr>
          <p:nvPr/>
        </p:nvPicPr>
        <p:blipFill>
          <a:blip r:embed="rId6" cstate="print"/>
          <a:srcRect r="50000"/>
          <a:stretch>
            <a:fillRect/>
          </a:stretch>
        </p:blipFill>
        <p:spPr>
          <a:xfrm>
            <a:off x="8100392" y="4437112"/>
            <a:ext cx="535151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076056" y="4509120"/>
            <a:ext cx="120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$_SESSION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3 : C'est OK </a:t>
            </a:r>
            <a:r>
              <a:rPr lang="fr-FR" dirty="0" smtClean="0">
                <a:sym typeface="Wingdings" pitchFamily="2" charset="2"/>
              </a:rPr>
              <a:t>:on obtient </a:t>
            </a:r>
            <a:r>
              <a:rPr lang="fr-FR" dirty="0" smtClean="0"/>
              <a:t>le menu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59226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evi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429000"/>
            <a:ext cx="1638182" cy="1008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4005064"/>
            <a:ext cx="197195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poste utilisateur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client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Image 8" descr="avirer3.jpg"/>
          <p:cNvPicPr>
            <a:picLocks noChangeAspect="1"/>
          </p:cNvPicPr>
          <p:nvPr/>
        </p:nvPicPr>
        <p:blipFill>
          <a:blip r:embed="rId4" cstate="print"/>
          <a:srcRect b="8760"/>
          <a:stretch>
            <a:fillRect/>
          </a:stretch>
        </p:blipFill>
        <p:spPr>
          <a:xfrm>
            <a:off x="2411760" y="2204864"/>
            <a:ext cx="2066925" cy="2016224"/>
          </a:xfrm>
          <a:prstGeom prst="rect">
            <a:avLst/>
          </a:prstGeom>
        </p:spPr>
      </p:pic>
      <p:pic>
        <p:nvPicPr>
          <p:cNvPr id="10" name="Image 9" descr="avir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5085184"/>
            <a:ext cx="1276346" cy="15316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49490" y="5805264"/>
            <a:ext cx="168918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serveur Web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serveur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932040" y="980728"/>
            <a:ext cx="3888432" cy="40324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4932040" y="4365104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76056" y="4509120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$_SESSION["</a:t>
            </a:r>
            <a:r>
              <a:rPr lang="fr-FR" dirty="0" err="1" smtClean="0">
                <a:solidFill>
                  <a:schemeClr val="accent1"/>
                </a:solidFill>
              </a:rPr>
              <a:t>usrnom</a:t>
            </a:r>
            <a:r>
              <a:rPr lang="fr-FR" dirty="0" smtClean="0">
                <a:solidFill>
                  <a:schemeClr val="accent1"/>
                </a:solidFill>
              </a:rPr>
              <a:t>"]: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8" y="4149080"/>
            <a:ext cx="4549708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L' utilisateur reste inactif…</a:t>
            </a:r>
          </a:p>
          <a:p>
            <a:pPr algn="ctr"/>
            <a:r>
              <a:rPr lang="fr-FR" dirty="0" smtClean="0"/>
              <a:t>ou il change d'instance de browser</a:t>
            </a:r>
          </a:p>
          <a:p>
            <a:pPr algn="ctr"/>
            <a:r>
              <a:rPr lang="fr-FR" dirty="0" smtClean="0"/>
              <a:t>et il demande </a:t>
            </a:r>
            <a:r>
              <a:rPr lang="fr-FR" b="1" i="1" dirty="0" smtClean="0"/>
              <a:t>directement</a:t>
            </a:r>
            <a:r>
              <a:rPr lang="fr-FR" dirty="0" smtClean="0"/>
              <a:t> la page de menu…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 l="7692" t="17692" b="11538"/>
          <a:stretch>
            <a:fillRect/>
          </a:stretch>
        </p:blipFill>
        <p:spPr bwMode="auto">
          <a:xfrm>
            <a:off x="7380312" y="4581128"/>
            <a:ext cx="86409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148064" y="4509120"/>
            <a:ext cx="31683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$_SESSION["</a:t>
            </a:r>
            <a:r>
              <a:rPr lang="fr-FR" sz="2400" b="1" dirty="0" err="1" smtClean="0">
                <a:solidFill>
                  <a:schemeClr val="accent1"/>
                </a:solidFill>
              </a:rPr>
              <a:t>usrnom</a:t>
            </a:r>
            <a:r>
              <a:rPr lang="fr-FR" sz="2400" b="1" dirty="0" smtClean="0">
                <a:solidFill>
                  <a:schemeClr val="accent1"/>
                </a:solidFill>
              </a:rPr>
              <a:t>"]: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6056" y="5157192"/>
            <a:ext cx="361393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b="1" i="1" dirty="0" smtClean="0">
                <a:solidFill>
                  <a:schemeClr val="accent1"/>
                </a:solidFill>
              </a:rPr>
              <a:t>La session  a expiré;</a:t>
            </a:r>
          </a:p>
          <a:p>
            <a:pPr algn="ctr"/>
            <a:r>
              <a:rPr lang="fr-FR" b="1" i="1" dirty="0" smtClean="0">
                <a:solidFill>
                  <a:schemeClr val="accent1"/>
                </a:solidFill>
              </a:rPr>
              <a:t>La variable de session n'existe plus !</a:t>
            </a:r>
          </a:p>
        </p:txBody>
      </p:sp>
      <p:pic>
        <p:nvPicPr>
          <p:cNvPr id="21" name="Image 20" descr="avirer4.jpg"/>
          <p:cNvPicPr>
            <a:picLocks noChangeAspect="1"/>
          </p:cNvPicPr>
          <p:nvPr/>
        </p:nvPicPr>
        <p:blipFill>
          <a:blip r:embed="rId7" cstate="print"/>
          <a:srcRect r="50000"/>
          <a:stretch>
            <a:fillRect/>
          </a:stretch>
        </p:blipFill>
        <p:spPr>
          <a:xfrm>
            <a:off x="179512" y="332656"/>
            <a:ext cx="535151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6" grpId="1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r="51176" b="-7999"/>
          <a:stretch>
            <a:fillRect/>
          </a:stretch>
        </p:blipFill>
        <p:spPr bwMode="auto">
          <a:xfrm>
            <a:off x="179512" y="1196752"/>
            <a:ext cx="4464496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r="19288"/>
          <a:stretch>
            <a:fillRect/>
          </a:stretch>
        </p:blipFill>
        <p:spPr bwMode="auto">
          <a:xfrm>
            <a:off x="179512" y="1052736"/>
            <a:ext cx="4428125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5076056" y="4509120"/>
            <a:ext cx="120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$_SESSION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mtClean="0"/>
              <a:t>Etape 4 : on redemande loginsuite.php</a:t>
            </a:r>
            <a:endParaRPr lang="fr-FR" dirty="0"/>
          </a:p>
        </p:txBody>
      </p:sp>
      <p:pic>
        <p:nvPicPr>
          <p:cNvPr id="7" name="Image 6" descr="evir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429000"/>
            <a:ext cx="1638182" cy="1008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4005064"/>
            <a:ext cx="197195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poste utilisateur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client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0" name="Image 9" descr="avir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5085184"/>
            <a:ext cx="1276346" cy="15316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49490" y="5805264"/>
            <a:ext cx="1689180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Le serveur Web</a:t>
            </a:r>
          </a:p>
          <a:p>
            <a:pPr algn="ctr"/>
            <a:r>
              <a:rPr lang="fr-FR" dirty="0" smtClean="0"/>
              <a:t>(le</a:t>
            </a:r>
            <a:r>
              <a:rPr lang="fr-FR" i="1" dirty="0" smtClean="0"/>
              <a:t> côté serveur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932040" y="980728"/>
            <a:ext cx="3888432" cy="40324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4932040" y="4365104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64088" y="1700808"/>
            <a:ext cx="3168352" cy="2492990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smtClean="0"/>
              <a:t>&lt;</a:t>
            </a:r>
            <a:r>
              <a:rPr lang="fr-FR" sz="1200" dirty="0" err="1" smtClean="0"/>
              <a:t>title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&lt;?</a:t>
            </a:r>
            <a:r>
              <a:rPr lang="fr-FR" sz="1200" dirty="0" err="1" smtClean="0"/>
              <a:t>php</a:t>
            </a:r>
            <a:r>
              <a:rPr lang="fr-FR" sz="1200" dirty="0" smtClean="0"/>
              <a:t> // titre page variable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if (!(</a:t>
            </a:r>
            <a:r>
              <a:rPr lang="fr-FR" sz="1200" dirty="0" err="1" smtClean="0">
                <a:solidFill>
                  <a:schemeClr val="accent1"/>
                </a:solidFill>
              </a:rPr>
              <a:t>isset</a:t>
            </a:r>
            <a:r>
              <a:rPr lang="fr-FR" sz="1200" dirty="0" smtClean="0">
                <a:solidFill>
                  <a:schemeClr val="accent1"/>
                </a:solidFill>
              </a:rPr>
              <a:t>($_SESSION["</a:t>
            </a:r>
            <a:r>
              <a:rPr lang="fr-FR" sz="1200" dirty="0" err="1" smtClean="0">
                <a:solidFill>
                  <a:schemeClr val="accent1"/>
                </a:solidFill>
              </a:rPr>
              <a:t>usrnom</a:t>
            </a:r>
            <a:r>
              <a:rPr lang="fr-FR" sz="1200" dirty="0" smtClean="0">
                <a:solidFill>
                  <a:schemeClr val="accent1"/>
                </a:solidFill>
              </a:rPr>
              <a:t>"])))</a:t>
            </a:r>
          </a:p>
          <a:p>
            <a:r>
              <a:rPr lang="fr-FR" sz="1200" dirty="0" smtClean="0"/>
              <a:t>{</a:t>
            </a:r>
          </a:p>
          <a:p>
            <a:r>
              <a:rPr lang="fr-FR" sz="1200" dirty="0" smtClean="0"/>
              <a:t>	</a:t>
            </a:r>
            <a:r>
              <a:rPr lang="fr-FR" sz="1200" dirty="0" err="1" smtClean="0">
                <a:solidFill>
                  <a:schemeClr val="accent1"/>
                </a:solidFill>
              </a:rPr>
              <a:t>echo</a:t>
            </a:r>
            <a:r>
              <a:rPr lang="fr-FR" sz="1200" dirty="0" smtClean="0">
                <a:solidFill>
                  <a:schemeClr val="accent1"/>
                </a:solidFill>
              </a:rPr>
              <a:t> "ERREUR login !";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err="1" smtClean="0"/>
              <a:t>else</a:t>
            </a:r>
            <a:endParaRPr lang="fr-FR" sz="1200" dirty="0" smtClean="0"/>
          </a:p>
          <a:p>
            <a:r>
              <a:rPr lang="fr-FR" sz="1200" dirty="0" smtClean="0"/>
              <a:t>{</a:t>
            </a:r>
          </a:p>
          <a:p>
            <a:r>
              <a:rPr lang="fr-FR" sz="1200" dirty="0" smtClean="0"/>
              <a:t>	</a:t>
            </a:r>
            <a:r>
              <a:rPr lang="fr-FR" sz="1200" dirty="0" err="1" smtClean="0"/>
              <a:t>echo</a:t>
            </a:r>
            <a:r>
              <a:rPr lang="fr-FR" sz="1200" dirty="0" smtClean="0"/>
              <a:t> "Au menu...";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smtClean="0"/>
              <a:t>?&gt;</a:t>
            </a:r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title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……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6876256" y="1412776"/>
            <a:ext cx="1565557" cy="369332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dirty="0" smtClean="0"/>
              <a:t>Loginsuite.php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364088" y="2060848"/>
            <a:ext cx="3600400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if (!(</a:t>
            </a:r>
            <a:r>
              <a:rPr lang="fr-FR" dirty="0" err="1" smtClean="0">
                <a:solidFill>
                  <a:schemeClr val="accent1"/>
                </a:solidFill>
              </a:rPr>
              <a:t>isset</a:t>
            </a:r>
            <a:r>
              <a:rPr lang="fr-FR" dirty="0" smtClean="0">
                <a:solidFill>
                  <a:schemeClr val="accent1"/>
                </a:solidFill>
              </a:rPr>
              <a:t>($_SESSION["</a:t>
            </a:r>
            <a:r>
              <a:rPr lang="fr-FR" dirty="0" err="1" smtClean="0">
                <a:solidFill>
                  <a:schemeClr val="accent1"/>
                </a:solidFill>
              </a:rPr>
              <a:t>usrnom</a:t>
            </a:r>
            <a:r>
              <a:rPr lang="fr-FR" dirty="0" smtClean="0">
                <a:solidFill>
                  <a:schemeClr val="accent1"/>
                </a:solidFill>
              </a:rPr>
              <a:t>"])))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44408" y="1844824"/>
            <a:ext cx="702886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fr-FR" b="1" i="1" dirty="0" smtClean="0">
                <a:solidFill>
                  <a:schemeClr val="accent1"/>
                </a:solidFill>
              </a:rPr>
              <a:t>Vrai !</a:t>
            </a:r>
            <a:endParaRPr lang="fr-FR" b="1" i="1" dirty="0">
              <a:solidFill>
                <a:schemeClr val="accent1"/>
              </a:solidFill>
            </a:endParaRPr>
          </a:p>
        </p:txBody>
      </p:sp>
      <p:pic>
        <p:nvPicPr>
          <p:cNvPr id="23" name="Image 22" descr="avirer4.jpg"/>
          <p:cNvPicPr>
            <a:picLocks noChangeAspect="1"/>
          </p:cNvPicPr>
          <p:nvPr/>
        </p:nvPicPr>
        <p:blipFill>
          <a:blip r:embed="rId6" cstate="print"/>
          <a:srcRect l="50000"/>
          <a:stretch>
            <a:fillRect/>
          </a:stretch>
        </p:blipFill>
        <p:spPr>
          <a:xfrm>
            <a:off x="6372200" y="4437112"/>
            <a:ext cx="504056" cy="474769"/>
          </a:xfrm>
          <a:prstGeom prst="rect">
            <a:avLst/>
          </a:prstGeom>
        </p:spPr>
      </p:pic>
      <p:pic>
        <p:nvPicPr>
          <p:cNvPr id="24" name="Image 23" descr="avirer4.jpg"/>
          <p:cNvPicPr>
            <a:picLocks noChangeAspect="1"/>
          </p:cNvPicPr>
          <p:nvPr/>
        </p:nvPicPr>
        <p:blipFill>
          <a:blip r:embed="rId6" cstate="print"/>
          <a:srcRect l="50000"/>
          <a:stretch>
            <a:fillRect/>
          </a:stretch>
        </p:blipFill>
        <p:spPr>
          <a:xfrm>
            <a:off x="1763688" y="2924944"/>
            <a:ext cx="720080" cy="678241"/>
          </a:xfrm>
          <a:prstGeom prst="rect">
            <a:avLst/>
          </a:prstGeom>
        </p:spPr>
      </p:pic>
      <p:sp>
        <p:nvSpPr>
          <p:cNvPr id="25" name="Titre 1"/>
          <p:cNvSpPr txBox="1">
            <a:spLocks/>
          </p:cNvSpPr>
          <p:nvPr/>
        </p:nvSpPr>
        <p:spPr>
          <a:xfrm>
            <a:off x="467544" y="332656"/>
            <a:ext cx="8229600" cy="5620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Etape 4 : 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 obtient un autre contenu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HTML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s_x0020_de_x0020_publication xmlns="668a61b8-fb9f-462f-b303-c258b07ed3af">27/04/2016 18:14 Ok</Infos_x0020_de_x0020_publication>
    <Language xmlns="http://schemas.microsoft.com/sharepoint/v3">Français (France)</Language>
    <ModePlay xmlns="668a61b8-fb9f-462f-b303-c258b07ed3af" xsi:nil="true"/>
    <a748770f74294d258b496d167148dbe2 xmlns="668a61b8-fb9f-462f-b303-c258b07ed3af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SEA-021471-01 : Développer les composants serveurs web - JO2013.2</TermName>
          <TermId xmlns="http://schemas.microsoft.com/office/infopath/2007/PartnerControls">9d72813b-3e91-4fa9-a297-b04b7d715890</TermId>
        </TermInfo>
      </Terms>
    </a748770f74294d258b496d167148dbe2>
    <Contributeur xmlns="668a61b8-fb9f-462f-b303-c258b07ed3af">Contribution collective AFPA</Contributeur>
    <Publication xmlns="668a61b8-fb9f-462f-b303-c258b07ed3af">false</Publication>
    <TaxCatchAll xmlns="668a61b8-fb9f-462f-b303-c258b07ed3af">
      <Value>6419</Value>
    </TaxCatchAll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b63d366e-7468-4419-9614-c6ed98e60c10" ContentTypeId="0x01010063CC4759A810D64AB831E8AE1042BD3D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Ressource simple" ma:contentTypeID="0x01010063CC4759A810D64AB831E8AE1042BD3D00D51B95DBFCFEC24F887D1A1D9B1B5AD3" ma:contentTypeVersion="29" ma:contentTypeDescription="" ma:contentTypeScope="" ma:versionID="b19077fa5b2582d3b5f5cab148434adb">
  <xsd:schema xmlns:xsd="http://www.w3.org/2001/XMLSchema" xmlns:xs="http://www.w3.org/2001/XMLSchema" xmlns:p="http://schemas.microsoft.com/office/2006/metadata/properties" xmlns:ns1="http://schemas.microsoft.com/sharepoint/v3" xmlns:ns2="668a61b8-fb9f-462f-b303-c258b07ed3af" targetNamespace="http://schemas.microsoft.com/office/2006/metadata/properties" ma:root="true" ma:fieldsID="30eb4df253f16c56d50fa56214f5a376" ns1:_="" ns2:_="">
    <xsd:import namespace="http://schemas.microsoft.com/sharepoint/v3"/>
    <xsd:import namespace="668a61b8-fb9f-462f-b303-c258b07ed3af"/>
    <xsd:element name="properties">
      <xsd:complexType>
        <xsd:sequence>
          <xsd:element name="documentManagement">
            <xsd:complexType>
              <xsd:all>
                <xsd:element ref="ns2:Contributeur" minOccurs="0"/>
                <xsd:element ref="ns1:Language" minOccurs="0"/>
                <xsd:element ref="ns2:Infos_x0020_de_x0020_publication" minOccurs="0"/>
                <xsd:element ref="ns2:ModePlay" minOccurs="0"/>
                <xsd:element ref="ns2:Publication" minOccurs="0"/>
                <xsd:element ref="ns2:a748770f74294d258b496d167148dbe2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e" ma:default="Français (France)" ma:format="Dropdown" ma:internalName="Language">
      <xsd:simpleType>
        <xsd:union memberTypes="dms:Text">
          <xsd:simpleType>
            <xsd:restriction base="dms:Choice">
              <xsd:enumeration value="Arabe (Arabie saoudite)"/>
              <xsd:enumeration value="Bulgare (Bulgarie)"/>
              <xsd:enumeration value="Chinois (R.A.S. de Hong Kong)"/>
              <xsd:enumeration value="Chinois (République populaire de Chine)"/>
              <xsd:enumeration value="Chinois (Taïwan)"/>
              <xsd:enumeration value="Croate (Croatie)"/>
              <xsd:enumeration value="Tchèque (République tchèque)"/>
              <xsd:enumeration value="Danois (Danemark)"/>
              <xsd:enumeration value="Néerlandais (Pays-Bas)"/>
              <xsd:enumeration value="Anglais"/>
              <xsd:enumeration value="Estonien (Estonie)"/>
              <xsd:enumeration value="Finnois (Finlande)"/>
              <xsd:enumeration value="Français (France)"/>
              <xsd:enumeration value="Allemand (Allemagne)"/>
              <xsd:enumeration value="Grec (Grèce)"/>
              <xsd:enumeration value="Hébreu (Israël)"/>
              <xsd:enumeration value="Hindi (Inde)"/>
              <xsd:enumeration value="Hongrois (Hongrie)"/>
              <xsd:enumeration value="Indonésien (Indonésie)"/>
              <xsd:enumeration value="Italien (Italie)"/>
              <xsd:enumeration value="Japonais (Japon)"/>
              <xsd:enumeration value="Coréen (Corée)"/>
              <xsd:enumeration value="Letton (Lettonie)"/>
              <xsd:enumeration value="Lituanien (Lituanie)"/>
              <xsd:enumeration value="Malais (Malaisie)"/>
              <xsd:enumeration value="Norvégien (Bokmal) (Norvège)"/>
              <xsd:enumeration value="Polonais (Pologne)"/>
              <xsd:enumeration value="Portugais (Brésil)"/>
              <xsd:enumeration value="Portugais (Portugal)"/>
              <xsd:enumeration value="Roumain (Roumanie)"/>
              <xsd:enumeration value="Russe (Russie)"/>
              <xsd:enumeration value="Serbe (Latin, Serbie)"/>
              <xsd:enumeration value="Slovaque (Slovaquie)"/>
              <xsd:enumeration value="Slovène (Slovénie)"/>
              <xsd:enumeration value="Espagnol (Espagne)"/>
              <xsd:enumeration value="Suédois (Suède)"/>
              <xsd:enumeration value="Thaï (Thaïlande)"/>
              <xsd:enumeration value="Turc (Turquie)"/>
              <xsd:enumeration value="Ukrainien (Ukraine)"/>
              <xsd:enumeration value="Ourdou (République islamique du Pakistan)"/>
              <xsd:enumeration value="Vietnamien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a61b8-fb9f-462f-b303-c258b07ed3af" elementFormDefault="qualified">
    <xsd:import namespace="http://schemas.microsoft.com/office/2006/documentManagement/types"/>
    <xsd:import namespace="http://schemas.microsoft.com/office/infopath/2007/PartnerControls"/>
    <xsd:element name="Contributeur" ma:index="2" nillable="true" ma:displayName="Contributeur" ma:default="Contribution collective AFPA" ma:internalName="Contributeur">
      <xsd:simpleType>
        <xsd:restriction base="dms:Text">
          <xsd:maxLength value="255"/>
        </xsd:restriction>
      </xsd:simpleType>
    </xsd:element>
    <xsd:element name="Infos_x0020_de_x0020_publication" ma:index="5" nillable="true" ma:displayName="Infos de publication" ma:internalName="Infos_x0020_de_x0020_publication">
      <xsd:simpleType>
        <xsd:restriction base="dms:Text">
          <xsd:maxLength value="255"/>
        </xsd:restriction>
      </xsd:simpleType>
    </xsd:element>
    <xsd:element name="ModePlay" ma:index="6" nillable="true" ma:displayName="ModePLAY" ma:internalName="ModePlay">
      <xsd:simpleType>
        <xsd:restriction base="dms:Text">
          <xsd:maxLength value="255"/>
        </xsd:restriction>
      </xsd:simpleType>
    </xsd:element>
    <xsd:element name="Publication" ma:index="7" nillable="true" ma:displayName="Publication" ma:default="0" ma:internalName="Publication">
      <xsd:simpleType>
        <xsd:restriction base="dms:Boolean"/>
      </xsd:simpleType>
    </xsd:element>
    <xsd:element name="a748770f74294d258b496d167148dbe2" ma:index="12" nillable="true" ma:taxonomy="true" ma:internalName="a748770f74294d258b496d167148dbe2" ma:taxonomyFieldName="S_x00e9_ance" ma:displayName="-" ma:default="" ma:fieldId="{a748770f-7429-4d25-8b49-6d167148dbe2}" ma:sspId="b63d366e-7468-4419-9614-c6ed98e60c10" ma:termSetId="00635404-0000-0000-0000-00000000000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bfb8eb92-0ac6-488f-afb3-3aff108bf45a}" ma:internalName="TaxCatchAll" ma:showField="CatchAllData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bfb8eb92-0ac6-488f-afb3-3aff108bf45a}" ma:internalName="TaxCatchAllLabel" ma:readOnly="true" ma:showField="CatchAllDataLabel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Type de contenu"/>
        <xsd:element ref="dc:title" minOccurs="0" maxOccurs="1" ma:index="1" ma:displayName="Séanc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7CEFE-C639-4468-86D0-259A2EF99FCB}"/>
</file>

<file path=customXml/itemProps2.xml><?xml version="1.0" encoding="utf-8"?>
<ds:datastoreItem xmlns:ds="http://schemas.openxmlformats.org/officeDocument/2006/customXml" ds:itemID="{3049EE88-91B4-49C8-AFDC-D33E0A06A479}"/>
</file>

<file path=customXml/itemProps3.xml><?xml version="1.0" encoding="utf-8"?>
<ds:datastoreItem xmlns:ds="http://schemas.openxmlformats.org/officeDocument/2006/customXml" ds:itemID="{116ADC17-0FD8-463D-80B8-0FE8207936EE}"/>
</file>

<file path=customXml/itemProps4.xml><?xml version="1.0" encoding="utf-8"?>
<ds:datastoreItem xmlns:ds="http://schemas.openxmlformats.org/officeDocument/2006/customXml" ds:itemID="{D33BB1B5-5FFE-4FA6-89F4-C45B3D42647F}"/>
</file>

<file path=customXml/itemProps5.xml><?xml version="1.0" encoding="utf-8"?>
<ds:datastoreItem xmlns:ds="http://schemas.openxmlformats.org/officeDocument/2006/customXml" ds:itemID="{F5A19C90-5E35-45A6-9CCC-820C60C9BD1B}"/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467</Words>
  <Application>Microsoft Office PowerPoint</Application>
  <PresentationFormat>Affichage à l'écran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Les sessions PHP</vt:lpstr>
      <vt:lpstr>Etape 1 : le form de saise</vt:lpstr>
      <vt:lpstr>Etape 2 : le traitement du form</vt:lpstr>
      <vt:lpstr>Etape 2bis : le traitement du form</vt:lpstr>
      <vt:lpstr>Etape 3 : C'est OK :on obtient le menu</vt:lpstr>
      <vt:lpstr>Etape 4 : on redemande loginsuite.php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Afpa</dc:creator>
  <cp:lastModifiedBy>Afpa</cp:lastModifiedBy>
  <cp:revision>39</cp:revision>
  <dcterms:created xsi:type="dcterms:W3CDTF">2014-09-03T13:03:55Z</dcterms:created>
  <dcterms:modified xsi:type="dcterms:W3CDTF">2016-03-24T09:52:35Z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dlc_DocIdItemGuid">
    <vt:lpwstr>fd9a660d-9eeb-4fe8-92f3-daaea09e964b</vt:lpwstr>
  </property>
  <property fmtid="{D5CDD505-2E9C-101B-9397-08002B2CF9AE}" pid="4" name="Séance">
    <vt:lpwstr>6419;#SEA-021471-01 : Développer les composants serveurs web - JO2013.2|9d72813b-3e91-4fa9-a297-b04b7d715890</vt:lpwstr>
  </property>
</Properties>
</file>