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57" r:id="rId3"/>
    <p:sldId id="262" r:id="rId4"/>
    <p:sldId id="263" r:id="rId5"/>
    <p:sldId id="264" r:id="rId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6" autoAdjust="0"/>
  </p:normalViewPr>
  <p:slideViewPr>
    <p:cSldViewPr>
      <p:cViewPr>
        <p:scale>
          <a:sx n="60" d="100"/>
          <a:sy n="60" d="100"/>
        </p:scale>
        <p:origin x="-49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customXml" Target="../customXml/item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084" cy="511154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540" y="0"/>
            <a:ext cx="3076083" cy="511154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r">
              <a:defRPr sz="1300"/>
            </a:lvl1pPr>
          </a:lstStyle>
          <a:p>
            <a:fld id="{8DBF0351-D908-4D02-B8D5-3DB6C28D452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810"/>
            <a:ext cx="3076084" cy="511154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540" y="9721810"/>
            <a:ext cx="3076083" cy="511154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r">
              <a:defRPr sz="1300"/>
            </a:lvl1pPr>
          </a:lstStyle>
          <a:p>
            <a:fld id="{9509FC47-AB04-4D45-9F64-00E6D5F2B8B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1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9" y="116632"/>
            <a:ext cx="8615361" cy="6624736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fr-FR">
              <a:latin typeface="Times New Roman" charset="0"/>
            </a:endParaRPr>
          </a:p>
        </p:txBody>
      </p:sp>
      <p:pic>
        <p:nvPicPr>
          <p:cNvPr id="5" name="Picture 3" descr="A:\minispi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0"/>
            <a:ext cx="1181100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1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>
              <a:latin typeface="Times New Roman" charset="0"/>
            </a:endParaRPr>
          </a:p>
        </p:txBody>
      </p:sp>
      <p:pic>
        <p:nvPicPr>
          <p:cNvPr id="7" name="Picture 5" descr="A:\minispir.GIF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18110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1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609600" y="1"/>
            <a:ext cx="8534400" cy="6858000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fr-FR">
              <a:latin typeface="Times New Roman" charset="0"/>
            </a:endParaRP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ltGray">
          <a:xfrm>
            <a:off x="1016001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>
              <a:latin typeface="Times New Roman" charset="0"/>
            </a:endParaRPr>
          </a:p>
        </p:txBody>
      </p:sp>
      <p:pic>
        <p:nvPicPr>
          <p:cNvPr id="1028" name="Picture 4" descr="A:\minispir.GIF"/>
          <p:cNvPicPr>
            <a:picLocks noChangeAspect="1" noChangeArrowheads="1"/>
          </p:cNvPicPr>
          <p:nvPr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0"/>
            <a:ext cx="1181100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A:\minispir.GIF"/>
          <p:cNvPicPr>
            <a:picLocks noChangeAspect="1" noChangeArrowheads="1"/>
          </p:cNvPicPr>
          <p:nvPr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18110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fld id="{E9FAD7A5-8836-4E64-9528-E49E83CED51B}" type="datetimeFigureOut">
              <a:rPr lang="fr-FR" smtClean="0"/>
              <a:pPr/>
              <a:t>26/04/2016</a:t>
            </a:fld>
            <a:endParaRPr lang="fr-FR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228600"/>
            <a:ext cx="28956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endParaRPr lang="fr-FR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1" y="2057400"/>
            <a:ext cx="7721600" cy="2595736"/>
          </a:xfrm>
        </p:spPr>
        <p:txBody>
          <a:bodyPr/>
          <a:lstStyle/>
          <a:p>
            <a:r>
              <a:rPr lang="fr-FR" dirty="0" smtClean="0"/>
              <a:t>Les transactions Ajax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(B. </a:t>
            </a:r>
            <a:r>
              <a:rPr lang="fr-FR" sz="2800" dirty="0" err="1" smtClean="0"/>
              <a:t>Hézard</a:t>
            </a:r>
            <a:r>
              <a:rPr lang="fr-FR" sz="2800" dirty="0" smtClean="0"/>
              <a:t> – </a:t>
            </a:r>
            <a:r>
              <a:rPr lang="fr-FR" sz="2800" dirty="0" err="1" smtClean="0"/>
              <a:t>Afpa</a:t>
            </a:r>
            <a:r>
              <a:rPr lang="fr-FR" sz="2800" dirty="0" smtClean="0"/>
              <a:t> Nice)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620000" cy="792088"/>
          </a:xfrm>
        </p:spPr>
        <p:txBody>
          <a:bodyPr/>
          <a:lstStyle/>
          <a:p>
            <a:r>
              <a:rPr lang="fr-FR" sz="4000" dirty="0" smtClean="0"/>
              <a:t>Exemple de page HTML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052736"/>
            <a:ext cx="4861048" cy="5589240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fr-FR" sz="1100" dirty="0" smtClean="0"/>
              <a:t>&lt;html </a:t>
            </a:r>
            <a:r>
              <a:rPr lang="fr-FR" sz="1100" dirty="0" err="1" smtClean="0"/>
              <a:t>lang</a:t>
            </a:r>
            <a:r>
              <a:rPr lang="fr-FR" sz="1100" dirty="0" smtClean="0"/>
              <a:t>="</a:t>
            </a:r>
            <a:r>
              <a:rPr lang="fr-FR" sz="1100" dirty="0" err="1" smtClean="0"/>
              <a:t>fr</a:t>
            </a:r>
            <a:r>
              <a:rPr lang="fr-FR" sz="1100" dirty="0" smtClean="0"/>
              <a:t>"&gt;</a:t>
            </a:r>
          </a:p>
          <a:p>
            <a:pPr>
              <a:buNone/>
            </a:pPr>
            <a:r>
              <a:rPr lang="fr-FR" sz="1100" dirty="0" smtClean="0"/>
              <a:t>&lt;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	&lt;!-- le contenu de </a:t>
            </a:r>
            <a:r>
              <a:rPr lang="fr-FR" sz="1100" dirty="0" err="1" smtClean="0"/>
              <a:t>head</a:t>
            </a:r>
            <a:r>
              <a:rPr lang="fr-FR" sz="1100" dirty="0" smtClean="0"/>
              <a:t> --&gt;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meta</a:t>
            </a:r>
            <a:r>
              <a:rPr lang="fr-FR" sz="1100" dirty="0" smtClean="0"/>
              <a:t> </a:t>
            </a:r>
            <a:r>
              <a:rPr lang="fr-FR" sz="1100" dirty="0" err="1" smtClean="0"/>
              <a:t>charset</a:t>
            </a:r>
            <a:r>
              <a:rPr lang="fr-FR" sz="1100" dirty="0" smtClean="0"/>
              <a:t>="</a:t>
            </a:r>
            <a:r>
              <a:rPr lang="fr-FR" sz="1100" dirty="0" err="1" smtClean="0"/>
              <a:t>utf</a:t>
            </a:r>
            <a:r>
              <a:rPr lang="fr-FR" sz="1100" dirty="0" smtClean="0"/>
              <a:t>-8"&gt;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script</a:t>
            </a:r>
            <a:r>
              <a:rPr lang="fr-FR" sz="1100" dirty="0" smtClean="0"/>
              <a:t> type="</a:t>
            </a:r>
            <a:r>
              <a:rPr lang="fr-FR" sz="1100" dirty="0" err="1" smtClean="0"/>
              <a:t>text</a:t>
            </a:r>
            <a:r>
              <a:rPr lang="fr-FR" sz="1100" dirty="0" smtClean="0"/>
              <a:t>/</a:t>
            </a:r>
            <a:r>
              <a:rPr lang="fr-FR" sz="1100" dirty="0" err="1" smtClean="0"/>
              <a:t>javascript</a:t>
            </a:r>
            <a:r>
              <a:rPr lang="fr-FR" sz="1100" dirty="0" smtClean="0"/>
              <a:t>" </a:t>
            </a:r>
            <a:r>
              <a:rPr lang="fr-FR" sz="1100" dirty="0" err="1" smtClean="0"/>
              <a:t>language</a:t>
            </a:r>
            <a:r>
              <a:rPr lang="fr-FR" sz="1100" dirty="0" smtClean="0"/>
              <a:t>="</a:t>
            </a:r>
            <a:r>
              <a:rPr lang="fr-FR" sz="1100" dirty="0" err="1" smtClean="0"/>
              <a:t>javascript</a:t>
            </a:r>
            <a:r>
              <a:rPr lang="fr-FR" sz="1100" dirty="0" smtClean="0"/>
              <a:t>" </a:t>
            </a:r>
            <a:r>
              <a:rPr lang="fr-FR" sz="11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src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="ajax.js"</a:t>
            </a:r>
            <a:r>
              <a:rPr lang="fr-FR" sz="1100" dirty="0" smtClean="0"/>
              <a:t>&gt;</a:t>
            </a:r>
            <a:br>
              <a:rPr lang="fr-FR" sz="1100" dirty="0" smtClean="0"/>
            </a:br>
            <a:r>
              <a:rPr lang="fr-FR" sz="1100" dirty="0" smtClean="0"/>
              <a:t>&lt;/script&gt;</a:t>
            </a:r>
          </a:p>
          <a:p>
            <a:pPr>
              <a:buNone/>
            </a:pPr>
            <a:r>
              <a:rPr lang="fr-FR" sz="1100" dirty="0" smtClean="0"/>
              <a:t>&lt;/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&lt;body&gt;</a:t>
            </a:r>
          </a:p>
          <a:p>
            <a:pPr>
              <a:buNone/>
            </a:pPr>
            <a:r>
              <a:rPr lang="fr-FR" sz="1100" dirty="0" smtClean="0"/>
              <a:t>	&lt;h1 id="</a:t>
            </a:r>
            <a:r>
              <a:rPr lang="fr-FR" sz="1100" dirty="0" err="1" smtClean="0"/>
              <a:t>titreGen</a:t>
            </a:r>
            <a:r>
              <a:rPr lang="fr-FR" sz="1100" dirty="0" smtClean="0"/>
              <a:t>"&gt;Titre de la page&lt;/h1&gt;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div</a:t>
            </a:r>
            <a:r>
              <a:rPr lang="fr-FR" sz="1100" dirty="0" smtClean="0"/>
              <a:t> id="corps"&gt;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form</a:t>
            </a:r>
            <a:r>
              <a:rPr lang="fr-FR" sz="1100" dirty="0" smtClean="0"/>
              <a:t> id="</a:t>
            </a:r>
            <a:r>
              <a:rPr lang="fr-FR" sz="1100" dirty="0" err="1" smtClean="0"/>
              <a:t>frmLogin</a:t>
            </a:r>
            <a:r>
              <a:rPr lang="fr-FR" sz="1100" dirty="0" smtClean="0"/>
              <a:t>"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action=""</a:t>
            </a:r>
            <a:r>
              <a:rPr lang="fr-FR" sz="1100" dirty="0" smtClean="0"/>
              <a:t> </a:t>
            </a:r>
            <a:r>
              <a:rPr lang="fr-FR" sz="1100" dirty="0" err="1" smtClean="0"/>
              <a:t>method</a:t>
            </a:r>
            <a:r>
              <a:rPr lang="fr-FR" sz="1100" dirty="0" smtClean="0"/>
              <a:t>="</a:t>
            </a:r>
            <a:r>
              <a:rPr lang="fr-FR" sz="1100" dirty="0" err="1" smtClean="0"/>
              <a:t>get</a:t>
            </a:r>
            <a:r>
              <a:rPr lang="fr-FR" sz="1100" dirty="0" smtClean="0"/>
              <a:t>"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onsubmit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="return </a:t>
            </a:r>
            <a:r>
              <a:rPr lang="fr-FR" sz="11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controleIdentAjax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(nom, </a:t>
            </a:r>
            <a:r>
              <a:rPr lang="fr-FR" sz="11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pass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);"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		&lt;p&gt;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 smtClean="0"/>
              <a:t>		          &lt;label for "nom"&gt;Votre nom :&lt;/label&gt;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 smtClean="0"/>
              <a:t>		          &lt;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r>
              <a:rPr lang="fr-FR" sz="1100" dirty="0" smtClean="0"/>
              <a:t> type = "</a:t>
            </a:r>
            <a:r>
              <a:rPr lang="fr-FR" sz="1100" dirty="0" err="1" smtClean="0"/>
              <a:t>text</a:t>
            </a:r>
            <a:r>
              <a:rPr lang="fr-FR" sz="1100" dirty="0" smtClean="0"/>
              <a:t>"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id="nom"</a:t>
            </a:r>
            <a:r>
              <a:rPr lang="fr-FR" sz="1100" dirty="0" smtClean="0"/>
              <a:t> </a:t>
            </a:r>
            <a:r>
              <a:rPr lang="fr-FR" sz="1100" dirty="0" err="1" smtClean="0"/>
              <a:t>name</a:t>
            </a:r>
            <a:r>
              <a:rPr lang="fr-FR" sz="1100" dirty="0" smtClean="0"/>
              <a:t>="nom"/&gt;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 smtClean="0"/>
              <a:t>		          &lt;</a:t>
            </a:r>
            <a:r>
              <a:rPr lang="fr-FR" sz="1100" dirty="0" err="1" smtClean="0"/>
              <a:t>div</a:t>
            </a:r>
            <a:r>
              <a:rPr lang="fr-FR" sz="1100" dirty="0" smtClean="0"/>
              <a:t> id="message"&gt;&lt;/</a:t>
            </a:r>
            <a:r>
              <a:rPr lang="fr-FR" sz="1100" dirty="0" err="1" smtClean="0"/>
              <a:t>div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		&lt;/p&gt;</a:t>
            </a:r>
          </a:p>
          <a:p>
            <a:pPr>
              <a:buNone/>
            </a:pPr>
            <a:r>
              <a:rPr lang="fr-FR" sz="1100" dirty="0" smtClean="0"/>
              <a:t>		&lt;p&gt;</a:t>
            </a:r>
          </a:p>
          <a:p>
            <a:pPr>
              <a:buNone/>
            </a:pPr>
            <a:r>
              <a:rPr lang="fr-FR" sz="1100" dirty="0" smtClean="0"/>
              <a:t>		          &lt;label for "</a:t>
            </a:r>
            <a:r>
              <a:rPr lang="fr-FR" sz="1100" dirty="0" err="1" smtClean="0"/>
              <a:t>pass</a:t>
            </a:r>
            <a:r>
              <a:rPr lang="fr-FR" sz="1100" dirty="0" smtClean="0"/>
              <a:t>"&gt;Votre mot de passe :&lt;/label&gt;</a:t>
            </a:r>
          </a:p>
          <a:p>
            <a:pPr>
              <a:buNone/>
            </a:pPr>
            <a:r>
              <a:rPr lang="fr-FR" sz="1100" dirty="0" smtClean="0"/>
              <a:t>		          &lt;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r>
              <a:rPr lang="fr-FR" sz="1100" dirty="0" smtClean="0"/>
              <a:t> type = "</a:t>
            </a:r>
            <a:r>
              <a:rPr lang="fr-FR" sz="1100" dirty="0" err="1" smtClean="0"/>
              <a:t>password</a:t>
            </a:r>
            <a:r>
              <a:rPr lang="fr-FR" sz="1100" dirty="0" smtClean="0"/>
              <a:t>"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id="</a:t>
            </a:r>
            <a:r>
              <a:rPr lang="fr-FR" sz="11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pass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100" dirty="0" smtClean="0"/>
              <a:t> </a:t>
            </a:r>
            <a:r>
              <a:rPr lang="fr-FR" sz="1100" dirty="0" err="1" smtClean="0"/>
              <a:t>name</a:t>
            </a:r>
            <a:r>
              <a:rPr lang="fr-FR" sz="1100" dirty="0" smtClean="0"/>
              <a:t>="</a:t>
            </a:r>
            <a:r>
              <a:rPr lang="fr-FR" sz="1100" dirty="0" err="1" smtClean="0"/>
              <a:t>pass</a:t>
            </a:r>
            <a:r>
              <a:rPr lang="fr-FR" sz="1100" dirty="0" smtClean="0"/>
              <a:t>"/&gt;</a:t>
            </a:r>
          </a:p>
          <a:p>
            <a:pPr>
              <a:buNone/>
            </a:pPr>
            <a:r>
              <a:rPr lang="fr-FR" sz="1100" dirty="0" smtClean="0"/>
              <a:t>		&lt;/p&gt;</a:t>
            </a:r>
          </a:p>
          <a:p>
            <a:pPr>
              <a:buNone/>
            </a:pPr>
            <a:r>
              <a:rPr lang="fr-FR" sz="1100" dirty="0" smtClean="0"/>
              <a:t>		&lt;p&gt;</a:t>
            </a:r>
          </a:p>
          <a:p>
            <a:pPr>
              <a:buNone/>
            </a:pPr>
            <a:r>
              <a:rPr lang="fr-FR" sz="1100" dirty="0" smtClean="0"/>
              <a:t>		&lt;input type="reset" value="Recommencer" /&gt;</a:t>
            </a:r>
          </a:p>
          <a:p>
            <a:pPr>
              <a:buNone/>
            </a:pPr>
            <a:r>
              <a:rPr lang="fr-FR" sz="1100" dirty="0" smtClean="0"/>
              <a:t>		&lt;input type="</a:t>
            </a:r>
            <a:r>
              <a:rPr lang="fr-FR" sz="11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submit</a:t>
            </a:r>
            <a:r>
              <a:rPr lang="fr-FR" sz="1100" dirty="0" smtClean="0"/>
              <a:t>" value="Envoyer" /&gt;</a:t>
            </a:r>
          </a:p>
          <a:p>
            <a:pPr>
              <a:buNone/>
            </a:pPr>
            <a:r>
              <a:rPr lang="fr-FR" sz="1100" dirty="0" smtClean="0"/>
              <a:t>		&lt;/p&gt;</a:t>
            </a:r>
          </a:p>
          <a:p>
            <a:pPr>
              <a:buNone/>
            </a:pPr>
            <a:r>
              <a:rPr lang="fr-FR" sz="1100" dirty="0" smtClean="0"/>
              <a:t>	&lt;/</a:t>
            </a:r>
            <a:r>
              <a:rPr lang="fr-FR" sz="1100" dirty="0" err="1" smtClean="0"/>
              <a:t>form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&lt;/body&gt;</a:t>
            </a:r>
          </a:p>
          <a:p>
            <a:pPr>
              <a:buNone/>
            </a:pPr>
            <a:r>
              <a:rPr lang="fr-FR" sz="1100" dirty="0" smtClean="0"/>
              <a:t>&lt;/html&gt;</a:t>
            </a:r>
            <a:endParaRPr lang="fr-FR" sz="1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916832"/>
            <a:ext cx="3019425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3563888" y="1844824"/>
            <a:ext cx="936104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552" y="3068960"/>
            <a:ext cx="3960440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47664" y="5589240"/>
            <a:ext cx="936104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Pensées 9"/>
          <p:cNvSpPr/>
          <p:nvPr/>
        </p:nvSpPr>
        <p:spPr bwMode="auto">
          <a:xfrm>
            <a:off x="683568" y="3861048"/>
            <a:ext cx="4176464" cy="936104"/>
          </a:xfrm>
          <a:prstGeom prst="cloudCallout">
            <a:avLst>
              <a:gd name="adj1" fmla="val -17927"/>
              <a:gd name="adj2" fmla="val -492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Le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form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n'a pas d'action prédéterminée en HTML,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>
                <a:latin typeface="Times New Roman" charset="0"/>
              </a:rPr>
              <a:t>Le bouton </a:t>
            </a:r>
            <a:r>
              <a:rPr lang="fr-FR" sz="1100" dirty="0" err="1" smtClean="0">
                <a:latin typeface="Times New Roman" charset="0"/>
              </a:rPr>
              <a:t>submit</a:t>
            </a:r>
            <a:r>
              <a:rPr lang="fr-FR" sz="1100" dirty="0" smtClean="0">
                <a:latin typeface="Times New Roman" charset="0"/>
              </a:rPr>
              <a:t> déclenche 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la fonction JavaScript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>
                <a:latin typeface="Times New Roman" charset="0"/>
              </a:rPr>
              <a:t>qui lancera la requête Ajax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19872" y="2708920"/>
            <a:ext cx="201622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3203848" y="1052736"/>
            <a:ext cx="5832648" cy="5458678"/>
            <a:chOff x="3203848" y="1052736"/>
            <a:chExt cx="5832648" cy="5458678"/>
          </a:xfrm>
        </p:grpSpPr>
        <p:sp>
          <p:nvSpPr>
            <p:cNvPr id="6" name="ZoneTexte 5"/>
            <p:cNvSpPr txBox="1"/>
            <p:nvPr/>
          </p:nvSpPr>
          <p:spPr>
            <a:xfrm>
              <a:off x="3203848" y="1340768"/>
              <a:ext cx="5832648" cy="51706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/>
                <a:t>function</a:t>
              </a:r>
              <a:r>
                <a:rPr lang="fr-FR" sz="1100" dirty="0" smtClean="0"/>
                <a:t> </a:t>
              </a:r>
              <a:r>
                <a:rPr lang="fr-FR" sz="1100" b="1" dirty="0" err="1" smtClean="0"/>
                <a:t>controleIdentAjax</a:t>
              </a:r>
              <a:r>
                <a:rPr lang="fr-FR" sz="1100" dirty="0" smtClean="0"/>
                <a:t>(</a:t>
              </a:r>
              <a:r>
                <a:rPr lang="fr-FR" sz="1100" b="1" dirty="0" smtClean="0"/>
                <a:t>login</a:t>
              </a:r>
              <a:r>
                <a:rPr lang="fr-FR" sz="1100" dirty="0" smtClean="0"/>
                <a:t>, </a:t>
              </a:r>
              <a:r>
                <a:rPr lang="fr-FR" sz="1100" b="1" dirty="0" err="1" smtClean="0"/>
                <a:t>pass</a:t>
              </a:r>
              <a:r>
                <a:rPr lang="fr-FR" sz="1100" dirty="0" smtClean="0"/>
                <a:t>)</a:t>
              </a:r>
              <a:br>
                <a:rPr lang="fr-FR" sz="1100" dirty="0" smtClean="0"/>
              </a:br>
              <a:r>
                <a:rPr lang="fr-FR" sz="1100" dirty="0" smtClean="0"/>
                <a:t>{</a:t>
              </a:r>
              <a:br>
                <a:rPr lang="fr-FR" sz="1100" dirty="0" smtClean="0"/>
              </a:br>
              <a:r>
                <a:rPr lang="fr-FR" sz="1100" dirty="0" smtClean="0"/>
                <a:t>     </a:t>
              </a:r>
              <a:r>
                <a:rPr lang="fr-FR" sz="1100" i="1" dirty="0" smtClean="0"/>
                <a:t>// contrôles coté client : zones obligatoires </a:t>
              </a:r>
              <a:br>
                <a:rPr lang="fr-FR" sz="1100" i="1" dirty="0" smtClean="0"/>
              </a:br>
              <a:r>
                <a:rPr lang="fr-FR" sz="1100" dirty="0" smtClean="0"/>
                <a:t>     if (</a:t>
              </a:r>
              <a:r>
                <a:rPr lang="fr-FR" sz="1100" dirty="0" err="1" smtClean="0"/>
                <a:t>login.value</a:t>
              </a:r>
              <a:r>
                <a:rPr lang="fr-FR" sz="1100" dirty="0" smtClean="0"/>
                <a:t>.</a:t>
              </a:r>
              <a:r>
                <a:rPr lang="fr-FR" sz="1100" dirty="0" err="1" smtClean="0"/>
                <a:t>length</a:t>
              </a:r>
              <a:r>
                <a:rPr lang="fr-FR" sz="1100" dirty="0" smtClean="0"/>
                <a:t> == 0)</a:t>
              </a:r>
              <a:br>
                <a:rPr lang="fr-FR" sz="1100" dirty="0" smtClean="0"/>
              </a:br>
              <a:r>
                <a:rPr lang="fr-FR" sz="1100" dirty="0" smtClean="0"/>
                <a:t>    {  </a:t>
              </a:r>
              <a:r>
                <a:rPr lang="fr-FR" sz="1100" b="1" dirty="0" smtClean="0"/>
                <a:t>…</a:t>
              </a:r>
              <a:r>
                <a:rPr lang="fr-FR" sz="1100" dirty="0" smtClean="0"/>
                <a:t>    }</a:t>
              </a:r>
              <a:br>
                <a:rPr lang="fr-FR" sz="1100" dirty="0" smtClean="0"/>
              </a:br>
              <a:r>
                <a:rPr lang="fr-FR" sz="1100" dirty="0" smtClean="0"/>
                <a:t>  </a:t>
              </a:r>
              <a:r>
                <a:rPr lang="fr-FR" sz="1100" b="1" dirty="0" smtClean="0"/>
                <a:t>  </a:t>
              </a:r>
              <a:r>
                <a:rPr lang="fr-FR" sz="1100" b="1" dirty="0" err="1" smtClean="0"/>
                <a:t>else</a:t>
              </a:r>
              <a:r>
                <a:rPr lang="fr-FR" sz="1100" b="1" dirty="0" smtClean="0"/>
                <a:t> </a:t>
              </a:r>
              <a:r>
                <a:rPr lang="fr-FR" sz="1100" b="1" i="1" dirty="0" smtClean="0"/>
                <a:t>// contrôle côté serveur</a:t>
              </a:r>
              <a:r>
                <a:rPr lang="fr-FR" sz="1100" i="1" dirty="0" smtClean="0"/>
                <a:t/>
              </a:r>
              <a:br>
                <a:rPr lang="fr-FR" sz="1100" i="1" dirty="0" smtClean="0"/>
              </a:br>
              <a:r>
                <a:rPr lang="fr-FR" sz="1100" dirty="0" smtClean="0"/>
                <a:t>   {</a:t>
              </a:r>
              <a:r>
                <a:rPr lang="fr-FR" sz="1100" i="1" dirty="0" smtClean="0"/>
                <a:t/>
              </a:r>
              <a:br>
                <a:rPr lang="fr-FR" sz="1100" i="1" dirty="0" smtClean="0"/>
              </a:br>
              <a:r>
                <a:rPr lang="fr-FR" sz="1100" i="1" dirty="0" smtClean="0"/>
                <a:t>       </a:t>
              </a:r>
              <a:r>
                <a:rPr lang="fr-FR" sz="1100" b="1" dirty="0" smtClean="0"/>
                <a:t>var</a:t>
              </a:r>
              <a:r>
                <a:rPr lang="fr-FR" sz="1100" dirty="0" smtClean="0"/>
                <a:t> </a:t>
              </a:r>
              <a:r>
                <a:rPr lang="fr-FR" sz="1100" b="1" dirty="0" err="1" smtClean="0"/>
                <a:t>xhr</a:t>
              </a:r>
              <a:r>
                <a:rPr lang="fr-FR" sz="1100" dirty="0" smtClean="0"/>
                <a:t>;</a:t>
              </a:r>
              <a:br>
                <a:rPr lang="fr-FR" sz="1100" dirty="0" smtClean="0"/>
              </a:br>
              <a:r>
                <a:rPr lang="fr-FR" sz="1100" dirty="0" smtClean="0"/>
                <a:t>       </a:t>
              </a:r>
              <a:r>
                <a:rPr lang="fr-FR" sz="1100" dirty="0" err="1" smtClean="0"/>
                <a:t>x</a:t>
              </a:r>
              <a:r>
                <a:rPr lang="fr-FR" sz="1100" b="1" dirty="0" err="1" smtClean="0"/>
                <a:t>hr</a:t>
              </a:r>
              <a:r>
                <a:rPr lang="fr-FR" sz="1100" dirty="0" smtClean="0"/>
                <a:t> = </a:t>
              </a:r>
              <a:r>
                <a:rPr lang="fr-FR" sz="1100" b="1" dirty="0" smtClean="0"/>
                <a:t>new</a:t>
              </a:r>
              <a:r>
                <a:rPr lang="fr-FR" sz="1100" dirty="0" smtClean="0"/>
                <a:t> </a:t>
              </a:r>
              <a:r>
                <a:rPr lang="fr-FR" sz="1100" b="1" dirty="0" err="1" smtClean="0"/>
                <a:t>XMLHttpRequest</a:t>
              </a:r>
              <a:r>
                <a:rPr lang="fr-FR" sz="1100" dirty="0" smtClean="0"/>
                <a:t>();  </a:t>
              </a:r>
              <a:br>
                <a:rPr lang="fr-FR" sz="1100" dirty="0" smtClean="0"/>
              </a:br>
              <a:r>
                <a:rPr lang="fr-FR" sz="1100" dirty="0" smtClean="0"/>
                <a:t>       </a:t>
              </a:r>
              <a:r>
                <a:rPr lang="fr-FR" sz="1100" b="1" dirty="0" err="1" smtClean="0"/>
                <a:t>xhr</a:t>
              </a:r>
              <a:r>
                <a:rPr lang="fr-FR" sz="1100" dirty="0" err="1" smtClean="0"/>
                <a:t>.</a:t>
              </a:r>
              <a:r>
                <a:rPr lang="fr-FR" sz="1100" b="1" dirty="0" err="1" smtClean="0"/>
                <a:t>open</a:t>
              </a:r>
              <a:r>
                <a:rPr lang="fr-FR" sz="1100" dirty="0" smtClean="0"/>
                <a:t>(</a:t>
              </a:r>
              <a:r>
                <a:rPr lang="fr-FR" sz="1100" i="1" dirty="0" smtClean="0"/>
                <a:t>"GET"</a:t>
              </a:r>
              <a:r>
                <a:rPr lang="fr-FR" sz="1100" dirty="0" smtClean="0"/>
                <a:t>, </a:t>
              </a:r>
              <a:r>
                <a:rPr lang="fr-FR" sz="1100" i="1" dirty="0" smtClean="0"/>
                <a:t>"</a:t>
              </a:r>
              <a:r>
                <a:rPr lang="fr-FR" sz="1100" b="1" i="1" dirty="0" smtClean="0"/>
                <a:t>controleIdent.php</a:t>
              </a:r>
              <a:r>
                <a:rPr lang="fr-FR" sz="1100" i="1" dirty="0" smtClean="0"/>
                <a:t>?email="</a:t>
              </a:r>
              <a:r>
                <a:rPr lang="fr-FR" sz="1100" dirty="0" smtClean="0"/>
                <a:t> + </a:t>
              </a:r>
              <a:r>
                <a:rPr lang="fr-FR" sz="1100" b="1" dirty="0" err="1" smtClean="0"/>
                <a:t>login</a:t>
              </a:r>
              <a:r>
                <a:rPr lang="fr-FR" sz="1100" dirty="0" err="1" smtClean="0"/>
                <a:t>.</a:t>
              </a:r>
              <a:r>
                <a:rPr lang="fr-FR" sz="1100" b="1" dirty="0" err="1" smtClean="0"/>
                <a:t>value</a:t>
              </a:r>
              <a:r>
                <a:rPr lang="fr-FR" sz="1100" dirty="0" smtClean="0"/>
                <a:t> + </a:t>
              </a:r>
              <a:r>
                <a:rPr lang="fr-FR" sz="1100" i="1" dirty="0" smtClean="0"/>
                <a:t>"&amp;</a:t>
              </a:r>
              <a:r>
                <a:rPr lang="fr-FR" sz="1100" i="1" dirty="0" err="1" smtClean="0"/>
                <a:t>pssw</a:t>
              </a:r>
              <a:r>
                <a:rPr lang="fr-FR" sz="1100" i="1" dirty="0" smtClean="0"/>
                <a:t>="</a:t>
              </a:r>
              <a:r>
                <a:rPr lang="fr-FR" sz="1100" dirty="0" smtClean="0"/>
                <a:t> + </a:t>
              </a:r>
              <a:r>
                <a:rPr lang="fr-FR" sz="1100" b="1" dirty="0" err="1" smtClean="0"/>
                <a:t>pass</a:t>
              </a:r>
              <a:r>
                <a:rPr lang="fr-FR" sz="1100" dirty="0" err="1" smtClean="0"/>
                <a:t>.</a:t>
              </a:r>
              <a:r>
                <a:rPr lang="fr-FR" sz="1100" b="1" dirty="0" err="1" smtClean="0"/>
                <a:t>value</a:t>
              </a:r>
              <a:r>
                <a:rPr lang="fr-FR" sz="1100" dirty="0" smtClean="0"/>
                <a:t>, </a:t>
              </a:r>
              <a:r>
                <a:rPr lang="fr-FR" sz="1100" b="1" dirty="0" err="1" smtClean="0"/>
                <a:t>true</a:t>
              </a:r>
              <a:r>
                <a:rPr lang="fr-FR" sz="1100" dirty="0" smtClean="0"/>
                <a:t>); </a:t>
              </a:r>
            </a:p>
            <a:p>
              <a:r>
                <a:rPr lang="fr-FR" sz="1100" dirty="0" smtClean="0"/>
                <a:t>      </a:t>
              </a:r>
              <a:r>
                <a:rPr lang="fr-FR" sz="1100" b="1" dirty="0" err="1" smtClean="0"/>
                <a:t>xhr</a:t>
              </a:r>
              <a:r>
                <a:rPr lang="fr-FR" sz="1100" dirty="0" err="1" smtClean="0"/>
                <a:t>.</a:t>
              </a:r>
              <a:r>
                <a:rPr lang="fr-FR" sz="1100" b="1" dirty="0" err="1" smtClean="0"/>
                <a:t>send</a:t>
              </a:r>
              <a:r>
                <a:rPr lang="fr-FR" sz="1100" dirty="0" smtClean="0"/>
                <a:t>(</a:t>
              </a:r>
              <a:r>
                <a:rPr lang="fr-FR" sz="1100" b="1" dirty="0" err="1" smtClean="0"/>
                <a:t>null</a:t>
              </a:r>
              <a:r>
                <a:rPr lang="fr-FR" sz="1100" dirty="0" smtClean="0"/>
                <a:t>);</a:t>
              </a:r>
              <a:br>
                <a:rPr lang="fr-FR" sz="1100" dirty="0" smtClean="0"/>
              </a:br>
              <a:r>
                <a:rPr lang="fr-FR" sz="1100" dirty="0" smtClean="0"/>
                <a:t>      </a:t>
              </a:r>
              <a:r>
                <a:rPr lang="fr-FR" sz="1100" dirty="0" err="1" smtClean="0"/>
                <a:t>x</a:t>
              </a:r>
              <a:r>
                <a:rPr lang="fr-FR" sz="1100" b="1" dirty="0" err="1" smtClean="0"/>
                <a:t>hr</a:t>
              </a:r>
              <a:r>
                <a:rPr lang="fr-FR" sz="1100" dirty="0" err="1" smtClean="0"/>
                <a:t>.</a:t>
              </a:r>
              <a:r>
                <a:rPr lang="fr-FR" sz="1100" b="1" dirty="0" err="1" smtClean="0"/>
                <a:t>onreadystatechange</a:t>
              </a:r>
              <a:r>
                <a:rPr lang="fr-FR" sz="1100" dirty="0" smtClean="0"/>
                <a:t> = </a:t>
              </a:r>
              <a:r>
                <a:rPr lang="fr-FR" sz="1100" b="1" dirty="0" err="1" smtClean="0"/>
                <a:t>function</a:t>
              </a:r>
              <a:r>
                <a:rPr lang="fr-FR" sz="1100" dirty="0" smtClean="0"/>
                <a:t>() { </a:t>
              </a:r>
            </a:p>
            <a:p>
              <a:r>
                <a:rPr lang="fr-FR" sz="1100" b="1" dirty="0" smtClean="0"/>
                <a:t>         </a:t>
              </a:r>
              <a:r>
                <a:rPr lang="fr-FR" sz="1100" dirty="0" smtClean="0"/>
                <a:t> if (</a:t>
              </a:r>
              <a:r>
                <a:rPr lang="fr-FR" sz="1100" dirty="0" err="1" smtClean="0"/>
                <a:t>xhr.readyState</a:t>
              </a:r>
              <a:r>
                <a:rPr lang="fr-FR" sz="1100" dirty="0" smtClean="0"/>
                <a:t>==4)</a:t>
              </a:r>
              <a:br>
                <a:rPr lang="fr-FR" sz="1100" dirty="0" smtClean="0"/>
              </a:br>
              <a:r>
                <a:rPr lang="fr-FR" sz="1100" dirty="0" smtClean="0"/>
                <a:t>          {</a:t>
              </a:r>
              <a:br>
                <a:rPr lang="fr-FR" sz="1100" dirty="0" smtClean="0"/>
              </a:br>
              <a:r>
                <a:rPr lang="fr-FR" sz="1100" dirty="0" smtClean="0"/>
                <a:t>              </a:t>
              </a:r>
              <a:r>
                <a:rPr lang="fr-FR" sz="1100" b="1" dirty="0" err="1" smtClean="0"/>
                <a:t>result</a:t>
              </a:r>
              <a:r>
                <a:rPr lang="fr-FR" sz="1100" dirty="0" smtClean="0"/>
                <a:t> = </a:t>
              </a:r>
              <a:r>
                <a:rPr lang="fr-FR" sz="1100" b="1" dirty="0" err="1" smtClean="0"/>
                <a:t>xhr</a:t>
              </a:r>
              <a:r>
                <a:rPr lang="fr-FR" sz="1100" dirty="0" err="1" smtClean="0"/>
                <a:t>.</a:t>
              </a:r>
              <a:r>
                <a:rPr lang="fr-FR" sz="1100" b="1" dirty="0" err="1" smtClean="0"/>
                <a:t>responseText</a:t>
              </a:r>
              <a:r>
                <a:rPr lang="fr-FR" sz="1100" dirty="0" smtClean="0"/>
                <a:t>;</a:t>
              </a:r>
              <a:br>
                <a:rPr lang="fr-FR" sz="1100" dirty="0" smtClean="0"/>
              </a:br>
              <a:r>
                <a:rPr lang="fr-FR" sz="1100" dirty="0" smtClean="0"/>
                <a:t>              </a:t>
              </a:r>
              <a:r>
                <a:rPr lang="fr-FR" sz="1100" b="1" dirty="0" smtClean="0"/>
                <a:t>if</a:t>
              </a:r>
              <a:r>
                <a:rPr lang="fr-FR" sz="1100" dirty="0" smtClean="0"/>
                <a:t> ( </a:t>
              </a:r>
              <a:r>
                <a:rPr lang="fr-FR" sz="1100" b="1" dirty="0" err="1" smtClean="0"/>
                <a:t>result</a:t>
              </a:r>
              <a:r>
                <a:rPr lang="fr-FR" sz="1100" dirty="0" smtClean="0"/>
                <a:t>==</a:t>
              </a:r>
              <a:r>
                <a:rPr lang="fr-FR" sz="1100" i="1" dirty="0" smtClean="0"/>
                <a:t>'OK'</a:t>
              </a:r>
              <a:r>
                <a:rPr lang="fr-FR" sz="1100" dirty="0" smtClean="0"/>
                <a:t>) </a:t>
              </a:r>
              <a:r>
                <a:rPr lang="fr-FR" sz="1100" i="1" dirty="0" smtClean="0"/>
                <a:t>//identification réussie côté serveur ==&gt; changer de page</a:t>
              </a:r>
              <a:br>
                <a:rPr lang="fr-FR" sz="1100" i="1" dirty="0" smtClean="0"/>
              </a:br>
              <a:r>
                <a:rPr lang="fr-FR" sz="1100" dirty="0" smtClean="0"/>
                <a:t>             {</a:t>
              </a:r>
            </a:p>
            <a:p>
              <a:r>
                <a:rPr lang="fr-FR" sz="1100" b="1" dirty="0" smtClean="0"/>
                <a:t>	</a:t>
              </a:r>
              <a:r>
                <a:rPr lang="fr-FR" sz="1100" b="1" dirty="0" err="1" smtClean="0"/>
                <a:t>window.location.href</a:t>
              </a:r>
              <a:r>
                <a:rPr lang="fr-FR" sz="1100" b="1" dirty="0" smtClean="0"/>
                <a:t> = "http://www.afpa.fr"; </a:t>
              </a:r>
              <a:br>
                <a:rPr lang="fr-FR" sz="1100" b="1" dirty="0" smtClean="0"/>
              </a:br>
              <a:r>
                <a:rPr lang="fr-FR" sz="1100" b="1" dirty="0" smtClean="0"/>
                <a:t>              </a:t>
              </a:r>
              <a:r>
                <a:rPr lang="fr-FR" sz="1100" dirty="0" smtClean="0"/>
                <a:t>} </a:t>
              </a:r>
              <a:br>
                <a:rPr lang="fr-FR" sz="1100" dirty="0" smtClean="0"/>
              </a:br>
              <a:r>
                <a:rPr lang="fr-FR" sz="1100" dirty="0" smtClean="0"/>
                <a:t>              </a:t>
              </a:r>
              <a:r>
                <a:rPr lang="fr-FR" sz="1100" b="1" dirty="0" err="1" smtClean="0"/>
                <a:t>else</a:t>
              </a:r>
              <a:r>
                <a:rPr lang="fr-FR" sz="1100" dirty="0" smtClean="0"/>
                <a:t>   </a:t>
              </a:r>
              <a:r>
                <a:rPr lang="fr-FR" sz="1100" i="1" dirty="0" smtClean="0"/>
                <a:t>// pas OK côté serveur ==&gt; afficher erreur</a:t>
              </a:r>
              <a:r>
                <a:rPr lang="fr-FR" sz="1100" dirty="0" smtClean="0"/>
                <a:t>	</a:t>
              </a:r>
            </a:p>
            <a:p>
              <a:r>
                <a:rPr lang="fr-FR" sz="1100" dirty="0" smtClean="0"/>
                <a:t>             {</a:t>
              </a:r>
              <a:br>
                <a:rPr lang="fr-FR" sz="1100" dirty="0" smtClean="0"/>
              </a:br>
              <a:r>
                <a:rPr lang="fr-FR" sz="1100" dirty="0" smtClean="0"/>
                <a:t>	</a:t>
              </a:r>
              <a:r>
                <a:rPr lang="fr-FR" sz="1100" b="1" dirty="0" err="1" smtClean="0"/>
                <a:t>document</a:t>
              </a:r>
              <a:r>
                <a:rPr lang="fr-FR" sz="1100" dirty="0" err="1" smtClean="0"/>
                <a:t>.</a:t>
              </a:r>
              <a:r>
                <a:rPr lang="fr-FR" sz="1100" b="1" dirty="0" err="1" smtClean="0"/>
                <a:t>getElementById</a:t>
              </a:r>
              <a:r>
                <a:rPr lang="fr-FR" sz="1100" dirty="0" smtClean="0"/>
                <a:t>(</a:t>
              </a:r>
              <a:r>
                <a:rPr lang="fr-FR" sz="1100" i="1" dirty="0" smtClean="0"/>
                <a:t>'</a:t>
              </a:r>
              <a:r>
                <a:rPr lang="fr-FR" sz="1100" i="1" dirty="0" err="1" smtClean="0"/>
                <a:t>erreuremail</a:t>
              </a:r>
              <a:r>
                <a:rPr lang="fr-FR" sz="1100" i="1" dirty="0" smtClean="0"/>
                <a:t>'</a:t>
              </a:r>
              <a:r>
                <a:rPr lang="fr-FR" sz="1100" dirty="0" smtClean="0"/>
                <a:t>).</a:t>
              </a:r>
              <a:r>
                <a:rPr lang="fr-FR" sz="1100" b="1" dirty="0" err="1" smtClean="0"/>
                <a:t>innerHTML</a:t>
              </a:r>
              <a:r>
                <a:rPr lang="fr-FR" sz="1100" dirty="0" smtClean="0"/>
                <a:t> = </a:t>
              </a:r>
              <a:r>
                <a:rPr lang="fr-FR" sz="1100" b="1" dirty="0" err="1" smtClean="0"/>
                <a:t>result</a:t>
              </a:r>
              <a:r>
                <a:rPr lang="fr-FR" sz="1100" dirty="0" smtClean="0"/>
                <a:t>;</a:t>
              </a:r>
            </a:p>
            <a:p>
              <a:r>
                <a:rPr lang="fr-FR" sz="1100" dirty="0" smtClean="0"/>
                <a:t>            }</a:t>
              </a:r>
              <a:br>
                <a:rPr lang="fr-FR" sz="1100" dirty="0" smtClean="0"/>
              </a:br>
              <a:r>
                <a:rPr lang="fr-FR" sz="1100" dirty="0" smtClean="0"/>
                <a:t>          }</a:t>
              </a:r>
            </a:p>
            <a:p>
              <a:r>
                <a:rPr lang="fr-FR" sz="1100" dirty="0" smtClean="0"/>
                <a:t>       } </a:t>
              </a:r>
              <a:r>
                <a:rPr lang="fr-FR" sz="1100" i="1" dirty="0" smtClean="0"/>
                <a:t>// fin définition </a:t>
              </a:r>
              <a:r>
                <a:rPr lang="fr-FR" sz="1100" i="1" dirty="0" err="1" smtClean="0"/>
                <a:t>function</a:t>
              </a:r>
              <a:r>
                <a:rPr lang="fr-FR" sz="1100" i="1" dirty="0" smtClean="0"/>
                <a:t> Ajax</a:t>
              </a:r>
              <a:br>
                <a:rPr lang="fr-FR" sz="1100" i="1" dirty="0" smtClean="0"/>
              </a:br>
              <a:r>
                <a:rPr lang="fr-FR" sz="1100" dirty="0" smtClean="0"/>
                <a:t>     }</a:t>
              </a:r>
              <a:br>
                <a:rPr lang="fr-FR" sz="1100" dirty="0" smtClean="0"/>
              </a:br>
              <a:r>
                <a:rPr lang="fr-FR" sz="1100" dirty="0" smtClean="0"/>
                <a:t>  } </a:t>
              </a:r>
              <a:r>
                <a:rPr lang="fr-FR" sz="1100" i="1" dirty="0" smtClean="0"/>
                <a:t>// fin étude des cas</a:t>
              </a:r>
              <a:br>
                <a:rPr lang="fr-FR" sz="1100" i="1" dirty="0" smtClean="0"/>
              </a:br>
              <a:r>
                <a:rPr lang="fr-FR" sz="1100" dirty="0" smtClean="0"/>
                <a:t>return </a:t>
              </a:r>
              <a:r>
                <a:rPr lang="fr-FR" sz="1100" i="1" dirty="0" smtClean="0"/>
                <a:t>false ; // dans tous les cas, pour neutraliser le </a:t>
              </a:r>
              <a:r>
                <a:rPr lang="fr-FR" sz="1100" i="1" dirty="0" err="1" smtClean="0"/>
                <a:t>submit</a:t>
              </a:r>
              <a:r>
                <a:rPr lang="fr-FR" sz="1100" i="1" dirty="0" smtClean="0"/>
                <a:t> du </a:t>
              </a:r>
              <a:r>
                <a:rPr lang="fr-FR" sz="1100" i="1" dirty="0" err="1" smtClean="0"/>
                <a:t>form</a:t>
              </a:r>
              <a:r>
                <a:rPr lang="fr-FR" sz="1100" i="1" dirty="0" smtClean="0"/>
                <a:t/>
              </a:r>
              <a:br>
                <a:rPr lang="fr-FR" sz="1100" i="1" dirty="0" smtClean="0"/>
              </a:br>
              <a:r>
                <a:rPr lang="fr-FR" sz="1100" dirty="0" smtClean="0"/>
                <a:t>}</a:t>
              </a:r>
              <a:endParaRPr lang="fr-FR" sz="1100" dirty="0"/>
            </a:p>
          </p:txBody>
        </p:sp>
        <p:sp>
          <p:nvSpPr>
            <p:cNvPr id="18" name="Rectangle à coins arrondis 17"/>
            <p:cNvSpPr/>
            <p:nvPr/>
          </p:nvSpPr>
          <p:spPr bwMode="auto">
            <a:xfrm>
              <a:off x="3275856" y="1052736"/>
              <a:ext cx="1080120" cy="3600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600" dirty="0" smtClean="0"/>
                <a:t>Ajax.js</a:t>
              </a:r>
              <a:endParaRPr kumimoji="0" lang="fr-F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4499992" y="2852936"/>
            <a:ext cx="1224136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07904" y="3717032"/>
            <a:ext cx="1728192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39952" y="4221088"/>
            <a:ext cx="2880320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39952" y="4869160"/>
            <a:ext cx="3888432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251520" y="764704"/>
            <a:ext cx="1152128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Login.htm</a:t>
            </a:r>
          </a:p>
        </p:txBody>
      </p:sp>
      <p:sp>
        <p:nvSpPr>
          <p:cNvPr id="11" name="Pensées 10"/>
          <p:cNvSpPr/>
          <p:nvPr/>
        </p:nvSpPr>
        <p:spPr bwMode="auto">
          <a:xfrm>
            <a:off x="4499992" y="260648"/>
            <a:ext cx="4176464" cy="1296144"/>
          </a:xfrm>
          <a:prstGeom prst="cloudCallout">
            <a:avLst>
              <a:gd name="adj1" fmla="val -764"/>
              <a:gd name="adj2" fmla="val 784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La fonction JavaScript lance la requête Ajax,</a:t>
            </a:r>
            <a:b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récupère la réponse et, soit change de page,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>
                <a:latin typeface="Times New Roman" charset="0"/>
              </a:rPr>
              <a:t>soit insère un message d'erreur dans la page en cours.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0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620000" cy="936104"/>
          </a:xfrm>
        </p:spPr>
        <p:txBody>
          <a:bodyPr/>
          <a:lstStyle/>
          <a:p>
            <a:r>
              <a:rPr lang="fr-FR" sz="4000" dirty="0" smtClean="0"/>
              <a:t>Les objets JavaScript en mémoire</a:t>
            </a:r>
            <a:br>
              <a:rPr lang="fr-FR" sz="4000" dirty="0" smtClean="0"/>
            </a:br>
            <a:r>
              <a:rPr lang="fr-FR" sz="4000" dirty="0" smtClean="0"/>
              <a:t>et les Transactions HTTP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4861048" cy="3024336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window</a:t>
            </a: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          .</a:t>
            </a:r>
            <a:r>
              <a:rPr lang="fr-FR" sz="1400" dirty="0" err="1" smtClean="0"/>
              <a:t>alert</a:t>
            </a:r>
            <a:r>
              <a:rPr lang="fr-FR" sz="1400" dirty="0" smtClean="0"/>
              <a:t>()</a:t>
            </a:r>
          </a:p>
          <a:p>
            <a:pPr>
              <a:buNone/>
            </a:pPr>
            <a:r>
              <a:rPr lang="fr-FR" sz="1400" dirty="0" smtClean="0"/>
              <a:t>	……….</a:t>
            </a:r>
          </a:p>
          <a:p>
            <a:pPr>
              <a:buNone/>
            </a:pPr>
            <a:r>
              <a:rPr lang="fr-FR" sz="1400" dirty="0" smtClean="0"/>
              <a:t>	.document</a:t>
            </a:r>
          </a:p>
          <a:p>
            <a:pPr>
              <a:buNone/>
            </a:pPr>
            <a:r>
              <a:rPr lang="fr-FR" sz="1400" dirty="0" smtClean="0"/>
              <a:t>		.</a:t>
            </a:r>
            <a:r>
              <a:rPr lang="fr-FR" sz="1400" dirty="0" err="1" smtClean="0"/>
              <a:t>getElementById</a:t>
            </a:r>
            <a:r>
              <a:rPr lang="fr-FR" sz="1400" dirty="0" smtClean="0"/>
              <a:t>()</a:t>
            </a:r>
          </a:p>
          <a:p>
            <a:pPr>
              <a:buNone/>
            </a:pPr>
            <a:r>
              <a:rPr lang="fr-FR" sz="1400" dirty="0" smtClean="0"/>
              <a:t>		……….</a:t>
            </a:r>
          </a:p>
          <a:p>
            <a:pPr>
              <a:buNone/>
            </a:pPr>
            <a:r>
              <a:rPr lang="fr-FR" sz="1400" dirty="0" smtClean="0"/>
              <a:t>	.location</a:t>
            </a:r>
          </a:p>
          <a:p>
            <a:pPr>
              <a:buNone/>
            </a:pPr>
            <a:r>
              <a:rPr lang="fr-FR" sz="1400" dirty="0" smtClean="0"/>
              <a:t>		.</a:t>
            </a:r>
            <a:r>
              <a:rPr lang="fr-FR" sz="1400" b="1" dirty="0" err="1" smtClean="0"/>
              <a:t>href</a:t>
            </a:r>
            <a:r>
              <a:rPr lang="fr-FR" sz="1400" dirty="0" smtClean="0"/>
              <a:t> : 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xhr</a:t>
            </a:r>
            <a:endParaRPr lang="fr-FR" sz="1400" dirty="0"/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251520" y="1052736"/>
            <a:ext cx="1656184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Navigateur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3311352" y="1196752"/>
            <a:ext cx="4212976" cy="1816462"/>
            <a:chOff x="3203848" y="1484784"/>
            <a:chExt cx="4212976" cy="1816462"/>
          </a:xfrm>
        </p:grpSpPr>
        <p:sp>
          <p:nvSpPr>
            <p:cNvPr id="6" name="ZoneTexte 5"/>
            <p:cNvSpPr txBox="1"/>
            <p:nvPr/>
          </p:nvSpPr>
          <p:spPr>
            <a:xfrm>
              <a:off x="3203848" y="1700808"/>
              <a:ext cx="4212976" cy="16004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400" dirty="0" smtClean="0"/>
            </a:p>
            <a:p>
              <a:r>
                <a:rPr lang="fr-FR" sz="1400" dirty="0" smtClean="0"/>
                <a:t>.open()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send</a:t>
              </a:r>
              <a:r>
                <a:rPr lang="fr-FR" sz="1400" dirty="0" smtClean="0"/>
                <a:t>()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readystate</a:t>
              </a:r>
              <a:r>
                <a:rPr lang="fr-FR" sz="1400" dirty="0" smtClean="0"/>
                <a:t> :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status</a:t>
              </a:r>
              <a:r>
                <a:rPr lang="fr-FR" sz="1400" dirty="0" smtClean="0"/>
                <a:t> :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responseText</a:t>
              </a:r>
              <a:r>
                <a:rPr lang="fr-FR" sz="1400" dirty="0" smtClean="0"/>
                <a:t> :</a:t>
              </a:r>
            </a:p>
            <a:p>
              <a:r>
                <a:rPr lang="fr-FR" sz="1400" dirty="0" smtClean="0"/>
                <a:t>……..</a:t>
              </a:r>
              <a:endParaRPr lang="fr-FR" sz="1400" dirty="0"/>
            </a:p>
          </p:txBody>
        </p:sp>
        <p:sp>
          <p:nvSpPr>
            <p:cNvPr id="21" name="Rectangle à coins arrondis 20"/>
            <p:cNvSpPr/>
            <p:nvPr/>
          </p:nvSpPr>
          <p:spPr bwMode="auto">
            <a:xfrm>
              <a:off x="3275856" y="1484784"/>
              <a:ext cx="1656184" cy="3600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600" dirty="0" err="1" smtClean="0"/>
                <a:t>XMLHttpRequest</a:t>
              </a:r>
              <a:endParaRPr kumimoji="0" lang="fr-F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1619672" y="3284984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Login.htm</a:t>
            </a: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5868144" y="5445224"/>
            <a:ext cx="2088232" cy="115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à coins arrondis 25"/>
          <p:cNvSpPr/>
          <p:nvPr/>
        </p:nvSpPr>
        <p:spPr bwMode="auto">
          <a:xfrm>
            <a:off x="5940152" y="5229200"/>
            <a:ext cx="1656184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Serveur Web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3131840" y="4293096"/>
            <a:ext cx="2808312" cy="936104"/>
            <a:chOff x="3131840" y="4293096"/>
            <a:chExt cx="2808312" cy="936104"/>
          </a:xfrm>
        </p:grpSpPr>
        <p:cxnSp>
          <p:nvCxnSpPr>
            <p:cNvPr id="27" name="Connecteur droit avec flèche 26"/>
            <p:cNvCxnSpPr/>
            <p:nvPr/>
          </p:nvCxnSpPr>
          <p:spPr bwMode="auto">
            <a:xfrm>
              <a:off x="3131840" y="4293096"/>
              <a:ext cx="2808312" cy="9361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 rot="1088156">
              <a:off x="3861655" y="4430236"/>
              <a:ext cx="1863953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http://.../Login.htm</a:t>
              </a: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1619672" y="4293096"/>
            <a:ext cx="4248472" cy="1440160"/>
            <a:chOff x="1619672" y="4293096"/>
            <a:chExt cx="4248472" cy="1440160"/>
          </a:xfrm>
        </p:grpSpPr>
        <p:cxnSp>
          <p:nvCxnSpPr>
            <p:cNvPr id="29" name="Connecteur droit avec flèche 28"/>
            <p:cNvCxnSpPr/>
            <p:nvPr/>
          </p:nvCxnSpPr>
          <p:spPr bwMode="auto">
            <a:xfrm>
              <a:off x="1619672" y="4293096"/>
              <a:ext cx="4248472" cy="14401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 rot="1088156">
              <a:off x="2925552" y="4646259"/>
              <a:ext cx="1863953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600" b="1" dirty="0" smtClean="0">
                  <a:latin typeface="Times New Roman" charset="0"/>
                </a:rPr>
                <a:t>page </a:t>
              </a:r>
              <a:r>
                <a:rPr kumimoji="0" lang="fr-F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Login.htm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251520" y="1484784"/>
            <a:ext cx="2808312" cy="273630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 bwMode="auto">
          <a:xfrm flipV="1">
            <a:off x="683568" y="2564904"/>
            <a:ext cx="2592288" cy="1440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0" name="Pensées 9"/>
          <p:cNvSpPr/>
          <p:nvPr/>
        </p:nvSpPr>
        <p:spPr bwMode="auto">
          <a:xfrm>
            <a:off x="251520" y="3068960"/>
            <a:ext cx="5040560" cy="936104"/>
          </a:xfrm>
          <a:prstGeom prst="cloudCallout">
            <a:avLst>
              <a:gd name="adj1" fmla="val -17927"/>
              <a:gd name="adj2" fmla="val -492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Le script JavaScript instancie un objet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XMLHttpRequest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smtClean="0">
                <a:latin typeface="Times New Roman" charset="0"/>
              </a:rPr>
              <a:t>qui lancera la requête Ajax</a:t>
            </a:r>
            <a:br>
              <a:rPr lang="fr-FR" sz="1400" dirty="0" smtClean="0">
                <a:latin typeface="Times New Roman" charset="0"/>
              </a:rPr>
            </a:br>
            <a:r>
              <a:rPr lang="fr-FR" sz="1400" dirty="0" smtClean="0">
                <a:latin typeface="Times New Roman" charset="0"/>
              </a:rPr>
              <a:t>(rien de nouveau s'affiche)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6876256" y="2504937"/>
            <a:ext cx="1008112" cy="3216538"/>
            <a:chOff x="6876256" y="2504937"/>
            <a:chExt cx="1008112" cy="3216538"/>
          </a:xfrm>
        </p:grpSpPr>
        <p:cxnSp>
          <p:nvCxnSpPr>
            <p:cNvPr id="41" name="Connecteur droit avec flèche 40"/>
            <p:cNvCxnSpPr/>
            <p:nvPr/>
          </p:nvCxnSpPr>
          <p:spPr bwMode="auto">
            <a:xfrm>
              <a:off x="6876256" y="2996952"/>
              <a:ext cx="1008112" cy="24482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 bwMode="auto">
            <a:xfrm rot="4001905">
              <a:off x="5997500" y="3933186"/>
              <a:ext cx="3216538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fr-FR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http://.../</a:t>
              </a:r>
              <a:r>
                <a:rPr lang="fr-FR" sz="1600" i="1" dirty="0" smtClean="0"/>
                <a:t> controleIdent.php?email=…</a:t>
              </a:r>
              <a:endParaRPr kumimoji="0" lang="fr-F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5940152" y="58052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200" i="1" kern="0" dirty="0" smtClean="0"/>
              <a:t>Login.htm</a:t>
            </a:r>
          </a:p>
        </p:txBody>
      </p:sp>
      <p:sp>
        <p:nvSpPr>
          <p:cNvPr id="58" name="Pensées 57"/>
          <p:cNvSpPr/>
          <p:nvPr/>
        </p:nvSpPr>
        <p:spPr bwMode="auto">
          <a:xfrm>
            <a:off x="251520" y="3573016"/>
            <a:ext cx="2952328" cy="648072"/>
          </a:xfrm>
          <a:prstGeom prst="cloudCallout">
            <a:avLst>
              <a:gd name="adj1" fmla="val -17927"/>
              <a:gd name="adj2" fmla="val -492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latin typeface="Times New Roman" charset="0"/>
              </a:rPr>
              <a:t>Le navigateur instancie les objets courants</a:t>
            </a:r>
            <a:br>
              <a:rPr lang="fr-FR" sz="1100" dirty="0" smtClean="0">
                <a:latin typeface="Times New Roman" charset="0"/>
              </a:rPr>
            </a:br>
            <a:r>
              <a:rPr lang="fr-FR" sz="1100" dirty="0" smtClean="0">
                <a:latin typeface="Times New Roman" charset="0"/>
              </a:rPr>
              <a:t>et affiche la page</a:t>
            </a:r>
          </a:p>
        </p:txBody>
      </p:sp>
      <p:sp>
        <p:nvSpPr>
          <p:cNvPr id="59" name="Pensées 58"/>
          <p:cNvSpPr/>
          <p:nvPr/>
        </p:nvSpPr>
        <p:spPr bwMode="auto">
          <a:xfrm>
            <a:off x="251520" y="3573016"/>
            <a:ext cx="2952328" cy="648072"/>
          </a:xfrm>
          <a:prstGeom prst="cloudCallout">
            <a:avLst>
              <a:gd name="adj1" fmla="val -17927"/>
              <a:gd name="adj2" fmla="val -49253"/>
            </a:avLst>
          </a:prstGeom>
          <a:solidFill>
            <a:srgbClr val="F377D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i="1" dirty="0" smtClean="0">
                <a:latin typeface="Times New Roman" charset="0"/>
              </a:rPr>
              <a:t>L'utilisateur saisit les données</a:t>
            </a:r>
            <a:br>
              <a:rPr lang="fr-FR" sz="1100" i="1" dirty="0" smtClean="0">
                <a:latin typeface="Times New Roman" charset="0"/>
              </a:rPr>
            </a:br>
            <a:r>
              <a:rPr lang="fr-FR" sz="1100" i="1" dirty="0" smtClean="0">
                <a:latin typeface="Times New Roman" charset="0"/>
              </a:rPr>
              <a:t>puis clique sur bouton Envoyer</a:t>
            </a:r>
            <a:endParaRPr kumimoji="0" lang="fr-FR" sz="11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5940152" y="5805264"/>
            <a:ext cx="194421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sz="1200" i="1" kern="0" dirty="0" smtClean="0"/>
              <a:t>controleIdent.php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2083321" cy="1393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Pensées 10"/>
          <p:cNvSpPr/>
          <p:nvPr/>
        </p:nvSpPr>
        <p:spPr bwMode="auto">
          <a:xfrm>
            <a:off x="4860032" y="476672"/>
            <a:ext cx="3960440" cy="1008112"/>
          </a:xfrm>
          <a:prstGeom prst="cloudCallout">
            <a:avLst>
              <a:gd name="adj1" fmla="val -764"/>
              <a:gd name="adj2" fmla="val 784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L'objet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XMLHttpRequest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exprime lui-même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une requête HTTP distincte de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celle du navigateur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" grpId="0" animBg="1"/>
      <p:bldP spid="10" grpId="1" animBg="1"/>
      <p:bldP spid="57" grpId="0"/>
      <p:bldP spid="58" grpId="2" animBg="1"/>
      <p:bldP spid="58" grpId="3" animBg="1"/>
      <p:bldP spid="59" grpId="2" animBg="1"/>
      <p:bldP spid="59" grpId="3" animBg="1"/>
      <p:bldP spid="75" grpId="0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2083321" cy="1393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620000" cy="936104"/>
          </a:xfrm>
        </p:spPr>
        <p:txBody>
          <a:bodyPr/>
          <a:lstStyle/>
          <a:p>
            <a:r>
              <a:rPr lang="fr-FR" sz="4000" dirty="0" smtClean="0"/>
              <a:t>En cas de succès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4861048" cy="3024336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window</a:t>
            </a: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          .</a:t>
            </a:r>
            <a:r>
              <a:rPr lang="fr-FR" sz="1400" dirty="0" err="1" smtClean="0"/>
              <a:t>alert</a:t>
            </a:r>
            <a:r>
              <a:rPr lang="fr-FR" sz="1400" dirty="0" smtClean="0"/>
              <a:t>()</a:t>
            </a:r>
          </a:p>
          <a:p>
            <a:pPr>
              <a:buNone/>
            </a:pPr>
            <a:r>
              <a:rPr lang="fr-FR" sz="1400" dirty="0" smtClean="0"/>
              <a:t>	……….</a:t>
            </a:r>
          </a:p>
          <a:p>
            <a:pPr>
              <a:buNone/>
            </a:pPr>
            <a:r>
              <a:rPr lang="fr-FR" sz="1400" dirty="0" smtClean="0"/>
              <a:t>	.document</a:t>
            </a:r>
          </a:p>
          <a:p>
            <a:pPr>
              <a:buNone/>
            </a:pPr>
            <a:r>
              <a:rPr lang="fr-FR" sz="1400" dirty="0" smtClean="0"/>
              <a:t>		.</a:t>
            </a:r>
            <a:r>
              <a:rPr lang="fr-FR" sz="1400" dirty="0" err="1" smtClean="0"/>
              <a:t>getElementById</a:t>
            </a:r>
            <a:r>
              <a:rPr lang="fr-FR" sz="1400" dirty="0" smtClean="0"/>
              <a:t>()</a:t>
            </a:r>
          </a:p>
          <a:p>
            <a:pPr>
              <a:buNone/>
            </a:pPr>
            <a:r>
              <a:rPr lang="fr-FR" sz="1400" dirty="0" smtClean="0"/>
              <a:t>		……….</a:t>
            </a:r>
          </a:p>
          <a:p>
            <a:pPr>
              <a:buNone/>
            </a:pPr>
            <a:r>
              <a:rPr lang="fr-FR" sz="1400" dirty="0" smtClean="0"/>
              <a:t>	.location</a:t>
            </a:r>
          </a:p>
          <a:p>
            <a:pPr>
              <a:buNone/>
            </a:pPr>
            <a:r>
              <a:rPr lang="fr-FR" sz="1400" dirty="0" smtClean="0"/>
              <a:t>		.</a:t>
            </a:r>
            <a:r>
              <a:rPr lang="fr-FR" sz="1400" b="1" dirty="0" err="1" smtClean="0"/>
              <a:t>href</a:t>
            </a:r>
            <a:r>
              <a:rPr lang="fr-FR" sz="1400" dirty="0" smtClean="0"/>
              <a:t> : 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xhr</a:t>
            </a:r>
            <a:endParaRPr lang="fr-FR" sz="1400" dirty="0"/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251520" y="1052736"/>
            <a:ext cx="1656184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Navigateur</a:t>
            </a:r>
          </a:p>
        </p:txBody>
      </p:sp>
      <p:grpSp>
        <p:nvGrpSpPr>
          <p:cNvPr id="4" name="Groupe 22"/>
          <p:cNvGrpSpPr/>
          <p:nvPr/>
        </p:nvGrpSpPr>
        <p:grpSpPr>
          <a:xfrm>
            <a:off x="3311352" y="1196752"/>
            <a:ext cx="4212976" cy="1816462"/>
            <a:chOff x="3203848" y="1484784"/>
            <a:chExt cx="4212976" cy="1816462"/>
          </a:xfrm>
        </p:grpSpPr>
        <p:sp>
          <p:nvSpPr>
            <p:cNvPr id="6" name="ZoneTexte 5"/>
            <p:cNvSpPr txBox="1"/>
            <p:nvPr/>
          </p:nvSpPr>
          <p:spPr>
            <a:xfrm>
              <a:off x="3203848" y="1700808"/>
              <a:ext cx="4212976" cy="16004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400" dirty="0" smtClean="0"/>
            </a:p>
            <a:p>
              <a:r>
                <a:rPr lang="fr-FR" sz="1400" dirty="0" smtClean="0"/>
                <a:t>.open()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send</a:t>
              </a:r>
              <a:r>
                <a:rPr lang="fr-FR" sz="1400" dirty="0" smtClean="0"/>
                <a:t>()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readystate</a:t>
              </a:r>
              <a:r>
                <a:rPr lang="fr-FR" sz="1400" dirty="0" smtClean="0"/>
                <a:t> :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status</a:t>
              </a:r>
              <a:r>
                <a:rPr lang="fr-FR" sz="1400" dirty="0" smtClean="0"/>
                <a:t> :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responseText</a:t>
              </a:r>
              <a:r>
                <a:rPr lang="fr-FR" sz="1400" dirty="0" smtClean="0"/>
                <a:t> :</a:t>
              </a:r>
            </a:p>
            <a:p>
              <a:r>
                <a:rPr lang="fr-FR" sz="1400" dirty="0" smtClean="0"/>
                <a:t>……..</a:t>
              </a:r>
              <a:endParaRPr lang="fr-FR" sz="1400" dirty="0"/>
            </a:p>
          </p:txBody>
        </p:sp>
        <p:sp>
          <p:nvSpPr>
            <p:cNvPr id="21" name="Rectangle à coins arrondis 20"/>
            <p:cNvSpPr/>
            <p:nvPr/>
          </p:nvSpPr>
          <p:spPr bwMode="auto">
            <a:xfrm>
              <a:off x="3275856" y="1484784"/>
              <a:ext cx="1656184" cy="3600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600" dirty="0" err="1" smtClean="0"/>
                <a:t>XMLHttpRequest</a:t>
              </a:r>
              <a:endParaRPr kumimoji="0" lang="fr-F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1619672" y="3284984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Login.htm</a:t>
            </a: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5868144" y="5445224"/>
            <a:ext cx="2088232" cy="115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à coins arrondis 25"/>
          <p:cNvSpPr/>
          <p:nvPr/>
        </p:nvSpPr>
        <p:spPr bwMode="auto">
          <a:xfrm>
            <a:off x="5940152" y="5229200"/>
            <a:ext cx="1656184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Serveur Web</a:t>
            </a:r>
          </a:p>
        </p:txBody>
      </p:sp>
      <p:cxnSp>
        <p:nvCxnSpPr>
          <p:cNvPr id="17" name="Connecteur droit avec flèche 16"/>
          <p:cNvCxnSpPr/>
          <p:nvPr/>
        </p:nvCxnSpPr>
        <p:spPr bwMode="auto">
          <a:xfrm flipV="1">
            <a:off x="683568" y="2564904"/>
            <a:ext cx="2592288" cy="1440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grpSp>
        <p:nvGrpSpPr>
          <p:cNvPr id="8" name="Groupe 46"/>
          <p:cNvGrpSpPr/>
          <p:nvPr/>
        </p:nvGrpSpPr>
        <p:grpSpPr>
          <a:xfrm>
            <a:off x="6876256" y="2504937"/>
            <a:ext cx="1008112" cy="3216538"/>
            <a:chOff x="6876256" y="2504937"/>
            <a:chExt cx="1008112" cy="3216538"/>
          </a:xfrm>
        </p:grpSpPr>
        <p:cxnSp>
          <p:nvCxnSpPr>
            <p:cNvPr id="41" name="Connecteur droit avec flèche 40"/>
            <p:cNvCxnSpPr/>
            <p:nvPr/>
          </p:nvCxnSpPr>
          <p:spPr bwMode="auto">
            <a:xfrm>
              <a:off x="6876256" y="2996952"/>
              <a:ext cx="1008112" cy="24482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 bwMode="auto">
            <a:xfrm rot="4001905">
              <a:off x="5997500" y="3933186"/>
              <a:ext cx="3216538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fr-FR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http://.../</a:t>
              </a:r>
              <a:r>
                <a:rPr lang="fr-FR" sz="1600" i="1" dirty="0" smtClean="0"/>
                <a:t> controleIdent.php?email=…</a:t>
              </a:r>
              <a:endParaRPr kumimoji="0" lang="fr-F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9" name="Groupe 51"/>
          <p:cNvGrpSpPr/>
          <p:nvPr/>
        </p:nvGrpSpPr>
        <p:grpSpPr>
          <a:xfrm>
            <a:off x="5580112" y="2996952"/>
            <a:ext cx="1008112" cy="2220207"/>
            <a:chOff x="5580112" y="2996952"/>
            <a:chExt cx="1008112" cy="2220207"/>
          </a:xfrm>
        </p:grpSpPr>
        <p:cxnSp>
          <p:nvCxnSpPr>
            <p:cNvPr id="49" name="Connecteur droit avec flèche 48"/>
            <p:cNvCxnSpPr/>
            <p:nvPr/>
          </p:nvCxnSpPr>
          <p:spPr bwMode="auto">
            <a:xfrm>
              <a:off x="5580112" y="2996952"/>
              <a:ext cx="1008112" cy="222020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 rot="4001905">
              <a:off x="6034077" y="3754141"/>
              <a:ext cx="47456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fr-FR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OK</a:t>
              </a: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5940152" y="58052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200" i="1" kern="0" dirty="0" smtClean="0"/>
              <a:t>Login.htm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940152" y="5805264"/>
            <a:ext cx="194421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sz="1200" i="1" kern="0" dirty="0" smtClean="0"/>
              <a:t>controleIdent.php</a:t>
            </a:r>
          </a:p>
        </p:txBody>
      </p:sp>
      <p:sp>
        <p:nvSpPr>
          <p:cNvPr id="55" name="Flèche courbée vers la gauche 54"/>
          <p:cNvSpPr/>
          <p:nvPr/>
        </p:nvSpPr>
        <p:spPr bwMode="auto">
          <a:xfrm rot="10800000">
            <a:off x="7308304" y="5733256"/>
            <a:ext cx="216024" cy="360040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3" name="Flèche courbée vers la gauche 52"/>
          <p:cNvSpPr/>
          <p:nvPr/>
        </p:nvSpPr>
        <p:spPr bwMode="auto">
          <a:xfrm>
            <a:off x="7524328" y="5733256"/>
            <a:ext cx="216024" cy="360040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12" name="Groupe 62"/>
          <p:cNvGrpSpPr/>
          <p:nvPr/>
        </p:nvGrpSpPr>
        <p:grpSpPr>
          <a:xfrm>
            <a:off x="3995936" y="2060848"/>
            <a:ext cx="1224136" cy="709047"/>
            <a:chOff x="3995936" y="2060848"/>
            <a:chExt cx="1224136" cy="709047"/>
          </a:xfrm>
        </p:grpSpPr>
        <p:sp>
          <p:nvSpPr>
            <p:cNvPr id="60" name="ZoneTexte 59"/>
            <p:cNvSpPr txBox="1"/>
            <p:nvPr/>
          </p:nvSpPr>
          <p:spPr>
            <a:xfrm>
              <a:off x="3995936" y="227687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1200" b="1" kern="0" dirty="0" smtClean="0"/>
                <a:t>200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4283968" y="2060848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1200" b="1" kern="0" dirty="0" smtClean="0"/>
                <a:t>4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572000" y="2492896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1200" b="1" kern="0" dirty="0" smtClean="0"/>
                <a:t>OK</a:t>
              </a:r>
            </a:p>
          </p:txBody>
        </p:sp>
      </p:grpSp>
      <p:sp>
        <p:nvSpPr>
          <p:cNvPr id="65" name="Pensées 64"/>
          <p:cNvSpPr/>
          <p:nvPr/>
        </p:nvSpPr>
        <p:spPr bwMode="auto">
          <a:xfrm>
            <a:off x="1763688" y="4365104"/>
            <a:ext cx="3888432" cy="720080"/>
          </a:xfrm>
          <a:prstGeom prst="cloudCallout">
            <a:avLst>
              <a:gd name="adj1" fmla="val -17927"/>
              <a:gd name="adj2" fmla="val -492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smtClean="0">
                <a:latin typeface="Times New Roman" charset="0"/>
              </a:rPr>
              <a:t>En cas de succès, 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e script JavaScript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demande une </a:t>
            </a:r>
            <a:r>
              <a:rPr lang="fr-FR" sz="1400" dirty="0" smtClean="0">
                <a:latin typeface="Times New Roman" charset="0"/>
              </a:rPr>
              <a:t>autre URL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91680" y="3284984"/>
            <a:ext cx="1872208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http://www.afpa.fr</a:t>
            </a:r>
          </a:p>
        </p:txBody>
      </p:sp>
      <p:grpSp>
        <p:nvGrpSpPr>
          <p:cNvPr id="13" name="Groupe 72"/>
          <p:cNvGrpSpPr/>
          <p:nvPr/>
        </p:nvGrpSpPr>
        <p:grpSpPr>
          <a:xfrm>
            <a:off x="0" y="3863451"/>
            <a:ext cx="1367136" cy="2445869"/>
            <a:chOff x="0" y="3863451"/>
            <a:chExt cx="1367136" cy="2445869"/>
          </a:xfrm>
        </p:grpSpPr>
        <p:cxnSp>
          <p:nvCxnSpPr>
            <p:cNvPr id="68" name="Connecteur droit avec flèche 67"/>
            <p:cNvCxnSpPr/>
            <p:nvPr/>
          </p:nvCxnSpPr>
          <p:spPr bwMode="auto">
            <a:xfrm flipH="1">
              <a:off x="0" y="4293096"/>
              <a:ext cx="1367136" cy="20162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9" name="Rectangle 68"/>
            <p:cNvSpPr/>
            <p:nvPr/>
          </p:nvSpPr>
          <p:spPr bwMode="auto">
            <a:xfrm rot="18337848">
              <a:off x="-242727" y="4615408"/>
              <a:ext cx="1863953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http://www.afpa.fr</a:t>
              </a:r>
            </a:p>
          </p:txBody>
        </p:sp>
      </p:grpSp>
      <p:sp>
        <p:nvSpPr>
          <p:cNvPr id="74" name="Pensées 73"/>
          <p:cNvSpPr/>
          <p:nvPr/>
        </p:nvSpPr>
        <p:spPr bwMode="auto">
          <a:xfrm>
            <a:off x="6084168" y="6093296"/>
            <a:ext cx="1224136" cy="432048"/>
          </a:xfrm>
          <a:prstGeom prst="cloudCallout">
            <a:avLst>
              <a:gd name="adj1" fmla="val -17927"/>
              <a:gd name="adj2" fmla="val -4925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>
                <a:latin typeface="Times New Roman" charset="0"/>
              </a:rPr>
              <a:t>Succès !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050" name="Image 8"/>
          <p:cNvPicPr>
            <a:picLocks noChangeAspect="1" noChangeArrowheads="1"/>
          </p:cNvPicPr>
          <p:nvPr/>
        </p:nvPicPr>
        <p:blipFill>
          <a:blip r:embed="rId3" cstate="print"/>
          <a:srcRect t="18900" b="5501"/>
          <a:stretch>
            <a:fillRect/>
          </a:stretch>
        </p:blipFill>
        <p:spPr bwMode="auto">
          <a:xfrm>
            <a:off x="539552" y="4725144"/>
            <a:ext cx="20882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46"/>
          <p:cNvSpPr/>
          <p:nvPr/>
        </p:nvSpPr>
        <p:spPr bwMode="auto">
          <a:xfrm>
            <a:off x="251520" y="1484784"/>
            <a:ext cx="3312368" cy="273630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3" grpId="0" animBg="1"/>
      <p:bldP spid="53" grpId="1" animBg="1"/>
      <p:bldP spid="53" grpId="2" animBg="1"/>
      <p:bldP spid="53" grpId="3" animBg="1"/>
      <p:bldP spid="65" grpId="0" animBg="1"/>
      <p:bldP spid="65" grpId="1" animBg="1"/>
      <p:bldP spid="66" grpId="0" animBg="1"/>
      <p:bldP spid="74" grpId="0" animBg="1"/>
      <p:bldP spid="74" grpId="1" animBg="1"/>
      <p:bldP spid="4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620000" cy="936104"/>
          </a:xfrm>
        </p:spPr>
        <p:txBody>
          <a:bodyPr/>
          <a:lstStyle/>
          <a:p>
            <a:r>
              <a:rPr lang="fr-FR" sz="4000" dirty="0" smtClean="0"/>
              <a:t>En cas d'échec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4861048" cy="3024336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window</a:t>
            </a: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          .</a:t>
            </a:r>
            <a:r>
              <a:rPr lang="fr-FR" sz="1400" dirty="0" err="1" smtClean="0"/>
              <a:t>alert</a:t>
            </a:r>
            <a:r>
              <a:rPr lang="fr-FR" sz="1400" dirty="0" smtClean="0"/>
              <a:t>()</a:t>
            </a:r>
          </a:p>
          <a:p>
            <a:pPr>
              <a:buNone/>
            </a:pPr>
            <a:r>
              <a:rPr lang="fr-FR" sz="1400" dirty="0" smtClean="0"/>
              <a:t>	……….</a:t>
            </a:r>
          </a:p>
          <a:p>
            <a:pPr>
              <a:buNone/>
            </a:pPr>
            <a:r>
              <a:rPr lang="fr-FR" sz="1400" dirty="0" smtClean="0"/>
              <a:t>	.document</a:t>
            </a:r>
          </a:p>
          <a:p>
            <a:pPr>
              <a:buNone/>
            </a:pPr>
            <a:r>
              <a:rPr lang="fr-FR" sz="1400" dirty="0" smtClean="0"/>
              <a:t>		.</a:t>
            </a:r>
            <a:r>
              <a:rPr lang="fr-FR" sz="1400" dirty="0" err="1" smtClean="0"/>
              <a:t>getElementById</a:t>
            </a:r>
            <a:r>
              <a:rPr lang="fr-FR" sz="1400" dirty="0" smtClean="0"/>
              <a:t>()</a:t>
            </a:r>
          </a:p>
          <a:p>
            <a:pPr>
              <a:buNone/>
            </a:pPr>
            <a:r>
              <a:rPr lang="fr-FR" sz="1400" dirty="0" smtClean="0"/>
              <a:t>		……….</a:t>
            </a:r>
          </a:p>
          <a:p>
            <a:pPr>
              <a:buNone/>
            </a:pPr>
            <a:r>
              <a:rPr lang="fr-FR" sz="1400" dirty="0" smtClean="0"/>
              <a:t>	.location</a:t>
            </a:r>
          </a:p>
          <a:p>
            <a:pPr>
              <a:buNone/>
            </a:pPr>
            <a:r>
              <a:rPr lang="fr-FR" sz="1400" dirty="0" smtClean="0"/>
              <a:t>		.</a:t>
            </a:r>
            <a:r>
              <a:rPr lang="fr-FR" sz="1400" b="1" dirty="0" err="1" smtClean="0"/>
              <a:t>href</a:t>
            </a:r>
            <a:r>
              <a:rPr lang="fr-FR" sz="1400" dirty="0" smtClean="0"/>
              <a:t> : 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xhr</a:t>
            </a:r>
            <a:endParaRPr lang="fr-FR" sz="1400" dirty="0"/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251520" y="1052736"/>
            <a:ext cx="1656184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Navigateur</a:t>
            </a:r>
          </a:p>
        </p:txBody>
      </p:sp>
      <p:grpSp>
        <p:nvGrpSpPr>
          <p:cNvPr id="4" name="Groupe 22"/>
          <p:cNvGrpSpPr/>
          <p:nvPr/>
        </p:nvGrpSpPr>
        <p:grpSpPr>
          <a:xfrm>
            <a:off x="3311352" y="1196752"/>
            <a:ext cx="4212976" cy="1816462"/>
            <a:chOff x="3203848" y="1484784"/>
            <a:chExt cx="4212976" cy="1816462"/>
          </a:xfrm>
        </p:grpSpPr>
        <p:sp>
          <p:nvSpPr>
            <p:cNvPr id="6" name="ZoneTexte 5"/>
            <p:cNvSpPr txBox="1"/>
            <p:nvPr/>
          </p:nvSpPr>
          <p:spPr>
            <a:xfrm>
              <a:off x="3203848" y="1700808"/>
              <a:ext cx="4212976" cy="16004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400" dirty="0" smtClean="0"/>
            </a:p>
            <a:p>
              <a:r>
                <a:rPr lang="fr-FR" sz="1400" dirty="0" smtClean="0"/>
                <a:t>.open()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send</a:t>
              </a:r>
              <a:r>
                <a:rPr lang="fr-FR" sz="1400" dirty="0" smtClean="0"/>
                <a:t>()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readystate</a:t>
              </a:r>
              <a:r>
                <a:rPr lang="fr-FR" sz="1400" dirty="0" smtClean="0"/>
                <a:t> :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status</a:t>
              </a:r>
              <a:r>
                <a:rPr lang="fr-FR" sz="1400" dirty="0" smtClean="0"/>
                <a:t> :</a:t>
              </a:r>
            </a:p>
            <a:p>
              <a:r>
                <a:rPr lang="fr-FR" sz="1400" dirty="0" smtClean="0"/>
                <a:t>.</a:t>
              </a:r>
              <a:r>
                <a:rPr lang="fr-FR" sz="1400" dirty="0" err="1" smtClean="0"/>
                <a:t>responseText</a:t>
              </a:r>
              <a:r>
                <a:rPr lang="fr-FR" sz="1400" dirty="0" smtClean="0"/>
                <a:t> :</a:t>
              </a:r>
            </a:p>
            <a:p>
              <a:r>
                <a:rPr lang="fr-FR" sz="1400" dirty="0" smtClean="0"/>
                <a:t>……..</a:t>
              </a:r>
              <a:endParaRPr lang="fr-FR" sz="1400" dirty="0"/>
            </a:p>
          </p:txBody>
        </p:sp>
        <p:sp>
          <p:nvSpPr>
            <p:cNvPr id="21" name="Rectangle à coins arrondis 20"/>
            <p:cNvSpPr/>
            <p:nvPr/>
          </p:nvSpPr>
          <p:spPr bwMode="auto">
            <a:xfrm>
              <a:off x="3275856" y="1484784"/>
              <a:ext cx="1656184" cy="3600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600" dirty="0" err="1" smtClean="0"/>
                <a:t>XMLHttpRequest</a:t>
              </a:r>
              <a:endParaRPr kumimoji="0" lang="fr-F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1619672" y="3284984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Login.htm</a:t>
            </a: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5868144" y="5445224"/>
            <a:ext cx="2088232" cy="115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à coins arrondis 25"/>
          <p:cNvSpPr/>
          <p:nvPr/>
        </p:nvSpPr>
        <p:spPr bwMode="auto">
          <a:xfrm>
            <a:off x="5940152" y="5229200"/>
            <a:ext cx="1656184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Serveur Web</a:t>
            </a:r>
          </a:p>
        </p:txBody>
      </p:sp>
      <p:cxnSp>
        <p:nvCxnSpPr>
          <p:cNvPr id="17" name="Connecteur droit avec flèche 16"/>
          <p:cNvCxnSpPr/>
          <p:nvPr/>
        </p:nvCxnSpPr>
        <p:spPr bwMode="auto">
          <a:xfrm flipV="1">
            <a:off x="683568" y="2564904"/>
            <a:ext cx="2592288" cy="1440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grpSp>
        <p:nvGrpSpPr>
          <p:cNvPr id="5" name="Groupe 46"/>
          <p:cNvGrpSpPr/>
          <p:nvPr/>
        </p:nvGrpSpPr>
        <p:grpSpPr>
          <a:xfrm>
            <a:off x="6876256" y="2504937"/>
            <a:ext cx="1008112" cy="3216538"/>
            <a:chOff x="6876256" y="2504937"/>
            <a:chExt cx="1008112" cy="3216538"/>
          </a:xfrm>
        </p:grpSpPr>
        <p:cxnSp>
          <p:nvCxnSpPr>
            <p:cNvPr id="41" name="Connecteur droit avec flèche 40"/>
            <p:cNvCxnSpPr/>
            <p:nvPr/>
          </p:nvCxnSpPr>
          <p:spPr bwMode="auto">
            <a:xfrm>
              <a:off x="6876256" y="2996952"/>
              <a:ext cx="1008112" cy="24482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 bwMode="auto">
            <a:xfrm rot="4001905">
              <a:off x="5997500" y="3933186"/>
              <a:ext cx="3216538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fr-FR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http://.../</a:t>
              </a:r>
              <a:r>
                <a:rPr lang="fr-FR" sz="1600" i="1" dirty="0" smtClean="0"/>
                <a:t> controleIdent.php?email=…</a:t>
              </a:r>
              <a:endParaRPr kumimoji="0" lang="fr-F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7" name="Groupe 51"/>
          <p:cNvGrpSpPr/>
          <p:nvPr/>
        </p:nvGrpSpPr>
        <p:grpSpPr>
          <a:xfrm>
            <a:off x="5580112" y="2996952"/>
            <a:ext cx="1008112" cy="2220207"/>
            <a:chOff x="5580112" y="2996952"/>
            <a:chExt cx="1008112" cy="2220207"/>
          </a:xfrm>
        </p:grpSpPr>
        <p:cxnSp>
          <p:nvCxnSpPr>
            <p:cNvPr id="49" name="Connecteur droit avec flèche 48"/>
            <p:cNvCxnSpPr/>
            <p:nvPr/>
          </p:nvCxnSpPr>
          <p:spPr bwMode="auto">
            <a:xfrm>
              <a:off x="5580112" y="2996952"/>
              <a:ext cx="1008112" cy="222020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 rot="4001905">
              <a:off x="5367109" y="3935300"/>
              <a:ext cx="1966694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fr-FR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Vous n'êtes pas inscrit</a:t>
              </a: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5940152" y="58052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200" i="1" kern="0" dirty="0" smtClean="0"/>
              <a:t>Login.htm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940152" y="5805264"/>
            <a:ext cx="194421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sz="1200" i="1" kern="0" dirty="0" smtClean="0"/>
              <a:t>controleIdent.php</a:t>
            </a:r>
          </a:p>
        </p:txBody>
      </p:sp>
      <p:sp>
        <p:nvSpPr>
          <p:cNvPr id="55" name="Flèche courbée vers la gauche 54"/>
          <p:cNvSpPr/>
          <p:nvPr/>
        </p:nvSpPr>
        <p:spPr bwMode="auto">
          <a:xfrm rot="10800000">
            <a:off x="7308304" y="5733256"/>
            <a:ext cx="216024" cy="360040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3" name="Flèche courbée vers la gauche 52"/>
          <p:cNvSpPr/>
          <p:nvPr/>
        </p:nvSpPr>
        <p:spPr bwMode="auto">
          <a:xfrm>
            <a:off x="7524328" y="5733256"/>
            <a:ext cx="216024" cy="360040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8" name="Groupe 62"/>
          <p:cNvGrpSpPr/>
          <p:nvPr/>
        </p:nvGrpSpPr>
        <p:grpSpPr>
          <a:xfrm>
            <a:off x="3995936" y="2060848"/>
            <a:ext cx="2232248" cy="709048"/>
            <a:chOff x="3995936" y="2060848"/>
            <a:chExt cx="2232248" cy="709048"/>
          </a:xfrm>
        </p:grpSpPr>
        <p:sp>
          <p:nvSpPr>
            <p:cNvPr id="60" name="ZoneTexte 59"/>
            <p:cNvSpPr txBox="1"/>
            <p:nvPr/>
          </p:nvSpPr>
          <p:spPr>
            <a:xfrm>
              <a:off x="3995936" y="227687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1200" b="1" kern="0" dirty="0" smtClean="0"/>
                <a:t>200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4283968" y="2060848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1200" b="1" kern="0" dirty="0" smtClean="0"/>
                <a:t>4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572000" y="2492897"/>
              <a:ext cx="1656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1200" b="1" kern="0" dirty="0" smtClean="0"/>
                <a:t>Vous n'êtes pas inscrit</a:t>
              </a:r>
            </a:p>
          </p:txBody>
        </p:sp>
      </p:grpSp>
      <p:sp>
        <p:nvSpPr>
          <p:cNvPr id="74" name="Pensées 73"/>
          <p:cNvSpPr/>
          <p:nvPr/>
        </p:nvSpPr>
        <p:spPr bwMode="auto">
          <a:xfrm>
            <a:off x="6084168" y="6093296"/>
            <a:ext cx="1224136" cy="432048"/>
          </a:xfrm>
          <a:prstGeom prst="cloudCallout">
            <a:avLst>
              <a:gd name="adj1" fmla="val -17927"/>
              <a:gd name="adj2" fmla="val -4925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>
                <a:latin typeface="Times New Roman" charset="0"/>
              </a:rPr>
              <a:t>Echec!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2083321" cy="1393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611560" y="5517232"/>
            <a:ext cx="1944216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sz="1400" b="1" kern="0" dirty="0" smtClean="0">
                <a:solidFill>
                  <a:srgbClr val="FF0000"/>
                </a:solidFill>
              </a:rPr>
              <a:t>Vous n'êtes pas inscrit</a:t>
            </a:r>
          </a:p>
        </p:txBody>
      </p:sp>
      <p:sp>
        <p:nvSpPr>
          <p:cNvPr id="65" name="Pensées 64"/>
          <p:cNvSpPr/>
          <p:nvPr/>
        </p:nvSpPr>
        <p:spPr bwMode="auto">
          <a:xfrm>
            <a:off x="1763688" y="4365104"/>
            <a:ext cx="3888432" cy="936104"/>
          </a:xfrm>
          <a:prstGeom prst="cloudCallout">
            <a:avLst>
              <a:gd name="adj1" fmla="val -17927"/>
              <a:gd name="adj2" fmla="val -492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>
                <a:latin typeface="Times New Roman" charset="0"/>
              </a:rPr>
              <a:t>En cas d'échec l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e script JavaScript </a:t>
            </a:r>
            <a:b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injecte du code HTML dans un élément HTML</a:t>
            </a:r>
            <a:r>
              <a:rPr lang="fr-FR" sz="1100" dirty="0" smtClean="0">
                <a:latin typeface="Times New Roman" charset="0"/>
              </a:rPr>
              <a:t>,</a:t>
            </a:r>
            <a:br>
              <a:rPr lang="fr-FR" sz="1100" dirty="0" smtClean="0">
                <a:latin typeface="Times New Roman" charset="0"/>
              </a:rPr>
            </a:br>
            <a:r>
              <a:rPr lang="fr-FR" sz="1100" dirty="0" smtClean="0">
                <a:latin typeface="Times New Roman" charset="0"/>
              </a:rPr>
              <a:t>et reste sur la même page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3" grpId="0" animBg="1"/>
      <p:bldP spid="53" grpId="1" animBg="1"/>
      <p:bldP spid="53" grpId="2" animBg="1"/>
      <p:bldP spid="53" grpId="3" animBg="1"/>
      <p:bldP spid="74" grpId="0" animBg="1"/>
      <p:bldP spid="74" grpId="1" animBg="1"/>
      <p:bldP spid="33" grpId="0" animBg="1"/>
      <p:bldP spid="65" grpId="0" animBg="1"/>
      <p:bldP spid="65" grpId="1" animBg="1"/>
    </p:bldLst>
  </p:timing>
</p:sld>
</file>

<file path=ppt/theme/theme1.xml><?xml version="1.0" encoding="utf-8"?>
<a:theme xmlns:a="http://schemas.openxmlformats.org/drawingml/2006/main" name="Cahier à spirale">
  <a:themeElements>
    <a:clrScheme name="Cahier à spirale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ahier à spira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ahier à spirale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s_x0020_de_x0020_publication xmlns="668a61b8-fb9f-462f-b303-c258b07ed3af">24/05/2016 17:01 Ok</Infos_x0020_de_x0020_publication>
    <Language xmlns="http://schemas.microsoft.com/sharepoint/v3">Français (France)</Language>
    <ModePlay xmlns="668a61b8-fb9f-462f-b303-c258b07ed3af" xsi:nil="true"/>
    <a748770f74294d258b496d167148dbe2 xmlns="668a61b8-fb9f-462f-b303-c258b07ed3af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SEA-021468-01 : Développer des scripts clients dans une page web - notions avancées - JO2013.2</TermName>
          <TermId xmlns="http://schemas.microsoft.com/office/infopath/2007/PartnerControls">321fa572-ea47-488f-917a-29f47e3172a7</TermId>
        </TermInfo>
      </Terms>
    </a748770f74294d258b496d167148dbe2>
    <Contributeur xmlns="668a61b8-fb9f-462f-b303-c258b07ed3af">Contribution collective AFPA</Contributeur>
    <Publication xmlns="668a61b8-fb9f-462f-b303-c258b07ed3af">false</Publication>
    <TaxCatchAll xmlns="668a61b8-fb9f-462f-b303-c258b07ed3af">
      <Value>6434</Value>
    </TaxCatchAll>
  </documentManagement>
</p:properties>
</file>

<file path=customXml/item3.xml><?xml version="1.0" encoding="utf-8"?>
<?mso-contentType ?>
<spe:Receivers xmlns:spe="http://schemas.microsoft.com/sharepoint/events"/>
</file>

<file path=customXml/item4.xml><?xml version="1.0" encoding="utf-8"?>
<?mso-contentType ?>
<SharedContentType xmlns="Microsoft.SharePoint.Taxonomy.ContentTypeSync" SourceId="b63d366e-7468-4419-9614-c6ed98e60c10" ContentTypeId="0x01010063CC4759A810D64AB831E8AE1042BD3D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Ressource simple" ma:contentTypeID="0x01010063CC4759A810D64AB831E8AE1042BD3D00D51B95DBFCFEC24F887D1A1D9B1B5AD3" ma:contentTypeVersion="29" ma:contentTypeDescription="" ma:contentTypeScope="" ma:versionID="b19077fa5b2582d3b5f5cab148434adb">
  <xsd:schema xmlns:xsd="http://www.w3.org/2001/XMLSchema" xmlns:xs="http://www.w3.org/2001/XMLSchema" xmlns:p="http://schemas.microsoft.com/office/2006/metadata/properties" xmlns:ns1="http://schemas.microsoft.com/sharepoint/v3" xmlns:ns2="668a61b8-fb9f-462f-b303-c258b07ed3af" targetNamespace="http://schemas.microsoft.com/office/2006/metadata/properties" ma:root="true" ma:fieldsID="30eb4df253f16c56d50fa56214f5a376" ns1:_="" ns2:_="">
    <xsd:import namespace="http://schemas.microsoft.com/sharepoint/v3"/>
    <xsd:import namespace="668a61b8-fb9f-462f-b303-c258b07ed3af"/>
    <xsd:element name="properties">
      <xsd:complexType>
        <xsd:sequence>
          <xsd:element name="documentManagement">
            <xsd:complexType>
              <xsd:all>
                <xsd:element ref="ns2:Contributeur" minOccurs="0"/>
                <xsd:element ref="ns1:Language" minOccurs="0"/>
                <xsd:element ref="ns2:Infos_x0020_de_x0020_publication" minOccurs="0"/>
                <xsd:element ref="ns2:ModePlay" minOccurs="0"/>
                <xsd:element ref="ns2:Publication" minOccurs="0"/>
                <xsd:element ref="ns2:a748770f74294d258b496d167148dbe2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e" ma:default="Français (France)" ma:format="Dropdown" ma:internalName="Language">
      <xsd:simpleType>
        <xsd:union memberTypes="dms:Text">
          <xsd:simpleType>
            <xsd:restriction base="dms:Choice">
              <xsd:enumeration value="Arabe (Arabie saoudite)"/>
              <xsd:enumeration value="Bulgare (Bulgarie)"/>
              <xsd:enumeration value="Chinois (R.A.S. de Hong Kong)"/>
              <xsd:enumeration value="Chinois (République populaire de Chine)"/>
              <xsd:enumeration value="Chinois (Taïwan)"/>
              <xsd:enumeration value="Croate (Croatie)"/>
              <xsd:enumeration value="Tchèque (République tchèque)"/>
              <xsd:enumeration value="Danois (Danemark)"/>
              <xsd:enumeration value="Néerlandais (Pays-Bas)"/>
              <xsd:enumeration value="Anglais"/>
              <xsd:enumeration value="Estonien (Estonie)"/>
              <xsd:enumeration value="Finnois (Finlande)"/>
              <xsd:enumeration value="Français (France)"/>
              <xsd:enumeration value="Allemand (Allemagne)"/>
              <xsd:enumeration value="Grec (Grèce)"/>
              <xsd:enumeration value="Hébreu (Israël)"/>
              <xsd:enumeration value="Hindi (Inde)"/>
              <xsd:enumeration value="Hongrois (Hongrie)"/>
              <xsd:enumeration value="Indonésien (Indonésie)"/>
              <xsd:enumeration value="Italien (Italie)"/>
              <xsd:enumeration value="Japonais (Japon)"/>
              <xsd:enumeration value="Coréen (Corée)"/>
              <xsd:enumeration value="Letton (Lettonie)"/>
              <xsd:enumeration value="Lituanien (Lituanie)"/>
              <xsd:enumeration value="Malais (Malaisie)"/>
              <xsd:enumeration value="Norvégien (Bokmal) (Norvège)"/>
              <xsd:enumeration value="Polonais (Pologne)"/>
              <xsd:enumeration value="Portugais (Brésil)"/>
              <xsd:enumeration value="Portugais (Portugal)"/>
              <xsd:enumeration value="Roumain (Roumanie)"/>
              <xsd:enumeration value="Russe (Russie)"/>
              <xsd:enumeration value="Serbe (Latin, Serbie)"/>
              <xsd:enumeration value="Slovaque (Slovaquie)"/>
              <xsd:enumeration value="Slovène (Slovénie)"/>
              <xsd:enumeration value="Espagnol (Espagne)"/>
              <xsd:enumeration value="Suédois (Suède)"/>
              <xsd:enumeration value="Thaï (Thaïlande)"/>
              <xsd:enumeration value="Turc (Turquie)"/>
              <xsd:enumeration value="Ukrainien (Ukraine)"/>
              <xsd:enumeration value="Ourdou (République islamique du Pakistan)"/>
              <xsd:enumeration value="Vietnamien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a61b8-fb9f-462f-b303-c258b07ed3af" elementFormDefault="qualified">
    <xsd:import namespace="http://schemas.microsoft.com/office/2006/documentManagement/types"/>
    <xsd:import namespace="http://schemas.microsoft.com/office/infopath/2007/PartnerControls"/>
    <xsd:element name="Contributeur" ma:index="2" nillable="true" ma:displayName="Contributeur" ma:default="Contribution collective AFPA" ma:internalName="Contributeur">
      <xsd:simpleType>
        <xsd:restriction base="dms:Text">
          <xsd:maxLength value="255"/>
        </xsd:restriction>
      </xsd:simpleType>
    </xsd:element>
    <xsd:element name="Infos_x0020_de_x0020_publication" ma:index="5" nillable="true" ma:displayName="Infos de publication" ma:internalName="Infos_x0020_de_x0020_publication">
      <xsd:simpleType>
        <xsd:restriction base="dms:Text">
          <xsd:maxLength value="255"/>
        </xsd:restriction>
      </xsd:simpleType>
    </xsd:element>
    <xsd:element name="ModePlay" ma:index="6" nillable="true" ma:displayName="ModePLAY" ma:internalName="ModePlay">
      <xsd:simpleType>
        <xsd:restriction base="dms:Text">
          <xsd:maxLength value="255"/>
        </xsd:restriction>
      </xsd:simpleType>
    </xsd:element>
    <xsd:element name="Publication" ma:index="7" nillable="true" ma:displayName="Publication" ma:default="0" ma:internalName="Publication">
      <xsd:simpleType>
        <xsd:restriction base="dms:Boolean"/>
      </xsd:simpleType>
    </xsd:element>
    <xsd:element name="a748770f74294d258b496d167148dbe2" ma:index="12" nillable="true" ma:taxonomy="true" ma:internalName="a748770f74294d258b496d167148dbe2" ma:taxonomyFieldName="S_x00e9_ance" ma:displayName="-" ma:default="" ma:fieldId="{a748770f-7429-4d25-8b49-6d167148dbe2}" ma:sspId="b63d366e-7468-4419-9614-c6ed98e60c10" ma:termSetId="00635404-0000-0000-0000-000000000000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bfb8eb92-0ac6-488f-afb3-3aff108bf45a}" ma:internalName="TaxCatchAll" ma:showField="CatchAllData" ma:web="67ab4112-1a85-4217-b961-379f8a81b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bfb8eb92-0ac6-488f-afb3-3aff108bf45a}" ma:internalName="TaxCatchAllLabel" ma:readOnly="true" ma:showField="CatchAllDataLabel" ma:web="67ab4112-1a85-4217-b961-379f8a81b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Type de contenu"/>
        <xsd:element ref="dc:title" minOccurs="0" maxOccurs="1" ma:index="1" ma:displayName="Séanc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4A40C7-E39A-44AC-ACEB-D6350134E050}"/>
</file>

<file path=customXml/itemProps2.xml><?xml version="1.0" encoding="utf-8"?>
<ds:datastoreItem xmlns:ds="http://schemas.openxmlformats.org/officeDocument/2006/customXml" ds:itemID="{78B1952B-550F-48B0-A4F8-DC7CA506E41F}"/>
</file>

<file path=customXml/itemProps3.xml><?xml version="1.0" encoding="utf-8"?>
<ds:datastoreItem xmlns:ds="http://schemas.openxmlformats.org/officeDocument/2006/customXml" ds:itemID="{22CA4A13-7687-4CDF-8F83-47AB86A41ACB}"/>
</file>

<file path=customXml/itemProps4.xml><?xml version="1.0" encoding="utf-8"?>
<ds:datastoreItem xmlns:ds="http://schemas.openxmlformats.org/officeDocument/2006/customXml" ds:itemID="{24F7A975-36B6-487C-844C-6791AD9D038C}"/>
</file>

<file path=customXml/itemProps5.xml><?xml version="1.0" encoding="utf-8"?>
<ds:datastoreItem xmlns:ds="http://schemas.openxmlformats.org/officeDocument/2006/customXml" ds:itemID="{C658FA3F-ABFD-4773-90ED-1425AE94A15A}"/>
</file>

<file path=docProps/app.xml><?xml version="1.0" encoding="utf-8"?>
<Properties xmlns="http://schemas.openxmlformats.org/officeDocument/2006/extended-properties" xmlns:vt="http://schemas.openxmlformats.org/officeDocument/2006/docPropsVTypes">
  <Template>Exo9-métier</Template>
  <TotalTime>432</TotalTime>
  <Words>233</Words>
  <Application>Microsoft Office PowerPoint</Application>
  <PresentationFormat>Affichage à l'écran (4:3)</PresentationFormat>
  <Paragraphs>142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Cahier à spirale</vt:lpstr>
      <vt:lpstr>Les transactions Ajax  (B. Hézard – Afpa Nice)</vt:lpstr>
      <vt:lpstr>Exemple de page HTML</vt:lpstr>
      <vt:lpstr>Les objets JavaScript en mémoire et les Transactions HTTP</vt:lpstr>
      <vt:lpstr>En cas de succès</vt:lpstr>
      <vt:lpstr>En cas d'échec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DOM ou comment JavaScript  "voit" la page HTML</dc:title>
  <dc:creator>Afpa</dc:creator>
  <cp:lastModifiedBy>Afpa</cp:lastModifiedBy>
  <cp:revision>55</cp:revision>
  <dcterms:created xsi:type="dcterms:W3CDTF">2013-09-09T06:48:27Z</dcterms:created>
  <dcterms:modified xsi:type="dcterms:W3CDTF">2016-04-26T12:30:45Z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dlc_DocIdItemGuid">
    <vt:lpwstr>af92da8d-4f53-4a0e-b15e-6a53f2a2b7cb</vt:lpwstr>
  </property>
  <property fmtid="{D5CDD505-2E9C-101B-9397-08002B2CF9AE}" pid="4" name="Séance">
    <vt:lpwstr>6434;#SEA-021468-01 : Développer des scripts clients dans une page web - notions avancées - JO2013.2|321fa572-ea47-488f-917a-29f47e3172a7</vt:lpwstr>
  </property>
</Properties>
</file>