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737B4CE-7B02-47E7-9C05-41F4B2957DEC}" type="datetimeFigureOut">
              <a:rPr lang="tr-TR" smtClean="0"/>
              <a:t>14.12.2022</a:t>
            </a:fld>
            <a:endParaRPr lang="tr-TR"/>
          </a:p>
        </p:txBody>
      </p:sp>
      <p:sp>
        <p:nvSpPr>
          <p:cNvPr id="5" name="Footer Placeholder 4"/>
          <p:cNvSpPr>
            <a:spLocks noGrp="1"/>
          </p:cNvSpPr>
          <p:nvPr>
            <p:ph type="ftr" sz="quarter" idx="11"/>
          </p:nvPr>
        </p:nvSpPr>
        <p:spPr>
          <a:xfrm>
            <a:off x="1876424" y="5410201"/>
            <a:ext cx="5124886" cy="365125"/>
          </a:xfrm>
        </p:spPr>
        <p:txBody>
          <a:bodyPr/>
          <a:lstStyle/>
          <a:p>
            <a:endParaRPr lang="tr-TR"/>
          </a:p>
        </p:txBody>
      </p:sp>
      <p:sp>
        <p:nvSpPr>
          <p:cNvPr id="6" name="Slide Number Placeholder 5"/>
          <p:cNvSpPr>
            <a:spLocks noGrp="1"/>
          </p:cNvSpPr>
          <p:nvPr>
            <p:ph type="sldNum" sz="quarter" idx="12"/>
          </p:nvPr>
        </p:nvSpPr>
        <p:spPr>
          <a:xfrm>
            <a:off x="9896911" y="5410199"/>
            <a:ext cx="771089" cy="365125"/>
          </a:xfrm>
        </p:spPr>
        <p:txBody>
          <a:bodyPr/>
          <a:lstStyle/>
          <a:p>
            <a:fld id="{B9184870-C72F-4CAF-809F-5958049F83A0}" type="slidenum">
              <a:rPr lang="tr-TR" smtClean="0"/>
              <a:t>‹#›</a:t>
            </a:fld>
            <a:endParaRPr lang="tr-TR"/>
          </a:p>
        </p:txBody>
      </p:sp>
    </p:spTree>
    <p:extLst>
      <p:ext uri="{BB962C8B-B14F-4D97-AF65-F5344CB8AC3E}">
        <p14:creationId xmlns:p14="http://schemas.microsoft.com/office/powerpoint/2010/main" val="3528880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tr-TR"/>
              <a:t>Resim eklemek için simgeye tıklayın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737B4CE-7B02-47E7-9C05-41F4B2957DEC}" type="datetimeFigureOut">
              <a:rPr lang="tr-TR" smtClean="0"/>
              <a:t>14.12.2022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9184870-C72F-4CAF-809F-5958049F83A0}" type="slidenum">
              <a:rPr lang="tr-TR" smtClean="0"/>
              <a:t>‹#›</a:t>
            </a:fld>
            <a:endParaRPr lang="tr-TR"/>
          </a:p>
        </p:txBody>
      </p:sp>
    </p:spTree>
    <p:extLst>
      <p:ext uri="{BB962C8B-B14F-4D97-AF65-F5344CB8AC3E}">
        <p14:creationId xmlns:p14="http://schemas.microsoft.com/office/powerpoint/2010/main" val="711217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737B4CE-7B02-47E7-9C05-41F4B2957DEC}" type="datetimeFigureOut">
              <a:rPr lang="tr-TR" smtClean="0"/>
              <a:t>14.12.2022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9184870-C72F-4CAF-809F-5958049F83A0}" type="slidenum">
              <a:rPr lang="tr-TR" smtClean="0"/>
              <a:t>‹#›</a:t>
            </a:fld>
            <a:endParaRPr lang="tr-TR"/>
          </a:p>
        </p:txBody>
      </p:sp>
    </p:spTree>
    <p:extLst>
      <p:ext uri="{BB962C8B-B14F-4D97-AF65-F5344CB8AC3E}">
        <p14:creationId xmlns:p14="http://schemas.microsoft.com/office/powerpoint/2010/main" val="1209442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737B4CE-7B02-47E7-9C05-41F4B2957DEC}" type="datetimeFigureOut">
              <a:rPr lang="tr-TR" smtClean="0"/>
              <a:t>14.12.2022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9184870-C72F-4CAF-809F-5958049F83A0}" type="slidenum">
              <a:rPr lang="tr-TR" smtClean="0"/>
              <a:t>‹#›</a:t>
            </a:fld>
            <a:endParaRPr lang="tr-T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91889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737B4CE-7B02-47E7-9C05-41F4B2957DEC}" type="datetimeFigureOut">
              <a:rPr lang="tr-TR" smtClean="0"/>
              <a:t>14.12.2022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9184870-C72F-4CAF-809F-5958049F83A0}" type="slidenum">
              <a:rPr lang="tr-TR" smtClean="0"/>
              <a:t>‹#›</a:t>
            </a:fld>
            <a:endParaRPr lang="tr-TR"/>
          </a:p>
        </p:txBody>
      </p:sp>
    </p:spTree>
    <p:extLst>
      <p:ext uri="{BB962C8B-B14F-4D97-AF65-F5344CB8AC3E}">
        <p14:creationId xmlns:p14="http://schemas.microsoft.com/office/powerpoint/2010/main" val="3441067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8737B4CE-7B02-47E7-9C05-41F4B2957DEC}" type="datetimeFigureOut">
              <a:rPr lang="tr-TR" smtClean="0"/>
              <a:t>14.12.2022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9184870-C72F-4CAF-809F-5958049F83A0}" type="slidenum">
              <a:rPr lang="tr-TR" smtClean="0"/>
              <a:t>‹#›</a:t>
            </a:fld>
            <a:endParaRPr lang="tr-TR"/>
          </a:p>
        </p:txBody>
      </p:sp>
    </p:spTree>
    <p:extLst>
      <p:ext uri="{BB962C8B-B14F-4D97-AF65-F5344CB8AC3E}">
        <p14:creationId xmlns:p14="http://schemas.microsoft.com/office/powerpoint/2010/main" val="1584146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8737B4CE-7B02-47E7-9C05-41F4B2957DEC}" type="datetimeFigureOut">
              <a:rPr lang="tr-TR" smtClean="0"/>
              <a:t>14.12.2022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9184870-C72F-4CAF-809F-5958049F83A0}" type="slidenum">
              <a:rPr lang="tr-TR" smtClean="0"/>
              <a:t>‹#›</a:t>
            </a:fld>
            <a:endParaRPr lang="tr-TR"/>
          </a:p>
        </p:txBody>
      </p:sp>
    </p:spTree>
    <p:extLst>
      <p:ext uri="{BB962C8B-B14F-4D97-AF65-F5344CB8AC3E}">
        <p14:creationId xmlns:p14="http://schemas.microsoft.com/office/powerpoint/2010/main" val="18453511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37B4CE-7B02-47E7-9C05-41F4B2957DEC}" type="datetimeFigureOut">
              <a:rPr lang="tr-TR" smtClean="0"/>
              <a:t>14.12.2022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9184870-C72F-4CAF-809F-5958049F83A0}" type="slidenum">
              <a:rPr lang="tr-TR" smtClean="0"/>
              <a:t>‹#›</a:t>
            </a:fld>
            <a:endParaRPr lang="tr-TR"/>
          </a:p>
        </p:txBody>
      </p:sp>
    </p:spTree>
    <p:extLst>
      <p:ext uri="{BB962C8B-B14F-4D97-AF65-F5344CB8AC3E}">
        <p14:creationId xmlns:p14="http://schemas.microsoft.com/office/powerpoint/2010/main" val="2998386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37B4CE-7B02-47E7-9C05-41F4B2957DEC}" type="datetimeFigureOut">
              <a:rPr lang="tr-TR" smtClean="0"/>
              <a:t>14.12.2022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9184870-C72F-4CAF-809F-5958049F83A0}" type="slidenum">
              <a:rPr lang="tr-TR" smtClean="0"/>
              <a:t>‹#›</a:t>
            </a:fld>
            <a:endParaRPr lang="tr-TR"/>
          </a:p>
        </p:txBody>
      </p:sp>
    </p:spTree>
    <p:extLst>
      <p:ext uri="{BB962C8B-B14F-4D97-AF65-F5344CB8AC3E}">
        <p14:creationId xmlns:p14="http://schemas.microsoft.com/office/powerpoint/2010/main" val="536765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37B4CE-7B02-47E7-9C05-41F4B2957DEC}" type="datetimeFigureOut">
              <a:rPr lang="tr-TR" smtClean="0"/>
              <a:t>14.12.2022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9184870-C72F-4CAF-809F-5958049F83A0}" type="slidenum">
              <a:rPr lang="tr-TR" smtClean="0"/>
              <a:t>‹#›</a:t>
            </a:fld>
            <a:endParaRPr lang="tr-TR"/>
          </a:p>
        </p:txBody>
      </p:sp>
    </p:spTree>
    <p:extLst>
      <p:ext uri="{BB962C8B-B14F-4D97-AF65-F5344CB8AC3E}">
        <p14:creationId xmlns:p14="http://schemas.microsoft.com/office/powerpoint/2010/main" val="2127334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8737B4CE-7B02-47E7-9C05-41F4B2957DEC}" type="datetimeFigureOut">
              <a:rPr lang="tr-TR" smtClean="0"/>
              <a:t>14.12.2022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9184870-C72F-4CAF-809F-5958049F83A0}" type="slidenum">
              <a:rPr lang="tr-TR" smtClean="0"/>
              <a:t>‹#›</a:t>
            </a:fld>
            <a:endParaRPr lang="tr-TR"/>
          </a:p>
        </p:txBody>
      </p:sp>
    </p:spTree>
    <p:extLst>
      <p:ext uri="{BB962C8B-B14F-4D97-AF65-F5344CB8AC3E}">
        <p14:creationId xmlns:p14="http://schemas.microsoft.com/office/powerpoint/2010/main" val="405088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8737B4CE-7B02-47E7-9C05-41F4B2957DEC}" type="datetimeFigureOut">
              <a:rPr lang="tr-TR" smtClean="0"/>
              <a:t>14.12.2022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9184870-C72F-4CAF-809F-5958049F83A0}" type="slidenum">
              <a:rPr lang="tr-TR" smtClean="0"/>
              <a:t>‹#›</a:t>
            </a:fld>
            <a:endParaRPr lang="tr-TR"/>
          </a:p>
        </p:txBody>
      </p:sp>
    </p:spTree>
    <p:extLst>
      <p:ext uri="{BB962C8B-B14F-4D97-AF65-F5344CB8AC3E}">
        <p14:creationId xmlns:p14="http://schemas.microsoft.com/office/powerpoint/2010/main" val="2063716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41410" y="3073397"/>
            <a:ext cx="4878391"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3073397"/>
            <a:ext cx="4875210"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737B4CE-7B02-47E7-9C05-41F4B2957DEC}" type="datetimeFigureOut">
              <a:rPr lang="tr-TR" smtClean="0"/>
              <a:t>14.12.2022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9184870-C72F-4CAF-809F-5958049F83A0}" type="slidenum">
              <a:rPr lang="tr-TR" smtClean="0"/>
              <a:t>‹#›</a:t>
            </a:fld>
            <a:endParaRPr lang="tr-TR"/>
          </a:p>
        </p:txBody>
      </p:sp>
    </p:spTree>
    <p:extLst>
      <p:ext uri="{BB962C8B-B14F-4D97-AF65-F5344CB8AC3E}">
        <p14:creationId xmlns:p14="http://schemas.microsoft.com/office/powerpoint/2010/main" val="2630636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8737B4CE-7B02-47E7-9C05-41F4B2957DEC}" type="datetimeFigureOut">
              <a:rPr lang="tr-TR" smtClean="0"/>
              <a:t>14.12.2022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9184870-C72F-4CAF-809F-5958049F83A0}" type="slidenum">
              <a:rPr lang="tr-TR" smtClean="0"/>
              <a:t>‹#›</a:t>
            </a:fld>
            <a:endParaRPr lang="tr-TR"/>
          </a:p>
        </p:txBody>
      </p:sp>
    </p:spTree>
    <p:extLst>
      <p:ext uri="{BB962C8B-B14F-4D97-AF65-F5344CB8AC3E}">
        <p14:creationId xmlns:p14="http://schemas.microsoft.com/office/powerpoint/2010/main" val="3452823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37B4CE-7B02-47E7-9C05-41F4B2957DEC}" type="datetimeFigureOut">
              <a:rPr lang="tr-TR" smtClean="0"/>
              <a:t>14.12.2022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9184870-C72F-4CAF-809F-5958049F83A0}" type="slidenum">
              <a:rPr lang="tr-TR" smtClean="0"/>
              <a:t>‹#›</a:t>
            </a:fld>
            <a:endParaRPr lang="tr-TR"/>
          </a:p>
        </p:txBody>
      </p:sp>
    </p:spTree>
    <p:extLst>
      <p:ext uri="{BB962C8B-B14F-4D97-AF65-F5344CB8AC3E}">
        <p14:creationId xmlns:p14="http://schemas.microsoft.com/office/powerpoint/2010/main" val="4155794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737B4CE-7B02-47E7-9C05-41F4B2957DEC}" type="datetimeFigureOut">
              <a:rPr lang="tr-TR" smtClean="0"/>
              <a:t>14.12.2022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9184870-C72F-4CAF-809F-5958049F83A0}" type="slidenum">
              <a:rPr lang="tr-TR" smtClean="0"/>
              <a:t>‹#›</a:t>
            </a:fld>
            <a:endParaRPr lang="tr-TR"/>
          </a:p>
        </p:txBody>
      </p:sp>
    </p:spTree>
    <p:extLst>
      <p:ext uri="{BB962C8B-B14F-4D97-AF65-F5344CB8AC3E}">
        <p14:creationId xmlns:p14="http://schemas.microsoft.com/office/powerpoint/2010/main" val="2908355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737B4CE-7B02-47E7-9C05-41F4B2957DEC}" type="datetimeFigureOut">
              <a:rPr lang="tr-TR" smtClean="0"/>
              <a:t>14.12.2022</a:t>
            </a:fld>
            <a:endParaRPr lang="tr-T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184870-C72F-4CAF-809F-5958049F83A0}" type="slidenum">
              <a:rPr lang="tr-TR" smtClean="0"/>
              <a:t>‹#›</a:t>
            </a:fld>
            <a:endParaRPr lang="tr-TR"/>
          </a:p>
        </p:txBody>
      </p:sp>
    </p:spTree>
    <p:extLst>
      <p:ext uri="{BB962C8B-B14F-4D97-AF65-F5344CB8AC3E}">
        <p14:creationId xmlns:p14="http://schemas.microsoft.com/office/powerpoint/2010/main" val="1302487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737B4CE-7B02-47E7-9C05-41F4B2957DEC}" type="datetimeFigureOut">
              <a:rPr lang="tr-TR" smtClean="0"/>
              <a:t>14.12.2022</a:t>
            </a:fld>
            <a:endParaRPr lang="tr-T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9184870-C72F-4CAF-809F-5958049F83A0}" type="slidenum">
              <a:rPr lang="tr-TR" smtClean="0"/>
              <a:t>‹#›</a:t>
            </a:fld>
            <a:endParaRPr lang="tr-TR"/>
          </a:p>
        </p:txBody>
      </p:sp>
    </p:spTree>
    <p:extLst>
      <p:ext uri="{BB962C8B-B14F-4D97-AF65-F5344CB8AC3E}">
        <p14:creationId xmlns:p14="http://schemas.microsoft.com/office/powerpoint/2010/main" val="974981960"/>
      </p:ext>
    </p:extLst>
  </p:cSld>
  <p:clrMap bg1="dk1" tx1="lt1" bg2="dk2" tx2="lt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 id="2147484179" r:id="rId12"/>
    <p:sldLayoutId id="2147484180" r:id="rId13"/>
    <p:sldLayoutId id="2147484181" r:id="rId14"/>
    <p:sldLayoutId id="2147484182" r:id="rId15"/>
    <p:sldLayoutId id="2147484183" r:id="rId16"/>
    <p:sldLayoutId id="214748418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4BF0A00-97D1-4CBB-8A27-61CA326CE50F}"/>
              </a:ext>
            </a:extLst>
          </p:cNvPr>
          <p:cNvSpPr>
            <a:spLocks noGrp="1"/>
          </p:cNvSpPr>
          <p:nvPr>
            <p:ph type="ctrTitle"/>
          </p:nvPr>
        </p:nvSpPr>
        <p:spPr>
          <a:xfrm>
            <a:off x="1703108" y="1851058"/>
            <a:ext cx="9144000" cy="1691064"/>
          </a:xfrm>
        </p:spPr>
        <p:txBody>
          <a:bodyPr>
            <a:normAutofit/>
          </a:bodyPr>
          <a:lstStyle/>
          <a:p>
            <a:pPr algn="just"/>
            <a:r>
              <a:rPr lang="tr-TR" sz="3600" dirty="0"/>
              <a:t>GÖRÜNTÜ İŞLEME TEKNİKLERİ VE KÜMELEME YÖNTEMLERİ KULLANILARAK FINDIK MEYVESİNİN TESPİTİ VE SINIFLANDIRILMASI</a:t>
            </a:r>
          </a:p>
        </p:txBody>
      </p:sp>
      <p:sp>
        <p:nvSpPr>
          <p:cNvPr id="3" name="Metin kutusu 2">
            <a:extLst>
              <a:ext uri="{FF2B5EF4-FFF2-40B4-BE49-F238E27FC236}">
                <a16:creationId xmlns:a16="http://schemas.microsoft.com/office/drawing/2014/main" id="{1A11A033-2873-41C4-A800-38207CF096FA}"/>
              </a:ext>
            </a:extLst>
          </p:cNvPr>
          <p:cNvSpPr txBox="1"/>
          <p:nvPr/>
        </p:nvSpPr>
        <p:spPr>
          <a:xfrm>
            <a:off x="9747315" y="5495827"/>
            <a:ext cx="2149312" cy="646331"/>
          </a:xfrm>
          <a:prstGeom prst="rect">
            <a:avLst/>
          </a:prstGeom>
          <a:noFill/>
        </p:spPr>
        <p:txBody>
          <a:bodyPr wrap="square" rtlCol="0">
            <a:spAutoFit/>
          </a:bodyPr>
          <a:lstStyle/>
          <a:p>
            <a:r>
              <a:rPr lang="tr-TR" dirty="0"/>
              <a:t>Hakan KAYLI</a:t>
            </a:r>
          </a:p>
          <a:p>
            <a:r>
              <a:rPr lang="tr-TR" dirty="0"/>
              <a:t>02200201094</a:t>
            </a:r>
          </a:p>
        </p:txBody>
      </p:sp>
    </p:spTree>
    <p:extLst>
      <p:ext uri="{BB962C8B-B14F-4D97-AF65-F5344CB8AC3E}">
        <p14:creationId xmlns:p14="http://schemas.microsoft.com/office/powerpoint/2010/main" val="1966558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823049" y="1661886"/>
            <a:ext cx="6846498" cy="2308324"/>
          </a:xfrm>
          <a:prstGeom prst="rect">
            <a:avLst/>
          </a:prstGeom>
        </p:spPr>
        <p:txBody>
          <a:bodyPr wrap="square">
            <a:spAutoFit/>
          </a:bodyPr>
          <a:lstStyle/>
          <a:p>
            <a:pPr algn="just"/>
            <a:r>
              <a:rPr lang="tr-TR" dirty="0"/>
              <a:t>Diyabete bağlı retina bozuklukları kişilerde körlüğe sebep olan ve Diyabetik </a:t>
            </a:r>
            <a:r>
              <a:rPr lang="tr-TR" dirty="0" err="1"/>
              <a:t>Retinopati</a:t>
            </a:r>
            <a:r>
              <a:rPr lang="tr-TR" dirty="0"/>
              <a:t> (DR) olarak adlandırılan en önemli hastalıklardan biridir. Bu hastalığın erken teşhis edilmesi, kişilerde görme yetisinin kaybolmaması açısından önemlidir. DR hastalığının erken ve doğru teşhis edilmesi için retina damarlarının doğru bir şekilde </a:t>
            </a:r>
            <a:r>
              <a:rPr lang="tr-TR" dirty="0" err="1"/>
              <a:t>bölütlenmesi</a:t>
            </a:r>
            <a:r>
              <a:rPr lang="tr-TR" dirty="0"/>
              <a:t> gerekir. Retina görüntülerinin tespit edilmesi için bilgisayar destekli sistemler geliştirilmiştir. Bu sistemler yenilikçi yöntemler kullanarak sürekli geliştirilmektedir. </a:t>
            </a:r>
          </a:p>
        </p:txBody>
      </p:sp>
    </p:spTree>
    <p:extLst>
      <p:ext uri="{BB962C8B-B14F-4D97-AF65-F5344CB8AC3E}">
        <p14:creationId xmlns:p14="http://schemas.microsoft.com/office/powerpoint/2010/main" val="4237104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211237" y="1585677"/>
            <a:ext cx="6587705" cy="1477328"/>
          </a:xfrm>
          <a:prstGeom prst="rect">
            <a:avLst/>
          </a:prstGeom>
        </p:spPr>
        <p:txBody>
          <a:bodyPr wrap="square">
            <a:spAutoFit/>
          </a:bodyPr>
          <a:lstStyle/>
          <a:p>
            <a:pPr algn="just"/>
            <a:r>
              <a:rPr lang="tr-TR" dirty="0"/>
              <a:t>Retinanın oksijensiz kalması sonucu retinada istenmeyen yeni damarlar oluşur. Bu damarlar hassas bir yapıda olup DR hastalığının habercisidir. Bu istenmeyen damarları tespit etmek için retina damar ağ yapısının bilinmesi gerekir. Bu makalede, retina damar ağ yapısını otomatik olarak </a:t>
            </a:r>
            <a:r>
              <a:rPr lang="tr-TR" dirty="0" err="1"/>
              <a:t>bölütleyen</a:t>
            </a:r>
            <a:r>
              <a:rPr lang="tr-TR" dirty="0"/>
              <a:t> morfolojik tabanlı bir yöntem önerilmiştir.</a:t>
            </a:r>
          </a:p>
        </p:txBody>
      </p:sp>
      <p:sp>
        <p:nvSpPr>
          <p:cNvPr id="5" name="Dikdörtgen 4"/>
          <p:cNvSpPr/>
          <p:nvPr/>
        </p:nvSpPr>
        <p:spPr>
          <a:xfrm>
            <a:off x="2211236" y="3063005"/>
            <a:ext cx="6518695" cy="1754326"/>
          </a:xfrm>
          <a:prstGeom prst="rect">
            <a:avLst/>
          </a:prstGeom>
        </p:spPr>
        <p:txBody>
          <a:bodyPr wrap="square">
            <a:spAutoFit/>
          </a:bodyPr>
          <a:lstStyle/>
          <a:p>
            <a:pPr algn="just"/>
            <a:r>
              <a:rPr lang="tr-TR" dirty="0"/>
              <a:t>Morfolojik işlemlerin temel amacı, görüntünün temel özelliklerini korumak ve görüntüyü basitleştirmektir. Bu çalışmada, üst-şapka ve alt-şapka dönüşümleri kan damarlarına belirginlik kazandırmak için kullanılır. </a:t>
            </a:r>
            <a:r>
              <a:rPr lang="tr-TR" dirty="0" err="1"/>
              <a:t>Üstşapka</a:t>
            </a:r>
            <a:r>
              <a:rPr lang="tr-TR" dirty="0"/>
              <a:t> dönüşümü, bir giriş görüntüsüne morfolojik açma işlemi uygulandıktan sonra uygulama sonucunun orijinal giriş görüntüsünden çıkarılması işlemidir.</a:t>
            </a:r>
          </a:p>
        </p:txBody>
      </p:sp>
    </p:spTree>
    <p:extLst>
      <p:ext uri="{BB962C8B-B14F-4D97-AF65-F5344CB8AC3E}">
        <p14:creationId xmlns:p14="http://schemas.microsoft.com/office/powerpoint/2010/main" val="3872315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116347" y="1197966"/>
            <a:ext cx="6458310" cy="2585323"/>
          </a:xfrm>
          <a:prstGeom prst="rect">
            <a:avLst/>
          </a:prstGeom>
        </p:spPr>
        <p:txBody>
          <a:bodyPr wrap="square">
            <a:spAutoFit/>
          </a:bodyPr>
          <a:lstStyle/>
          <a:p>
            <a:pPr algn="just"/>
            <a:r>
              <a:rPr lang="tr-TR" dirty="0"/>
              <a:t>Görüntü </a:t>
            </a:r>
            <a:r>
              <a:rPr lang="tr-TR" dirty="0" err="1"/>
              <a:t>eşikleme</a:t>
            </a:r>
            <a:r>
              <a:rPr lang="tr-TR" dirty="0"/>
              <a:t> sadeliği ve sağlamlığı nedeni ile en sık kullanılan görüntü </a:t>
            </a:r>
            <a:r>
              <a:rPr lang="tr-TR" dirty="0" err="1"/>
              <a:t>bölütleme</a:t>
            </a:r>
            <a:r>
              <a:rPr lang="tr-TR" dirty="0"/>
              <a:t> yöntemlerinden biridir. </a:t>
            </a:r>
            <a:r>
              <a:rPr lang="tr-TR" dirty="0" err="1"/>
              <a:t>Eşikleme</a:t>
            </a:r>
            <a:r>
              <a:rPr lang="tr-TR" dirty="0"/>
              <a:t> işlemi, gri ölçekli bir görünün yoğunluk seviyesine göre sınıflara ayrıldığı bir işlemdir. Bu sınıflandırma işlemi için tanımlanmış kurallara uygun bir eşik değeri seçmek gerekir.</a:t>
            </a:r>
          </a:p>
          <a:p>
            <a:pPr algn="just"/>
            <a:r>
              <a:rPr lang="tr-TR" dirty="0"/>
              <a:t>Bu çalışmada kullanılan </a:t>
            </a:r>
            <a:r>
              <a:rPr lang="tr-TR" dirty="0" err="1"/>
              <a:t>eşikleme</a:t>
            </a:r>
            <a:r>
              <a:rPr lang="tr-TR" dirty="0"/>
              <a:t> yöntemleri şöyledir; </a:t>
            </a:r>
          </a:p>
          <a:p>
            <a:pPr algn="just"/>
            <a:r>
              <a:rPr lang="tr-TR" dirty="0"/>
              <a:t>1-Çok Seviyeli </a:t>
            </a:r>
            <a:r>
              <a:rPr lang="tr-TR" dirty="0" err="1"/>
              <a:t>Eşikleme</a:t>
            </a:r>
            <a:endParaRPr lang="tr-TR" dirty="0"/>
          </a:p>
          <a:p>
            <a:pPr algn="just"/>
            <a:r>
              <a:rPr lang="tr-TR" dirty="0"/>
              <a:t>2-Maksimum </a:t>
            </a:r>
            <a:r>
              <a:rPr lang="tr-TR" dirty="0" err="1"/>
              <a:t>Entropi</a:t>
            </a:r>
            <a:r>
              <a:rPr lang="tr-TR" dirty="0"/>
              <a:t> Tabanlı </a:t>
            </a:r>
            <a:r>
              <a:rPr lang="tr-TR" dirty="0" err="1"/>
              <a:t>Eşikleme</a:t>
            </a:r>
            <a:endParaRPr lang="tr-TR" dirty="0"/>
          </a:p>
          <a:p>
            <a:pPr algn="just"/>
            <a:r>
              <a:rPr lang="tr-TR" dirty="0"/>
              <a:t>3-Bulanık Mantık Tabanlı </a:t>
            </a:r>
            <a:r>
              <a:rPr lang="tr-TR" dirty="0" err="1"/>
              <a:t>Eşikleme</a:t>
            </a:r>
            <a:endParaRPr lang="tr-TR" dirty="0"/>
          </a:p>
        </p:txBody>
      </p:sp>
    </p:spTree>
    <p:extLst>
      <p:ext uri="{BB962C8B-B14F-4D97-AF65-F5344CB8AC3E}">
        <p14:creationId xmlns:p14="http://schemas.microsoft.com/office/powerpoint/2010/main" val="314731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710906" y="747963"/>
            <a:ext cx="9020354" cy="1477328"/>
          </a:xfrm>
          <a:prstGeom prst="rect">
            <a:avLst/>
          </a:prstGeom>
        </p:spPr>
        <p:txBody>
          <a:bodyPr wrap="square">
            <a:spAutoFit/>
          </a:bodyPr>
          <a:lstStyle/>
          <a:p>
            <a:pPr algn="just"/>
            <a:r>
              <a:rPr lang="tr-TR" dirty="0"/>
              <a:t>Önerilen yöntemde, veri setinde bulunan </a:t>
            </a:r>
            <a:r>
              <a:rPr lang="tr-TR" dirty="0" err="1"/>
              <a:t>fundus</a:t>
            </a:r>
            <a:r>
              <a:rPr lang="tr-TR" dirty="0"/>
              <a:t> görüntülerine ait damarların </a:t>
            </a:r>
            <a:r>
              <a:rPr lang="tr-TR" dirty="0" err="1"/>
              <a:t>bölütlenmesi</a:t>
            </a:r>
            <a:r>
              <a:rPr lang="tr-TR" dirty="0"/>
              <a:t> sağlanmıştır. Öncelikle, veri setinde bulunan görüntüler RGB renk uzayından gri ölçekli görüntülere dönüştürülür. Gri ölçekli görüntülerin tersi üzerinde önerilen sistem uygulanır. Şekil 1’de veri setine ait bir görüntü ve bu görüntüye ait gri ölçekli görüntü ile gri ölçekli görüntünün tersi verilmiştir. Önerilen sistemin genel yapısı ise Şekil 2’de verildiği gibidir. </a:t>
            </a:r>
          </a:p>
        </p:txBody>
      </p:sp>
      <p:pic>
        <p:nvPicPr>
          <p:cNvPr id="8" name="Resi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1676" y="2893771"/>
            <a:ext cx="3629532" cy="1743318"/>
          </a:xfrm>
          <a:prstGeom prst="rect">
            <a:avLst/>
          </a:prstGeom>
        </p:spPr>
      </p:pic>
      <p:pic>
        <p:nvPicPr>
          <p:cNvPr id="9" name="Resi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067" y="2530852"/>
            <a:ext cx="2476846" cy="4039164"/>
          </a:xfrm>
          <a:prstGeom prst="rect">
            <a:avLst/>
          </a:prstGeom>
        </p:spPr>
      </p:pic>
    </p:spTree>
    <p:extLst>
      <p:ext uri="{BB962C8B-B14F-4D97-AF65-F5344CB8AC3E}">
        <p14:creationId xmlns:p14="http://schemas.microsoft.com/office/powerpoint/2010/main" val="974613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650520" y="763308"/>
            <a:ext cx="8942717" cy="2308324"/>
          </a:xfrm>
          <a:prstGeom prst="rect">
            <a:avLst/>
          </a:prstGeom>
        </p:spPr>
        <p:txBody>
          <a:bodyPr wrap="square">
            <a:spAutoFit/>
          </a:bodyPr>
          <a:lstStyle/>
          <a:p>
            <a:pPr algn="just"/>
            <a:r>
              <a:rPr lang="tr-TR" dirty="0"/>
              <a:t>Retina kan damarları, retina arka planına göre daha koyu görünürler. Ancak, bazı durumlarda kan damarlarının merkez çizgisi bölgesinde parlaklık görünür. Bu görünüm yansımalardan kaynaklanmaktadır. Bu durumu ortadan kaldırmak için ilk önce morfolojik açma işlemi uygulanır. Morfolojik açma işlemi için yarıçapı 21 olan bir disk oluşturulur. Oluşturulan bu disk gri ölçekli görüntünün tersine uygulanarak morfolojik açma işlemi yapılmış olur. Daha sonra uzunluğu 21 olan bir çizgisel yapı elemanı oluşturulur. Oluşturulan bu çizgisel yapı elemanı gri ölçekli görüntünün tersine uygulanarak üst-şapka ve alt-şapka dönüşümleri tamamlanmış olur. Şekil 3’de bu aşamaya kadar anlatılan işlemler görsel olarak ifade edilmiştir.</a:t>
            </a: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2119" y="3416756"/>
            <a:ext cx="3848637" cy="1629002"/>
          </a:xfrm>
          <a:prstGeom prst="rect">
            <a:avLst/>
          </a:prstGeom>
        </p:spPr>
      </p:pic>
    </p:spTree>
    <p:extLst>
      <p:ext uri="{BB962C8B-B14F-4D97-AF65-F5344CB8AC3E}">
        <p14:creationId xmlns:p14="http://schemas.microsoft.com/office/powerpoint/2010/main" val="1440636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216325" y="1397849"/>
            <a:ext cx="9402792" cy="3693319"/>
          </a:xfrm>
          <a:prstGeom prst="rect">
            <a:avLst/>
          </a:prstGeom>
        </p:spPr>
        <p:txBody>
          <a:bodyPr wrap="square">
            <a:spAutoFit/>
          </a:bodyPr>
          <a:lstStyle/>
          <a:p>
            <a:pPr algn="just"/>
            <a:r>
              <a:rPr lang="tr-TR" dirty="0"/>
              <a:t>Belirli bir açıda yönlendirilmiş çizgisel bir yapılandırma elamanı </a:t>
            </a:r>
            <a:r>
              <a:rPr lang="tr-TR" dirty="0" err="1"/>
              <a:t>fundus</a:t>
            </a:r>
            <a:r>
              <a:rPr lang="tr-TR" dirty="0"/>
              <a:t> içerisinde tutulamadığında bir damarı veya damarın bir kısmını yok edebilir. Bu problem genelde yapılandırma elemanı dikey yönlere sahip olduğunda ve yapılandırma elemanı damar genişliğinden daha büyük olduğu durumlarda ortaya çıkmıştır. Oysa yapılandırma elemanının yönü ile damar paralel olduğunda bir yok olma olayı meydana gelmeyecektir. M. </a:t>
            </a:r>
            <a:r>
              <a:rPr lang="tr-TR" dirty="0" err="1"/>
              <a:t>Fraz</a:t>
            </a:r>
            <a:r>
              <a:rPr lang="tr-TR" dirty="0"/>
              <a:t> vd. [11], bu probleme çözüm olması için 21 piksel uzunluğunda bir çizgisel yapılandırma elemanı belirlemiştir. Bu yapısal elemanı 22.5°’lik açılarla </a:t>
            </a:r>
            <a:r>
              <a:rPr lang="tr-TR" dirty="0" err="1"/>
              <a:t>döndermiş</a:t>
            </a:r>
            <a:r>
              <a:rPr lang="tr-TR" dirty="0"/>
              <a:t> ve en büyük çapa sahip damarı çıkarmak için bir toplam üst şapka dönüşümü kullanmıştır. M. </a:t>
            </a:r>
            <a:r>
              <a:rPr lang="tr-TR" dirty="0" err="1"/>
              <a:t>Fraz</a:t>
            </a:r>
            <a:r>
              <a:rPr lang="tr-TR" dirty="0"/>
              <a:t> vd. [11] tarafından önerilen toplam üst şapka dönüşümünden esinlenerek her biri 21 piksel uzunluğunda bir çizgiyi temsil eden ve her 22.5° 'de döndürülen bir çizgi yapılandırma elemanı sadece üst şapkaya değil ayrıca alt şapka ve morfolojik açma işlemine uygulanmıştır. Denklem (10)’da toplam üst şapka işlemine dahil edilen toplam alt şapka ve toplam morfolojik açma işlemi matematiksel olarak ifade edilmiştir. Şekil 4’te bu aşamaya ait işlem sonuçları görsel olarak verilmiştir. </a:t>
            </a:r>
          </a:p>
        </p:txBody>
      </p:sp>
    </p:spTree>
    <p:extLst>
      <p:ext uri="{BB962C8B-B14F-4D97-AF65-F5344CB8AC3E}">
        <p14:creationId xmlns:p14="http://schemas.microsoft.com/office/powerpoint/2010/main" val="191062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9286" y="1457050"/>
            <a:ext cx="3953427" cy="3943900"/>
          </a:xfrm>
          <a:prstGeom prst="rect">
            <a:avLst/>
          </a:prstGeom>
        </p:spPr>
      </p:pic>
    </p:spTree>
    <p:extLst>
      <p:ext uri="{BB962C8B-B14F-4D97-AF65-F5344CB8AC3E}">
        <p14:creationId xmlns:p14="http://schemas.microsoft.com/office/powerpoint/2010/main" val="2013873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423358" y="909480"/>
            <a:ext cx="8626415" cy="2585323"/>
          </a:xfrm>
          <a:prstGeom prst="rect">
            <a:avLst/>
          </a:prstGeom>
        </p:spPr>
        <p:txBody>
          <a:bodyPr wrap="square">
            <a:spAutoFit/>
          </a:bodyPr>
          <a:lstStyle/>
          <a:p>
            <a:pPr algn="just"/>
            <a:r>
              <a:rPr lang="tr-TR" dirty="0"/>
              <a:t>Daha sonra, M. D. </a:t>
            </a:r>
            <a:r>
              <a:rPr lang="tr-TR" dirty="0" err="1"/>
              <a:t>Saleh</a:t>
            </a:r>
            <a:r>
              <a:rPr lang="tr-TR" dirty="0"/>
              <a:t> vd. [12] tarafından önerilen matematiksel ifade kullanılmış ve Denklem (10)’ da elde edilen sonuçlar bu matematiksel ifadeye göre nihai sonuca ulaşmıştır. M. D. </a:t>
            </a:r>
            <a:r>
              <a:rPr lang="tr-TR" dirty="0" err="1"/>
              <a:t>Saleh</a:t>
            </a:r>
            <a:r>
              <a:rPr lang="tr-TR" dirty="0"/>
              <a:t> vd. [12]’ de verilen matematiksel ifadede morfolojik açma işleminin üzerine üst-şapka sonucu eklenerek elde edilen sonuç alt-şapka sonucundan çıkarılır. Önerilen yöntemde Denklem (10)’ dan elde edilen toplam morfolojik açma, toplam üst şapka ve toplam alt şapka sonuçları Denklem (11)’de ifade edildiği gibi işleme alınmıştır. Uzunluğu 21 piksel olan ve 22.5°’lik açılarla dönerek her açı için oluşturulan toplam morfolojik açma işlemi toplam üst şapka dönüşümüne eklenmiş ve elde edilen sonuç toplam alt şapka dönüşümünden çıkarılmıştır. Bu aşamaya ait görsel sonuçlar Şekil 5’de sunulmuştur. </a:t>
            </a: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752" y="3619753"/>
            <a:ext cx="3858163" cy="2810267"/>
          </a:xfrm>
          <a:prstGeom prst="rect">
            <a:avLst/>
          </a:prstGeom>
        </p:spPr>
      </p:pic>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6309" y="4462833"/>
            <a:ext cx="3667637" cy="562053"/>
          </a:xfrm>
          <a:prstGeom prst="rect">
            <a:avLst/>
          </a:prstGeom>
        </p:spPr>
      </p:pic>
    </p:spTree>
    <p:extLst>
      <p:ext uri="{BB962C8B-B14F-4D97-AF65-F5344CB8AC3E}">
        <p14:creationId xmlns:p14="http://schemas.microsoft.com/office/powerpoint/2010/main" val="4174010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555630" y="1604361"/>
            <a:ext cx="9356785" cy="2585323"/>
          </a:xfrm>
          <a:prstGeom prst="rect">
            <a:avLst/>
          </a:prstGeom>
        </p:spPr>
        <p:txBody>
          <a:bodyPr wrap="square">
            <a:spAutoFit/>
          </a:bodyPr>
          <a:lstStyle/>
          <a:p>
            <a:pPr algn="just"/>
            <a:r>
              <a:rPr lang="tr-TR" dirty="0"/>
              <a:t>Üç farklı </a:t>
            </a:r>
            <a:r>
              <a:rPr lang="tr-TR" dirty="0" err="1"/>
              <a:t>eşikleme</a:t>
            </a:r>
            <a:r>
              <a:rPr lang="tr-TR" dirty="0"/>
              <a:t> algoritması iyileştirilmiş </a:t>
            </a:r>
            <a:r>
              <a:rPr lang="tr-TR" dirty="0" err="1"/>
              <a:t>fundus</a:t>
            </a:r>
            <a:r>
              <a:rPr lang="tr-TR" dirty="0"/>
              <a:t> görüntüleri üzerinde uygulanarak damar piksellerinin </a:t>
            </a:r>
            <a:r>
              <a:rPr lang="tr-TR" dirty="0" err="1"/>
              <a:t>bölütlenmesi</a:t>
            </a:r>
            <a:r>
              <a:rPr lang="tr-TR" dirty="0"/>
              <a:t> sağlanmıştır. İyileştirilmiş görüntüler </a:t>
            </a:r>
            <a:r>
              <a:rPr lang="tr-TR" dirty="0" err="1"/>
              <a:t>eşikleme</a:t>
            </a:r>
            <a:r>
              <a:rPr lang="tr-TR" dirty="0"/>
              <a:t> işlemine tabi tutulduktan sonra çıktı görüntüleri üzerinde performans iyileştirilmesi yapılmıştır. Performans iyileştirme yönteminde damara ait olmayan damar benzeri görüntüler morfolojik işlemler kullanılarak yok edilmiştir. Bu aşama bağlı bileşen analizi kullanılarak önce küçük nesneler silinmiş daha sonrada damardan kopuk küçük boşluklar doldurulmuştur. Şekil 6’da </a:t>
            </a:r>
            <a:r>
              <a:rPr lang="tr-TR" dirty="0" err="1"/>
              <a:t>eşikleme</a:t>
            </a:r>
            <a:r>
              <a:rPr lang="tr-TR" dirty="0"/>
              <a:t> algoritmalarının performans iyileştirme sonuçları görsel olarak sunulmuştur. Şekil 6’da ilk sütunda orijinal görüntüler, ikinci sütunda Bulanık Mantık Tabanlı </a:t>
            </a:r>
            <a:r>
              <a:rPr lang="tr-TR" dirty="0" err="1"/>
              <a:t>Eşikleme</a:t>
            </a:r>
            <a:r>
              <a:rPr lang="tr-TR" dirty="0"/>
              <a:t> yöntem sonuçları, üçüncü sütunda Maksimum </a:t>
            </a:r>
            <a:r>
              <a:rPr lang="tr-TR" dirty="0" err="1"/>
              <a:t>Entropi</a:t>
            </a:r>
            <a:r>
              <a:rPr lang="tr-TR" dirty="0"/>
              <a:t> Tabanlı </a:t>
            </a:r>
            <a:r>
              <a:rPr lang="tr-TR" dirty="0" err="1"/>
              <a:t>Eşikleme</a:t>
            </a:r>
            <a:r>
              <a:rPr lang="tr-TR" dirty="0"/>
              <a:t> yöntem sonuçları, son sütunda Çoklu </a:t>
            </a:r>
            <a:r>
              <a:rPr lang="tr-TR" dirty="0" err="1"/>
              <a:t>Eşikleme</a:t>
            </a:r>
            <a:r>
              <a:rPr lang="tr-TR" dirty="0"/>
              <a:t> yöntem sonuçları gösterilmiştir.</a:t>
            </a:r>
          </a:p>
        </p:txBody>
      </p:sp>
    </p:spTree>
    <p:extLst>
      <p:ext uri="{BB962C8B-B14F-4D97-AF65-F5344CB8AC3E}">
        <p14:creationId xmlns:p14="http://schemas.microsoft.com/office/powerpoint/2010/main" val="3809222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8753" y="1180366"/>
            <a:ext cx="3686689" cy="4439270"/>
          </a:xfrm>
          <a:prstGeom prst="rect">
            <a:avLst/>
          </a:prstGeom>
        </p:spPr>
      </p:pic>
    </p:spTree>
    <p:extLst>
      <p:ext uri="{BB962C8B-B14F-4D97-AF65-F5344CB8AC3E}">
        <p14:creationId xmlns:p14="http://schemas.microsoft.com/office/powerpoint/2010/main" val="314872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95168E24-79DF-4D86-A688-BDD2214AF20D}"/>
              </a:ext>
            </a:extLst>
          </p:cNvPr>
          <p:cNvSpPr txBox="1"/>
          <p:nvPr/>
        </p:nvSpPr>
        <p:spPr>
          <a:xfrm>
            <a:off x="1085654" y="1312784"/>
            <a:ext cx="10020692" cy="3416320"/>
          </a:xfrm>
          <a:prstGeom prst="rect">
            <a:avLst/>
          </a:prstGeom>
          <a:noFill/>
        </p:spPr>
        <p:txBody>
          <a:bodyPr wrap="square">
            <a:spAutoFit/>
          </a:bodyPr>
          <a:lstStyle/>
          <a:p>
            <a:pPr algn="just"/>
            <a:r>
              <a:rPr lang="tr-TR" dirty="0"/>
              <a:t>Yapılan çalışmada, ortamda bulunan nesnelerin gerçek zamanlı olarak tespit edilmesi, sınıflandırılması ve elde edilen sonuçlar sunulmaktadır. Önerilen yönteme ait deneysel çalışmaların gerçekleştirilmesinde fındık meyvesi kullanılmaktadır. Çalışma ortamında bulunan fındıklara ait görüntü, kamera ile alındıktan sonra görüntü işleme teknikleri kullanılarak işlenmektedir. Fındıkların görüntü düzlemi üzerinde kapladıkları boyut ve alan verileri hesaplanmaktadır. Elde edilen veriler değerlendirilerek, fındıklar gerçek zamanlı olarak küçük (K1), orta (K2) ve büyük (K3) olmak üzere üç sınıfa ayrılmaktadır. Bu işlem ortalama tabanlı sınıflandırma ve K-</a:t>
            </a:r>
            <a:r>
              <a:rPr lang="tr-TR" dirty="0" err="1"/>
              <a:t>means</a:t>
            </a:r>
            <a:r>
              <a:rPr lang="tr-TR" dirty="0"/>
              <a:t> kümeleme yöntemleri kullanılarak gerçekleştirilmektedir. Küme merkezlerinin belirlenmesi ve sınıflandırma işlemi fındık meyvesi verilerinden elde edilen bilgi </a:t>
            </a:r>
            <a:r>
              <a:rPr lang="tr-TR" dirty="0" err="1"/>
              <a:t>veritabanı</a:t>
            </a:r>
            <a:r>
              <a:rPr lang="tr-TR" dirty="0"/>
              <a:t> kullanılarak sağlanmaktadır. Çalışma ortamında bulunan fındık meyveleri, görüntü işleme teknikleri kullanılarak %100 başarımla tespit edilmektedir. Fındık meyvelerinin, ortalama tabanlı ve K-</a:t>
            </a:r>
            <a:r>
              <a:rPr lang="tr-TR" dirty="0" err="1"/>
              <a:t>means</a:t>
            </a:r>
            <a:r>
              <a:rPr lang="tr-TR" dirty="0"/>
              <a:t> kümeleme yöntemleri kullanılarak sınıflandırılması karşılaştırılmaktadır. Karşılaştırma sonucunda, </a:t>
            </a:r>
            <a:r>
              <a:rPr lang="tr-TR" dirty="0" err="1"/>
              <a:t>gerçeklenen</a:t>
            </a:r>
            <a:r>
              <a:rPr lang="tr-TR" dirty="0"/>
              <a:t> iki yöntemin %90 ile %100 oranında benzerlik gösterdiği bulunmaktadır. </a:t>
            </a:r>
          </a:p>
        </p:txBody>
      </p:sp>
    </p:spTree>
    <p:extLst>
      <p:ext uri="{BB962C8B-B14F-4D97-AF65-F5344CB8AC3E}">
        <p14:creationId xmlns:p14="http://schemas.microsoft.com/office/powerpoint/2010/main" val="3650740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17477456-A2FC-4B74-B1F5-A4D9306FAB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6191" y="904533"/>
            <a:ext cx="2690093" cy="4709568"/>
          </a:xfrm>
          <a:prstGeom prst="rect">
            <a:avLst/>
          </a:prstGeom>
        </p:spPr>
      </p:pic>
      <p:sp>
        <p:nvSpPr>
          <p:cNvPr id="7" name="Metin kutusu 6">
            <a:extLst>
              <a:ext uri="{FF2B5EF4-FFF2-40B4-BE49-F238E27FC236}">
                <a16:creationId xmlns:a16="http://schemas.microsoft.com/office/drawing/2014/main" id="{D00069F4-B45F-4465-B070-14F8E8D6E8FC}"/>
              </a:ext>
            </a:extLst>
          </p:cNvPr>
          <p:cNvSpPr txBox="1"/>
          <p:nvPr/>
        </p:nvSpPr>
        <p:spPr>
          <a:xfrm>
            <a:off x="994372" y="1897220"/>
            <a:ext cx="6103856" cy="2031325"/>
          </a:xfrm>
          <a:prstGeom prst="rect">
            <a:avLst/>
          </a:prstGeom>
          <a:noFill/>
        </p:spPr>
        <p:txBody>
          <a:bodyPr wrap="square">
            <a:spAutoFit/>
          </a:bodyPr>
          <a:lstStyle/>
          <a:p>
            <a:pPr algn="just"/>
            <a:r>
              <a:rPr lang="tr-TR" dirty="0"/>
              <a:t>Nesnelerin bulunduğu ortamdan alınan görüntü, aşama 1 adımında yer alan “Görüntü Ön İşleme” işlemine tabi tutulmaktadır. Aşama 2’de “Nesne Bulma ve Özellik Çıkarımı İşlemi” ile ortamdaki nesnelerin, boyut ve alan gibi özellikleri çıkartılmaktadır. Son aşamada ise, aşama 2’de elde edilen veriler kullanılarak her bir nesnenin sınıflandırılması gerçekleştirilmektedir.</a:t>
            </a:r>
          </a:p>
        </p:txBody>
      </p:sp>
    </p:spTree>
    <p:extLst>
      <p:ext uri="{BB962C8B-B14F-4D97-AF65-F5344CB8AC3E}">
        <p14:creationId xmlns:p14="http://schemas.microsoft.com/office/powerpoint/2010/main" val="455595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8D6ED208-0F02-4CBA-8E96-4740730599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5638" y="1027676"/>
            <a:ext cx="2743438" cy="4595258"/>
          </a:xfrm>
          <a:prstGeom prst="rect">
            <a:avLst/>
          </a:prstGeom>
        </p:spPr>
      </p:pic>
      <p:sp>
        <p:nvSpPr>
          <p:cNvPr id="7" name="Metin kutusu 6">
            <a:extLst>
              <a:ext uri="{FF2B5EF4-FFF2-40B4-BE49-F238E27FC236}">
                <a16:creationId xmlns:a16="http://schemas.microsoft.com/office/drawing/2014/main" id="{AAAB81ED-427A-45CA-8A83-4AD218994B0D}"/>
              </a:ext>
            </a:extLst>
          </p:cNvPr>
          <p:cNvSpPr txBox="1"/>
          <p:nvPr/>
        </p:nvSpPr>
        <p:spPr>
          <a:xfrm>
            <a:off x="984435" y="1027676"/>
            <a:ext cx="6103856" cy="4524315"/>
          </a:xfrm>
          <a:prstGeom prst="rect">
            <a:avLst/>
          </a:prstGeom>
          <a:noFill/>
        </p:spPr>
        <p:txBody>
          <a:bodyPr wrap="square">
            <a:spAutoFit/>
          </a:bodyPr>
          <a:lstStyle/>
          <a:p>
            <a:pPr algn="just"/>
            <a:r>
              <a:rPr lang="tr-TR" dirty="0"/>
              <a:t>Görüntü ön işleme aşamasında, kameradan alınan görüntü üzerinde sırasıyla filtreleme, resmin grileştirilmesi ve ikili resme çevrilmesi işlemleri uygulanmaktadır. Bu işlemlerin gerçekleştirilmesinden sonra görüntü üzerinde yer alan ve ilgilenilen nesneler daha belirgin ve kolay işlenebilir hale getirilmektedir. Yandaki görüntü ön işleme aşamasında uygulanan adımlar sunulmaktadır.</a:t>
            </a:r>
          </a:p>
          <a:p>
            <a:pPr algn="just"/>
            <a:endParaRPr lang="tr-TR" dirty="0"/>
          </a:p>
          <a:p>
            <a:pPr algn="just"/>
            <a:r>
              <a:rPr lang="tr-TR" dirty="0"/>
              <a:t>Gri olarak elde edilen görüntü üzerinde, </a:t>
            </a:r>
            <a:r>
              <a:rPr lang="tr-TR" dirty="0" err="1"/>
              <a:t>eşikleme</a:t>
            </a:r>
            <a:r>
              <a:rPr lang="tr-TR" dirty="0"/>
              <a:t> işlemi uygulanarak sadece ilgili nesnelere ait yer alan bölümler kullanılmaktadır. </a:t>
            </a:r>
            <a:r>
              <a:rPr lang="tr-TR" dirty="0" err="1"/>
              <a:t>Eşikleme</a:t>
            </a:r>
            <a:r>
              <a:rPr lang="tr-TR" dirty="0"/>
              <a:t> işleminde kullanılan en küçük (</a:t>
            </a:r>
            <a:r>
              <a:rPr lang="tr-TR" dirty="0" err="1"/>
              <a:t>min</a:t>
            </a:r>
            <a:r>
              <a:rPr lang="tr-TR" dirty="0"/>
              <a:t>) ve en büyük değerler (</a:t>
            </a:r>
            <a:r>
              <a:rPr lang="tr-TR" dirty="0" err="1"/>
              <a:t>max</a:t>
            </a:r>
            <a:r>
              <a:rPr lang="tr-TR" dirty="0"/>
              <a:t>) deneysel çalışmalar sonucunda belirlenmektedir. Gri görüntü içerisinde yer alan piksel değerleri </a:t>
            </a:r>
            <a:r>
              <a:rPr lang="tr-TR" dirty="0" err="1"/>
              <a:t>min</a:t>
            </a:r>
            <a:r>
              <a:rPr lang="tr-TR" dirty="0"/>
              <a:t> ve </a:t>
            </a:r>
            <a:r>
              <a:rPr lang="tr-TR" dirty="0" err="1"/>
              <a:t>max</a:t>
            </a:r>
            <a:r>
              <a:rPr lang="tr-TR" dirty="0"/>
              <a:t> değerleri arasında bulunup bulunmadığı karşılaştırılarak, ikili görüntü için yeni değer ataması gerçekleştirilmektedir.</a:t>
            </a:r>
          </a:p>
        </p:txBody>
      </p:sp>
    </p:spTree>
    <p:extLst>
      <p:ext uri="{BB962C8B-B14F-4D97-AF65-F5344CB8AC3E}">
        <p14:creationId xmlns:p14="http://schemas.microsoft.com/office/powerpoint/2010/main" val="807110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4914229-6284-4286-B747-B1384281CC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803" y="3215159"/>
            <a:ext cx="3284505" cy="3154953"/>
          </a:xfrm>
          <a:prstGeom prst="rect">
            <a:avLst/>
          </a:prstGeom>
        </p:spPr>
      </p:pic>
      <p:pic>
        <p:nvPicPr>
          <p:cNvPr id="7" name="Resim 6">
            <a:extLst>
              <a:ext uri="{FF2B5EF4-FFF2-40B4-BE49-F238E27FC236}">
                <a16:creationId xmlns:a16="http://schemas.microsoft.com/office/drawing/2014/main" id="{1AAFBA30-1C4E-4216-9A16-F3AA2AB525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6694" y="2956056"/>
            <a:ext cx="3284505" cy="3414056"/>
          </a:xfrm>
          <a:prstGeom prst="rect">
            <a:avLst/>
          </a:prstGeom>
        </p:spPr>
      </p:pic>
      <p:sp>
        <p:nvSpPr>
          <p:cNvPr id="9" name="Metin kutusu 8">
            <a:extLst>
              <a:ext uri="{FF2B5EF4-FFF2-40B4-BE49-F238E27FC236}">
                <a16:creationId xmlns:a16="http://schemas.microsoft.com/office/drawing/2014/main" id="{793EDA10-9042-4447-848B-E3CA81AFBC13}"/>
              </a:ext>
            </a:extLst>
          </p:cNvPr>
          <p:cNvSpPr txBox="1"/>
          <p:nvPr/>
        </p:nvSpPr>
        <p:spPr>
          <a:xfrm>
            <a:off x="1870801" y="487888"/>
            <a:ext cx="8495908" cy="2585323"/>
          </a:xfrm>
          <a:prstGeom prst="rect">
            <a:avLst/>
          </a:prstGeom>
          <a:noFill/>
        </p:spPr>
        <p:txBody>
          <a:bodyPr wrap="square">
            <a:spAutoFit/>
          </a:bodyPr>
          <a:lstStyle/>
          <a:p>
            <a:pPr algn="just"/>
            <a:r>
              <a:rPr lang="tr-TR" dirty="0" err="1"/>
              <a:t>Eşikleme</a:t>
            </a:r>
            <a:r>
              <a:rPr lang="tr-TR" dirty="0"/>
              <a:t> işleminden sonra siyah ve beyaz renkleri içeren görüntü oluşturulmaktadır. Görüntü içerisinde, siyah bölgelerde istenmeyen beyaz noktalar, beyaz bölgelerde istenmeyen siyah noktalar bulunmaktadır. Elde edilen ikili görüntü üzerinde yer alan gürültüleri silmek amacıyla morfolojik işlem uygulanmaktadır. Morfolojik işlemde, girdi olarak verilmekte olan, ikili görüntü üzerinde yapısal element adı verilen 3x3, 5x5 vb. kare matris gezdirilmektedir. Morfolojik işlem adımında, yapısal element ve ikili görüntü değerlerindeki komşu piksel değerleri kullanılarak görüntü güncellenmektedir. Önerilen çalışmada, ikili görüntü üzerinde, aşındırma (</a:t>
            </a:r>
            <a:r>
              <a:rPr lang="tr-TR" dirty="0" err="1"/>
              <a:t>erosion</a:t>
            </a:r>
            <a:r>
              <a:rPr lang="tr-TR" dirty="0"/>
              <a:t>) ve genişleme (</a:t>
            </a:r>
            <a:r>
              <a:rPr lang="tr-TR" dirty="0" err="1"/>
              <a:t>dilation</a:t>
            </a:r>
            <a:r>
              <a:rPr lang="tr-TR" dirty="0"/>
              <a:t>) morfolojik işlemleri uygulanmaktadır. </a:t>
            </a:r>
          </a:p>
        </p:txBody>
      </p:sp>
    </p:spTree>
    <p:extLst>
      <p:ext uri="{BB962C8B-B14F-4D97-AF65-F5344CB8AC3E}">
        <p14:creationId xmlns:p14="http://schemas.microsoft.com/office/powerpoint/2010/main" val="3806793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666F7A7A-360B-4910-9AB5-6BBDD21543EB}"/>
              </a:ext>
            </a:extLst>
          </p:cNvPr>
          <p:cNvSpPr txBox="1"/>
          <p:nvPr/>
        </p:nvSpPr>
        <p:spPr>
          <a:xfrm>
            <a:off x="1477651" y="772527"/>
            <a:ext cx="9457442" cy="5078313"/>
          </a:xfrm>
          <a:prstGeom prst="rect">
            <a:avLst/>
          </a:prstGeom>
          <a:noFill/>
        </p:spPr>
        <p:txBody>
          <a:bodyPr wrap="square">
            <a:spAutoFit/>
          </a:bodyPr>
          <a:lstStyle/>
          <a:p>
            <a:pPr algn="just"/>
            <a:r>
              <a:rPr lang="tr-TR" dirty="0"/>
              <a:t>Nesne bulma ve özellik çıkarımı işlemi aşamasında, görüntü ön işleme aşamasından geçirilerek elde edilen ikili görüntü üzerinde nesnelerin bulunması ve her bir nesneye ait özelliklerin çıkarımı işlemleri gerçekleştirilmektedir. Nesnelerin görüntü düzleminde kaplamış olduğu alan, nesne boyları ve nesne merkezine ait koordinatlar özellik çıkarım vektörlerinde bulunmaktadır.</a:t>
            </a:r>
          </a:p>
          <a:p>
            <a:pPr algn="just"/>
            <a:endParaRPr lang="tr-TR" dirty="0"/>
          </a:p>
          <a:p>
            <a:pPr algn="just"/>
            <a:r>
              <a:rPr lang="tr-TR" dirty="0"/>
              <a:t>K-</a:t>
            </a:r>
            <a:r>
              <a:rPr lang="tr-TR" dirty="0" err="1"/>
              <a:t>means</a:t>
            </a:r>
            <a:r>
              <a:rPr lang="tr-TR" dirty="0"/>
              <a:t> algoritması, N adet veri nesnesinin K adet kümeye bölünmesidir. K-</a:t>
            </a:r>
            <a:r>
              <a:rPr lang="tr-TR" dirty="0" err="1"/>
              <a:t>means</a:t>
            </a:r>
            <a:r>
              <a:rPr lang="tr-TR" dirty="0"/>
              <a:t> kümeleme, </a:t>
            </a:r>
            <a:r>
              <a:rPr lang="tr-TR" dirty="0" err="1"/>
              <a:t>karesel</a:t>
            </a:r>
            <a:r>
              <a:rPr lang="tr-TR" dirty="0"/>
              <a:t> hatayı en aza indirgemek için N tane veriyi K adet kümeye bölümlemeyi amaçlamaktadır [18, 24]. K-</a:t>
            </a:r>
            <a:r>
              <a:rPr lang="tr-TR" dirty="0" err="1"/>
              <a:t>means</a:t>
            </a:r>
            <a:r>
              <a:rPr lang="tr-TR" dirty="0"/>
              <a:t> algoritmasının temel amacı bölümleme sonucunda elde edilen küme içindeki verilerin benzerliklerinin maksimum, kümeler arasındaki benzerliklerin ise minimum olmasıdır. K-</a:t>
            </a:r>
            <a:r>
              <a:rPr lang="tr-TR" dirty="0" err="1"/>
              <a:t>means</a:t>
            </a:r>
            <a:r>
              <a:rPr lang="tr-TR" dirty="0"/>
              <a:t> algoritmasının çalışma sürecini maddeler halinde sunulan 4 aşamada ifade edilmektedir.</a:t>
            </a:r>
          </a:p>
          <a:p>
            <a:pPr algn="just"/>
            <a:endParaRPr lang="tr-TR" dirty="0"/>
          </a:p>
          <a:p>
            <a:pPr algn="just"/>
            <a:r>
              <a:rPr lang="tr-TR" dirty="0"/>
              <a:t>1. İlk olarak, K adet küme için rastgele başlangıç küme merkezleri belirlenmektedir, </a:t>
            </a:r>
          </a:p>
          <a:p>
            <a:pPr algn="just"/>
            <a:r>
              <a:rPr lang="tr-TR" dirty="0"/>
              <a:t>2. Her nesnenin seçilmiş olan küme merkez noktalarına olan uzaklığı hesaplanmaktadır. Küme merkez noktalarına olan uzaklıklarına göre tüm nesneler k adet kümeden en yakın olan kümeye yerleştirilmektedir, </a:t>
            </a:r>
          </a:p>
          <a:p>
            <a:pPr algn="just"/>
            <a:r>
              <a:rPr lang="tr-TR" dirty="0"/>
              <a:t>3. Yeni oluşan kümelerin merkez noktaları, o kümedeki tüm nesnelerin ortalama değerlerinden elde edilmiş veriye göre değiştirilmektedir, </a:t>
            </a:r>
          </a:p>
          <a:p>
            <a:pPr algn="just"/>
            <a:r>
              <a:rPr lang="tr-TR" dirty="0"/>
              <a:t>4. Küme merkez noktaları sabit olmadığı sürece 2. ve 3. adımlar tekrarlanmaktadır. </a:t>
            </a:r>
          </a:p>
        </p:txBody>
      </p:sp>
    </p:spTree>
    <p:extLst>
      <p:ext uri="{BB962C8B-B14F-4D97-AF65-F5344CB8AC3E}">
        <p14:creationId xmlns:p14="http://schemas.microsoft.com/office/powerpoint/2010/main" val="50906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0F6CDF68-572F-41D1-838F-FBC2DBBEE7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7600" y="1344749"/>
            <a:ext cx="7376799" cy="4168501"/>
          </a:xfrm>
          <a:prstGeom prst="rect">
            <a:avLst/>
          </a:prstGeom>
        </p:spPr>
      </p:pic>
    </p:spTree>
    <p:extLst>
      <p:ext uri="{BB962C8B-B14F-4D97-AF65-F5344CB8AC3E}">
        <p14:creationId xmlns:p14="http://schemas.microsoft.com/office/powerpoint/2010/main" val="1634874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5A22A073-29C1-4610-BB1F-5EB379C21F1E}"/>
              </a:ext>
            </a:extLst>
          </p:cNvPr>
          <p:cNvSpPr txBox="1"/>
          <p:nvPr/>
        </p:nvSpPr>
        <p:spPr>
          <a:xfrm>
            <a:off x="1157140" y="1680404"/>
            <a:ext cx="4863446" cy="2585323"/>
          </a:xfrm>
          <a:prstGeom prst="rect">
            <a:avLst/>
          </a:prstGeom>
          <a:noFill/>
        </p:spPr>
        <p:txBody>
          <a:bodyPr wrap="square">
            <a:spAutoFit/>
          </a:bodyPr>
          <a:lstStyle/>
          <a:p>
            <a:pPr algn="just"/>
            <a:r>
              <a:rPr lang="tr-TR" dirty="0"/>
              <a:t>Ortalama tabanlı ve K-</a:t>
            </a:r>
            <a:r>
              <a:rPr lang="tr-TR" dirty="0" err="1"/>
              <a:t>means</a:t>
            </a:r>
            <a:r>
              <a:rPr lang="tr-TR" dirty="0"/>
              <a:t> algoritmasına göre kümeleme işleminde, piksel cinsinden bulunan alan değerleri kullanılarak küme merkezleri elde edilmektedir. Küme merkezleri elde edilirken çalışma ortamına 150 adet fındık yerleştirilerek bilgi </a:t>
            </a:r>
            <a:r>
              <a:rPr lang="tr-TR" dirty="0" err="1"/>
              <a:t>veritabanı</a:t>
            </a:r>
            <a:r>
              <a:rPr lang="tr-TR" dirty="0"/>
              <a:t> oluşturulmaktadır. Ortalama tabanlı ve K-</a:t>
            </a:r>
            <a:r>
              <a:rPr lang="tr-TR" dirty="0" err="1"/>
              <a:t>means</a:t>
            </a:r>
            <a:r>
              <a:rPr lang="tr-TR" dirty="0"/>
              <a:t> algoritmaları kullanılarak elde edilen küme merkezleri yandaki tabloda sunulmaktadır.</a:t>
            </a:r>
          </a:p>
        </p:txBody>
      </p:sp>
      <p:pic>
        <p:nvPicPr>
          <p:cNvPr id="7" name="Resim 6">
            <a:extLst>
              <a:ext uri="{FF2B5EF4-FFF2-40B4-BE49-F238E27FC236}">
                <a16:creationId xmlns:a16="http://schemas.microsoft.com/office/drawing/2014/main" id="{2BCADAF6-1E09-439B-8A6C-AA89857381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6245" y="1781666"/>
            <a:ext cx="3497883" cy="2102177"/>
          </a:xfrm>
          <a:prstGeom prst="rect">
            <a:avLst/>
          </a:prstGeom>
        </p:spPr>
      </p:pic>
    </p:spTree>
    <p:extLst>
      <p:ext uri="{BB962C8B-B14F-4D97-AF65-F5344CB8AC3E}">
        <p14:creationId xmlns:p14="http://schemas.microsoft.com/office/powerpoint/2010/main" val="81752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94BF0A00-97D1-4CBB-8A27-61CA326CE50F}"/>
              </a:ext>
            </a:extLst>
          </p:cNvPr>
          <p:cNvSpPr txBox="1">
            <a:spLocks/>
          </p:cNvSpPr>
          <p:nvPr/>
        </p:nvSpPr>
        <p:spPr>
          <a:xfrm>
            <a:off x="1703108" y="1851058"/>
            <a:ext cx="9144000" cy="1691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just"/>
            <a:r>
              <a:rPr lang="tr-TR" dirty="0"/>
              <a:t>RETİNA KAN DAMARLARINI ÇIKARMAK İÇİN EŞİKLEME TEMMELLİ MORFOLOJİK BİR YÖNTEM</a:t>
            </a:r>
          </a:p>
        </p:txBody>
      </p:sp>
    </p:spTree>
    <p:extLst>
      <p:ext uri="{BB962C8B-B14F-4D97-AF65-F5344CB8AC3E}">
        <p14:creationId xmlns:p14="http://schemas.microsoft.com/office/powerpoint/2010/main" val="26444238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re">
  <a:themeElements>
    <a:clrScheme name="Devre">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Devre">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vre">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TM04033919[[fn=Devre]]</Template>
  <TotalTime>95</TotalTime>
  <Words>1521</Words>
  <Application>Microsoft Office PowerPoint</Application>
  <PresentationFormat>Geniş ekran</PresentationFormat>
  <Paragraphs>32</Paragraphs>
  <Slides>19</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19</vt:i4>
      </vt:variant>
    </vt:vector>
  </HeadingPairs>
  <TitlesOfParts>
    <vt:vector size="22" baseType="lpstr">
      <vt:lpstr>Arial</vt:lpstr>
      <vt:lpstr>Tw Cen MT</vt:lpstr>
      <vt:lpstr>Devre</vt:lpstr>
      <vt:lpstr>GÖRÜNTÜ İŞLEME TEKNİKLERİ VE KÜMELEME YÖNTEMLERİ KULLANILARAK FINDIK MEYVESİNİN TESPİTİ VE SINIFLANDIRILMASI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TEKNİKLERİ VE KÜMELEME YÖNTEMLERİ KULLANILARAK FINDIK MEYVESİNİN TESPİTİ VE SINIFLANDIRILMASI</dc:title>
  <dc:creator>hakan kaylı</dc:creator>
  <cp:lastModifiedBy>hakan kaylı</cp:lastModifiedBy>
  <cp:revision>11</cp:revision>
  <dcterms:created xsi:type="dcterms:W3CDTF">2022-12-10T15:43:28Z</dcterms:created>
  <dcterms:modified xsi:type="dcterms:W3CDTF">2022-12-14T16:14:50Z</dcterms:modified>
</cp:coreProperties>
</file>