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10657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DA26D71E-96DA-4F44-A8F1-B10DC66E73E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409446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87570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608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208287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340863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3774498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3668242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107382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401735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28956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A26D71E-96DA-4F44-A8F1-B10DC66E73E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44088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A26D71E-96DA-4F44-A8F1-B10DC66E73E2}"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192974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7" name="Date Placeholder 2"/>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12296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311010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7" name="Date Placeholder 4"/>
          <p:cNvSpPr>
            <a:spLocks noGrp="1"/>
          </p:cNvSpPr>
          <p:nvPr>
            <p:ph type="dt" sz="half" idx="10"/>
          </p:nvPr>
        </p:nvSpPr>
        <p:spPr/>
        <p:txBody>
          <a:bodyPr/>
          <a:lstStyle/>
          <a:p>
            <a:fld id="{DA26D71E-96DA-4F44-A8F1-B10DC66E73E2}" type="datetimeFigureOut">
              <a:rPr lang="tr-TR" smtClean="0"/>
              <a:t>8.11.2022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23364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DA26D71E-96DA-4F44-A8F1-B10DC66E73E2}"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9E83D3-0A2A-440F-8C2E-456FBDF75F28}" type="slidenum">
              <a:rPr lang="tr-TR" smtClean="0"/>
              <a:t>‹#›</a:t>
            </a:fld>
            <a:endParaRPr lang="tr-TR"/>
          </a:p>
        </p:txBody>
      </p:sp>
    </p:spTree>
    <p:extLst>
      <p:ext uri="{BB962C8B-B14F-4D97-AF65-F5344CB8AC3E}">
        <p14:creationId xmlns:p14="http://schemas.microsoft.com/office/powerpoint/2010/main" val="3978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26D71E-96DA-4F44-A8F1-B10DC66E73E2}" type="datetimeFigureOut">
              <a:rPr lang="tr-TR" smtClean="0"/>
              <a:t>8.11.2022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9E83D3-0A2A-440F-8C2E-456FBDF75F28}" type="slidenum">
              <a:rPr lang="tr-TR" smtClean="0"/>
              <a:t>‹#›</a:t>
            </a:fld>
            <a:endParaRPr lang="tr-TR"/>
          </a:p>
        </p:txBody>
      </p:sp>
    </p:spTree>
    <p:extLst>
      <p:ext uri="{BB962C8B-B14F-4D97-AF65-F5344CB8AC3E}">
        <p14:creationId xmlns:p14="http://schemas.microsoft.com/office/powerpoint/2010/main" val="256601662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944896" y="2390385"/>
            <a:ext cx="8199229" cy="1791089"/>
          </a:xfrm>
        </p:spPr>
        <p:txBody>
          <a:bodyPr>
            <a:normAutofit/>
          </a:bodyPr>
          <a:lstStyle/>
          <a:p>
            <a:r>
              <a:rPr lang="tr-TR" sz="3600" b="1" dirty="0"/>
              <a:t>GÖRÜNTÜ İŞLEME TEKNİKLERİ KULLANILARAK EKMEK DOKU ANALİZİ</a:t>
            </a:r>
          </a:p>
        </p:txBody>
      </p:sp>
    </p:spTree>
    <p:extLst>
      <p:ext uri="{BB962C8B-B14F-4D97-AF65-F5344CB8AC3E}">
        <p14:creationId xmlns:p14="http://schemas.microsoft.com/office/powerpoint/2010/main" val="237205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08062" y="538443"/>
            <a:ext cx="8946541" cy="2604807"/>
          </a:xfrm>
        </p:spPr>
        <p:txBody>
          <a:bodyPr>
            <a:normAutofit/>
          </a:bodyPr>
          <a:lstStyle/>
          <a:p>
            <a:pPr marL="0" indent="0" algn="just">
              <a:buNone/>
            </a:pPr>
            <a:r>
              <a:rPr lang="tr-TR" sz="1200" dirty="0"/>
              <a:t>Sonuç olarak yapılan çalışmada görüntü işleme teknikleri kullanılarak ekmek gözenekleri </a:t>
            </a:r>
            <a:r>
              <a:rPr lang="tr-TR" sz="1200" dirty="0" err="1"/>
              <a:t>bölütlenmiştir</a:t>
            </a:r>
            <a:r>
              <a:rPr lang="tr-TR" sz="1200" dirty="0"/>
              <a:t>. Bu sayede ekmek doku özellikleri belirlenerek katkı maddesinin cinsine, miktarına bağlı olarak ekmek yapısında meydana gelen değişimler ve gözeneklere ait sayısal veriler elde edilerek belirlenmiştir. Tabloda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sz="1200" dirty="0" err="1"/>
              <a:t>DATEM’le</a:t>
            </a:r>
            <a:r>
              <a:rPr lang="tr-TR" sz="1200" dirty="0"/>
              <a:t> kıyaslandığında bu değerlerin daha küçük kaldığı görülmüştür. GL </a:t>
            </a:r>
            <a:r>
              <a:rPr lang="tr-TR" sz="1200" dirty="0" err="1"/>
              <a:t>enzimli</a:t>
            </a:r>
            <a:r>
              <a:rPr lang="tr-TR" sz="1200" dirty="0"/>
              <a:t> ekmeklerin 60 ve 90’lı konsantrasyonunda gözenek sayısı ve gözenek alanını arttırdığı, 120’li konsantrasyonunda ise gözenek sayısını azalttığı görülmektedir. Elde edilen sonuçlar FL ve GL </a:t>
            </a:r>
            <a:r>
              <a:rPr lang="tr-TR" sz="1200" dirty="0" err="1"/>
              <a:t>lipaz</a:t>
            </a:r>
            <a:r>
              <a:rPr lang="tr-TR" sz="1200" dirty="0"/>
              <a:t> enzimlerinin DATEM kadar olmasa da ekmek hacmine olumlu etki yaptığını göstermiştir</a:t>
            </a:r>
          </a:p>
        </p:txBody>
      </p:sp>
      <p:pic>
        <p:nvPicPr>
          <p:cNvPr id="5" name="Resim 4" descr="tablo içeren bir resim&#10;&#10;Açıklama otomatik olarak oluşturuldu">
            <a:extLst>
              <a:ext uri="{FF2B5EF4-FFF2-40B4-BE49-F238E27FC236}">
                <a16:creationId xmlns:a16="http://schemas.microsoft.com/office/drawing/2014/main" id="{FD040FE2-B61E-4C65-AD2D-EDFB2F7D3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33" y="3048098"/>
            <a:ext cx="7295817" cy="3241442"/>
          </a:xfrm>
          <a:prstGeom prst="rect">
            <a:avLst/>
          </a:prstGeom>
        </p:spPr>
      </p:pic>
    </p:spTree>
    <p:extLst>
      <p:ext uri="{BB962C8B-B14F-4D97-AF65-F5344CB8AC3E}">
        <p14:creationId xmlns:p14="http://schemas.microsoft.com/office/powerpoint/2010/main" val="5255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6069" y="1049068"/>
            <a:ext cx="6615023" cy="4351338"/>
          </a:xfrm>
        </p:spPr>
        <p:txBody>
          <a:bodyPr>
            <a:normAutofit/>
          </a:bodyPr>
          <a:lstStyle/>
          <a:p>
            <a:pPr marL="0" indent="0" algn="just">
              <a:buNone/>
            </a:pPr>
            <a:r>
              <a:rPr lang="tr-TR" sz="2400" dirty="0"/>
              <a:t>Bir ekmeğin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442" y="1049068"/>
            <a:ext cx="3925469" cy="4198363"/>
          </a:xfrm>
          <a:prstGeom prst="rect">
            <a:avLst/>
          </a:prstGeom>
        </p:spPr>
      </p:pic>
    </p:spTree>
    <p:extLst>
      <p:ext uri="{BB962C8B-B14F-4D97-AF65-F5344CB8AC3E}">
        <p14:creationId xmlns:p14="http://schemas.microsoft.com/office/powerpoint/2010/main" val="266794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69962" y="1452843"/>
            <a:ext cx="10059988" cy="4538381"/>
          </a:xfrm>
        </p:spPr>
        <p:txBody>
          <a:bodyPr>
            <a:noAutofit/>
          </a:bodyPr>
          <a:lstStyle/>
          <a:p>
            <a:pPr marL="0" indent="0" algn="just">
              <a:buNone/>
            </a:pPr>
            <a:r>
              <a:rPr lang="tr-TR" sz="2400" dirty="0"/>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p:txBody>
      </p:sp>
    </p:spTree>
    <p:extLst>
      <p:ext uri="{BB962C8B-B14F-4D97-AF65-F5344CB8AC3E}">
        <p14:creationId xmlns:p14="http://schemas.microsoft.com/office/powerpoint/2010/main" val="89331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1184AE5C-0B98-4872-AC09-DA20341B4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5092" y="497770"/>
            <a:ext cx="4005408" cy="5862460"/>
          </a:xfrm>
        </p:spPr>
      </p:pic>
    </p:spTree>
    <p:extLst>
      <p:ext uri="{BB962C8B-B14F-4D97-AF65-F5344CB8AC3E}">
        <p14:creationId xmlns:p14="http://schemas.microsoft.com/office/powerpoint/2010/main" val="25179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052793"/>
            <a:ext cx="8722435" cy="4195481"/>
          </a:xfrm>
        </p:spPr>
        <p:txBody>
          <a:bodyPr/>
          <a:lstStyle/>
          <a:p>
            <a:pPr marL="0" indent="0">
              <a:buNone/>
            </a:pPr>
            <a:r>
              <a:rPr lang="tr-TR" dirty="0"/>
              <a:t>Öncelikle renkli ekmek görüntüsünü gri seviye görüntüye çevrilip </a:t>
            </a:r>
            <a:r>
              <a:rPr lang="tr-TR" dirty="0" err="1"/>
              <a:t>histogramı</a:t>
            </a:r>
            <a:r>
              <a:rPr lang="tr-TR" dirty="0"/>
              <a:t> çıkarılıyor.</a:t>
            </a:r>
          </a:p>
          <a:p>
            <a:pPr marL="0" indent="0">
              <a:buNone/>
            </a:pPr>
            <a:endParaRPr lang="tr-TR" dirty="0"/>
          </a:p>
          <a:p>
            <a:pPr marL="0" indent="0">
              <a:buNone/>
            </a:pPr>
            <a:endParaRPr lang="tr-TR" dirty="0"/>
          </a:p>
        </p:txBody>
      </p:sp>
      <p:pic>
        <p:nvPicPr>
          <p:cNvPr id="4" name="Resim 3" descr="metin, iç mekan içeren bir resim&#10;&#10;Açıklama otomatik olarak oluşturuldu">
            <a:extLst>
              <a:ext uri="{FF2B5EF4-FFF2-40B4-BE49-F238E27FC236}">
                <a16:creationId xmlns:a16="http://schemas.microsoft.com/office/drawing/2014/main" id="{3D5D1CF4-0902-4DB0-B7B6-BEAD6D13E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828" y="2210343"/>
            <a:ext cx="3269263" cy="3368332"/>
          </a:xfrm>
          <a:prstGeom prst="rect">
            <a:avLst/>
          </a:prstGeom>
        </p:spPr>
      </p:pic>
      <p:pic>
        <p:nvPicPr>
          <p:cNvPr id="6" name="Resim 5">
            <a:extLst>
              <a:ext uri="{FF2B5EF4-FFF2-40B4-BE49-F238E27FC236}">
                <a16:creationId xmlns:a16="http://schemas.microsoft.com/office/drawing/2014/main" id="{A3836F3E-F143-4CFE-9675-3E4CAA223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07" y="2210343"/>
            <a:ext cx="3467400" cy="3368332"/>
          </a:xfrm>
          <a:prstGeom prst="rect">
            <a:avLst/>
          </a:prstGeom>
        </p:spPr>
      </p:pic>
    </p:spTree>
    <p:extLst>
      <p:ext uri="{BB962C8B-B14F-4D97-AF65-F5344CB8AC3E}">
        <p14:creationId xmlns:p14="http://schemas.microsoft.com/office/powerpoint/2010/main" val="420465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290918"/>
            <a:ext cx="8946541" cy="4195481"/>
          </a:xfrm>
        </p:spPr>
        <p:txBody>
          <a:bodyPr/>
          <a:lstStyle/>
          <a:p>
            <a:pPr marL="0" indent="0" algn="just">
              <a:buNone/>
            </a:pPr>
            <a:r>
              <a:rPr lang="tr-TR" dirty="0" err="1"/>
              <a:t>Histogram</a:t>
            </a:r>
            <a:r>
              <a:rPr lang="tr-TR" dirty="0"/>
              <a:t> germe işlemi yapılarak gri seviye ekmek görüntüsünün </a:t>
            </a:r>
            <a:r>
              <a:rPr lang="tr-TR" dirty="0" err="1"/>
              <a:t>konstratı</a:t>
            </a:r>
            <a:r>
              <a:rPr lang="tr-TR" dirty="0"/>
              <a:t> iyileştirilmiştir. Bu şekilde gözenekler daha belirgin hale gelmiştir.</a:t>
            </a:r>
          </a:p>
          <a:p>
            <a:pPr marL="0" indent="0">
              <a:buNone/>
            </a:pPr>
            <a:endParaRPr lang="tr-TR" dirty="0"/>
          </a:p>
        </p:txBody>
      </p:sp>
      <p:pic>
        <p:nvPicPr>
          <p:cNvPr id="4" name="Resim 3" descr="metin, iç mekan, yiyecek, ekmek içeren bir resim&#10;&#10;Açıklama otomatik olarak oluşturuldu">
            <a:extLst>
              <a:ext uri="{FF2B5EF4-FFF2-40B4-BE49-F238E27FC236}">
                <a16:creationId xmlns:a16="http://schemas.microsoft.com/office/drawing/2014/main" id="{47FFF02A-5081-4038-8E20-94B2917B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304" y="2636372"/>
            <a:ext cx="3132091" cy="3414056"/>
          </a:xfrm>
          <a:prstGeom prst="rect">
            <a:avLst/>
          </a:prstGeom>
        </p:spPr>
      </p:pic>
      <p:pic>
        <p:nvPicPr>
          <p:cNvPr id="6" name="Resim 5">
            <a:extLst>
              <a:ext uri="{FF2B5EF4-FFF2-40B4-BE49-F238E27FC236}">
                <a16:creationId xmlns:a16="http://schemas.microsoft.com/office/drawing/2014/main" id="{DF9CAD7D-ED48-4B66-AB75-5C1A2830F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863" y="2788736"/>
            <a:ext cx="3162574" cy="2979678"/>
          </a:xfrm>
          <a:prstGeom prst="rect">
            <a:avLst/>
          </a:prstGeom>
        </p:spPr>
      </p:pic>
    </p:spTree>
    <p:extLst>
      <p:ext uri="{BB962C8B-B14F-4D97-AF65-F5344CB8AC3E}">
        <p14:creationId xmlns:p14="http://schemas.microsoft.com/office/powerpoint/2010/main" val="129370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84262" y="1062318"/>
            <a:ext cx="8946541" cy="4195481"/>
          </a:xfrm>
        </p:spPr>
        <p:txBody>
          <a:bodyPr/>
          <a:lstStyle/>
          <a:p>
            <a:pPr marL="0" indent="0">
              <a:buNone/>
            </a:pPr>
            <a:r>
              <a:rPr lang="tr-TR" dirty="0"/>
              <a:t>Görüntüye </a:t>
            </a:r>
            <a:r>
              <a:rPr lang="tr-TR" dirty="0" err="1"/>
              <a:t>histogram</a:t>
            </a:r>
            <a:r>
              <a:rPr lang="tr-TR" dirty="0"/>
              <a:t> eşitleme işlemi yapılarak düzgün dağılımlı olmayan </a:t>
            </a:r>
            <a:r>
              <a:rPr lang="tr-TR" dirty="0" err="1"/>
              <a:t>histogramı</a:t>
            </a:r>
            <a:r>
              <a:rPr lang="tr-TR" dirty="0"/>
              <a:t> daha düzgün yayılımlı bir görüntü elde edilir.</a:t>
            </a:r>
          </a:p>
          <a:p>
            <a:pPr marL="0" indent="0">
              <a:buNone/>
            </a:pPr>
            <a:endParaRPr lang="tr-TR" dirty="0"/>
          </a:p>
          <a:p>
            <a:pPr marL="0" indent="0">
              <a:buNone/>
            </a:pPr>
            <a:endParaRPr lang="tr-TR" dirty="0"/>
          </a:p>
        </p:txBody>
      </p:sp>
      <p:pic>
        <p:nvPicPr>
          <p:cNvPr id="4" name="Resim 3" descr="yiyecek, ekmek içeren bir resim&#10;&#10;Açıklama otomatik olarak oluşturuldu">
            <a:extLst>
              <a:ext uri="{FF2B5EF4-FFF2-40B4-BE49-F238E27FC236}">
                <a16:creationId xmlns:a16="http://schemas.microsoft.com/office/drawing/2014/main" id="{5BB09A24-541A-49E4-B9B2-18259905C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036" y="2213466"/>
            <a:ext cx="3200677" cy="3307367"/>
          </a:xfrm>
          <a:prstGeom prst="rect">
            <a:avLst/>
          </a:prstGeom>
        </p:spPr>
      </p:pic>
      <p:pic>
        <p:nvPicPr>
          <p:cNvPr id="6" name="Resim 5">
            <a:extLst>
              <a:ext uri="{FF2B5EF4-FFF2-40B4-BE49-F238E27FC236}">
                <a16:creationId xmlns:a16="http://schemas.microsoft.com/office/drawing/2014/main" id="{A0795B6B-72F0-4338-AC1E-AFA9D3386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550" y="2213466"/>
            <a:ext cx="3139712" cy="3284505"/>
          </a:xfrm>
          <a:prstGeom prst="rect">
            <a:avLst/>
          </a:prstGeom>
        </p:spPr>
      </p:pic>
    </p:spTree>
    <p:extLst>
      <p:ext uri="{BB962C8B-B14F-4D97-AF65-F5344CB8AC3E}">
        <p14:creationId xmlns:p14="http://schemas.microsoft.com/office/powerpoint/2010/main" val="256866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6162" y="1243293"/>
            <a:ext cx="8946541" cy="4195481"/>
          </a:xfrm>
        </p:spPr>
        <p:txBody>
          <a:bodyPr/>
          <a:lstStyle/>
          <a:p>
            <a:pPr marL="0" indent="0">
              <a:buNone/>
            </a:pPr>
            <a:r>
              <a:rPr lang="tr-TR" dirty="0"/>
              <a:t>Görüntüde </a:t>
            </a:r>
            <a:r>
              <a:rPr lang="tr-TR" dirty="0" err="1"/>
              <a:t>eşikleme</a:t>
            </a:r>
            <a:r>
              <a:rPr lang="tr-TR" dirty="0"/>
              <a:t> işlemi yapılarak gözenekler siyah, ekmek dokusu ise beyaz olduğu gözlenmektedir.</a:t>
            </a:r>
          </a:p>
        </p:txBody>
      </p:sp>
      <p:pic>
        <p:nvPicPr>
          <p:cNvPr id="5" name="Resim 4" descr="metin, açık hava içeren bir resim&#10;&#10;Açıklama otomatik olarak oluşturuldu">
            <a:extLst>
              <a:ext uri="{FF2B5EF4-FFF2-40B4-BE49-F238E27FC236}">
                <a16:creationId xmlns:a16="http://schemas.microsoft.com/office/drawing/2014/main" id="{E8C9A94E-9018-44EF-910A-433AE8065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13" y="2199993"/>
            <a:ext cx="3923507" cy="3989212"/>
          </a:xfrm>
          <a:prstGeom prst="rect">
            <a:avLst/>
          </a:prstGeom>
        </p:spPr>
      </p:pic>
    </p:spTree>
    <p:extLst>
      <p:ext uri="{BB962C8B-B14F-4D97-AF65-F5344CB8AC3E}">
        <p14:creationId xmlns:p14="http://schemas.microsoft.com/office/powerpoint/2010/main" val="252052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21121" y="906878"/>
            <a:ext cx="8946541" cy="4195481"/>
          </a:xfrm>
        </p:spPr>
        <p:txBody>
          <a:bodyPr/>
          <a:lstStyle/>
          <a:p>
            <a:pPr marL="0" indent="0">
              <a:buNone/>
            </a:pPr>
            <a:r>
              <a:rPr lang="tr-TR" dirty="0"/>
              <a:t>Gözeneklerin büyüklüklerine göre sınıflandırılması</a:t>
            </a:r>
          </a:p>
        </p:txBody>
      </p:sp>
      <p:pic>
        <p:nvPicPr>
          <p:cNvPr id="5" name="Resim 4">
            <a:extLst>
              <a:ext uri="{FF2B5EF4-FFF2-40B4-BE49-F238E27FC236}">
                <a16:creationId xmlns:a16="http://schemas.microsoft.com/office/drawing/2014/main" id="{38D8CDEC-40F6-45C4-968A-75EAE0750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31" y="1876876"/>
            <a:ext cx="4249416" cy="4238713"/>
          </a:xfrm>
          <a:prstGeom prst="rect">
            <a:avLst/>
          </a:prstGeom>
        </p:spPr>
      </p:pic>
    </p:spTree>
    <p:extLst>
      <p:ext uri="{BB962C8B-B14F-4D97-AF65-F5344CB8AC3E}">
        <p14:creationId xmlns:p14="http://schemas.microsoft.com/office/powerpoint/2010/main" val="2032521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377</Words>
  <Application>Microsoft Office PowerPoint</Application>
  <PresentationFormat>Geniş ekran</PresentationFormat>
  <Paragraphs>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İyon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HakanKAYLI</dc:creator>
  <cp:lastModifiedBy>hakan kaylı</cp:lastModifiedBy>
  <cp:revision>4</cp:revision>
  <dcterms:created xsi:type="dcterms:W3CDTF">2022-11-08T11:10:27Z</dcterms:created>
  <dcterms:modified xsi:type="dcterms:W3CDTF">2022-11-08T19:55:34Z</dcterms:modified>
</cp:coreProperties>
</file>