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6"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218176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F5781D-9F48-4366-A94A-67E25E87DD0F}"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260457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222303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C6B01C-F44D-42F4-8242-B1515D78870E}"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9637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3363449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F5781D-9F48-4366-A94A-67E25E87DD0F}" type="datetimeFigureOut">
              <a:rPr lang="tr-TR" smtClean="0"/>
              <a:t>13.11.2022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2769978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F5781D-9F48-4366-A94A-67E25E87DD0F}" type="datetimeFigureOut">
              <a:rPr lang="tr-TR" smtClean="0"/>
              <a:t>13.11.2022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1603464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3495298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12072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420660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324490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7F5781D-9F48-4366-A94A-67E25E87DD0F}"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278613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7F5781D-9F48-4366-A94A-67E25E87DD0F}" type="datetimeFigureOut">
              <a:rPr lang="tr-TR" smtClean="0"/>
              <a:t>13.11.2022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171836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130376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37753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C7F5781D-9F48-4366-A94A-67E25E87DD0F}" type="datetimeFigureOut">
              <a:rPr lang="tr-TR" smtClean="0"/>
              <a:t>13.11.2022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6927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F5781D-9F48-4366-A94A-67E25E87DD0F}"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FC6B01C-F44D-42F4-8242-B1515D78870E}" type="slidenum">
              <a:rPr lang="tr-TR" smtClean="0"/>
              <a:t>‹#›</a:t>
            </a:fld>
            <a:endParaRPr lang="tr-TR"/>
          </a:p>
        </p:txBody>
      </p:sp>
    </p:spTree>
    <p:extLst>
      <p:ext uri="{BB962C8B-B14F-4D97-AF65-F5344CB8AC3E}">
        <p14:creationId xmlns:p14="http://schemas.microsoft.com/office/powerpoint/2010/main" val="421971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F5781D-9F48-4366-A94A-67E25E87DD0F}" type="datetimeFigureOut">
              <a:rPr lang="tr-TR" smtClean="0"/>
              <a:t>13.11.2022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C6B01C-F44D-42F4-8242-B1515D78870E}" type="slidenum">
              <a:rPr lang="tr-TR" smtClean="0"/>
              <a:t>‹#›</a:t>
            </a:fld>
            <a:endParaRPr lang="tr-TR"/>
          </a:p>
        </p:txBody>
      </p:sp>
    </p:spTree>
    <p:extLst>
      <p:ext uri="{BB962C8B-B14F-4D97-AF65-F5344CB8AC3E}">
        <p14:creationId xmlns:p14="http://schemas.microsoft.com/office/powerpoint/2010/main" val="415433739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6770E03C-384B-4166-9748-ADB9F1BBF16C}"/>
              </a:ext>
            </a:extLst>
          </p:cNvPr>
          <p:cNvSpPr>
            <a:spLocks noGrp="1"/>
          </p:cNvSpPr>
          <p:nvPr>
            <p:ph type="subTitle" idx="1"/>
          </p:nvPr>
        </p:nvSpPr>
        <p:spPr>
          <a:xfrm>
            <a:off x="1693682" y="1924067"/>
            <a:ext cx="7780256" cy="1655762"/>
          </a:xfrm>
        </p:spPr>
        <p:txBody>
          <a:bodyPr>
            <a:noAutofit/>
          </a:bodyPr>
          <a:lstStyle/>
          <a:p>
            <a:pPr algn="just"/>
            <a:r>
              <a:rPr lang="tr-TR" sz="3600" dirty="0">
                <a:solidFill>
                  <a:schemeClr val="tx1"/>
                </a:solidFill>
                <a:cs typeface="Times New Roman" panose="02020603050405020304" pitchFamily="18" charset="0"/>
              </a:rPr>
              <a:t>GÖRÜNTÜ İŞLEME YÖNTEMLERİ KULLANILARAK KİRAZ MEYVESİNİN SINIFLANDIRILMASI</a:t>
            </a:r>
          </a:p>
        </p:txBody>
      </p:sp>
    </p:spTree>
    <p:extLst>
      <p:ext uri="{BB962C8B-B14F-4D97-AF65-F5344CB8AC3E}">
        <p14:creationId xmlns:p14="http://schemas.microsoft.com/office/powerpoint/2010/main" val="299746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6C464FC-92AA-46D7-A23C-BC936410559C}"/>
              </a:ext>
            </a:extLst>
          </p:cNvPr>
          <p:cNvSpPr>
            <a:spLocks noGrp="1"/>
          </p:cNvSpPr>
          <p:nvPr>
            <p:ph idx="1"/>
          </p:nvPr>
        </p:nvSpPr>
        <p:spPr>
          <a:xfrm>
            <a:off x="999618" y="1265272"/>
            <a:ext cx="8738272" cy="4183422"/>
          </a:xfrm>
        </p:spPr>
        <p:txBody>
          <a:bodyPr/>
          <a:lstStyle/>
          <a:p>
            <a:pPr marL="0" indent="0" algn="just">
              <a:buNone/>
            </a:pPr>
            <a:r>
              <a:rPr lang="tr-TR" sz="1800" b="0" i="0" u="none" strike="noStrike" baseline="0" dirty="0">
                <a:latin typeface="Times New Roman" panose="02020603050405020304" pitchFamily="18" charset="0"/>
              </a:rPr>
              <a:t>Görüntü işleme, görüntüyü dijital form haline getirerek spesifik görüntü elde etmek yada </a:t>
            </a:r>
            <a:r>
              <a:rPr lang="tr-TR" sz="1800" b="0" i="0" u="none" strike="noStrike" baseline="0" dirty="0" err="1">
                <a:latin typeface="Times New Roman" panose="02020603050405020304" pitchFamily="18" charset="0"/>
              </a:rPr>
              <a:t>yazılımsal</a:t>
            </a:r>
            <a:r>
              <a:rPr lang="tr-TR" sz="1800" b="0" i="0" u="none" strike="noStrike" baseline="0" dirty="0">
                <a:latin typeface="Times New Roman" panose="02020603050405020304" pitchFamily="18" charset="0"/>
              </a:rPr>
              <a:t> olarak görüntü üzerinde istenilen sonucu elde etmek için kullanılan bir yöntemdir. Günümüzde görüntü işleme tıp, askeri alanlar, güvenlik, yüz tanıma, duygu analizi, robotik, sınıflandırma gibi </a:t>
            </a:r>
            <a:r>
              <a:rPr lang="tr-TR" sz="1800" b="0" i="0" u="none" strike="noStrike" baseline="0" dirty="0" err="1">
                <a:latin typeface="Times New Roman" panose="02020603050405020304" pitchFamily="18" charset="0"/>
              </a:rPr>
              <a:t>pekçok</a:t>
            </a:r>
            <a:r>
              <a:rPr lang="tr-TR" sz="1800" b="0" i="0" u="none" strike="noStrike" baseline="0" dirty="0">
                <a:latin typeface="Times New Roman" panose="02020603050405020304" pitchFamily="18" charset="0"/>
              </a:rPr>
              <a:t> alanda kullanılmaktadır.</a:t>
            </a:r>
          </a:p>
          <a:p>
            <a:pPr marL="0" indent="0" algn="just">
              <a:buNone/>
            </a:pPr>
            <a:r>
              <a:rPr lang="tr-TR" sz="1800" b="0" i="0" u="none" strike="noStrike" baseline="0" dirty="0">
                <a:latin typeface="Times New Roman" panose="02020603050405020304" pitchFamily="18" charset="0"/>
              </a:rPr>
              <a:t>Bu çalışmada, ülkemizde yaygın olarak yetiştirilen ve önemli ihracat ürünlerinden biri olan kiraz meyvesinin, </a:t>
            </a:r>
            <a:r>
              <a:rPr lang="tr-TR" sz="1800" b="0" i="0" u="none" strike="noStrike" baseline="0" dirty="0" err="1">
                <a:latin typeface="Times New Roman" panose="02020603050405020304" pitchFamily="18" charset="0"/>
              </a:rPr>
              <a:t>Matlab</a:t>
            </a:r>
            <a:r>
              <a:rPr lang="tr-TR" sz="1800" b="0" i="0" u="none" strike="noStrike" baseline="0" dirty="0">
                <a:latin typeface="Times New Roman" panose="02020603050405020304" pitchFamily="18" charset="0"/>
              </a:rPr>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a:p>
            <a:pPr marL="0" indent="0" algn="just">
              <a:buNone/>
            </a:pPr>
            <a:endParaRPr lang="tr-TR" dirty="0"/>
          </a:p>
        </p:txBody>
      </p:sp>
    </p:spTree>
    <p:extLst>
      <p:ext uri="{BB962C8B-B14F-4D97-AF65-F5344CB8AC3E}">
        <p14:creationId xmlns:p14="http://schemas.microsoft.com/office/powerpoint/2010/main" val="353755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8CA5144-5F44-4013-9347-E2710764269C}"/>
              </a:ext>
            </a:extLst>
          </p:cNvPr>
          <p:cNvSpPr>
            <a:spLocks noGrp="1"/>
          </p:cNvSpPr>
          <p:nvPr>
            <p:ph idx="1"/>
          </p:nvPr>
        </p:nvSpPr>
        <p:spPr>
          <a:xfrm>
            <a:off x="999617" y="1261066"/>
            <a:ext cx="8738272" cy="1783792"/>
          </a:xfrm>
        </p:spPr>
        <p:txBody>
          <a:bodyPr/>
          <a:lstStyle/>
          <a:p>
            <a:pPr marL="0" indent="0" algn="just">
              <a:buNone/>
            </a:pPr>
            <a:r>
              <a:rPr lang="tr-TR" sz="1800" b="0" i="0" u="none" strike="noStrike" baseline="0" dirty="0">
                <a:latin typeface="Times New Roman" panose="02020603050405020304" pitchFamily="18" charset="0"/>
              </a:rPr>
              <a:t>Yapılan çalışmada ülkemizde yaygın olarak yetiştirilen kiraz meyvesi ele alınmıştır. Kirazların görüntü işleme yöntemi ile sınıflandırılması için </a:t>
            </a:r>
            <a:r>
              <a:rPr lang="tr-TR" sz="1800" b="0" i="0" u="none" strike="noStrike" baseline="0" dirty="0" err="1">
                <a:latin typeface="Times New Roman" panose="02020603050405020304" pitchFamily="18" charset="0"/>
              </a:rPr>
              <a:t>Matlab</a:t>
            </a:r>
            <a:r>
              <a:rPr lang="tr-TR" sz="1800" b="0" i="0" u="none" strike="noStrike" baseline="0" dirty="0">
                <a:latin typeface="Times New Roman" panose="02020603050405020304" pitchFamily="18" charset="0"/>
              </a:rPr>
              <a:t> R2013a programı kullanılmıştır. Sınıflandırma işlemi yapılacak kirazlar Türk Standardı Tasarısı 793’de belirlenen veriler ve diğer kaynaklardan elde edilen boyut standartlarına göre sınıflandırılmıştır.</a:t>
            </a:r>
          </a:p>
          <a:p>
            <a:pPr marL="0" indent="0">
              <a:buNone/>
            </a:pPr>
            <a:endParaRPr lang="tr-TR" dirty="0"/>
          </a:p>
        </p:txBody>
      </p:sp>
      <p:pic>
        <p:nvPicPr>
          <p:cNvPr id="5" name="Resim 4">
            <a:extLst>
              <a:ext uri="{FF2B5EF4-FFF2-40B4-BE49-F238E27FC236}">
                <a16:creationId xmlns:a16="http://schemas.microsoft.com/office/drawing/2014/main" id="{8D98DBE1-A026-445A-82B6-75CB0481B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678" y="3127343"/>
            <a:ext cx="6690940" cy="2918713"/>
          </a:xfrm>
          <a:prstGeom prst="rect">
            <a:avLst/>
          </a:prstGeom>
        </p:spPr>
      </p:pic>
    </p:spTree>
    <p:extLst>
      <p:ext uri="{BB962C8B-B14F-4D97-AF65-F5344CB8AC3E}">
        <p14:creationId xmlns:p14="http://schemas.microsoft.com/office/powerpoint/2010/main" val="365995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229B768-B2D0-4E03-8684-7A4799C63F55}"/>
              </a:ext>
            </a:extLst>
          </p:cNvPr>
          <p:cNvSpPr>
            <a:spLocks noGrp="1"/>
          </p:cNvSpPr>
          <p:nvPr>
            <p:ph idx="1"/>
          </p:nvPr>
        </p:nvSpPr>
        <p:spPr>
          <a:xfrm>
            <a:off x="1009045" y="1284127"/>
            <a:ext cx="8700564" cy="1920988"/>
          </a:xfrm>
        </p:spPr>
        <p:txBody>
          <a:bodyPr/>
          <a:lstStyle/>
          <a:p>
            <a:pPr marL="0" indent="0" algn="just">
              <a:buNone/>
            </a:pPr>
            <a:r>
              <a:rPr lang="tr-TR" sz="1800" b="0" i="0" u="none" strike="noStrike" baseline="0" dirty="0">
                <a:latin typeface="Times New Roman" panose="02020603050405020304" pitchFamily="18" charset="0"/>
              </a:rPr>
              <a:t>Tablo 1’ de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1’ de belirlenen standartlara göre </a:t>
            </a:r>
            <a:r>
              <a:rPr lang="tr-TR" sz="1800" b="0" i="0" u="none" strike="noStrike" baseline="0" dirty="0" err="1">
                <a:latin typeface="Times New Roman" panose="02020603050405020304" pitchFamily="18" charset="0"/>
              </a:rPr>
              <a:t>Matlab</a:t>
            </a:r>
            <a:r>
              <a:rPr lang="tr-TR" sz="1800" b="0" i="0" u="none" strike="noStrike" baseline="0" dirty="0">
                <a:latin typeface="Times New Roman" panose="02020603050405020304" pitchFamily="18" charset="0"/>
              </a:rPr>
              <a:t> programı ile sınıflandırılması yapılmıştır. Kiraz meyvesinin sınıflandırılması için gerekli olan işlem adımları aşağıdaki Şekil 3’de gösterilmiştir.</a:t>
            </a:r>
            <a:endParaRPr lang="tr-TR" dirty="0"/>
          </a:p>
        </p:txBody>
      </p:sp>
      <p:pic>
        <p:nvPicPr>
          <p:cNvPr id="5" name="Resim 4">
            <a:extLst>
              <a:ext uri="{FF2B5EF4-FFF2-40B4-BE49-F238E27FC236}">
                <a16:creationId xmlns:a16="http://schemas.microsoft.com/office/drawing/2014/main" id="{4E5520BF-AB23-4ADD-94FD-516EDAA62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023" y="3205115"/>
            <a:ext cx="9017607" cy="3289954"/>
          </a:xfrm>
          <a:prstGeom prst="rect">
            <a:avLst/>
          </a:prstGeom>
        </p:spPr>
      </p:pic>
    </p:spTree>
    <p:extLst>
      <p:ext uri="{BB962C8B-B14F-4D97-AF65-F5344CB8AC3E}">
        <p14:creationId xmlns:p14="http://schemas.microsoft.com/office/powerpoint/2010/main" val="225774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4">
            <a:extLst>
              <a:ext uri="{FF2B5EF4-FFF2-40B4-BE49-F238E27FC236}">
                <a16:creationId xmlns:a16="http://schemas.microsoft.com/office/drawing/2014/main" id="{AA5B6D8B-C618-4470-9DD1-2384FAF796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638" y="1521343"/>
            <a:ext cx="7736362" cy="3815313"/>
          </a:xfrm>
        </p:spPr>
      </p:pic>
    </p:spTree>
    <p:extLst>
      <p:ext uri="{BB962C8B-B14F-4D97-AF65-F5344CB8AC3E}">
        <p14:creationId xmlns:p14="http://schemas.microsoft.com/office/powerpoint/2010/main" val="1017342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5CAC2083-1065-4509-848E-8FBB98262C1A}"/>
              </a:ext>
            </a:extLst>
          </p:cNvPr>
          <p:cNvSpPr txBox="1"/>
          <p:nvPr/>
        </p:nvSpPr>
        <p:spPr>
          <a:xfrm>
            <a:off x="982745" y="1189488"/>
            <a:ext cx="8736290" cy="1754326"/>
          </a:xfrm>
          <a:prstGeom prst="rect">
            <a:avLst/>
          </a:prstGeom>
          <a:noFill/>
        </p:spPr>
        <p:txBody>
          <a:bodyPr wrap="square">
            <a:spAutoFit/>
          </a:bodyPr>
          <a:lstStyle/>
          <a:p>
            <a:pPr algn="just"/>
            <a:r>
              <a:rPr lang="tr-TR" sz="1800" b="0" i="0" u="none" strike="noStrike" baseline="0" dirty="0">
                <a:latin typeface="Times New Roman" panose="02020603050405020304" pitchFamily="18" charset="0"/>
              </a:rPr>
              <a:t>İşlenmemiş olarak sisteme yüklenen resim siyah-beyaz piksellere dönüştürülmektedir. Resmin siyah-beyaz piksellere yani </a:t>
            </a:r>
            <a:r>
              <a:rPr lang="tr-TR" sz="1800" b="0" i="0" u="none" strike="noStrike" baseline="0" dirty="0" err="1">
                <a:latin typeface="Times New Roman" panose="02020603050405020304" pitchFamily="18" charset="0"/>
              </a:rPr>
              <a:t>binary</a:t>
            </a:r>
            <a:r>
              <a:rPr lang="tr-TR" sz="1800" b="0" i="0" u="none" strike="noStrike" baseline="0" dirty="0">
                <a:latin typeface="Times New Roman" panose="02020603050405020304" pitchFamily="18" charset="0"/>
              </a:rPr>
              <a:t> moda dönüştürülmesi iki aşamada gerçekleşmektedir. İlk aşamada resmin arka planı beyaza kirazlar ise siyaha dönüştürülmektedir. İkinci aşamada ise </a:t>
            </a:r>
            <a:r>
              <a:rPr lang="tr-TR" sz="1800" b="0" i="0" u="none" strike="noStrike" baseline="0" dirty="0" err="1">
                <a:latin typeface="Times New Roman" panose="02020603050405020304" pitchFamily="18" charset="0"/>
              </a:rPr>
              <a:t>binary</a:t>
            </a:r>
            <a:r>
              <a:rPr lang="tr-TR" sz="1800" b="0" i="0" u="none" strike="noStrike" baseline="0" dirty="0">
                <a:latin typeface="Times New Roman" panose="02020603050405020304" pitchFamily="18" charset="0"/>
              </a:rPr>
              <a:t> </a:t>
            </a:r>
            <a:r>
              <a:rPr lang="tr-TR" sz="1800" b="0" i="0" u="none" strike="noStrike" baseline="0" dirty="0" err="1">
                <a:latin typeface="Times New Roman" panose="02020603050405020304" pitchFamily="18" charset="0"/>
              </a:rPr>
              <a:t>moddaki</a:t>
            </a:r>
            <a:r>
              <a:rPr lang="tr-TR" sz="1800" b="0" i="0" u="none" strike="noStrike" baseline="0" dirty="0">
                <a:latin typeface="Times New Roman" panose="02020603050405020304" pitchFamily="18" charset="0"/>
              </a:rPr>
              <a:t> resim </a:t>
            </a:r>
            <a:r>
              <a:rPr lang="tr-TR" sz="1800" b="0" i="0" u="none" strike="noStrike" baseline="0" dirty="0" err="1">
                <a:latin typeface="Times New Roman" panose="02020603050405020304" pitchFamily="18" charset="0"/>
              </a:rPr>
              <a:t>Matlab</a:t>
            </a:r>
            <a:r>
              <a:rPr lang="tr-TR" sz="1800" b="0" i="0" u="none" strike="noStrike" baseline="0" dirty="0">
                <a:latin typeface="Times New Roman" panose="02020603050405020304" pitchFamily="18" charset="0"/>
              </a:rPr>
              <a:t> </a:t>
            </a:r>
            <a:r>
              <a:rPr lang="tr-TR" sz="1800" b="0" i="0" u="none" strike="noStrike" baseline="0" dirty="0" err="1">
                <a:latin typeface="Times New Roman" panose="02020603050405020304" pitchFamily="18" charset="0"/>
              </a:rPr>
              <a:t>bwboundaries</a:t>
            </a:r>
            <a:r>
              <a:rPr lang="tr-TR" sz="1800" b="0" i="0" u="none" strike="noStrike" baseline="0" dirty="0">
                <a:latin typeface="Times New Roman" panose="02020603050405020304" pitchFamily="18" charset="0"/>
              </a:rPr>
              <a:t> komutu ile ters çevrilerek arka plan siyaha sınıflandırılacak olan kirazlar beyaza dönüştürülmektedir. Aşağıdaki Şekil 5’de resmin siyah-beyaz piksellere dönüştürülmüş hali gösterilmiştir.</a:t>
            </a:r>
          </a:p>
        </p:txBody>
      </p:sp>
      <p:pic>
        <p:nvPicPr>
          <p:cNvPr id="11" name="Resim 10">
            <a:extLst>
              <a:ext uri="{FF2B5EF4-FFF2-40B4-BE49-F238E27FC236}">
                <a16:creationId xmlns:a16="http://schemas.microsoft.com/office/drawing/2014/main" id="{8CAF2738-C58E-429E-89EF-EC27EF4F4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269" y="3028656"/>
            <a:ext cx="6315038" cy="3660891"/>
          </a:xfrm>
          <a:prstGeom prst="rect">
            <a:avLst/>
          </a:prstGeom>
        </p:spPr>
      </p:pic>
    </p:spTree>
    <p:extLst>
      <p:ext uri="{BB962C8B-B14F-4D97-AF65-F5344CB8AC3E}">
        <p14:creationId xmlns:p14="http://schemas.microsoft.com/office/powerpoint/2010/main" val="13914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3A71705-AB21-4431-89FF-9082636A1E6B}"/>
              </a:ext>
            </a:extLst>
          </p:cNvPr>
          <p:cNvSpPr>
            <a:spLocks noGrp="1"/>
          </p:cNvSpPr>
          <p:nvPr>
            <p:ph idx="1"/>
          </p:nvPr>
        </p:nvSpPr>
        <p:spPr>
          <a:xfrm>
            <a:off x="1009045" y="1261068"/>
            <a:ext cx="8738272" cy="2047742"/>
          </a:xfrm>
        </p:spPr>
        <p:txBody>
          <a:bodyPr/>
          <a:lstStyle/>
          <a:p>
            <a:pPr marL="0" indent="0" algn="just">
              <a:buNone/>
            </a:pPr>
            <a:r>
              <a:rPr lang="tr-TR" sz="1800" b="0" i="0" u="none" strike="noStrike" baseline="0" dirty="0">
                <a:latin typeface="Times New Roman" panose="02020603050405020304" pitchFamily="18" charset="0"/>
              </a:rPr>
              <a:t>Resim siyah-beyaz piksellere dönüştürülüp ters çevirme işlemi uygulandıktan sonra resimde bulunan belirli boyutun altındaki gürültü olarak tabir edilen nesneler </a:t>
            </a:r>
            <a:r>
              <a:rPr lang="tr-TR" sz="1800" b="0" i="0" u="none" strike="noStrike" baseline="0" dirty="0" err="1">
                <a:latin typeface="Times New Roman" panose="02020603050405020304" pitchFamily="18" charset="0"/>
              </a:rPr>
              <a:t>Matlab</a:t>
            </a:r>
            <a:r>
              <a:rPr lang="tr-TR" sz="1800" b="0" i="0" u="none" strike="noStrike" baseline="0" dirty="0">
                <a:latin typeface="Times New Roman" panose="02020603050405020304" pitchFamily="18" charset="0"/>
              </a:rPr>
              <a:t> </a:t>
            </a:r>
            <a:r>
              <a:rPr lang="tr-TR" sz="1800" b="0" i="0" u="none" strike="noStrike" baseline="0" dirty="0" err="1">
                <a:latin typeface="Times New Roman" panose="02020603050405020304" pitchFamily="18" charset="0"/>
              </a:rPr>
              <a:t>bwareaopen</a:t>
            </a:r>
            <a:r>
              <a:rPr lang="tr-TR" sz="1800" b="0" i="0" u="none" strike="noStrike" baseline="0" dirty="0">
                <a:latin typeface="Times New Roman" panose="02020603050405020304" pitchFamily="18" charset="0"/>
              </a:rPr>
              <a:t> komutu ile kaldırılmıştır. Daha sonra program tarafından tespit edilen kirazların sınırları </a:t>
            </a:r>
            <a:r>
              <a:rPr lang="tr-TR" sz="1800" b="0" i="0" u="none" strike="noStrike" baseline="0" dirty="0" err="1">
                <a:latin typeface="Times New Roman" panose="02020603050405020304" pitchFamily="18" charset="0"/>
              </a:rPr>
              <a:t>eşikleme</a:t>
            </a:r>
            <a:r>
              <a:rPr lang="tr-TR" sz="1800" b="0" i="0" u="none" strike="noStrike" baseline="0" dirty="0">
                <a:latin typeface="Times New Roman" panose="02020603050405020304" pitchFamily="18" charset="0"/>
              </a:rPr>
              <a:t> yöntemi kullanılarak mavi renk ile belirlenmiş ve resimde bulunan nesne sayısı ekrana yansıtılmıştır. Aşağıdaki Şekil 6’dasiyah-beyaz piksellere dönüştürülen resmin </a:t>
            </a:r>
            <a:r>
              <a:rPr lang="tr-TR" sz="1800" b="0" i="0" u="none" strike="noStrike" baseline="0" dirty="0" err="1">
                <a:latin typeface="Times New Roman" panose="02020603050405020304" pitchFamily="18" charset="0"/>
              </a:rPr>
              <a:t>eşikleme</a:t>
            </a:r>
            <a:r>
              <a:rPr lang="tr-TR" sz="1800" b="0" i="0" u="none" strike="noStrike" baseline="0" dirty="0">
                <a:latin typeface="Times New Roman" panose="02020603050405020304" pitchFamily="18" charset="0"/>
              </a:rPr>
              <a:t> yöntemi ile sınırlarının mavi renge dönüştürülmüş hali gösterilmiştir.</a:t>
            </a:r>
            <a:endParaRPr lang="tr-TR" dirty="0"/>
          </a:p>
        </p:txBody>
      </p:sp>
      <p:pic>
        <p:nvPicPr>
          <p:cNvPr id="5" name="Resim 4">
            <a:extLst>
              <a:ext uri="{FF2B5EF4-FFF2-40B4-BE49-F238E27FC236}">
                <a16:creationId xmlns:a16="http://schemas.microsoft.com/office/drawing/2014/main" id="{B8E5931B-642F-4465-96F2-A05C9A084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683" y="3189913"/>
            <a:ext cx="5803590" cy="3387616"/>
          </a:xfrm>
          <a:prstGeom prst="rect">
            <a:avLst/>
          </a:prstGeom>
        </p:spPr>
      </p:pic>
    </p:spTree>
    <p:extLst>
      <p:ext uri="{BB962C8B-B14F-4D97-AF65-F5344CB8AC3E}">
        <p14:creationId xmlns:p14="http://schemas.microsoft.com/office/powerpoint/2010/main" val="136758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5FAAAF0-D785-4F13-A4F2-F1CB7F112BC0}"/>
              </a:ext>
            </a:extLst>
          </p:cNvPr>
          <p:cNvSpPr>
            <a:spLocks noGrp="1"/>
          </p:cNvSpPr>
          <p:nvPr>
            <p:ph idx="1"/>
          </p:nvPr>
        </p:nvSpPr>
        <p:spPr>
          <a:xfrm>
            <a:off x="1037326" y="1321832"/>
            <a:ext cx="8625150" cy="1525063"/>
          </a:xfrm>
        </p:spPr>
        <p:txBody>
          <a:bodyPr/>
          <a:lstStyle/>
          <a:p>
            <a:pPr marL="0" indent="0" algn="just">
              <a:buNone/>
            </a:pPr>
            <a:r>
              <a:rPr lang="tr-TR" sz="1800" b="0" i="0" u="none" strike="noStrike" baseline="0" dirty="0">
                <a:latin typeface="Times New Roman" panose="02020603050405020304" pitchFamily="18" charset="0"/>
              </a:rPr>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Aşağıdaki Şekil 7’de kirazların boyutlarına göre sınıflandırılmış hali gösterilmiştir.</a:t>
            </a:r>
          </a:p>
        </p:txBody>
      </p:sp>
      <p:pic>
        <p:nvPicPr>
          <p:cNvPr id="5" name="Resim 4">
            <a:extLst>
              <a:ext uri="{FF2B5EF4-FFF2-40B4-BE49-F238E27FC236}">
                <a16:creationId xmlns:a16="http://schemas.microsoft.com/office/drawing/2014/main" id="{E716812B-03AF-48ED-ABD6-A737843B1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672" y="2942655"/>
            <a:ext cx="5982218" cy="3612193"/>
          </a:xfrm>
          <a:prstGeom prst="rect">
            <a:avLst/>
          </a:prstGeom>
        </p:spPr>
      </p:pic>
    </p:spTree>
    <p:extLst>
      <p:ext uri="{BB962C8B-B14F-4D97-AF65-F5344CB8AC3E}">
        <p14:creationId xmlns:p14="http://schemas.microsoft.com/office/powerpoint/2010/main" val="1971948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412</Words>
  <Application>Microsoft Office PowerPoint</Application>
  <PresentationFormat>Geniş ekran</PresentationFormat>
  <Paragraphs>8</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Century Gothic</vt:lpstr>
      <vt:lpstr>Times New Roman</vt:lpstr>
      <vt:lpstr>Wingdings 3</vt:lpstr>
      <vt:lpstr>İyon</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hakan kaylı</dc:creator>
  <cp:lastModifiedBy>hakan kaylı</cp:lastModifiedBy>
  <cp:revision>1</cp:revision>
  <dcterms:created xsi:type="dcterms:W3CDTF">2022-11-13T07:25:41Z</dcterms:created>
  <dcterms:modified xsi:type="dcterms:W3CDTF">2022-11-13T08:10:32Z</dcterms:modified>
</cp:coreProperties>
</file>